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5"/>
  </p:notesMasterIdLst>
  <p:sldIdLst>
    <p:sldId id="256" r:id="rId2"/>
    <p:sldId id="257" r:id="rId3"/>
    <p:sldId id="258" r:id="rId4"/>
    <p:sldId id="259" r:id="rId5"/>
    <p:sldId id="305" r:id="rId6"/>
    <p:sldId id="260" r:id="rId7"/>
    <p:sldId id="261" r:id="rId8"/>
    <p:sldId id="345" r:id="rId9"/>
    <p:sldId id="262" r:id="rId10"/>
    <p:sldId id="263" r:id="rId11"/>
    <p:sldId id="264" r:id="rId12"/>
    <p:sldId id="265" r:id="rId13"/>
    <p:sldId id="299" r:id="rId14"/>
    <p:sldId id="266" r:id="rId15"/>
    <p:sldId id="307" r:id="rId16"/>
    <p:sldId id="308" r:id="rId17"/>
    <p:sldId id="309" r:id="rId18"/>
    <p:sldId id="310" r:id="rId19"/>
    <p:sldId id="311" r:id="rId20"/>
    <p:sldId id="314" r:id="rId21"/>
    <p:sldId id="282" r:id="rId22"/>
    <p:sldId id="284" r:id="rId23"/>
    <p:sldId id="285" r:id="rId24"/>
    <p:sldId id="312" r:id="rId25"/>
    <p:sldId id="317" r:id="rId26"/>
    <p:sldId id="318" r:id="rId27"/>
    <p:sldId id="319" r:id="rId28"/>
    <p:sldId id="320" r:id="rId29"/>
    <p:sldId id="321" r:id="rId30"/>
    <p:sldId id="313" r:id="rId31"/>
    <p:sldId id="322" r:id="rId32"/>
    <p:sldId id="315" r:id="rId33"/>
    <p:sldId id="286" r:id="rId34"/>
    <p:sldId id="323" r:id="rId35"/>
    <p:sldId id="281" r:id="rId36"/>
    <p:sldId id="324" r:id="rId37"/>
    <p:sldId id="268" r:id="rId38"/>
    <p:sldId id="269" r:id="rId39"/>
    <p:sldId id="270" r:id="rId40"/>
    <p:sldId id="271" r:id="rId41"/>
    <p:sldId id="272" r:id="rId42"/>
    <p:sldId id="273" r:id="rId43"/>
    <p:sldId id="274" r:id="rId44"/>
    <p:sldId id="275" r:id="rId45"/>
    <p:sldId id="276" r:id="rId46"/>
    <p:sldId id="277" r:id="rId47"/>
    <p:sldId id="325" r:id="rId48"/>
    <p:sldId id="278" r:id="rId49"/>
    <p:sldId id="279" r:id="rId50"/>
    <p:sldId id="280" r:id="rId51"/>
    <p:sldId id="326" r:id="rId52"/>
    <p:sldId id="328" r:id="rId53"/>
    <p:sldId id="339" r:id="rId54"/>
    <p:sldId id="341" r:id="rId55"/>
    <p:sldId id="343" r:id="rId56"/>
    <p:sldId id="342" r:id="rId57"/>
    <p:sldId id="344" r:id="rId58"/>
    <p:sldId id="340" r:id="rId59"/>
    <p:sldId id="337" r:id="rId60"/>
    <p:sldId id="336" r:id="rId61"/>
    <p:sldId id="338" r:id="rId62"/>
    <p:sldId id="327" r:id="rId63"/>
    <p:sldId id="329" r:id="rId64"/>
    <p:sldId id="346" r:id="rId65"/>
    <p:sldId id="347" r:id="rId66"/>
    <p:sldId id="348" r:id="rId67"/>
    <p:sldId id="330" r:id="rId68"/>
    <p:sldId id="331" r:id="rId69"/>
    <p:sldId id="332" r:id="rId70"/>
    <p:sldId id="333" r:id="rId71"/>
    <p:sldId id="334" r:id="rId72"/>
    <p:sldId id="335" r:id="rId73"/>
    <p:sldId id="288" r:id="rId74"/>
    <p:sldId id="289" r:id="rId75"/>
    <p:sldId id="290" r:id="rId76"/>
    <p:sldId id="291" r:id="rId77"/>
    <p:sldId id="292" r:id="rId78"/>
    <p:sldId id="293" r:id="rId79"/>
    <p:sldId id="294" r:id="rId80"/>
    <p:sldId id="295" r:id="rId81"/>
    <p:sldId id="296" r:id="rId82"/>
    <p:sldId id="297" r:id="rId83"/>
    <p:sldId id="298" r:id="rId8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521415D9-36F7-43E2-AB2F-B90AF26B5E84}">
      <p14:sectionLst xmlns:p14="http://schemas.microsoft.com/office/powerpoint/2010/main">
        <p14:section name="Title" id="{0A5B7917-AE49-8B4C-8100-6F5580D0BEFA}">
          <p14:sldIdLst>
            <p14:sldId id="256"/>
          </p14:sldIdLst>
        </p14:section>
        <p14:section name="Intro" id="{226ED426-8433-954D-9CA3-67C1058A96A9}">
          <p14:sldIdLst>
            <p14:sldId id="257"/>
            <p14:sldId id="258"/>
            <p14:sldId id="259"/>
            <p14:sldId id="305"/>
          </p14:sldIdLst>
        </p14:section>
        <p14:section name="Label Placement" id="{5055E3FC-C640-E64F-A906-D7A42AE43C92}">
          <p14:sldIdLst>
            <p14:sldId id="260"/>
            <p14:sldId id="261"/>
            <p14:sldId id="345"/>
            <p14:sldId id="262"/>
            <p14:sldId id="263"/>
            <p14:sldId id="264"/>
            <p14:sldId id="265"/>
          </p14:sldIdLst>
        </p14:section>
        <p14:section name="GFLP" id="{3BD2099D-CDE0-4D41-8205-55875A595D2A}">
          <p14:sldIdLst>
            <p14:sldId id="299"/>
            <p14:sldId id="266"/>
            <p14:sldId id="307"/>
            <p14:sldId id="308"/>
            <p14:sldId id="309"/>
            <p14:sldId id="310"/>
            <p14:sldId id="311"/>
            <p14:sldId id="314"/>
            <p14:sldId id="282"/>
            <p14:sldId id="284"/>
            <p14:sldId id="285"/>
            <p14:sldId id="312"/>
            <p14:sldId id="317"/>
            <p14:sldId id="318"/>
            <p14:sldId id="319"/>
            <p14:sldId id="320"/>
            <p14:sldId id="321"/>
            <p14:sldId id="313"/>
            <p14:sldId id="322"/>
            <p14:sldId id="315"/>
            <p14:sldId id="286"/>
            <p14:sldId id="323"/>
          </p14:sldIdLst>
        </p14:section>
        <p14:section name="Node / Port Labels" id="{11D25CFA-57BE-9241-A899-AD5E2A1B23D7}">
          <p14:sldIdLst>
            <p14:sldId id="281"/>
            <p14:sldId id="324"/>
            <p14:sldId id="268"/>
            <p14:sldId id="269"/>
            <p14:sldId id="270"/>
            <p14:sldId id="271"/>
            <p14:sldId id="272"/>
            <p14:sldId id="273"/>
            <p14:sldId id="274"/>
            <p14:sldId id="275"/>
            <p14:sldId id="276"/>
            <p14:sldId id="277"/>
          </p14:sldIdLst>
        </p14:section>
        <p14:section name="Edge Labels" id="{D2C68E04-B43D-B74F-8E31-E0DBDFB17A31}">
          <p14:sldIdLst>
            <p14:sldId id="325"/>
            <p14:sldId id="278"/>
            <p14:sldId id="279"/>
            <p14:sldId id="280"/>
            <p14:sldId id="326"/>
            <p14:sldId id="328"/>
            <p14:sldId id="339"/>
            <p14:sldId id="341"/>
            <p14:sldId id="343"/>
            <p14:sldId id="342"/>
            <p14:sldId id="344"/>
            <p14:sldId id="340"/>
            <p14:sldId id="337"/>
            <p14:sldId id="336"/>
            <p14:sldId id="338"/>
            <p14:sldId id="327"/>
            <p14:sldId id="329"/>
            <p14:sldId id="346"/>
            <p14:sldId id="347"/>
            <p14:sldId id="348"/>
            <p14:sldId id="330"/>
            <p14:sldId id="331"/>
            <p14:sldId id="332"/>
            <p14:sldId id="333"/>
            <p14:sldId id="334"/>
            <p14:sldId id="335"/>
          </p14:sldIdLst>
        </p14:section>
        <p14:section name="Label Management" id="{12001001-2A38-AC4A-8FA5-3856006F254D}">
          <p14:sldIdLst>
            <p14:sldId id="288"/>
            <p14:sldId id="289"/>
            <p14:sldId id="290"/>
            <p14:sldId id="291"/>
            <p14:sldId id="292"/>
            <p14:sldId id="293"/>
            <p14:sldId id="294"/>
            <p14:sldId id="295"/>
            <p14:sldId id="296"/>
            <p14:sldId id="297"/>
            <p14:sldId id="29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7D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43"/>
    <p:restoredTop sz="87088"/>
  </p:normalViewPr>
  <p:slideViewPr>
    <p:cSldViewPr snapToGrid="0" snapToObjects="1">
      <p:cViewPr varScale="1">
        <p:scale>
          <a:sx n="77" d="100"/>
          <a:sy n="77" d="100"/>
        </p:scale>
        <p:origin x="824" y="19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25000"/>
      </a:lnSpc>
      <a:defRPr sz="1200">
        <a:latin typeface="Avenir Roman"/>
        <a:ea typeface="Avenir Roman"/>
        <a:cs typeface="Avenir Roman"/>
        <a:sym typeface="Avenir Roman"/>
      </a:defRPr>
    </a:lvl1pPr>
    <a:lvl2pPr indent="228600" defTabSz="457200" latinLnBrk="0">
      <a:lnSpc>
        <a:spcPct val="125000"/>
      </a:lnSpc>
      <a:defRPr sz="1200">
        <a:latin typeface="Avenir Roman"/>
        <a:ea typeface="Avenir Roman"/>
        <a:cs typeface="Avenir Roman"/>
        <a:sym typeface="Avenir Roman"/>
      </a:defRPr>
    </a:lvl2pPr>
    <a:lvl3pPr indent="457200" defTabSz="457200" latinLnBrk="0">
      <a:lnSpc>
        <a:spcPct val="125000"/>
      </a:lnSpc>
      <a:defRPr sz="1200">
        <a:latin typeface="Avenir Roman"/>
        <a:ea typeface="Avenir Roman"/>
        <a:cs typeface="Avenir Roman"/>
        <a:sym typeface="Avenir Roman"/>
      </a:defRPr>
    </a:lvl3pPr>
    <a:lvl4pPr indent="685800" defTabSz="457200" latinLnBrk="0">
      <a:lnSpc>
        <a:spcPct val="125000"/>
      </a:lnSpc>
      <a:defRPr sz="1200">
        <a:latin typeface="Avenir Roman"/>
        <a:ea typeface="Avenir Roman"/>
        <a:cs typeface="Avenir Roman"/>
        <a:sym typeface="Avenir Roman"/>
      </a:defRPr>
    </a:lvl4pPr>
    <a:lvl5pPr indent="914400" defTabSz="457200" latinLnBrk="0">
      <a:lnSpc>
        <a:spcPct val="125000"/>
      </a:lnSpc>
      <a:defRPr sz="1200">
        <a:latin typeface="Avenir Roman"/>
        <a:ea typeface="Avenir Roman"/>
        <a:cs typeface="Avenir Roman"/>
        <a:sym typeface="Avenir Roman"/>
      </a:defRPr>
    </a:lvl5pPr>
    <a:lvl6pPr indent="1143000" defTabSz="457200" latinLnBrk="0">
      <a:lnSpc>
        <a:spcPct val="125000"/>
      </a:lnSpc>
      <a:defRPr sz="1200">
        <a:latin typeface="Avenir Roman"/>
        <a:ea typeface="Avenir Roman"/>
        <a:cs typeface="Avenir Roman"/>
        <a:sym typeface="Avenir Roman"/>
      </a:defRPr>
    </a:lvl6pPr>
    <a:lvl7pPr indent="1371600" defTabSz="457200" latinLnBrk="0">
      <a:lnSpc>
        <a:spcPct val="125000"/>
      </a:lnSpc>
      <a:defRPr sz="1200">
        <a:latin typeface="Avenir Roman"/>
        <a:ea typeface="Avenir Roman"/>
        <a:cs typeface="Avenir Roman"/>
        <a:sym typeface="Avenir Roman"/>
      </a:defRPr>
    </a:lvl7pPr>
    <a:lvl8pPr indent="1600200" defTabSz="457200" latinLnBrk="0">
      <a:lnSpc>
        <a:spcPct val="125000"/>
      </a:lnSpc>
      <a:defRPr sz="1200">
        <a:latin typeface="Avenir Roman"/>
        <a:ea typeface="Avenir Roman"/>
        <a:cs typeface="Avenir Roman"/>
        <a:sym typeface="Avenir Roman"/>
      </a:defRPr>
    </a:lvl8pPr>
    <a:lvl9pPr indent="1828800" defTabSz="457200" latinLnBrk="0">
      <a:lnSpc>
        <a:spcPct val="125000"/>
      </a:lnSpc>
      <a:defRPr sz="1200">
        <a:latin typeface="Avenir Roman"/>
        <a:ea typeface="Avenir Roman"/>
        <a:cs typeface="Avenir Roman"/>
        <a:sym typeface="Avenir Roman"/>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Shape 126"/>
          <p:cNvSpPr>
            <a:spLocks noGrp="1" noRot="1" noChangeAspect="1"/>
          </p:cNvSpPr>
          <p:nvPr>
            <p:ph type="sldImg"/>
          </p:nvPr>
        </p:nvSpPr>
        <p:spPr>
          <a:prstGeom prst="rect">
            <a:avLst/>
          </a:prstGeom>
        </p:spPr>
        <p:txBody>
          <a:bodyPr/>
          <a:lstStyle/>
          <a:p>
            <a:endParaRPr/>
          </a:p>
        </p:txBody>
      </p:sp>
      <p:sp>
        <p:nvSpPr>
          <p:cNvPr id="127" name="Shape 127"/>
          <p:cNvSpPr>
            <a:spLocks noGrp="1"/>
          </p:cNvSpPr>
          <p:nvPr>
            <p:ph type="body" sz="quarter" idx="1"/>
          </p:nvPr>
        </p:nvSpPr>
        <p:spPr>
          <a:prstGeom prst="rect">
            <a:avLst/>
          </a:prstGeom>
        </p:spPr>
        <p:txBody>
          <a:bodyPr/>
          <a:lstStyle/>
          <a:p>
            <a:r>
              <a:rPr dirty="0"/>
              <a:t>This graph shows the connectivity of the internet. </a:t>
            </a:r>
            <a:r>
              <a:rPr lang="de-DE" dirty="0" err="1"/>
              <a:t>Once</a:t>
            </a:r>
            <a:r>
              <a:rPr lang="de-DE" dirty="0"/>
              <a:t> </a:t>
            </a:r>
            <a:r>
              <a:rPr lang="de-DE" dirty="0" err="1"/>
              <a:t>we</a:t>
            </a:r>
            <a:r>
              <a:rPr lang="de-DE" dirty="0"/>
              <a:t> </a:t>
            </a:r>
            <a:r>
              <a:rPr lang="de-DE" dirty="0" err="1"/>
              <a:t>know</a:t>
            </a:r>
            <a:r>
              <a:rPr lang="de-DE" dirty="0"/>
              <a:t> </a:t>
            </a:r>
            <a:r>
              <a:rPr lang="de-DE" dirty="0" err="1"/>
              <a:t>that</a:t>
            </a:r>
            <a:r>
              <a:rPr lang="de-DE" dirty="0"/>
              <a:t> </a:t>
            </a:r>
            <a:r>
              <a:rPr lang="de-DE" dirty="0" err="1"/>
              <a:t>w</a:t>
            </a:r>
            <a:r>
              <a:rPr dirty="0"/>
              <a:t>e can say quite a bit about the network without requiring anything to be labeled. Not every diagram, thus, needs labels.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Shape 297"/>
          <p:cNvSpPr>
            <a:spLocks noGrp="1" noRot="1" noChangeAspect="1"/>
          </p:cNvSpPr>
          <p:nvPr>
            <p:ph type="sldImg"/>
          </p:nvPr>
        </p:nvSpPr>
        <p:spPr>
          <a:prstGeom prst="rect">
            <a:avLst/>
          </a:prstGeom>
        </p:spPr>
        <p:txBody>
          <a:bodyPr/>
          <a:lstStyle/>
          <a:p>
            <a:endParaRPr/>
          </a:p>
        </p:txBody>
      </p:sp>
      <p:sp>
        <p:nvSpPr>
          <p:cNvPr id="298" name="Shape 298"/>
          <p:cNvSpPr>
            <a:spLocks noGrp="1"/>
          </p:cNvSpPr>
          <p:nvPr>
            <p:ph type="body" sz="quarter" idx="1"/>
          </p:nvPr>
        </p:nvSpPr>
        <p:spPr>
          <a:prstGeom prst="rect">
            <a:avLst/>
          </a:prstGeom>
        </p:spPr>
        <p:txBody>
          <a:bodyPr/>
          <a:lstStyle/>
          <a:p>
            <a:r>
              <a:rPr lang="de-DE" dirty="0"/>
              <a:t>An </a:t>
            </a:r>
            <a:r>
              <a:rPr lang="de-DE" dirty="0" err="1"/>
              <a:t>obvious</a:t>
            </a:r>
            <a:r>
              <a:rPr lang="de-DE" dirty="0"/>
              <a:t> </a:t>
            </a:r>
            <a:r>
              <a:rPr lang="de-DE" dirty="0" err="1"/>
              <a:t>way</a:t>
            </a:r>
            <a:r>
              <a:rPr lang="de-DE" dirty="0"/>
              <a:t> </a:t>
            </a:r>
            <a:r>
              <a:rPr dirty="0"/>
              <a:t>to solve this is by first assembling all candidate positions and turning them into an auxiliary graph G’. G’ has one node per candidate position. Two nodes u and v are connected by an edge if their candidate positions belong to the same point feature, or if they overlap. The problem can now be solved by finding the maximum independent set in G’</a:t>
            </a:r>
            <a:r>
              <a:rPr lang="de-DE" dirty="0"/>
              <a:t>, </a:t>
            </a:r>
            <a:r>
              <a:rPr lang="de-DE" dirty="0" err="1"/>
              <a:t>which</a:t>
            </a:r>
            <a:r>
              <a:rPr lang="de-DE" dirty="0"/>
              <a:t> </a:t>
            </a:r>
            <a:r>
              <a:rPr lang="de-DE" dirty="0" err="1"/>
              <a:t>is</a:t>
            </a:r>
            <a:r>
              <a:rPr lang="de-DE" dirty="0"/>
              <a:t> NP-</a:t>
            </a:r>
            <a:r>
              <a:rPr lang="de-DE" dirty="0" err="1"/>
              <a:t>hard</a:t>
            </a:r>
            <a:r>
              <a:rPr lang="de-DE" dirty="0"/>
              <a:t> </a:t>
            </a:r>
            <a:r>
              <a:rPr lang="de-DE" dirty="0" err="1"/>
              <a:t>even</a:t>
            </a:r>
            <a:r>
              <a:rPr lang="de-DE" dirty="0"/>
              <a:t> </a:t>
            </a:r>
            <a:r>
              <a:rPr lang="de-DE" dirty="0" err="1"/>
              <a:t>without</a:t>
            </a:r>
            <a:r>
              <a:rPr lang="de-DE" dirty="0"/>
              <a:t> </a:t>
            </a:r>
            <a:r>
              <a:rPr lang="de-DE" dirty="0" err="1"/>
              <a:t>taking</a:t>
            </a:r>
            <a:r>
              <a:rPr lang="de-DE" dirty="0"/>
              <a:t> </a:t>
            </a:r>
            <a:r>
              <a:rPr lang="de-DE" dirty="0" err="1"/>
              <a:t>preferences</a:t>
            </a:r>
            <a:r>
              <a:rPr lang="de-DE" dirty="0"/>
              <a:t> </a:t>
            </a:r>
            <a:r>
              <a:rPr lang="de-DE" dirty="0" err="1"/>
              <a:t>among</a:t>
            </a:r>
            <a:r>
              <a:rPr lang="de-DE" dirty="0"/>
              <a:t> different </a:t>
            </a:r>
            <a:r>
              <a:rPr lang="de-DE" dirty="0" err="1"/>
              <a:t>candidate</a:t>
            </a:r>
            <a:r>
              <a:rPr lang="de-DE" dirty="0"/>
              <a:t> </a:t>
            </a:r>
            <a:r>
              <a:rPr lang="de-DE" dirty="0" err="1"/>
              <a:t>positions</a:t>
            </a:r>
            <a:r>
              <a:rPr lang="de-DE" dirty="0"/>
              <a:t> </a:t>
            </a:r>
            <a:r>
              <a:rPr lang="de-DE" dirty="0" err="1"/>
              <a:t>into</a:t>
            </a:r>
            <a:r>
              <a:rPr lang="de-DE" dirty="0"/>
              <a:t> </a:t>
            </a:r>
            <a:r>
              <a:rPr lang="de-DE" dirty="0" err="1"/>
              <a:t>account</a:t>
            </a:r>
            <a:r>
              <a:rPr lang="de-DE" dirty="0"/>
              <a:t>.</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err="1"/>
              <a:t>Right</a:t>
            </a:r>
            <a:r>
              <a:rPr lang="de-DE" dirty="0"/>
              <a:t>, so </a:t>
            </a:r>
            <a:r>
              <a:rPr lang="de-DE" dirty="0" err="1"/>
              <a:t>there</a:t>
            </a:r>
            <a:r>
              <a:rPr lang="de-DE" dirty="0"/>
              <a:t> </a:t>
            </a:r>
            <a:r>
              <a:rPr lang="de-DE" dirty="0" err="1"/>
              <a:t>are</a:t>
            </a:r>
            <a:r>
              <a:rPr lang="de-DE" dirty="0"/>
              <a:t> different </a:t>
            </a:r>
            <a:r>
              <a:rPr lang="de-DE" dirty="0" err="1"/>
              <a:t>features</a:t>
            </a:r>
            <a:r>
              <a:rPr lang="de-DE" dirty="0"/>
              <a:t> on </a:t>
            </a:r>
            <a:r>
              <a:rPr lang="de-DE" dirty="0" err="1"/>
              <a:t>maps</a:t>
            </a:r>
            <a:r>
              <a:rPr lang="de-DE" dirty="0"/>
              <a:t>. But </a:t>
            </a:r>
            <a:r>
              <a:rPr lang="de-DE" dirty="0" err="1"/>
              <a:t>this</a:t>
            </a:r>
            <a:r>
              <a:rPr lang="de-DE" dirty="0"/>
              <a:t> </a:t>
            </a:r>
            <a:r>
              <a:rPr lang="de-DE" dirty="0" err="1"/>
              <a:t>lecture</a:t>
            </a:r>
            <a:r>
              <a:rPr lang="de-DE" dirty="0"/>
              <a:t> </a:t>
            </a:r>
            <a:r>
              <a:rPr lang="de-DE" dirty="0" err="1"/>
              <a:t>is</a:t>
            </a:r>
            <a:r>
              <a:rPr lang="de-DE" dirty="0"/>
              <a:t> </a:t>
            </a:r>
            <a:r>
              <a:rPr lang="de-DE" dirty="0" err="1"/>
              <a:t>about</a:t>
            </a:r>
            <a:r>
              <a:rPr lang="de-DE" dirty="0"/>
              <a:t> </a:t>
            </a:r>
            <a:r>
              <a:rPr lang="de-DE" dirty="0" err="1"/>
              <a:t>diagrams</a:t>
            </a:r>
            <a:r>
              <a:rPr lang="de-DE" dirty="0"/>
              <a:t>, so </a:t>
            </a:r>
            <a:r>
              <a:rPr lang="de-DE" dirty="0" err="1"/>
              <a:t>what</a:t>
            </a:r>
            <a:r>
              <a:rPr lang="de-DE" dirty="0"/>
              <a:t> </a:t>
            </a:r>
            <a:r>
              <a:rPr lang="de-DE" dirty="0" err="1"/>
              <a:t>about</a:t>
            </a:r>
            <a:r>
              <a:rPr lang="de-DE" dirty="0"/>
              <a:t> </a:t>
            </a:r>
            <a:r>
              <a:rPr lang="de-DE" dirty="0" err="1"/>
              <a:t>those</a:t>
            </a:r>
            <a:r>
              <a:rPr lang="de-DE" dirty="0"/>
              <a:t>?</a:t>
            </a:r>
          </a:p>
        </p:txBody>
      </p:sp>
    </p:spTree>
    <p:extLst>
      <p:ext uri="{BB962C8B-B14F-4D97-AF65-F5344CB8AC3E}">
        <p14:creationId xmlns:p14="http://schemas.microsoft.com/office/powerpoint/2010/main" val="22860798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Shape 323"/>
          <p:cNvSpPr>
            <a:spLocks noGrp="1" noRot="1" noChangeAspect="1"/>
          </p:cNvSpPr>
          <p:nvPr>
            <p:ph type="sldImg"/>
          </p:nvPr>
        </p:nvSpPr>
        <p:spPr>
          <a:prstGeom prst="rect">
            <a:avLst/>
          </a:prstGeom>
        </p:spPr>
        <p:txBody>
          <a:bodyPr/>
          <a:lstStyle/>
          <a:p>
            <a:endParaRPr/>
          </a:p>
        </p:txBody>
      </p:sp>
      <p:sp>
        <p:nvSpPr>
          <p:cNvPr id="324" name="Shape 324"/>
          <p:cNvSpPr>
            <a:spLocks noGrp="1"/>
          </p:cNvSpPr>
          <p:nvPr>
            <p:ph type="body" sz="quarter" idx="1"/>
          </p:nvPr>
        </p:nvSpPr>
        <p:spPr>
          <a:prstGeom prst="rect">
            <a:avLst/>
          </a:prstGeom>
        </p:spPr>
        <p:txBody>
          <a:bodyPr/>
          <a:lstStyle/>
          <a:p>
            <a:r>
              <a:rPr lang="de-DE" dirty="0" err="1"/>
              <a:t>Our</a:t>
            </a:r>
            <a:r>
              <a:rPr lang="de-DE" dirty="0"/>
              <a:t> </a:t>
            </a:r>
            <a:r>
              <a:rPr lang="de-DE" dirty="0" err="1"/>
              <a:t>diagrams</a:t>
            </a:r>
            <a:r>
              <a:rPr lang="de-DE" dirty="0"/>
              <a:t> </a:t>
            </a:r>
            <a:r>
              <a:rPr lang="de-DE" dirty="0" err="1"/>
              <a:t>have</a:t>
            </a:r>
            <a:r>
              <a:rPr lang="de-DE" dirty="0"/>
              <a:t> </a:t>
            </a:r>
            <a:r>
              <a:rPr lang="de-DE" dirty="0" err="1"/>
              <a:t>nodes</a:t>
            </a:r>
            <a:r>
              <a:rPr lang="de-DE" dirty="0"/>
              <a:t> </a:t>
            </a:r>
            <a:r>
              <a:rPr lang="de-DE" dirty="0" err="1"/>
              <a:t>and</a:t>
            </a:r>
            <a:r>
              <a:rPr lang="de-DE" dirty="0"/>
              <a:t> </a:t>
            </a:r>
            <a:r>
              <a:rPr lang="de-DE" dirty="0" err="1"/>
              <a:t>edges</a:t>
            </a:r>
            <a:r>
              <a:rPr lang="de-DE" dirty="0"/>
              <a:t> </a:t>
            </a:r>
            <a:r>
              <a:rPr lang="de-DE" dirty="0" err="1"/>
              <a:t>that</a:t>
            </a:r>
            <a:r>
              <a:rPr lang="de-DE" dirty="0"/>
              <a:t> </a:t>
            </a:r>
            <a:r>
              <a:rPr lang="de-DE" dirty="0" err="1"/>
              <a:t>need</a:t>
            </a:r>
            <a:r>
              <a:rPr lang="de-DE" dirty="0"/>
              <a:t> </a:t>
            </a:r>
            <a:r>
              <a:rPr lang="de-DE" dirty="0" err="1"/>
              <a:t>to</a:t>
            </a:r>
            <a:r>
              <a:rPr lang="de-DE" dirty="0"/>
              <a:t> </a:t>
            </a:r>
            <a:r>
              <a:rPr lang="de-DE" dirty="0" err="1"/>
              <a:t>be</a:t>
            </a:r>
            <a:r>
              <a:rPr lang="de-DE" dirty="0"/>
              <a:t> </a:t>
            </a:r>
            <a:r>
              <a:rPr lang="de-DE" dirty="0" err="1"/>
              <a:t>labeled</a:t>
            </a:r>
            <a:r>
              <a:rPr lang="de-DE" dirty="0"/>
              <a:t> (</a:t>
            </a:r>
            <a:r>
              <a:rPr lang="de-DE" dirty="0" err="1"/>
              <a:t>for</a:t>
            </a:r>
            <a:r>
              <a:rPr lang="de-DE" dirty="0"/>
              <a:t> </a:t>
            </a:r>
            <a:r>
              <a:rPr lang="de-DE" dirty="0" err="1"/>
              <a:t>now</a:t>
            </a:r>
            <a:r>
              <a:rPr lang="de-DE" dirty="0"/>
              <a:t>).</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err="1"/>
              <a:t>To</a:t>
            </a:r>
            <a:r>
              <a:rPr lang="de-DE" dirty="0"/>
              <a:t> </a:t>
            </a:r>
            <a:r>
              <a:rPr lang="de-DE" dirty="0" err="1"/>
              <a:t>place</a:t>
            </a:r>
            <a:r>
              <a:rPr lang="de-DE" dirty="0"/>
              <a:t> </a:t>
            </a:r>
            <a:r>
              <a:rPr lang="de-DE" dirty="0" err="1"/>
              <a:t>labels</a:t>
            </a:r>
            <a:r>
              <a:rPr lang="de-DE" dirty="0"/>
              <a:t> in </a:t>
            </a:r>
            <a:r>
              <a:rPr lang="de-DE" dirty="0" err="1"/>
              <a:t>diagrams</a:t>
            </a:r>
            <a:r>
              <a:rPr lang="de-DE" dirty="0"/>
              <a:t>, </a:t>
            </a:r>
            <a:r>
              <a:rPr lang="de-DE" dirty="0" err="1"/>
              <a:t>we</a:t>
            </a:r>
            <a:r>
              <a:rPr lang="de-DE" dirty="0"/>
              <a:t> will </a:t>
            </a:r>
            <a:r>
              <a:rPr lang="de-DE" dirty="0" err="1"/>
              <a:t>look</a:t>
            </a:r>
            <a:r>
              <a:rPr lang="de-DE" dirty="0"/>
              <a:t> at </a:t>
            </a:r>
            <a:r>
              <a:rPr lang="de-DE" dirty="0" err="1"/>
              <a:t>the</a:t>
            </a:r>
            <a:r>
              <a:rPr lang="de-DE" dirty="0"/>
              <a:t> „General Feature Label Placement“ </a:t>
            </a:r>
            <a:r>
              <a:rPr lang="de-DE" dirty="0" err="1"/>
              <a:t>problem</a:t>
            </a:r>
            <a:r>
              <a:rPr lang="de-DE" dirty="0"/>
              <a:t> </a:t>
            </a:r>
            <a:r>
              <a:rPr lang="de-DE" dirty="0" err="1"/>
              <a:t>which</a:t>
            </a:r>
            <a:r>
              <a:rPr lang="de-DE" dirty="0"/>
              <a:t> </a:t>
            </a:r>
            <a:r>
              <a:rPr lang="de-DE" dirty="0" err="1"/>
              <a:t>can</a:t>
            </a:r>
            <a:r>
              <a:rPr lang="de-DE" dirty="0"/>
              <a:t> </a:t>
            </a:r>
            <a:r>
              <a:rPr lang="de-DE" dirty="0" err="1"/>
              <a:t>label</a:t>
            </a:r>
            <a:r>
              <a:rPr lang="de-DE" dirty="0"/>
              <a:t> </a:t>
            </a:r>
            <a:r>
              <a:rPr lang="de-DE" dirty="0" err="1"/>
              <a:t>both</a:t>
            </a:r>
            <a:r>
              <a:rPr lang="de-DE" dirty="0"/>
              <a:t> </a:t>
            </a:r>
            <a:r>
              <a:rPr lang="de-DE" dirty="0" err="1"/>
              <a:t>nodes</a:t>
            </a:r>
            <a:r>
              <a:rPr lang="de-DE" dirty="0"/>
              <a:t> </a:t>
            </a:r>
            <a:r>
              <a:rPr lang="de-DE" dirty="0" err="1"/>
              <a:t>and</a:t>
            </a:r>
            <a:r>
              <a:rPr lang="de-DE" dirty="0"/>
              <a:t> </a:t>
            </a:r>
            <a:r>
              <a:rPr lang="de-DE" dirty="0" err="1"/>
              <a:t>edges</a:t>
            </a:r>
            <a:r>
              <a:rPr lang="de-DE" dirty="0"/>
              <a:t>. </a:t>
            </a:r>
            <a:r>
              <a:rPr lang="de-DE" dirty="0" err="1"/>
              <a:t>We</a:t>
            </a:r>
            <a:r>
              <a:rPr lang="de-DE" dirty="0"/>
              <a:t> will </a:t>
            </a:r>
            <a:r>
              <a:rPr lang="de-DE" dirty="0" err="1"/>
              <a:t>deviate</a:t>
            </a:r>
            <a:r>
              <a:rPr lang="de-DE" dirty="0"/>
              <a:t> </a:t>
            </a:r>
            <a:r>
              <a:rPr lang="de-DE" dirty="0" err="1"/>
              <a:t>from</a:t>
            </a:r>
            <a:r>
              <a:rPr lang="de-DE" dirty="0"/>
              <a:t> </a:t>
            </a:r>
            <a:r>
              <a:rPr lang="de-DE" dirty="0" err="1"/>
              <a:t>the</a:t>
            </a:r>
            <a:r>
              <a:rPr lang="de-DE" dirty="0"/>
              <a:t> </a:t>
            </a:r>
            <a:r>
              <a:rPr lang="de-DE" dirty="0" err="1"/>
              <a:t>notation</a:t>
            </a:r>
            <a:r>
              <a:rPr lang="de-DE" dirty="0"/>
              <a:t> </a:t>
            </a:r>
            <a:r>
              <a:rPr lang="de-DE" dirty="0" err="1"/>
              <a:t>of</a:t>
            </a:r>
            <a:r>
              <a:rPr lang="de-DE" dirty="0"/>
              <a:t> </a:t>
            </a:r>
            <a:r>
              <a:rPr lang="de-DE" dirty="0" err="1"/>
              <a:t>the</a:t>
            </a:r>
            <a:r>
              <a:rPr lang="de-DE" dirty="0"/>
              <a:t> original </a:t>
            </a:r>
            <a:r>
              <a:rPr lang="de-DE" dirty="0" err="1"/>
              <a:t>authors</a:t>
            </a:r>
            <a:r>
              <a:rPr lang="de-DE" dirty="0"/>
              <a:t> a </a:t>
            </a:r>
            <a:r>
              <a:rPr lang="de-DE" dirty="0" err="1"/>
              <a:t>bit</a:t>
            </a:r>
            <a:r>
              <a:rPr lang="de-DE" dirty="0"/>
              <a:t> </a:t>
            </a:r>
            <a:r>
              <a:rPr lang="de-DE" dirty="0" err="1"/>
              <a:t>to</a:t>
            </a:r>
            <a:r>
              <a:rPr lang="de-DE" dirty="0"/>
              <a:t> </a:t>
            </a:r>
            <a:r>
              <a:rPr lang="de-DE" dirty="0" err="1"/>
              <a:t>make</a:t>
            </a:r>
            <a:r>
              <a:rPr lang="de-DE" dirty="0"/>
              <a:t> </a:t>
            </a:r>
            <a:r>
              <a:rPr lang="de-DE" dirty="0" err="1"/>
              <a:t>the</a:t>
            </a:r>
            <a:r>
              <a:rPr lang="de-DE" dirty="0"/>
              <a:t> </a:t>
            </a:r>
            <a:r>
              <a:rPr lang="de-DE" dirty="0" err="1"/>
              <a:t>presentation</a:t>
            </a:r>
            <a:r>
              <a:rPr lang="de-DE" dirty="0"/>
              <a:t> a </a:t>
            </a:r>
            <a:r>
              <a:rPr lang="de-DE" dirty="0" err="1"/>
              <a:t>little</a:t>
            </a:r>
            <a:r>
              <a:rPr lang="de-DE" dirty="0"/>
              <a:t> </a:t>
            </a:r>
            <a:r>
              <a:rPr lang="de-DE" dirty="0" err="1"/>
              <a:t>clearer</a:t>
            </a:r>
            <a:r>
              <a:rPr lang="de-DE" dirty="0"/>
              <a:t>. </a:t>
            </a:r>
            <a:r>
              <a:rPr lang="de-DE" dirty="0" err="1"/>
              <a:t>Basically</a:t>
            </a:r>
            <a:r>
              <a:rPr lang="de-DE" dirty="0"/>
              <a:t>, </a:t>
            </a:r>
            <a:r>
              <a:rPr lang="de-DE" dirty="0" err="1"/>
              <a:t>the</a:t>
            </a:r>
            <a:r>
              <a:rPr lang="de-DE" dirty="0"/>
              <a:t> </a:t>
            </a:r>
            <a:r>
              <a:rPr lang="de-DE" dirty="0" err="1"/>
              <a:t>problem</a:t>
            </a:r>
            <a:r>
              <a:rPr lang="de-DE" dirty="0"/>
              <a:t> </a:t>
            </a:r>
            <a:r>
              <a:rPr lang="de-DE" dirty="0" err="1"/>
              <a:t>takes</a:t>
            </a:r>
            <a:r>
              <a:rPr lang="de-DE" dirty="0"/>
              <a:t> a </a:t>
            </a:r>
            <a:r>
              <a:rPr lang="de-DE" dirty="0" err="1"/>
              <a:t>set</a:t>
            </a:r>
            <a:r>
              <a:rPr lang="de-DE" dirty="0"/>
              <a:t> </a:t>
            </a:r>
            <a:r>
              <a:rPr lang="de-DE" dirty="0" err="1"/>
              <a:t>of</a:t>
            </a:r>
            <a:r>
              <a:rPr lang="de-DE" dirty="0"/>
              <a:t> </a:t>
            </a:r>
            <a:r>
              <a:rPr lang="de-DE" dirty="0" err="1"/>
              <a:t>labels</a:t>
            </a:r>
            <a:r>
              <a:rPr lang="de-DE" dirty="0"/>
              <a:t> </a:t>
            </a:r>
            <a:r>
              <a:rPr lang="de-DE" dirty="0" err="1"/>
              <a:t>and</a:t>
            </a:r>
            <a:r>
              <a:rPr lang="de-DE" dirty="0"/>
              <a:t> </a:t>
            </a:r>
            <a:r>
              <a:rPr lang="de-DE" dirty="0" err="1"/>
              <a:t>places</a:t>
            </a:r>
            <a:r>
              <a:rPr lang="de-DE" dirty="0"/>
              <a:t> </a:t>
            </a:r>
            <a:r>
              <a:rPr lang="de-DE" dirty="0" err="1"/>
              <a:t>them</a:t>
            </a:r>
            <a:r>
              <a:rPr lang="de-DE" dirty="0"/>
              <a:t>.</a:t>
            </a:r>
            <a:endParaRPr dirty="0"/>
          </a:p>
        </p:txBody>
      </p:sp>
    </p:spTree>
    <p:extLst>
      <p:ext uri="{BB962C8B-B14F-4D97-AF65-F5344CB8AC3E}">
        <p14:creationId xmlns:p14="http://schemas.microsoft.com/office/powerpoint/2010/main" val="23817181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err="1"/>
              <a:t>Before</a:t>
            </a:r>
            <a:r>
              <a:rPr lang="de-DE" dirty="0"/>
              <a:t> </a:t>
            </a:r>
            <a:r>
              <a:rPr lang="de-DE" dirty="0" err="1"/>
              <a:t>we</a:t>
            </a:r>
            <a:r>
              <a:rPr lang="de-DE" dirty="0"/>
              <a:t> </a:t>
            </a:r>
            <a:r>
              <a:rPr lang="de-DE" dirty="0" err="1"/>
              <a:t>start</a:t>
            </a:r>
            <a:r>
              <a:rPr lang="de-DE" dirty="0"/>
              <a:t>, </a:t>
            </a:r>
            <a:r>
              <a:rPr lang="de-DE" dirty="0" err="1"/>
              <a:t>here‘s</a:t>
            </a:r>
            <a:r>
              <a:rPr lang="de-DE" dirty="0"/>
              <a:t> a </a:t>
            </a:r>
            <a:r>
              <a:rPr lang="de-DE" dirty="0" err="1"/>
              <a:t>bit</a:t>
            </a:r>
            <a:r>
              <a:rPr lang="de-DE" dirty="0"/>
              <a:t> </a:t>
            </a:r>
            <a:r>
              <a:rPr lang="de-DE" dirty="0" err="1"/>
              <a:t>of</a:t>
            </a:r>
            <a:r>
              <a:rPr lang="de-DE" dirty="0"/>
              <a:t> </a:t>
            </a:r>
            <a:r>
              <a:rPr lang="de-DE" dirty="0" err="1"/>
              <a:t>notation</a:t>
            </a:r>
            <a:r>
              <a:rPr lang="de-DE" dirty="0"/>
              <a:t> </a:t>
            </a:r>
            <a:r>
              <a:rPr lang="de-DE" dirty="0" err="1"/>
              <a:t>that</a:t>
            </a:r>
            <a:r>
              <a:rPr lang="de-DE" dirty="0"/>
              <a:t> </a:t>
            </a:r>
            <a:r>
              <a:rPr lang="de-DE" dirty="0" err="1"/>
              <a:t>we</a:t>
            </a:r>
            <a:r>
              <a:rPr lang="de-DE" dirty="0"/>
              <a:t> will </a:t>
            </a:r>
            <a:r>
              <a:rPr lang="de-DE" dirty="0" err="1"/>
              <a:t>encounter</a:t>
            </a:r>
            <a:r>
              <a:rPr lang="de-DE" dirty="0"/>
              <a:t>. </a:t>
            </a:r>
            <a:r>
              <a:rPr lang="de-DE" dirty="0" err="1"/>
              <a:t>We</a:t>
            </a:r>
            <a:r>
              <a:rPr lang="de-DE" dirty="0"/>
              <a:t> will </a:t>
            </a:r>
            <a:r>
              <a:rPr lang="de-DE" dirty="0" err="1"/>
              <a:t>later</a:t>
            </a:r>
            <a:r>
              <a:rPr lang="de-DE" dirty="0"/>
              <a:t> </a:t>
            </a:r>
            <a:r>
              <a:rPr lang="de-DE" dirty="0" err="1"/>
              <a:t>generate</a:t>
            </a:r>
            <a:r>
              <a:rPr lang="de-DE" dirty="0"/>
              <a:t> a </a:t>
            </a:r>
            <a:r>
              <a:rPr lang="de-DE" dirty="0" err="1"/>
              <a:t>set</a:t>
            </a:r>
            <a:r>
              <a:rPr lang="de-DE" dirty="0"/>
              <a:t> </a:t>
            </a:r>
            <a:r>
              <a:rPr lang="de-DE" dirty="0" err="1"/>
              <a:t>of</a:t>
            </a:r>
            <a:r>
              <a:rPr lang="de-DE" dirty="0"/>
              <a:t> </a:t>
            </a:r>
            <a:r>
              <a:rPr lang="de-DE" dirty="0" err="1"/>
              <a:t>possible</a:t>
            </a:r>
            <a:r>
              <a:rPr lang="de-DE" dirty="0"/>
              <a:t> </a:t>
            </a:r>
            <a:r>
              <a:rPr lang="de-DE" dirty="0" err="1"/>
              <a:t>candidate</a:t>
            </a:r>
            <a:r>
              <a:rPr lang="de-DE" dirty="0"/>
              <a:t> </a:t>
            </a:r>
            <a:r>
              <a:rPr lang="de-DE" dirty="0" err="1"/>
              <a:t>locations</a:t>
            </a:r>
            <a:r>
              <a:rPr lang="de-DE" dirty="0"/>
              <a:t> </a:t>
            </a:r>
            <a:r>
              <a:rPr lang="de-DE" dirty="0" err="1"/>
              <a:t>for</a:t>
            </a:r>
            <a:r>
              <a:rPr lang="de-DE" dirty="0"/>
              <a:t> </a:t>
            </a:r>
            <a:r>
              <a:rPr lang="de-DE" dirty="0" err="1"/>
              <a:t>each</a:t>
            </a:r>
            <a:r>
              <a:rPr lang="de-DE" dirty="0"/>
              <a:t> </a:t>
            </a:r>
            <a:r>
              <a:rPr lang="de-DE" dirty="0" err="1"/>
              <a:t>label</a:t>
            </a:r>
            <a:r>
              <a:rPr lang="de-DE" dirty="0"/>
              <a:t> </a:t>
            </a:r>
            <a:r>
              <a:rPr lang="de-DE" dirty="0" err="1"/>
              <a:t>which</a:t>
            </a:r>
            <a:r>
              <a:rPr lang="de-DE" dirty="0"/>
              <a:t> </a:t>
            </a:r>
            <a:r>
              <a:rPr lang="de-DE" dirty="0" err="1"/>
              <a:t>can</a:t>
            </a:r>
            <a:r>
              <a:rPr lang="de-DE" dirty="0"/>
              <a:t> </a:t>
            </a:r>
            <a:r>
              <a:rPr lang="de-DE" dirty="0" err="1"/>
              <a:t>have</a:t>
            </a:r>
            <a:r>
              <a:rPr lang="de-DE" dirty="0"/>
              <a:t> a </a:t>
            </a:r>
            <a:r>
              <a:rPr lang="de-DE" dirty="0" err="1"/>
              <a:t>cost</a:t>
            </a:r>
            <a:r>
              <a:rPr lang="de-DE" dirty="0"/>
              <a:t> </a:t>
            </a:r>
            <a:r>
              <a:rPr lang="de-DE" dirty="0" err="1"/>
              <a:t>associated</a:t>
            </a:r>
            <a:r>
              <a:rPr lang="de-DE" dirty="0"/>
              <a:t> </a:t>
            </a:r>
            <a:r>
              <a:rPr lang="de-DE" dirty="0" err="1"/>
              <a:t>with</a:t>
            </a:r>
            <a:r>
              <a:rPr lang="de-DE" dirty="0"/>
              <a:t> </a:t>
            </a:r>
            <a:r>
              <a:rPr lang="de-DE" dirty="0" err="1"/>
              <a:t>them</a:t>
            </a:r>
            <a:r>
              <a:rPr lang="de-DE" dirty="0"/>
              <a:t>. The </a:t>
            </a:r>
            <a:r>
              <a:rPr lang="de-DE" dirty="0" err="1"/>
              <a:t>higher</a:t>
            </a:r>
            <a:r>
              <a:rPr lang="de-DE" dirty="0"/>
              <a:t> </a:t>
            </a:r>
            <a:r>
              <a:rPr lang="de-DE" dirty="0" err="1"/>
              <a:t>the</a:t>
            </a:r>
            <a:r>
              <a:rPr lang="de-DE" dirty="0"/>
              <a:t> </a:t>
            </a:r>
            <a:r>
              <a:rPr lang="de-DE" dirty="0" err="1"/>
              <a:t>cost</a:t>
            </a:r>
            <a:r>
              <a:rPr lang="de-DE" dirty="0"/>
              <a:t>, </a:t>
            </a:r>
            <a:r>
              <a:rPr lang="de-DE" dirty="0" err="1"/>
              <a:t>the</a:t>
            </a:r>
            <a:r>
              <a:rPr lang="de-DE" dirty="0"/>
              <a:t> </a:t>
            </a:r>
            <a:r>
              <a:rPr lang="de-DE" dirty="0" err="1"/>
              <a:t>less</a:t>
            </a:r>
            <a:r>
              <a:rPr lang="de-DE" dirty="0"/>
              <a:t> </a:t>
            </a:r>
            <a:r>
              <a:rPr lang="de-DE" dirty="0" err="1"/>
              <a:t>we</a:t>
            </a:r>
            <a:r>
              <a:rPr lang="de-DE" dirty="0"/>
              <a:t> </a:t>
            </a:r>
            <a:r>
              <a:rPr lang="de-DE" dirty="0" err="1"/>
              <a:t>want</a:t>
            </a:r>
            <a:r>
              <a:rPr lang="de-DE" dirty="0"/>
              <a:t> </a:t>
            </a:r>
            <a:r>
              <a:rPr lang="de-DE" dirty="0" err="1"/>
              <a:t>to</a:t>
            </a:r>
            <a:r>
              <a:rPr lang="de-DE" dirty="0"/>
              <a:t> </a:t>
            </a:r>
            <a:r>
              <a:rPr lang="de-DE" dirty="0" err="1"/>
              <a:t>actually</a:t>
            </a:r>
            <a:r>
              <a:rPr lang="de-DE" dirty="0"/>
              <a:t> </a:t>
            </a:r>
            <a:r>
              <a:rPr lang="de-DE" dirty="0" err="1"/>
              <a:t>assign</a:t>
            </a:r>
            <a:r>
              <a:rPr lang="de-DE" dirty="0"/>
              <a:t> a </a:t>
            </a:r>
            <a:r>
              <a:rPr lang="de-DE" dirty="0" err="1"/>
              <a:t>label</a:t>
            </a:r>
            <a:r>
              <a:rPr lang="de-DE" dirty="0"/>
              <a:t> </a:t>
            </a:r>
            <a:r>
              <a:rPr lang="de-DE" dirty="0" err="1"/>
              <a:t>to</a:t>
            </a:r>
            <a:r>
              <a:rPr lang="de-DE" dirty="0"/>
              <a:t> a </a:t>
            </a:r>
            <a:r>
              <a:rPr lang="de-DE" dirty="0" err="1"/>
              <a:t>particular</a:t>
            </a:r>
            <a:r>
              <a:rPr lang="de-DE" dirty="0"/>
              <a:t> </a:t>
            </a:r>
            <a:r>
              <a:rPr lang="de-DE" dirty="0" err="1"/>
              <a:t>location</a:t>
            </a:r>
            <a:r>
              <a:rPr lang="de-DE" dirty="0"/>
              <a:t>.</a:t>
            </a:r>
            <a:endParaRPr dirty="0"/>
          </a:p>
        </p:txBody>
      </p:sp>
    </p:spTree>
    <p:extLst>
      <p:ext uri="{BB962C8B-B14F-4D97-AF65-F5344CB8AC3E}">
        <p14:creationId xmlns:p14="http://schemas.microsoft.com/office/powerpoint/2010/main" val="1742346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a:t>The GFLP </a:t>
            </a:r>
            <a:r>
              <a:rPr lang="de-DE" dirty="0" err="1"/>
              <a:t>problem</a:t>
            </a:r>
            <a:r>
              <a:rPr lang="de-DE" dirty="0"/>
              <a:t> </a:t>
            </a:r>
            <a:r>
              <a:rPr lang="de-DE" dirty="0" err="1"/>
              <a:t>can</a:t>
            </a:r>
            <a:r>
              <a:rPr lang="de-DE" dirty="0"/>
              <a:t> </a:t>
            </a:r>
            <a:r>
              <a:rPr lang="de-DE" dirty="0" err="1"/>
              <a:t>be</a:t>
            </a:r>
            <a:r>
              <a:rPr lang="de-DE" dirty="0"/>
              <a:t> </a:t>
            </a:r>
            <a:r>
              <a:rPr lang="de-DE" dirty="0" err="1"/>
              <a:t>formulated</a:t>
            </a:r>
            <a:r>
              <a:rPr lang="de-DE" dirty="0"/>
              <a:t> </a:t>
            </a:r>
            <a:r>
              <a:rPr lang="de-DE" dirty="0" err="1"/>
              <a:t>as</a:t>
            </a:r>
            <a:r>
              <a:rPr lang="de-DE" dirty="0"/>
              <a:t> an </a:t>
            </a:r>
            <a:r>
              <a:rPr lang="de-DE" dirty="0" err="1"/>
              <a:t>optimization</a:t>
            </a:r>
            <a:r>
              <a:rPr lang="de-DE" dirty="0"/>
              <a:t> </a:t>
            </a:r>
            <a:r>
              <a:rPr lang="de-DE" dirty="0" err="1"/>
              <a:t>problem</a:t>
            </a:r>
            <a:r>
              <a:rPr lang="de-DE" dirty="0"/>
              <a:t>. </a:t>
            </a:r>
            <a:r>
              <a:rPr lang="de-DE" dirty="0" err="1"/>
              <a:t>We</a:t>
            </a:r>
            <a:r>
              <a:rPr lang="de-DE" dirty="0"/>
              <a:t> wand </a:t>
            </a:r>
            <a:r>
              <a:rPr lang="de-DE" dirty="0" err="1"/>
              <a:t>to</a:t>
            </a:r>
            <a:r>
              <a:rPr lang="de-DE" dirty="0"/>
              <a:t> </a:t>
            </a:r>
            <a:r>
              <a:rPr lang="de-DE" dirty="0" err="1"/>
              <a:t>minimize</a:t>
            </a:r>
            <a:r>
              <a:rPr lang="de-DE" dirty="0"/>
              <a:t> </a:t>
            </a:r>
            <a:r>
              <a:rPr lang="de-DE" dirty="0" err="1"/>
              <a:t>the</a:t>
            </a:r>
            <a:r>
              <a:rPr lang="de-DE" dirty="0"/>
              <a:t> </a:t>
            </a:r>
            <a:r>
              <a:rPr lang="de-DE" dirty="0" err="1"/>
              <a:t>cost</a:t>
            </a:r>
            <a:r>
              <a:rPr lang="de-DE" dirty="0"/>
              <a:t> </a:t>
            </a:r>
            <a:r>
              <a:rPr lang="de-DE" dirty="0" err="1"/>
              <a:t>of</a:t>
            </a:r>
            <a:r>
              <a:rPr lang="de-DE" dirty="0"/>
              <a:t> </a:t>
            </a:r>
            <a:r>
              <a:rPr lang="de-DE" dirty="0" err="1"/>
              <a:t>our</a:t>
            </a:r>
            <a:r>
              <a:rPr lang="de-DE" dirty="0"/>
              <a:t> </a:t>
            </a:r>
            <a:r>
              <a:rPr lang="de-DE" dirty="0" err="1"/>
              <a:t>assignment</a:t>
            </a:r>
            <a:r>
              <a:rPr lang="de-DE" dirty="0"/>
              <a:t>, but </a:t>
            </a:r>
            <a:r>
              <a:rPr lang="de-DE" dirty="0" err="1"/>
              <a:t>the</a:t>
            </a:r>
            <a:r>
              <a:rPr lang="de-DE" dirty="0"/>
              <a:t> </a:t>
            </a:r>
            <a:r>
              <a:rPr lang="de-DE" dirty="0" err="1"/>
              <a:t>solution</a:t>
            </a:r>
            <a:r>
              <a:rPr lang="de-DE" dirty="0"/>
              <a:t> must </a:t>
            </a:r>
            <a:r>
              <a:rPr lang="de-DE" dirty="0" err="1"/>
              <a:t>satisfy</a:t>
            </a:r>
            <a:r>
              <a:rPr lang="de-DE" dirty="0"/>
              <a:t> </a:t>
            </a:r>
            <a:r>
              <a:rPr lang="de-DE" dirty="0" err="1"/>
              <a:t>three</a:t>
            </a:r>
            <a:r>
              <a:rPr lang="de-DE" dirty="0"/>
              <a:t> </a:t>
            </a:r>
            <a:r>
              <a:rPr lang="de-DE" dirty="0" err="1"/>
              <a:t>constraints</a:t>
            </a:r>
            <a:r>
              <a:rPr lang="de-DE" dirty="0"/>
              <a:t>: </a:t>
            </a:r>
            <a:r>
              <a:rPr lang="de-DE" dirty="0" err="1"/>
              <a:t>first</a:t>
            </a:r>
            <a:r>
              <a:rPr lang="de-DE" dirty="0"/>
              <a:t>, </a:t>
            </a:r>
            <a:r>
              <a:rPr lang="de-DE" dirty="0" err="1"/>
              <a:t>each</a:t>
            </a:r>
            <a:r>
              <a:rPr lang="de-DE" dirty="0"/>
              <a:t> </a:t>
            </a:r>
            <a:r>
              <a:rPr lang="de-DE" dirty="0" err="1"/>
              <a:t>label</a:t>
            </a:r>
            <a:r>
              <a:rPr lang="de-DE" dirty="0"/>
              <a:t> must </a:t>
            </a:r>
            <a:r>
              <a:rPr lang="de-DE" dirty="0" err="1"/>
              <a:t>be</a:t>
            </a:r>
            <a:r>
              <a:rPr lang="de-DE" dirty="0"/>
              <a:t> </a:t>
            </a:r>
            <a:r>
              <a:rPr lang="de-DE" dirty="0" err="1"/>
              <a:t>assigned</a:t>
            </a:r>
            <a:r>
              <a:rPr lang="de-DE" dirty="0"/>
              <a:t>; </a:t>
            </a:r>
            <a:r>
              <a:rPr lang="de-DE" dirty="0" err="1"/>
              <a:t>second</a:t>
            </a:r>
            <a:r>
              <a:rPr lang="de-DE" dirty="0"/>
              <a:t>, </a:t>
            </a:r>
            <a:r>
              <a:rPr lang="de-DE" dirty="0" err="1"/>
              <a:t>the</a:t>
            </a:r>
            <a:r>
              <a:rPr lang="de-DE" dirty="0"/>
              <a:t> </a:t>
            </a:r>
            <a:r>
              <a:rPr lang="de-DE" dirty="0" err="1"/>
              <a:t>decision</a:t>
            </a:r>
            <a:r>
              <a:rPr lang="de-DE" dirty="0"/>
              <a:t> variables a must </a:t>
            </a:r>
            <a:r>
              <a:rPr lang="de-DE" dirty="0" err="1"/>
              <a:t>be</a:t>
            </a:r>
            <a:r>
              <a:rPr lang="de-DE" dirty="0"/>
              <a:t> </a:t>
            </a:r>
            <a:r>
              <a:rPr lang="de-DE" dirty="0" err="1"/>
              <a:t>either</a:t>
            </a:r>
            <a:r>
              <a:rPr lang="de-DE" dirty="0"/>
              <a:t> 0 </a:t>
            </a:r>
            <a:r>
              <a:rPr lang="de-DE" dirty="0" err="1"/>
              <a:t>or</a:t>
            </a:r>
            <a:r>
              <a:rPr lang="de-DE" dirty="0"/>
              <a:t> 1; </a:t>
            </a:r>
            <a:r>
              <a:rPr lang="de-DE" dirty="0" err="1"/>
              <a:t>and</a:t>
            </a:r>
            <a:r>
              <a:rPr lang="de-DE" dirty="0"/>
              <a:t> </a:t>
            </a:r>
            <a:r>
              <a:rPr lang="de-DE" dirty="0" err="1"/>
              <a:t>third</a:t>
            </a:r>
            <a:r>
              <a:rPr lang="de-DE" dirty="0"/>
              <a:t>, </a:t>
            </a:r>
            <a:r>
              <a:rPr lang="de-DE" dirty="0" err="1"/>
              <a:t>each</a:t>
            </a:r>
            <a:r>
              <a:rPr lang="de-DE" dirty="0"/>
              <a:t> </a:t>
            </a:r>
            <a:r>
              <a:rPr lang="de-DE" dirty="0" err="1"/>
              <a:t>label</a:t>
            </a:r>
            <a:r>
              <a:rPr lang="de-DE" dirty="0"/>
              <a:t> must </a:t>
            </a:r>
            <a:r>
              <a:rPr lang="de-DE" dirty="0" err="1"/>
              <a:t>be</a:t>
            </a:r>
            <a:r>
              <a:rPr lang="de-DE" dirty="0"/>
              <a:t> </a:t>
            </a:r>
            <a:r>
              <a:rPr lang="de-DE" dirty="0" err="1"/>
              <a:t>assigned</a:t>
            </a:r>
            <a:r>
              <a:rPr lang="de-DE" dirty="0"/>
              <a:t> </a:t>
            </a:r>
            <a:r>
              <a:rPr lang="de-DE" dirty="0" err="1"/>
              <a:t>to</a:t>
            </a:r>
            <a:r>
              <a:rPr lang="de-DE" dirty="0"/>
              <a:t> </a:t>
            </a:r>
            <a:r>
              <a:rPr lang="de-DE" dirty="0" err="1"/>
              <a:t>exactly</a:t>
            </a:r>
            <a:r>
              <a:rPr lang="de-DE" dirty="0"/>
              <a:t> </a:t>
            </a:r>
            <a:r>
              <a:rPr lang="de-DE" dirty="0" err="1"/>
              <a:t>one</a:t>
            </a:r>
            <a:r>
              <a:rPr lang="de-DE" dirty="0"/>
              <a:t> </a:t>
            </a:r>
            <a:r>
              <a:rPr lang="de-DE" dirty="0" err="1"/>
              <a:t>possible</a:t>
            </a:r>
            <a:r>
              <a:rPr lang="de-DE" dirty="0"/>
              <a:t> </a:t>
            </a:r>
            <a:r>
              <a:rPr lang="de-DE" dirty="0" err="1"/>
              <a:t>location</a:t>
            </a:r>
            <a:r>
              <a:rPr lang="de-DE" dirty="0"/>
              <a:t>. </a:t>
            </a:r>
            <a:r>
              <a:rPr lang="de-DE" dirty="0" err="1"/>
              <a:t>Once</a:t>
            </a:r>
            <a:r>
              <a:rPr lang="de-DE" dirty="0"/>
              <a:t> </a:t>
            </a:r>
            <a:r>
              <a:rPr lang="de-DE" dirty="0" err="1"/>
              <a:t>we</a:t>
            </a:r>
            <a:r>
              <a:rPr lang="de-DE" dirty="0"/>
              <a:t> </a:t>
            </a:r>
            <a:r>
              <a:rPr lang="de-DE" dirty="0" err="1"/>
              <a:t>solve</a:t>
            </a:r>
            <a:r>
              <a:rPr lang="de-DE" dirty="0"/>
              <a:t> </a:t>
            </a:r>
            <a:r>
              <a:rPr lang="de-DE" dirty="0" err="1"/>
              <a:t>this</a:t>
            </a:r>
            <a:r>
              <a:rPr lang="de-DE" dirty="0"/>
              <a:t> </a:t>
            </a:r>
            <a:r>
              <a:rPr lang="de-DE" dirty="0" err="1"/>
              <a:t>problem</a:t>
            </a:r>
            <a:r>
              <a:rPr lang="de-DE" dirty="0"/>
              <a:t>, a </a:t>
            </a:r>
            <a:r>
              <a:rPr lang="de-DE" dirty="0" err="1"/>
              <a:t>describes</a:t>
            </a:r>
            <a:r>
              <a:rPr lang="de-DE" dirty="0"/>
              <a:t> </a:t>
            </a:r>
            <a:r>
              <a:rPr lang="de-DE" dirty="0" err="1"/>
              <a:t>our</a:t>
            </a:r>
            <a:r>
              <a:rPr lang="de-DE" dirty="0"/>
              <a:t> </a:t>
            </a:r>
            <a:r>
              <a:rPr lang="de-DE" dirty="0" err="1"/>
              <a:t>assignment</a:t>
            </a:r>
            <a:r>
              <a:rPr lang="de-DE" dirty="0"/>
              <a:t> </a:t>
            </a:r>
            <a:r>
              <a:rPr lang="de-DE" dirty="0" err="1"/>
              <a:t>function</a:t>
            </a:r>
            <a:r>
              <a:rPr lang="de-DE" dirty="0"/>
              <a:t> </a:t>
            </a:r>
            <a:r>
              <a:rPr lang="de-DE" dirty="0" err="1"/>
              <a:t>and</a:t>
            </a:r>
            <a:r>
              <a:rPr lang="de-DE" dirty="0"/>
              <a:t> </a:t>
            </a:r>
            <a:r>
              <a:rPr lang="de-DE" dirty="0" err="1"/>
              <a:t>thereby</a:t>
            </a:r>
            <a:r>
              <a:rPr lang="de-DE" dirty="0"/>
              <a:t> </a:t>
            </a:r>
            <a:r>
              <a:rPr lang="de-DE" dirty="0" err="1"/>
              <a:t>yields</a:t>
            </a:r>
            <a:r>
              <a:rPr lang="de-DE" dirty="0"/>
              <a:t> </a:t>
            </a:r>
            <a:r>
              <a:rPr lang="de-DE" dirty="0" err="1"/>
              <a:t>label</a:t>
            </a:r>
            <a:r>
              <a:rPr lang="de-DE" dirty="0"/>
              <a:t> </a:t>
            </a:r>
            <a:r>
              <a:rPr lang="de-DE" dirty="0" err="1"/>
              <a:t>coordinates</a:t>
            </a:r>
            <a:r>
              <a:rPr lang="de-DE" dirty="0"/>
              <a:t>.</a:t>
            </a:r>
          </a:p>
          <a:p>
            <a:endParaRPr lang="de-DE" dirty="0"/>
          </a:p>
          <a:p>
            <a:r>
              <a:rPr lang="de-DE" dirty="0" err="1"/>
              <a:t>There</a:t>
            </a:r>
            <a:r>
              <a:rPr lang="de-DE" dirty="0"/>
              <a:t> </a:t>
            </a:r>
            <a:r>
              <a:rPr lang="de-DE" dirty="0" err="1"/>
              <a:t>is</a:t>
            </a:r>
            <a:r>
              <a:rPr lang="de-DE" dirty="0"/>
              <a:t> </a:t>
            </a:r>
            <a:r>
              <a:rPr lang="de-DE" dirty="0" err="1"/>
              <a:t>one</a:t>
            </a:r>
            <a:r>
              <a:rPr lang="de-DE" dirty="0"/>
              <a:t> </a:t>
            </a:r>
            <a:r>
              <a:rPr lang="de-DE" dirty="0" err="1"/>
              <a:t>problem</a:t>
            </a:r>
            <a:r>
              <a:rPr lang="de-DE" dirty="0"/>
              <a:t>: </a:t>
            </a:r>
            <a:r>
              <a:rPr lang="de-DE" dirty="0" err="1"/>
              <a:t>this</a:t>
            </a:r>
            <a:r>
              <a:rPr lang="de-DE" dirty="0"/>
              <a:t> </a:t>
            </a:r>
            <a:r>
              <a:rPr lang="de-DE" dirty="0" err="1"/>
              <a:t>formulation</a:t>
            </a:r>
            <a:r>
              <a:rPr lang="de-DE" dirty="0"/>
              <a:t> </a:t>
            </a:r>
            <a:r>
              <a:rPr lang="de-DE" dirty="0" err="1"/>
              <a:t>does</a:t>
            </a:r>
            <a:r>
              <a:rPr lang="de-DE" dirty="0"/>
              <a:t> not </a:t>
            </a:r>
            <a:r>
              <a:rPr lang="de-DE" dirty="0" err="1"/>
              <a:t>capture</a:t>
            </a:r>
            <a:r>
              <a:rPr lang="de-DE" dirty="0"/>
              <a:t> </a:t>
            </a:r>
            <a:r>
              <a:rPr lang="de-DE" dirty="0" err="1"/>
              <a:t>constraints</a:t>
            </a:r>
            <a:r>
              <a:rPr lang="de-DE" dirty="0"/>
              <a:t> due </a:t>
            </a:r>
            <a:r>
              <a:rPr lang="de-DE" dirty="0" err="1"/>
              <a:t>to</a:t>
            </a:r>
            <a:r>
              <a:rPr lang="de-DE" dirty="0"/>
              <a:t> </a:t>
            </a:r>
            <a:r>
              <a:rPr lang="de-DE" dirty="0" err="1"/>
              <a:t>overlaps</a:t>
            </a:r>
            <a:r>
              <a:rPr lang="de-DE" dirty="0"/>
              <a:t>.</a:t>
            </a:r>
            <a:endParaRPr dirty="0"/>
          </a:p>
        </p:txBody>
      </p:sp>
    </p:spTree>
    <p:extLst>
      <p:ext uri="{BB962C8B-B14F-4D97-AF65-F5344CB8AC3E}">
        <p14:creationId xmlns:p14="http://schemas.microsoft.com/office/powerpoint/2010/main" val="3927782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err="1"/>
              <a:t>Assigning</a:t>
            </a:r>
            <a:r>
              <a:rPr lang="de-DE" dirty="0"/>
              <a:t> </a:t>
            </a:r>
            <a:r>
              <a:rPr lang="de-DE" dirty="0" err="1"/>
              <a:t>humongous</a:t>
            </a:r>
            <a:r>
              <a:rPr lang="de-DE" dirty="0"/>
              <a:t> </a:t>
            </a:r>
            <a:r>
              <a:rPr lang="de-DE" dirty="0" err="1"/>
              <a:t>costs</a:t>
            </a:r>
            <a:r>
              <a:rPr lang="de-DE" dirty="0"/>
              <a:t> </a:t>
            </a:r>
            <a:r>
              <a:rPr lang="de-DE" dirty="0" err="1"/>
              <a:t>to</a:t>
            </a:r>
            <a:r>
              <a:rPr lang="de-DE" dirty="0"/>
              <a:t> </a:t>
            </a:r>
            <a:r>
              <a:rPr lang="de-DE" dirty="0" err="1"/>
              <a:t>overlapping</a:t>
            </a:r>
            <a:r>
              <a:rPr lang="de-DE" dirty="0"/>
              <a:t> </a:t>
            </a:r>
            <a:r>
              <a:rPr lang="de-DE" dirty="0" err="1"/>
              <a:t>candidate</a:t>
            </a:r>
            <a:r>
              <a:rPr lang="de-DE" dirty="0"/>
              <a:t> </a:t>
            </a:r>
            <a:r>
              <a:rPr lang="de-DE" dirty="0" err="1"/>
              <a:t>positions</a:t>
            </a:r>
            <a:r>
              <a:rPr lang="de-DE" dirty="0"/>
              <a:t> </a:t>
            </a:r>
            <a:r>
              <a:rPr lang="de-DE" dirty="0" err="1"/>
              <a:t>is</a:t>
            </a:r>
            <a:r>
              <a:rPr lang="de-DE" dirty="0"/>
              <a:t> </a:t>
            </a:r>
            <a:r>
              <a:rPr lang="de-DE" dirty="0" err="1"/>
              <a:t>rather</a:t>
            </a:r>
            <a:r>
              <a:rPr lang="de-DE" dirty="0"/>
              <a:t> stupid. This will </a:t>
            </a:r>
            <a:r>
              <a:rPr lang="de-DE" dirty="0" err="1"/>
              <a:t>usually</a:t>
            </a:r>
            <a:r>
              <a:rPr lang="de-DE" dirty="0"/>
              <a:t> </a:t>
            </a:r>
            <a:r>
              <a:rPr lang="de-DE" dirty="0" err="1"/>
              <a:t>only</a:t>
            </a:r>
            <a:r>
              <a:rPr lang="de-DE" dirty="0"/>
              <a:t> </a:t>
            </a:r>
            <a:r>
              <a:rPr lang="de-DE" dirty="0" err="1"/>
              <a:t>result</a:t>
            </a:r>
            <a:r>
              <a:rPr lang="de-DE" dirty="0"/>
              <a:t> in </a:t>
            </a:r>
            <a:r>
              <a:rPr lang="de-DE" dirty="0" err="1"/>
              <a:t>none</a:t>
            </a:r>
            <a:r>
              <a:rPr lang="de-DE" dirty="0"/>
              <a:t> </a:t>
            </a:r>
            <a:r>
              <a:rPr lang="de-DE" dirty="0" err="1"/>
              <a:t>of</a:t>
            </a:r>
            <a:r>
              <a:rPr lang="de-DE" dirty="0"/>
              <a:t> </a:t>
            </a:r>
            <a:r>
              <a:rPr lang="de-DE" dirty="0" err="1"/>
              <a:t>them</a:t>
            </a:r>
            <a:r>
              <a:rPr lang="de-DE" dirty="0"/>
              <a:t> </a:t>
            </a:r>
            <a:r>
              <a:rPr lang="de-DE" dirty="0" err="1"/>
              <a:t>being</a:t>
            </a:r>
            <a:r>
              <a:rPr lang="de-DE" dirty="0"/>
              <a:t> </a:t>
            </a:r>
            <a:r>
              <a:rPr lang="de-DE" dirty="0" err="1"/>
              <a:t>used</a:t>
            </a:r>
            <a:r>
              <a:rPr lang="de-DE" dirty="0"/>
              <a:t>, </a:t>
            </a:r>
            <a:r>
              <a:rPr lang="de-DE" dirty="0" err="1"/>
              <a:t>although</a:t>
            </a:r>
            <a:r>
              <a:rPr lang="de-DE" dirty="0"/>
              <a:t> </a:t>
            </a:r>
            <a:r>
              <a:rPr lang="de-DE" dirty="0" err="1"/>
              <a:t>using</a:t>
            </a:r>
            <a:r>
              <a:rPr lang="de-DE" dirty="0"/>
              <a:t> </a:t>
            </a:r>
            <a:r>
              <a:rPr lang="de-DE" dirty="0" err="1"/>
              <a:t>one</a:t>
            </a:r>
            <a:r>
              <a:rPr lang="de-DE" dirty="0"/>
              <a:t> </a:t>
            </a:r>
            <a:r>
              <a:rPr lang="de-DE" dirty="0" err="1"/>
              <a:t>of</a:t>
            </a:r>
            <a:r>
              <a:rPr lang="de-DE" dirty="0"/>
              <a:t> </a:t>
            </a:r>
            <a:r>
              <a:rPr lang="de-DE" dirty="0" err="1"/>
              <a:t>them</a:t>
            </a:r>
            <a:r>
              <a:rPr lang="de-DE" dirty="0"/>
              <a:t> </a:t>
            </a:r>
            <a:r>
              <a:rPr lang="de-DE" dirty="0" err="1"/>
              <a:t>should</a:t>
            </a:r>
            <a:r>
              <a:rPr lang="de-DE" dirty="0"/>
              <a:t> </a:t>
            </a:r>
            <a:r>
              <a:rPr lang="de-DE" dirty="0" err="1"/>
              <a:t>be</a:t>
            </a:r>
            <a:r>
              <a:rPr lang="de-DE" dirty="0"/>
              <a:t> </a:t>
            </a:r>
            <a:r>
              <a:rPr lang="de-DE" dirty="0" err="1"/>
              <a:t>perfectly</a:t>
            </a:r>
            <a:r>
              <a:rPr lang="de-DE" dirty="0"/>
              <a:t> </a:t>
            </a:r>
            <a:r>
              <a:rPr lang="de-DE" dirty="0" err="1"/>
              <a:t>acceptable</a:t>
            </a:r>
            <a:r>
              <a:rPr lang="de-DE" dirty="0"/>
              <a:t>. </a:t>
            </a:r>
            <a:r>
              <a:rPr lang="de-DE" dirty="0" err="1"/>
              <a:t>It</a:t>
            </a:r>
            <a:r>
              <a:rPr lang="de-DE" dirty="0"/>
              <a:t> also </a:t>
            </a:r>
            <a:r>
              <a:rPr lang="de-DE" dirty="0" err="1"/>
              <a:t>does</a:t>
            </a:r>
            <a:r>
              <a:rPr lang="de-DE" dirty="0"/>
              <a:t> not </a:t>
            </a:r>
            <a:r>
              <a:rPr lang="de-DE" dirty="0" err="1"/>
              <a:t>entirely</a:t>
            </a:r>
            <a:r>
              <a:rPr lang="de-DE" dirty="0"/>
              <a:t> </a:t>
            </a:r>
            <a:r>
              <a:rPr lang="de-DE" dirty="0" err="1"/>
              <a:t>prevent</a:t>
            </a:r>
            <a:r>
              <a:rPr lang="de-DE" dirty="0"/>
              <a:t> </a:t>
            </a:r>
            <a:r>
              <a:rPr lang="de-DE" dirty="0" err="1"/>
              <a:t>overlaps</a:t>
            </a:r>
            <a:r>
              <a:rPr lang="de-DE" dirty="0"/>
              <a:t> </a:t>
            </a:r>
            <a:r>
              <a:rPr lang="de-DE" dirty="0" err="1"/>
              <a:t>from</a:t>
            </a:r>
            <a:r>
              <a:rPr lang="de-DE" dirty="0"/>
              <a:t> </a:t>
            </a:r>
            <a:r>
              <a:rPr lang="de-DE" dirty="0" err="1"/>
              <a:t>happening</a:t>
            </a:r>
            <a:r>
              <a:rPr lang="de-DE" dirty="0"/>
              <a:t>. </a:t>
            </a:r>
            <a:r>
              <a:rPr lang="de-DE" dirty="0" err="1"/>
              <a:t>Removing</a:t>
            </a:r>
            <a:r>
              <a:rPr lang="de-DE" dirty="0"/>
              <a:t> </a:t>
            </a:r>
            <a:r>
              <a:rPr lang="de-DE" dirty="0" err="1"/>
              <a:t>overlapping</a:t>
            </a:r>
            <a:r>
              <a:rPr lang="de-DE" dirty="0"/>
              <a:t> </a:t>
            </a:r>
            <a:r>
              <a:rPr lang="de-DE" dirty="0" err="1"/>
              <a:t>positions</a:t>
            </a:r>
            <a:r>
              <a:rPr lang="de-DE" dirty="0"/>
              <a:t> </a:t>
            </a:r>
            <a:r>
              <a:rPr lang="de-DE" dirty="0" err="1"/>
              <a:t>beforehand</a:t>
            </a:r>
            <a:r>
              <a:rPr lang="de-DE" dirty="0"/>
              <a:t> </a:t>
            </a:r>
            <a:r>
              <a:rPr lang="de-DE" dirty="0" err="1"/>
              <a:t>solves</a:t>
            </a:r>
            <a:r>
              <a:rPr lang="de-DE" dirty="0"/>
              <a:t> </a:t>
            </a:r>
            <a:r>
              <a:rPr lang="de-DE" dirty="0" err="1"/>
              <a:t>the</a:t>
            </a:r>
            <a:r>
              <a:rPr lang="de-DE" dirty="0"/>
              <a:t> </a:t>
            </a:r>
            <a:r>
              <a:rPr lang="de-DE" dirty="0" err="1"/>
              <a:t>latter</a:t>
            </a:r>
            <a:r>
              <a:rPr lang="de-DE" dirty="0"/>
              <a:t> </a:t>
            </a:r>
            <a:r>
              <a:rPr lang="de-DE" dirty="0" err="1"/>
              <a:t>problem</a:t>
            </a:r>
            <a:r>
              <a:rPr lang="de-DE" dirty="0"/>
              <a:t>, but </a:t>
            </a:r>
            <a:r>
              <a:rPr lang="de-DE" dirty="0" err="1"/>
              <a:t>suffers</a:t>
            </a:r>
            <a:r>
              <a:rPr lang="de-DE" dirty="0"/>
              <a:t> </a:t>
            </a:r>
            <a:r>
              <a:rPr lang="de-DE" dirty="0" err="1"/>
              <a:t>from</a:t>
            </a:r>
            <a:r>
              <a:rPr lang="de-DE" dirty="0"/>
              <a:t> </a:t>
            </a:r>
            <a:r>
              <a:rPr lang="de-DE" dirty="0" err="1"/>
              <a:t>the</a:t>
            </a:r>
            <a:r>
              <a:rPr lang="de-DE" dirty="0"/>
              <a:t> </a:t>
            </a:r>
            <a:r>
              <a:rPr lang="de-DE" dirty="0" err="1"/>
              <a:t>first</a:t>
            </a:r>
            <a:r>
              <a:rPr lang="de-DE" dirty="0"/>
              <a:t> </a:t>
            </a:r>
            <a:r>
              <a:rPr lang="de-DE" dirty="0" err="1"/>
              <a:t>as</a:t>
            </a:r>
            <a:r>
              <a:rPr lang="de-DE" dirty="0"/>
              <a:t> </a:t>
            </a:r>
            <a:r>
              <a:rPr lang="de-DE" dirty="0" err="1"/>
              <a:t>well</a:t>
            </a:r>
            <a:r>
              <a:rPr lang="de-DE" dirty="0"/>
              <a:t>. The </a:t>
            </a:r>
            <a:r>
              <a:rPr lang="de-DE" dirty="0" err="1"/>
              <a:t>only</a:t>
            </a:r>
            <a:r>
              <a:rPr lang="de-DE" dirty="0"/>
              <a:t> real </a:t>
            </a:r>
            <a:r>
              <a:rPr lang="de-DE" dirty="0" err="1"/>
              <a:t>option</a:t>
            </a:r>
            <a:r>
              <a:rPr lang="de-DE" dirty="0"/>
              <a:t> </a:t>
            </a:r>
            <a:r>
              <a:rPr lang="de-DE" dirty="0" err="1"/>
              <a:t>is</a:t>
            </a:r>
            <a:r>
              <a:rPr lang="de-DE" dirty="0"/>
              <a:t> </a:t>
            </a:r>
            <a:r>
              <a:rPr lang="de-DE" dirty="0" err="1"/>
              <a:t>making</a:t>
            </a:r>
            <a:r>
              <a:rPr lang="de-DE" dirty="0"/>
              <a:t> </a:t>
            </a:r>
            <a:r>
              <a:rPr lang="de-DE" dirty="0" err="1"/>
              <a:t>the</a:t>
            </a:r>
            <a:r>
              <a:rPr lang="de-DE" dirty="0"/>
              <a:t> </a:t>
            </a:r>
            <a:r>
              <a:rPr lang="de-DE" dirty="0" err="1"/>
              <a:t>algorithm</a:t>
            </a:r>
            <a:r>
              <a:rPr lang="de-DE" dirty="0"/>
              <a:t> </a:t>
            </a:r>
            <a:r>
              <a:rPr lang="de-DE" dirty="0" err="1"/>
              <a:t>aware</a:t>
            </a:r>
            <a:r>
              <a:rPr lang="de-DE" dirty="0"/>
              <a:t> </a:t>
            </a:r>
            <a:r>
              <a:rPr lang="de-DE" dirty="0" err="1"/>
              <a:t>of</a:t>
            </a:r>
            <a:r>
              <a:rPr lang="de-DE" dirty="0"/>
              <a:t> </a:t>
            </a:r>
            <a:r>
              <a:rPr lang="de-DE" dirty="0" err="1"/>
              <a:t>overlapping</a:t>
            </a:r>
            <a:r>
              <a:rPr lang="de-DE" dirty="0"/>
              <a:t> </a:t>
            </a:r>
            <a:r>
              <a:rPr lang="de-DE" dirty="0" err="1"/>
              <a:t>positions</a:t>
            </a:r>
            <a:r>
              <a:rPr lang="de-DE" dirty="0"/>
              <a:t>, </a:t>
            </a:r>
            <a:r>
              <a:rPr lang="de-DE" dirty="0" err="1"/>
              <a:t>either</a:t>
            </a:r>
            <a:r>
              <a:rPr lang="de-DE" dirty="0"/>
              <a:t> </a:t>
            </a:r>
            <a:r>
              <a:rPr lang="de-DE" dirty="0" err="1"/>
              <a:t>through</a:t>
            </a:r>
            <a:r>
              <a:rPr lang="de-DE" dirty="0"/>
              <a:t> additional </a:t>
            </a:r>
            <a:r>
              <a:rPr lang="de-DE" dirty="0" err="1"/>
              <a:t>constraints</a:t>
            </a:r>
            <a:r>
              <a:rPr lang="de-DE" dirty="0"/>
              <a:t> (</a:t>
            </a:r>
            <a:r>
              <a:rPr lang="de-DE" dirty="0" err="1"/>
              <a:t>the</a:t>
            </a:r>
            <a:r>
              <a:rPr lang="de-DE" dirty="0"/>
              <a:t> </a:t>
            </a:r>
            <a:r>
              <a:rPr lang="de-DE" dirty="0" err="1"/>
              <a:t>sum</a:t>
            </a:r>
            <a:r>
              <a:rPr lang="de-DE" dirty="0"/>
              <a:t> </a:t>
            </a:r>
            <a:r>
              <a:rPr lang="de-DE" dirty="0" err="1"/>
              <a:t>over</a:t>
            </a:r>
            <a:r>
              <a:rPr lang="de-DE" dirty="0"/>
              <a:t> </a:t>
            </a:r>
            <a:r>
              <a:rPr lang="de-DE" dirty="0" err="1"/>
              <a:t>the</a:t>
            </a:r>
            <a:r>
              <a:rPr lang="de-DE" dirty="0"/>
              <a:t> </a:t>
            </a:r>
            <a:r>
              <a:rPr lang="de-DE" dirty="0" err="1"/>
              <a:t>assignments</a:t>
            </a:r>
            <a:r>
              <a:rPr lang="de-DE" dirty="0"/>
              <a:t> </a:t>
            </a:r>
            <a:r>
              <a:rPr lang="de-DE" dirty="0" err="1"/>
              <a:t>of</a:t>
            </a:r>
            <a:r>
              <a:rPr lang="de-DE" dirty="0"/>
              <a:t> </a:t>
            </a:r>
            <a:r>
              <a:rPr lang="de-DE" dirty="0" err="1"/>
              <a:t>conflicting</a:t>
            </a:r>
            <a:r>
              <a:rPr lang="de-DE" dirty="0"/>
              <a:t> </a:t>
            </a:r>
            <a:r>
              <a:rPr lang="de-DE" dirty="0" err="1"/>
              <a:t>positions</a:t>
            </a:r>
            <a:r>
              <a:rPr lang="de-DE" dirty="0"/>
              <a:t> must </a:t>
            </a:r>
            <a:r>
              <a:rPr lang="de-DE" dirty="0" err="1"/>
              <a:t>be</a:t>
            </a:r>
            <a:r>
              <a:rPr lang="de-DE" dirty="0"/>
              <a:t> &lt;= 1) </a:t>
            </a:r>
            <a:r>
              <a:rPr lang="de-DE" dirty="0" err="1"/>
              <a:t>or</a:t>
            </a:r>
            <a:r>
              <a:rPr lang="de-DE" dirty="0"/>
              <a:t> </a:t>
            </a:r>
            <a:r>
              <a:rPr lang="de-DE" dirty="0" err="1"/>
              <a:t>through</a:t>
            </a:r>
            <a:r>
              <a:rPr lang="de-DE" dirty="0"/>
              <a:t> </a:t>
            </a:r>
            <a:r>
              <a:rPr lang="de-DE" dirty="0" err="1"/>
              <a:t>making</a:t>
            </a:r>
            <a:r>
              <a:rPr lang="de-DE" dirty="0"/>
              <a:t> an </a:t>
            </a:r>
            <a:r>
              <a:rPr lang="de-DE" dirty="0" err="1"/>
              <a:t>algorithm</a:t>
            </a:r>
            <a:r>
              <a:rPr lang="de-DE" dirty="0"/>
              <a:t> </a:t>
            </a:r>
            <a:r>
              <a:rPr lang="de-DE" dirty="0" err="1"/>
              <a:t>explicitly</a:t>
            </a:r>
            <a:r>
              <a:rPr lang="de-DE" dirty="0"/>
              <a:t> </a:t>
            </a:r>
            <a:r>
              <a:rPr lang="de-DE" dirty="0" err="1"/>
              <a:t>aware</a:t>
            </a:r>
            <a:r>
              <a:rPr lang="de-DE" dirty="0"/>
              <a:t> </a:t>
            </a:r>
            <a:r>
              <a:rPr lang="de-DE" dirty="0" err="1"/>
              <a:t>of</a:t>
            </a:r>
            <a:r>
              <a:rPr lang="de-DE" dirty="0"/>
              <a:t> </a:t>
            </a:r>
            <a:r>
              <a:rPr lang="de-DE" dirty="0" err="1"/>
              <a:t>them</a:t>
            </a:r>
            <a:r>
              <a:rPr lang="de-DE" dirty="0"/>
              <a:t>. </a:t>
            </a:r>
            <a:r>
              <a:rPr lang="de-DE" dirty="0" err="1"/>
              <a:t>We</a:t>
            </a:r>
            <a:r>
              <a:rPr lang="de-DE" dirty="0"/>
              <a:t> will follow </a:t>
            </a:r>
            <a:r>
              <a:rPr lang="de-DE" dirty="0" err="1"/>
              <a:t>the</a:t>
            </a:r>
            <a:r>
              <a:rPr lang="de-DE" dirty="0"/>
              <a:t> </a:t>
            </a:r>
            <a:r>
              <a:rPr lang="de-DE" dirty="0" err="1"/>
              <a:t>latter</a:t>
            </a:r>
            <a:r>
              <a:rPr lang="de-DE" dirty="0"/>
              <a:t> </a:t>
            </a:r>
            <a:r>
              <a:rPr lang="de-DE" dirty="0" err="1"/>
              <a:t>approach</a:t>
            </a:r>
            <a:r>
              <a:rPr lang="de-DE" dirty="0"/>
              <a:t> </a:t>
            </a:r>
            <a:r>
              <a:rPr lang="de-DE" dirty="0" err="1"/>
              <a:t>here</a:t>
            </a:r>
            <a:r>
              <a:rPr lang="de-DE" dirty="0"/>
              <a:t>.</a:t>
            </a:r>
            <a:endParaRPr dirty="0"/>
          </a:p>
        </p:txBody>
      </p:sp>
    </p:spTree>
    <p:extLst>
      <p:ext uri="{BB962C8B-B14F-4D97-AF65-F5344CB8AC3E}">
        <p14:creationId xmlns:p14="http://schemas.microsoft.com/office/powerpoint/2010/main" val="14634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a:t>The </a:t>
            </a:r>
            <a:r>
              <a:rPr lang="de-DE" dirty="0" err="1"/>
              <a:t>algorithm</a:t>
            </a:r>
            <a:r>
              <a:rPr lang="de-DE" dirty="0"/>
              <a:t> </a:t>
            </a:r>
            <a:r>
              <a:rPr lang="de-DE" dirty="0" err="1"/>
              <a:t>we</a:t>
            </a:r>
            <a:r>
              <a:rPr lang="de-DE" dirty="0"/>
              <a:t> will </a:t>
            </a:r>
            <a:r>
              <a:rPr lang="de-DE" dirty="0" err="1"/>
              <a:t>explore</a:t>
            </a:r>
            <a:r>
              <a:rPr lang="de-DE" dirty="0"/>
              <a:t> </a:t>
            </a:r>
            <a:r>
              <a:rPr lang="de-DE" dirty="0" err="1"/>
              <a:t>is</a:t>
            </a:r>
            <a:r>
              <a:rPr lang="de-DE" dirty="0"/>
              <a:t> </a:t>
            </a:r>
            <a:r>
              <a:rPr lang="de-DE" dirty="0" err="1"/>
              <a:t>based</a:t>
            </a:r>
            <a:r>
              <a:rPr lang="de-DE" dirty="0"/>
              <a:t> on </a:t>
            </a:r>
            <a:r>
              <a:rPr lang="de-DE" dirty="0" err="1"/>
              <a:t>three</a:t>
            </a:r>
            <a:r>
              <a:rPr lang="de-DE" dirty="0"/>
              <a:t> </a:t>
            </a:r>
            <a:r>
              <a:rPr lang="de-DE" dirty="0" err="1"/>
              <a:t>steps</a:t>
            </a:r>
            <a:r>
              <a:rPr lang="de-DE" dirty="0"/>
              <a:t> </a:t>
            </a:r>
            <a:r>
              <a:rPr lang="de-DE" dirty="0" err="1"/>
              <a:t>that</a:t>
            </a:r>
            <a:r>
              <a:rPr lang="de-DE" dirty="0"/>
              <a:t> </a:t>
            </a:r>
            <a:r>
              <a:rPr lang="de-DE" dirty="0" err="1"/>
              <a:t>we</a:t>
            </a:r>
            <a:r>
              <a:rPr lang="de-DE" dirty="0"/>
              <a:t> will </a:t>
            </a:r>
            <a:r>
              <a:rPr lang="de-DE" dirty="0" err="1"/>
              <a:t>walk</a:t>
            </a:r>
            <a:r>
              <a:rPr lang="de-DE" dirty="0"/>
              <a:t> </a:t>
            </a:r>
            <a:r>
              <a:rPr lang="de-DE" dirty="0" err="1"/>
              <a:t>through</a:t>
            </a:r>
            <a:r>
              <a:rPr lang="de-DE" dirty="0"/>
              <a:t> </a:t>
            </a:r>
            <a:r>
              <a:rPr lang="de-DE" dirty="0" err="1"/>
              <a:t>now</a:t>
            </a:r>
            <a:r>
              <a:rPr lang="de-DE" dirty="0"/>
              <a:t>.</a:t>
            </a:r>
            <a:endParaRPr dirty="0"/>
          </a:p>
        </p:txBody>
      </p:sp>
    </p:spTree>
    <p:extLst>
      <p:ext uri="{BB962C8B-B14F-4D97-AF65-F5344CB8AC3E}">
        <p14:creationId xmlns:p14="http://schemas.microsoft.com/office/powerpoint/2010/main" val="11259987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err="1"/>
              <a:t>For</a:t>
            </a:r>
            <a:r>
              <a:rPr lang="de-DE" dirty="0"/>
              <a:t> </a:t>
            </a:r>
            <a:r>
              <a:rPr lang="de-DE" dirty="0" err="1"/>
              <a:t>nodes</a:t>
            </a:r>
            <a:r>
              <a:rPr lang="de-DE" dirty="0"/>
              <a:t>, </a:t>
            </a:r>
            <a:r>
              <a:rPr lang="de-DE" dirty="0" err="1"/>
              <a:t>we</a:t>
            </a:r>
            <a:r>
              <a:rPr lang="de-DE" dirty="0"/>
              <a:t> </a:t>
            </a:r>
            <a:r>
              <a:rPr lang="de-DE" dirty="0" err="1"/>
              <a:t>generate</a:t>
            </a:r>
            <a:r>
              <a:rPr lang="de-DE" dirty="0"/>
              <a:t> </a:t>
            </a:r>
            <a:r>
              <a:rPr lang="de-DE" dirty="0" err="1"/>
              <a:t>candidate</a:t>
            </a:r>
            <a:r>
              <a:rPr lang="de-DE" dirty="0"/>
              <a:t> </a:t>
            </a:r>
            <a:r>
              <a:rPr lang="de-DE" dirty="0" err="1"/>
              <a:t>positions</a:t>
            </a:r>
            <a:r>
              <a:rPr lang="de-DE" dirty="0"/>
              <a:t> </a:t>
            </a:r>
            <a:r>
              <a:rPr lang="de-DE" dirty="0" err="1"/>
              <a:t>that</a:t>
            </a:r>
            <a:r>
              <a:rPr lang="de-DE" dirty="0"/>
              <a:t> </a:t>
            </a:r>
            <a:r>
              <a:rPr lang="de-DE" dirty="0" err="1"/>
              <a:t>the</a:t>
            </a:r>
            <a:r>
              <a:rPr lang="de-DE" dirty="0"/>
              <a:t> </a:t>
            </a:r>
            <a:r>
              <a:rPr lang="de-DE" dirty="0" err="1"/>
              <a:t>node‘s</a:t>
            </a:r>
            <a:r>
              <a:rPr lang="de-DE" dirty="0"/>
              <a:t> </a:t>
            </a:r>
            <a:r>
              <a:rPr lang="de-DE" dirty="0" err="1"/>
              <a:t>label</a:t>
            </a:r>
            <a:r>
              <a:rPr lang="de-DE" dirty="0"/>
              <a:t> </a:t>
            </a:r>
            <a:r>
              <a:rPr lang="de-DE" dirty="0" err="1"/>
              <a:t>could</a:t>
            </a:r>
            <a:r>
              <a:rPr lang="de-DE" dirty="0"/>
              <a:t> </a:t>
            </a:r>
            <a:r>
              <a:rPr lang="de-DE" dirty="0" err="1"/>
              <a:t>be</a:t>
            </a:r>
            <a:r>
              <a:rPr lang="de-DE" dirty="0"/>
              <a:t> </a:t>
            </a:r>
            <a:r>
              <a:rPr lang="de-DE" dirty="0" err="1"/>
              <a:t>placed</a:t>
            </a:r>
            <a:r>
              <a:rPr lang="de-DE" dirty="0"/>
              <a:t> at </a:t>
            </a:r>
            <a:r>
              <a:rPr lang="de-DE" dirty="0" err="1"/>
              <a:t>around</a:t>
            </a:r>
            <a:r>
              <a:rPr lang="de-DE" dirty="0"/>
              <a:t> </a:t>
            </a:r>
            <a:r>
              <a:rPr lang="de-DE" dirty="0" err="1"/>
              <a:t>the</a:t>
            </a:r>
            <a:r>
              <a:rPr lang="de-DE" dirty="0"/>
              <a:t> </a:t>
            </a:r>
            <a:r>
              <a:rPr lang="de-DE" dirty="0" err="1"/>
              <a:t>node</a:t>
            </a:r>
            <a:r>
              <a:rPr lang="de-DE" dirty="0"/>
              <a:t>, </a:t>
            </a:r>
            <a:r>
              <a:rPr lang="de-DE" dirty="0" err="1"/>
              <a:t>optionally</a:t>
            </a:r>
            <a:r>
              <a:rPr lang="de-DE" dirty="0"/>
              <a:t> </a:t>
            </a:r>
            <a:r>
              <a:rPr lang="de-DE" dirty="0" err="1"/>
              <a:t>with</a:t>
            </a:r>
            <a:r>
              <a:rPr lang="de-DE" dirty="0"/>
              <a:t> different </a:t>
            </a:r>
            <a:r>
              <a:rPr lang="de-DE" dirty="0" err="1"/>
              <a:t>costs</a:t>
            </a:r>
            <a:r>
              <a:rPr lang="de-DE" dirty="0"/>
              <a:t>. The </a:t>
            </a:r>
            <a:r>
              <a:rPr lang="de-DE" dirty="0" err="1"/>
              <a:t>generated</a:t>
            </a:r>
            <a:r>
              <a:rPr lang="de-DE" dirty="0"/>
              <a:t> </a:t>
            </a:r>
            <a:r>
              <a:rPr lang="de-DE" dirty="0" err="1"/>
              <a:t>candidate</a:t>
            </a:r>
            <a:r>
              <a:rPr lang="de-DE" dirty="0"/>
              <a:t> </a:t>
            </a:r>
            <a:r>
              <a:rPr lang="de-DE" dirty="0" err="1"/>
              <a:t>positions</a:t>
            </a:r>
            <a:r>
              <a:rPr lang="de-DE" dirty="0"/>
              <a:t> </a:t>
            </a:r>
            <a:r>
              <a:rPr lang="de-DE" dirty="0" err="1"/>
              <a:t>as</a:t>
            </a:r>
            <a:r>
              <a:rPr lang="de-DE" dirty="0"/>
              <a:t> </a:t>
            </a:r>
            <a:r>
              <a:rPr lang="de-DE" dirty="0" err="1"/>
              <a:t>well</a:t>
            </a:r>
            <a:r>
              <a:rPr lang="de-DE" dirty="0"/>
              <a:t> </a:t>
            </a:r>
            <a:r>
              <a:rPr lang="de-DE" dirty="0" err="1"/>
              <a:t>as</a:t>
            </a:r>
            <a:r>
              <a:rPr lang="de-DE" dirty="0"/>
              <a:t> </a:t>
            </a:r>
            <a:r>
              <a:rPr lang="de-DE" dirty="0" err="1"/>
              <a:t>their</a:t>
            </a:r>
            <a:r>
              <a:rPr lang="de-DE" dirty="0"/>
              <a:t> </a:t>
            </a:r>
            <a:r>
              <a:rPr lang="de-DE" dirty="0" err="1"/>
              <a:t>costs</a:t>
            </a:r>
            <a:r>
              <a:rPr lang="de-DE" dirty="0"/>
              <a:t> </a:t>
            </a:r>
            <a:r>
              <a:rPr lang="de-DE" dirty="0" err="1"/>
              <a:t>can</a:t>
            </a:r>
            <a:r>
              <a:rPr lang="de-DE" dirty="0"/>
              <a:t> </a:t>
            </a:r>
            <a:r>
              <a:rPr lang="de-DE" dirty="0" err="1"/>
              <a:t>be</a:t>
            </a:r>
            <a:r>
              <a:rPr lang="de-DE" dirty="0"/>
              <a:t> </a:t>
            </a:r>
            <a:r>
              <a:rPr lang="de-DE" dirty="0" err="1"/>
              <a:t>tailored</a:t>
            </a:r>
            <a:r>
              <a:rPr lang="de-DE" dirty="0"/>
              <a:t> </a:t>
            </a:r>
            <a:r>
              <a:rPr lang="de-DE" dirty="0" err="1"/>
              <a:t>to</a:t>
            </a:r>
            <a:r>
              <a:rPr lang="de-DE" dirty="0"/>
              <a:t> </a:t>
            </a:r>
            <a:r>
              <a:rPr lang="de-DE" dirty="0" err="1"/>
              <a:t>the</a:t>
            </a:r>
            <a:r>
              <a:rPr lang="de-DE" dirty="0"/>
              <a:t> </a:t>
            </a:r>
            <a:r>
              <a:rPr lang="de-DE" dirty="0" err="1"/>
              <a:t>specific</a:t>
            </a:r>
            <a:r>
              <a:rPr lang="de-DE" dirty="0"/>
              <a:t> </a:t>
            </a:r>
            <a:r>
              <a:rPr lang="de-DE" dirty="0" err="1"/>
              <a:t>visual</a:t>
            </a:r>
            <a:r>
              <a:rPr lang="de-DE" dirty="0"/>
              <a:t> </a:t>
            </a:r>
            <a:r>
              <a:rPr lang="de-DE" dirty="0" err="1"/>
              <a:t>language</a:t>
            </a:r>
            <a:r>
              <a:rPr lang="de-DE" dirty="0"/>
              <a:t>.</a:t>
            </a:r>
            <a:endParaRPr dirty="0"/>
          </a:p>
        </p:txBody>
      </p:sp>
    </p:spTree>
    <p:extLst>
      <p:ext uri="{BB962C8B-B14F-4D97-AF65-F5344CB8AC3E}">
        <p14:creationId xmlns:p14="http://schemas.microsoft.com/office/powerpoint/2010/main" val="18262541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 name="Shape 673"/>
          <p:cNvSpPr>
            <a:spLocks noGrp="1" noRot="1" noChangeAspect="1"/>
          </p:cNvSpPr>
          <p:nvPr>
            <p:ph type="sldImg"/>
          </p:nvPr>
        </p:nvSpPr>
        <p:spPr>
          <a:prstGeom prst="rect">
            <a:avLst/>
          </a:prstGeom>
        </p:spPr>
        <p:txBody>
          <a:bodyPr/>
          <a:lstStyle/>
          <a:p>
            <a:endParaRPr/>
          </a:p>
        </p:txBody>
      </p:sp>
      <p:sp>
        <p:nvSpPr>
          <p:cNvPr id="674" name="Shape 674"/>
          <p:cNvSpPr>
            <a:spLocks noGrp="1"/>
          </p:cNvSpPr>
          <p:nvPr>
            <p:ph type="body" sz="quarter" idx="1"/>
          </p:nvPr>
        </p:nvSpPr>
        <p:spPr>
          <a:prstGeom prst="rect">
            <a:avLst/>
          </a:prstGeom>
        </p:spPr>
        <p:txBody>
          <a:bodyPr/>
          <a:lstStyle/>
          <a:p>
            <a:r>
              <a:rPr dirty="0"/>
              <a:t>If we consider an edge, there is an area in which an edge label can be placed if we restrict its placement such that it must make contact with the edge. Of course, positions where the label only touches the edge instead of overlapping it are generally preferred, but all positions are considered valid. To capture that, we associate a cost with every candidate position. Here it looks as if the space of candidate positions is continuous, but the algorithm will later constrain this to a finite set of positions.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a:spLocks noGrp="1" noRot="1" noChangeAspect="1"/>
          </p:cNvSpPr>
          <p:nvPr>
            <p:ph type="sldImg"/>
          </p:nvPr>
        </p:nvSpPr>
        <p:spPr>
          <a:prstGeom prst="rect">
            <a:avLst/>
          </a:prstGeom>
        </p:spPr>
        <p:txBody>
          <a:bodyPr/>
          <a:lstStyle/>
          <a:p>
            <a:endParaRPr/>
          </a:p>
        </p:txBody>
      </p:sp>
      <p:sp>
        <p:nvSpPr>
          <p:cNvPr id="163" name="Shape 163"/>
          <p:cNvSpPr>
            <a:spLocks noGrp="1"/>
          </p:cNvSpPr>
          <p:nvPr>
            <p:ph type="body" sz="quarter" idx="1"/>
          </p:nvPr>
        </p:nvSpPr>
        <p:spPr>
          <a:prstGeom prst="rect">
            <a:avLst/>
          </a:prstGeom>
        </p:spPr>
        <p:txBody>
          <a:bodyPr/>
          <a:lstStyle/>
          <a:p>
            <a:r>
              <a:t>This diagram works mostly through pictograms that give the viewer a visual idea of what each diagram element does. Textual labels are only used where there is no visual alternative.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 name="Shape 695"/>
          <p:cNvSpPr>
            <a:spLocks noGrp="1" noRot="1" noChangeAspect="1"/>
          </p:cNvSpPr>
          <p:nvPr>
            <p:ph type="sldImg"/>
          </p:nvPr>
        </p:nvSpPr>
        <p:spPr>
          <a:prstGeom prst="rect">
            <a:avLst/>
          </a:prstGeom>
        </p:spPr>
        <p:txBody>
          <a:bodyPr/>
          <a:lstStyle/>
          <a:p>
            <a:endParaRPr/>
          </a:p>
        </p:txBody>
      </p:sp>
      <p:sp>
        <p:nvSpPr>
          <p:cNvPr id="696" name="Shape 696"/>
          <p:cNvSpPr>
            <a:spLocks noGrp="1"/>
          </p:cNvSpPr>
          <p:nvPr>
            <p:ph type="body" sz="quarter" idx="1"/>
          </p:nvPr>
        </p:nvSpPr>
        <p:spPr>
          <a:prstGeom prst="rect">
            <a:avLst/>
          </a:prstGeom>
        </p:spPr>
        <p:txBody>
          <a:bodyPr/>
          <a:lstStyle/>
          <a:p>
            <a:r>
              <a:rPr dirty="0"/>
              <a:t>Before we </a:t>
            </a:r>
            <a:r>
              <a:rPr lang="de-DE" dirty="0" err="1"/>
              <a:t>actually</a:t>
            </a:r>
            <a:r>
              <a:rPr lang="de-DE" dirty="0"/>
              <a:t> </a:t>
            </a:r>
            <a:r>
              <a:rPr lang="de-DE" dirty="0" err="1"/>
              <a:t>generate</a:t>
            </a:r>
            <a:r>
              <a:rPr lang="de-DE" dirty="0"/>
              <a:t> </a:t>
            </a:r>
            <a:r>
              <a:rPr lang="de-DE" dirty="0" err="1"/>
              <a:t>candidate</a:t>
            </a:r>
            <a:r>
              <a:rPr lang="de-DE" dirty="0"/>
              <a:t> </a:t>
            </a:r>
            <a:r>
              <a:rPr lang="de-DE" dirty="0" err="1"/>
              <a:t>positions</a:t>
            </a:r>
            <a:r>
              <a:rPr dirty="0"/>
              <a:t>, we </a:t>
            </a:r>
            <a:r>
              <a:rPr lang="de-DE" dirty="0" err="1"/>
              <a:t>we</a:t>
            </a:r>
            <a:r>
              <a:rPr lang="de-DE" dirty="0"/>
              <a:t> </a:t>
            </a:r>
            <a:r>
              <a:rPr lang="de-DE" dirty="0" err="1"/>
              <a:t>make</a:t>
            </a:r>
            <a:r>
              <a:rPr lang="de-DE" dirty="0"/>
              <a:t> </a:t>
            </a:r>
            <a:r>
              <a:rPr lang="de-DE" dirty="0" err="1"/>
              <a:t>some</a:t>
            </a:r>
            <a:r>
              <a:rPr lang="de-DE" dirty="0"/>
              <a:t> </a:t>
            </a:r>
            <a:r>
              <a:rPr lang="de-DE" dirty="0" err="1"/>
              <a:t>assumptions</a:t>
            </a:r>
            <a:r>
              <a:rPr dirty="0"/>
              <a:t>. First, labels are assumed to be of equal size. This may work well, but in reality labels usually are not. In that case, we can simply enlarge all labels to match the size of the largest of them. Of course, this may not necessarily be good… Second, each edge can only have at most one label. There is no </a:t>
            </a:r>
            <a:r>
              <a:rPr lang="de-DE" dirty="0"/>
              <a:t>explicit </a:t>
            </a:r>
            <a:r>
              <a:rPr dirty="0"/>
              <a:t>support for tail and head labels</a:t>
            </a:r>
            <a:r>
              <a:rPr lang="de-DE" dirty="0"/>
              <a:t> (</a:t>
            </a:r>
            <a:r>
              <a:rPr lang="de-DE" dirty="0" err="1"/>
              <a:t>although</a:t>
            </a:r>
            <a:r>
              <a:rPr lang="de-DE" dirty="0"/>
              <a:t> </a:t>
            </a:r>
            <a:r>
              <a:rPr lang="de-DE" dirty="0" err="1"/>
              <a:t>they</a:t>
            </a:r>
            <a:r>
              <a:rPr lang="de-DE" dirty="0"/>
              <a:t> </a:t>
            </a:r>
            <a:r>
              <a:rPr lang="de-DE" dirty="0" err="1"/>
              <a:t>could</a:t>
            </a:r>
            <a:r>
              <a:rPr lang="de-DE" dirty="0"/>
              <a:t> </a:t>
            </a:r>
            <a:r>
              <a:rPr lang="de-DE" dirty="0" err="1"/>
              <a:t>be</a:t>
            </a:r>
            <a:r>
              <a:rPr lang="de-DE" dirty="0"/>
              <a:t> </a:t>
            </a:r>
            <a:r>
              <a:rPr lang="de-DE" dirty="0" err="1"/>
              <a:t>implemented</a:t>
            </a:r>
            <a:r>
              <a:rPr lang="de-DE" dirty="0"/>
              <a:t> </a:t>
            </a:r>
            <a:r>
              <a:rPr lang="de-DE" dirty="0" err="1"/>
              <a:t>by</a:t>
            </a:r>
            <a:r>
              <a:rPr lang="de-DE" dirty="0"/>
              <a:t> </a:t>
            </a:r>
            <a:r>
              <a:rPr lang="de-DE" dirty="0" err="1"/>
              <a:t>generating</a:t>
            </a:r>
            <a:r>
              <a:rPr lang="de-DE" dirty="0"/>
              <a:t> </a:t>
            </a:r>
            <a:r>
              <a:rPr lang="de-DE" dirty="0" err="1"/>
              <a:t>only</a:t>
            </a:r>
            <a:r>
              <a:rPr lang="de-DE" dirty="0"/>
              <a:t> an </a:t>
            </a:r>
            <a:r>
              <a:rPr lang="de-DE" dirty="0" err="1"/>
              <a:t>appropriate</a:t>
            </a:r>
            <a:r>
              <a:rPr lang="de-DE" dirty="0"/>
              <a:t> </a:t>
            </a:r>
            <a:r>
              <a:rPr lang="de-DE" dirty="0" err="1"/>
              <a:t>subset</a:t>
            </a:r>
            <a:r>
              <a:rPr lang="de-DE" dirty="0"/>
              <a:t> </a:t>
            </a:r>
            <a:r>
              <a:rPr lang="de-DE" dirty="0" err="1"/>
              <a:t>of</a:t>
            </a:r>
            <a:r>
              <a:rPr lang="de-DE" dirty="0"/>
              <a:t> </a:t>
            </a:r>
            <a:r>
              <a:rPr lang="de-DE" dirty="0" err="1"/>
              <a:t>candidate</a:t>
            </a:r>
            <a:r>
              <a:rPr lang="de-DE" dirty="0"/>
              <a:t> </a:t>
            </a:r>
            <a:r>
              <a:rPr lang="de-DE" dirty="0" err="1"/>
              <a:t>positions</a:t>
            </a:r>
            <a:r>
              <a:rPr lang="de-DE" dirty="0"/>
              <a:t>)</a:t>
            </a:r>
            <a:r>
              <a:rPr dirty="0"/>
              <a:t>. Multiple labels can be grouped and treated as a single label, but that may result in problems with the first assumption.</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9" name="Shape 749"/>
          <p:cNvSpPr>
            <a:spLocks noGrp="1" noRot="1" noChangeAspect="1"/>
          </p:cNvSpPr>
          <p:nvPr>
            <p:ph type="sldImg"/>
          </p:nvPr>
        </p:nvSpPr>
        <p:spPr>
          <a:prstGeom prst="rect">
            <a:avLst/>
          </a:prstGeom>
        </p:spPr>
        <p:txBody>
          <a:bodyPr/>
          <a:lstStyle/>
          <a:p>
            <a:endParaRPr/>
          </a:p>
        </p:txBody>
      </p:sp>
      <p:sp>
        <p:nvSpPr>
          <p:cNvPr id="750" name="Shape 750"/>
          <p:cNvSpPr>
            <a:spLocks noGrp="1"/>
          </p:cNvSpPr>
          <p:nvPr>
            <p:ph type="body" sz="quarter" idx="1"/>
          </p:nvPr>
        </p:nvSpPr>
        <p:spPr>
          <a:prstGeom prst="rect">
            <a:avLst/>
          </a:prstGeom>
        </p:spPr>
        <p:txBody>
          <a:bodyPr/>
          <a:lstStyle/>
          <a:p>
            <a:r>
              <a:rPr lang="de-DE" dirty="0" err="1"/>
              <a:t>We</a:t>
            </a:r>
            <a:r>
              <a:rPr lang="de-DE" dirty="0"/>
              <a:t> </a:t>
            </a:r>
            <a:r>
              <a:rPr lang="de-DE" dirty="0" err="1"/>
              <a:t>divide</a:t>
            </a:r>
            <a:r>
              <a:rPr dirty="0"/>
              <a:t> the drawing into strips of height equal to the label height. For each edge, we then go through each strip and find the candidate position that touches the edge from the left and the candidate position that touches the edge from the right. Candidate positions that would overlap other edges are immediately discarded. Note that this means that each candidate position can only ever overlap with one other candidate position</a:t>
            </a:r>
            <a:r>
              <a:rPr lang="de-DE" dirty="0"/>
              <a:t> (</a:t>
            </a:r>
            <a:r>
              <a:rPr lang="de-DE" dirty="0" err="1"/>
              <a:t>think</a:t>
            </a:r>
            <a:r>
              <a:rPr lang="de-DE" dirty="0"/>
              <a:t> </a:t>
            </a:r>
            <a:r>
              <a:rPr lang="de-DE" dirty="0" err="1"/>
              <a:t>about</a:t>
            </a:r>
            <a:r>
              <a:rPr lang="de-DE" dirty="0"/>
              <a:t> </a:t>
            </a:r>
            <a:r>
              <a:rPr lang="de-DE" dirty="0" err="1"/>
              <a:t>why</a:t>
            </a:r>
            <a:r>
              <a:rPr lang="de-DE" dirty="0"/>
              <a:t> </a:t>
            </a:r>
            <a:r>
              <a:rPr lang="de-DE" dirty="0" err="1"/>
              <a:t>this</a:t>
            </a:r>
            <a:r>
              <a:rPr lang="de-DE" dirty="0"/>
              <a:t> </a:t>
            </a:r>
            <a:r>
              <a:rPr lang="de-DE" dirty="0" err="1"/>
              <a:t>is</a:t>
            </a:r>
            <a:r>
              <a:rPr lang="de-DE" dirty="0"/>
              <a:t> </a:t>
            </a:r>
            <a:r>
              <a:rPr lang="de-DE" dirty="0" err="1"/>
              <a:t>true</a:t>
            </a:r>
            <a:r>
              <a:rPr lang="de-DE" dirty="0"/>
              <a:t>)</a:t>
            </a:r>
            <a:r>
              <a:rPr dirty="0"/>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5091319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err="1"/>
              <a:t>To</a:t>
            </a:r>
            <a:r>
              <a:rPr lang="de-DE" dirty="0"/>
              <a:t> </a:t>
            </a:r>
            <a:r>
              <a:rPr lang="de-DE" dirty="0" err="1"/>
              <a:t>detect</a:t>
            </a:r>
            <a:r>
              <a:rPr lang="de-DE" dirty="0"/>
              <a:t> </a:t>
            </a:r>
            <a:r>
              <a:rPr lang="de-DE" dirty="0" err="1"/>
              <a:t>overlaps</a:t>
            </a:r>
            <a:r>
              <a:rPr lang="de-DE" dirty="0"/>
              <a:t>, </a:t>
            </a:r>
            <a:r>
              <a:rPr lang="de-DE" dirty="0" err="1"/>
              <a:t>we</a:t>
            </a:r>
            <a:r>
              <a:rPr lang="de-DE" dirty="0"/>
              <a:t> </a:t>
            </a:r>
            <a:r>
              <a:rPr lang="de-DE" dirty="0" err="1"/>
              <a:t>first</a:t>
            </a:r>
            <a:r>
              <a:rPr lang="de-DE" dirty="0"/>
              <a:t> </a:t>
            </a:r>
            <a:r>
              <a:rPr lang="de-DE" dirty="0" err="1"/>
              <a:t>create</a:t>
            </a:r>
            <a:r>
              <a:rPr lang="de-DE" dirty="0"/>
              <a:t> an </a:t>
            </a:r>
            <a:r>
              <a:rPr lang="de-DE" dirty="0" err="1"/>
              <a:t>overlap</a:t>
            </a:r>
            <a:r>
              <a:rPr lang="de-DE" dirty="0"/>
              <a:t> graph. </a:t>
            </a:r>
            <a:r>
              <a:rPr lang="de-DE" dirty="0" err="1"/>
              <a:t>It</a:t>
            </a:r>
            <a:r>
              <a:rPr lang="de-DE" dirty="0"/>
              <a:t> </a:t>
            </a:r>
            <a:r>
              <a:rPr lang="de-DE" dirty="0" err="1"/>
              <a:t>consists</a:t>
            </a:r>
            <a:r>
              <a:rPr lang="de-DE" dirty="0"/>
              <a:t> </a:t>
            </a:r>
            <a:r>
              <a:rPr lang="de-DE" dirty="0" err="1"/>
              <a:t>of</a:t>
            </a:r>
            <a:r>
              <a:rPr lang="de-DE" dirty="0"/>
              <a:t> </a:t>
            </a:r>
            <a:r>
              <a:rPr lang="de-DE" dirty="0" err="1"/>
              <a:t>one</a:t>
            </a:r>
            <a:r>
              <a:rPr lang="de-DE" dirty="0"/>
              <a:t> </a:t>
            </a:r>
            <a:r>
              <a:rPr lang="de-DE" dirty="0" err="1"/>
              <a:t>node</a:t>
            </a:r>
            <a:r>
              <a:rPr lang="de-DE" dirty="0"/>
              <a:t> per </a:t>
            </a:r>
            <a:r>
              <a:rPr lang="de-DE" dirty="0" err="1"/>
              <a:t>label</a:t>
            </a:r>
            <a:r>
              <a:rPr lang="de-DE" dirty="0"/>
              <a:t> </a:t>
            </a:r>
            <a:r>
              <a:rPr lang="de-DE" dirty="0" err="1"/>
              <a:t>and</a:t>
            </a:r>
            <a:r>
              <a:rPr lang="de-DE" dirty="0"/>
              <a:t> </a:t>
            </a:r>
            <a:r>
              <a:rPr lang="de-DE" dirty="0" err="1"/>
              <a:t>one</a:t>
            </a:r>
            <a:r>
              <a:rPr lang="de-DE" dirty="0"/>
              <a:t> </a:t>
            </a:r>
            <a:r>
              <a:rPr lang="de-DE" dirty="0" err="1"/>
              <a:t>node</a:t>
            </a:r>
            <a:r>
              <a:rPr lang="de-DE" dirty="0"/>
              <a:t> per </a:t>
            </a:r>
            <a:r>
              <a:rPr lang="de-DE" dirty="0" err="1"/>
              <a:t>candidate</a:t>
            </a:r>
            <a:r>
              <a:rPr lang="de-DE" dirty="0"/>
              <a:t> </a:t>
            </a:r>
            <a:r>
              <a:rPr lang="de-DE" dirty="0" err="1"/>
              <a:t>position</a:t>
            </a:r>
            <a:r>
              <a:rPr lang="de-DE" dirty="0"/>
              <a:t>. Label </a:t>
            </a:r>
            <a:r>
              <a:rPr lang="de-DE" dirty="0" err="1"/>
              <a:t>and</a:t>
            </a:r>
            <a:r>
              <a:rPr lang="de-DE" dirty="0"/>
              <a:t> </a:t>
            </a:r>
            <a:r>
              <a:rPr lang="de-DE" dirty="0" err="1"/>
              <a:t>position</a:t>
            </a:r>
            <a:r>
              <a:rPr lang="de-DE" dirty="0"/>
              <a:t> </a:t>
            </a:r>
            <a:r>
              <a:rPr lang="de-DE" dirty="0" err="1"/>
              <a:t>nodes</a:t>
            </a:r>
            <a:r>
              <a:rPr lang="de-DE" dirty="0"/>
              <a:t> </a:t>
            </a:r>
            <a:r>
              <a:rPr lang="de-DE" dirty="0" err="1"/>
              <a:t>are</a:t>
            </a:r>
            <a:r>
              <a:rPr lang="de-DE" dirty="0"/>
              <a:t> </a:t>
            </a:r>
            <a:r>
              <a:rPr lang="de-DE" dirty="0" err="1"/>
              <a:t>connected</a:t>
            </a:r>
            <a:r>
              <a:rPr lang="de-DE" dirty="0"/>
              <a:t> </a:t>
            </a:r>
            <a:r>
              <a:rPr lang="de-DE" dirty="0" err="1"/>
              <a:t>if</a:t>
            </a:r>
            <a:r>
              <a:rPr lang="de-DE" dirty="0"/>
              <a:t> </a:t>
            </a:r>
            <a:r>
              <a:rPr lang="de-DE" dirty="0" err="1"/>
              <a:t>the</a:t>
            </a:r>
            <a:r>
              <a:rPr lang="de-DE" dirty="0"/>
              <a:t> </a:t>
            </a:r>
            <a:r>
              <a:rPr lang="de-DE" dirty="0" err="1"/>
              <a:t>position</a:t>
            </a:r>
            <a:r>
              <a:rPr lang="de-DE" dirty="0"/>
              <a:t> </a:t>
            </a:r>
            <a:r>
              <a:rPr lang="de-DE" dirty="0" err="1"/>
              <a:t>belongs</a:t>
            </a:r>
            <a:r>
              <a:rPr lang="de-DE" dirty="0"/>
              <a:t> </a:t>
            </a:r>
            <a:r>
              <a:rPr lang="de-DE" dirty="0" err="1"/>
              <a:t>to</a:t>
            </a:r>
            <a:r>
              <a:rPr lang="de-DE" dirty="0"/>
              <a:t> </a:t>
            </a:r>
            <a:r>
              <a:rPr lang="de-DE" dirty="0" err="1"/>
              <a:t>the</a:t>
            </a:r>
            <a:r>
              <a:rPr lang="de-DE" dirty="0"/>
              <a:t> </a:t>
            </a:r>
            <a:r>
              <a:rPr lang="de-DE" dirty="0" err="1"/>
              <a:t>label</a:t>
            </a:r>
            <a:r>
              <a:rPr lang="de-DE" dirty="0"/>
              <a:t>. Different </a:t>
            </a:r>
            <a:r>
              <a:rPr lang="de-DE" dirty="0" err="1"/>
              <a:t>position</a:t>
            </a:r>
            <a:r>
              <a:rPr lang="de-DE" dirty="0"/>
              <a:t> </a:t>
            </a:r>
            <a:r>
              <a:rPr lang="de-DE" dirty="0" err="1"/>
              <a:t>nodes</a:t>
            </a:r>
            <a:r>
              <a:rPr lang="de-DE" dirty="0"/>
              <a:t> </a:t>
            </a:r>
            <a:r>
              <a:rPr lang="de-DE" dirty="0" err="1"/>
              <a:t>are</a:t>
            </a:r>
            <a:r>
              <a:rPr lang="de-DE" dirty="0"/>
              <a:t> </a:t>
            </a:r>
            <a:r>
              <a:rPr lang="de-DE" dirty="0" err="1"/>
              <a:t>connected</a:t>
            </a:r>
            <a:r>
              <a:rPr lang="de-DE" dirty="0"/>
              <a:t> </a:t>
            </a:r>
            <a:r>
              <a:rPr lang="de-DE" dirty="0" err="1"/>
              <a:t>if</a:t>
            </a:r>
            <a:r>
              <a:rPr lang="de-DE" dirty="0"/>
              <a:t> </a:t>
            </a:r>
            <a:r>
              <a:rPr lang="de-DE" dirty="0" err="1"/>
              <a:t>the</a:t>
            </a:r>
            <a:r>
              <a:rPr lang="de-DE" dirty="0"/>
              <a:t> </a:t>
            </a:r>
            <a:r>
              <a:rPr lang="de-DE" dirty="0" err="1"/>
              <a:t>positions</a:t>
            </a:r>
            <a:r>
              <a:rPr lang="de-DE" dirty="0"/>
              <a:t> </a:t>
            </a:r>
            <a:r>
              <a:rPr lang="de-DE" dirty="0" err="1"/>
              <a:t>overlap</a:t>
            </a:r>
            <a:r>
              <a:rPr lang="de-DE" dirty="0"/>
              <a:t>.</a:t>
            </a:r>
            <a:endParaRPr dirty="0"/>
          </a:p>
        </p:txBody>
      </p:sp>
    </p:spTree>
    <p:extLst>
      <p:ext uri="{BB962C8B-B14F-4D97-AF65-F5344CB8AC3E}">
        <p14:creationId xmlns:p14="http://schemas.microsoft.com/office/powerpoint/2010/main" val="29794964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36308071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a:t>The </a:t>
            </a:r>
            <a:r>
              <a:rPr lang="de-DE" dirty="0" err="1"/>
              <a:t>subgraph</a:t>
            </a:r>
            <a:r>
              <a:rPr lang="de-DE" dirty="0"/>
              <a:t> </a:t>
            </a:r>
            <a:r>
              <a:rPr lang="de-DE" dirty="0" err="1"/>
              <a:t>induced</a:t>
            </a:r>
            <a:r>
              <a:rPr lang="de-DE" dirty="0"/>
              <a:t> </a:t>
            </a:r>
            <a:r>
              <a:rPr lang="de-DE" dirty="0" err="1"/>
              <a:t>by</a:t>
            </a:r>
            <a:r>
              <a:rPr lang="de-DE" dirty="0"/>
              <a:t> </a:t>
            </a:r>
            <a:r>
              <a:rPr lang="de-DE" dirty="0" err="1"/>
              <a:t>the</a:t>
            </a:r>
            <a:r>
              <a:rPr lang="de-DE" dirty="0"/>
              <a:t> </a:t>
            </a:r>
            <a:r>
              <a:rPr lang="de-DE" dirty="0" err="1"/>
              <a:t>candidate</a:t>
            </a:r>
            <a:r>
              <a:rPr lang="de-DE" dirty="0"/>
              <a:t> </a:t>
            </a:r>
            <a:r>
              <a:rPr lang="de-DE" dirty="0" err="1"/>
              <a:t>position</a:t>
            </a:r>
            <a:r>
              <a:rPr lang="de-DE" dirty="0"/>
              <a:t> </a:t>
            </a:r>
            <a:r>
              <a:rPr lang="de-DE" dirty="0" err="1"/>
              <a:t>nodes</a:t>
            </a:r>
            <a:r>
              <a:rPr lang="de-DE" dirty="0"/>
              <a:t> will </a:t>
            </a:r>
            <a:r>
              <a:rPr lang="de-DE" dirty="0" err="1"/>
              <a:t>consist</a:t>
            </a:r>
            <a:r>
              <a:rPr lang="de-DE" dirty="0"/>
              <a:t> </a:t>
            </a:r>
            <a:r>
              <a:rPr lang="de-DE" dirty="0" err="1"/>
              <a:t>of</a:t>
            </a:r>
            <a:r>
              <a:rPr lang="de-DE" dirty="0"/>
              <a:t> at least </a:t>
            </a:r>
            <a:r>
              <a:rPr lang="de-DE" dirty="0" err="1"/>
              <a:t>one</a:t>
            </a:r>
            <a:r>
              <a:rPr lang="de-DE" dirty="0"/>
              <a:t> </a:t>
            </a:r>
            <a:r>
              <a:rPr lang="de-DE" dirty="0" err="1"/>
              <a:t>connected</a:t>
            </a:r>
            <a:r>
              <a:rPr lang="de-DE" dirty="0"/>
              <a:t> </a:t>
            </a:r>
            <a:r>
              <a:rPr lang="de-DE" dirty="0" err="1"/>
              <a:t>component</a:t>
            </a:r>
            <a:r>
              <a:rPr lang="de-DE" dirty="0"/>
              <a:t>. </a:t>
            </a:r>
            <a:r>
              <a:rPr lang="de-DE" dirty="0" err="1"/>
              <a:t>We</a:t>
            </a:r>
            <a:r>
              <a:rPr lang="de-DE" dirty="0"/>
              <a:t> will </a:t>
            </a:r>
            <a:r>
              <a:rPr lang="de-DE" dirty="0" err="1"/>
              <a:t>remove</a:t>
            </a:r>
            <a:r>
              <a:rPr lang="de-DE" dirty="0"/>
              <a:t> </a:t>
            </a:r>
            <a:r>
              <a:rPr lang="de-DE" dirty="0" err="1"/>
              <a:t>candidate</a:t>
            </a:r>
            <a:r>
              <a:rPr lang="de-DE" dirty="0"/>
              <a:t> </a:t>
            </a:r>
            <a:r>
              <a:rPr lang="de-DE" dirty="0" err="1"/>
              <a:t>positions</a:t>
            </a:r>
            <a:r>
              <a:rPr lang="de-DE" dirty="0"/>
              <a:t> </a:t>
            </a:r>
            <a:r>
              <a:rPr lang="de-DE" dirty="0" err="1"/>
              <a:t>from</a:t>
            </a:r>
            <a:r>
              <a:rPr lang="de-DE" dirty="0"/>
              <a:t> </a:t>
            </a:r>
            <a:r>
              <a:rPr lang="de-DE" dirty="0" err="1"/>
              <a:t>those</a:t>
            </a:r>
            <a:r>
              <a:rPr lang="de-DE" dirty="0"/>
              <a:t> </a:t>
            </a:r>
            <a:r>
              <a:rPr lang="de-DE" dirty="0" err="1"/>
              <a:t>components</a:t>
            </a:r>
            <a:r>
              <a:rPr lang="de-DE" dirty="0"/>
              <a:t> </a:t>
            </a:r>
            <a:r>
              <a:rPr lang="de-DE" dirty="0" err="1"/>
              <a:t>until</a:t>
            </a:r>
            <a:r>
              <a:rPr lang="de-DE" dirty="0"/>
              <a:t> </a:t>
            </a:r>
            <a:r>
              <a:rPr lang="de-DE" dirty="0" err="1"/>
              <a:t>they</a:t>
            </a:r>
            <a:r>
              <a:rPr lang="de-DE" dirty="0"/>
              <a:t> </a:t>
            </a:r>
            <a:r>
              <a:rPr lang="de-DE" dirty="0" err="1"/>
              <a:t>are</a:t>
            </a:r>
            <a:r>
              <a:rPr lang="de-DE" dirty="0"/>
              <a:t> </a:t>
            </a:r>
            <a:r>
              <a:rPr lang="de-DE" dirty="0" err="1"/>
              <a:t>complete</a:t>
            </a:r>
            <a:r>
              <a:rPr lang="de-DE" dirty="0"/>
              <a:t> </a:t>
            </a:r>
            <a:r>
              <a:rPr lang="de-DE" dirty="0" err="1"/>
              <a:t>subgraphs</a:t>
            </a:r>
            <a:r>
              <a:rPr lang="de-DE" dirty="0"/>
              <a:t>, </a:t>
            </a:r>
            <a:r>
              <a:rPr lang="de-DE" dirty="0" err="1"/>
              <a:t>that</a:t>
            </a:r>
            <a:r>
              <a:rPr lang="de-DE" dirty="0"/>
              <a:t> </a:t>
            </a:r>
            <a:r>
              <a:rPr lang="de-DE" dirty="0" err="1"/>
              <a:t>is</a:t>
            </a:r>
            <a:r>
              <a:rPr lang="de-DE" dirty="0"/>
              <a:t>, </a:t>
            </a:r>
            <a:r>
              <a:rPr lang="de-DE" dirty="0" err="1"/>
              <a:t>until</a:t>
            </a:r>
            <a:r>
              <a:rPr lang="de-DE" dirty="0"/>
              <a:t> </a:t>
            </a:r>
            <a:r>
              <a:rPr lang="de-DE" dirty="0" err="1"/>
              <a:t>each</a:t>
            </a:r>
            <a:r>
              <a:rPr lang="de-DE" dirty="0"/>
              <a:t> </a:t>
            </a:r>
            <a:r>
              <a:rPr lang="de-DE" dirty="0" err="1"/>
              <a:t>candidate</a:t>
            </a:r>
            <a:r>
              <a:rPr lang="de-DE" dirty="0"/>
              <a:t> </a:t>
            </a:r>
            <a:r>
              <a:rPr lang="de-DE" dirty="0" err="1"/>
              <a:t>position</a:t>
            </a:r>
            <a:r>
              <a:rPr lang="de-DE" dirty="0"/>
              <a:t> in a </a:t>
            </a:r>
            <a:r>
              <a:rPr lang="de-DE" dirty="0" err="1"/>
              <a:t>subgraph</a:t>
            </a:r>
            <a:r>
              <a:rPr lang="de-DE" dirty="0"/>
              <a:t> </a:t>
            </a:r>
            <a:r>
              <a:rPr lang="de-DE" dirty="0" err="1"/>
              <a:t>overlaps</a:t>
            </a:r>
            <a:r>
              <a:rPr lang="de-DE" dirty="0"/>
              <a:t> all </a:t>
            </a:r>
            <a:r>
              <a:rPr lang="de-DE" dirty="0" err="1"/>
              <a:t>other</a:t>
            </a:r>
            <a:r>
              <a:rPr lang="de-DE" dirty="0"/>
              <a:t> </a:t>
            </a:r>
            <a:r>
              <a:rPr lang="de-DE" dirty="0" err="1"/>
              <a:t>candidate</a:t>
            </a:r>
            <a:r>
              <a:rPr lang="de-DE" dirty="0"/>
              <a:t> </a:t>
            </a:r>
            <a:r>
              <a:rPr lang="de-DE" dirty="0" err="1"/>
              <a:t>positions</a:t>
            </a:r>
            <a:r>
              <a:rPr lang="de-DE" dirty="0"/>
              <a:t> in </a:t>
            </a:r>
            <a:r>
              <a:rPr lang="de-DE" dirty="0" err="1"/>
              <a:t>that</a:t>
            </a:r>
            <a:r>
              <a:rPr lang="de-DE" dirty="0"/>
              <a:t> </a:t>
            </a:r>
            <a:r>
              <a:rPr lang="de-DE" dirty="0" err="1"/>
              <a:t>subgraph</a:t>
            </a:r>
            <a:r>
              <a:rPr lang="de-DE" dirty="0"/>
              <a:t>. The </a:t>
            </a:r>
            <a:r>
              <a:rPr lang="de-DE" dirty="0" err="1"/>
              <a:t>idea</a:t>
            </a:r>
            <a:r>
              <a:rPr lang="de-DE" dirty="0"/>
              <a:t> </a:t>
            </a:r>
            <a:r>
              <a:rPr lang="de-DE" dirty="0" err="1"/>
              <a:t>is</a:t>
            </a:r>
            <a:r>
              <a:rPr lang="de-DE" dirty="0"/>
              <a:t> </a:t>
            </a:r>
            <a:r>
              <a:rPr lang="de-DE" dirty="0" err="1"/>
              <a:t>that</a:t>
            </a:r>
            <a:r>
              <a:rPr lang="de-DE" dirty="0"/>
              <a:t> </a:t>
            </a:r>
            <a:r>
              <a:rPr lang="de-DE" dirty="0" err="1"/>
              <a:t>we</a:t>
            </a:r>
            <a:r>
              <a:rPr lang="de-DE" dirty="0"/>
              <a:t> </a:t>
            </a:r>
            <a:r>
              <a:rPr lang="de-DE" dirty="0" err="1"/>
              <a:t>can</a:t>
            </a:r>
            <a:r>
              <a:rPr lang="de-DE" dirty="0"/>
              <a:t> </a:t>
            </a:r>
            <a:r>
              <a:rPr lang="de-DE" dirty="0" err="1"/>
              <a:t>only</a:t>
            </a:r>
            <a:r>
              <a:rPr lang="de-DE" dirty="0"/>
              <a:t> </a:t>
            </a:r>
            <a:r>
              <a:rPr lang="de-DE" dirty="0" err="1"/>
              <a:t>ever</a:t>
            </a:r>
            <a:r>
              <a:rPr lang="de-DE" dirty="0"/>
              <a:t> </a:t>
            </a:r>
            <a:r>
              <a:rPr lang="de-DE" dirty="0" err="1"/>
              <a:t>use</a:t>
            </a:r>
            <a:r>
              <a:rPr lang="de-DE" dirty="0"/>
              <a:t> </a:t>
            </a:r>
            <a:r>
              <a:rPr lang="de-DE" dirty="0" err="1"/>
              <a:t>one</a:t>
            </a:r>
            <a:r>
              <a:rPr lang="de-DE" dirty="0"/>
              <a:t> </a:t>
            </a:r>
            <a:r>
              <a:rPr lang="de-DE" dirty="0" err="1"/>
              <a:t>of</a:t>
            </a:r>
            <a:r>
              <a:rPr lang="de-DE" dirty="0"/>
              <a:t> </a:t>
            </a:r>
            <a:r>
              <a:rPr lang="de-DE" dirty="0" err="1"/>
              <a:t>those</a:t>
            </a:r>
            <a:r>
              <a:rPr lang="de-DE" dirty="0"/>
              <a:t> </a:t>
            </a:r>
            <a:r>
              <a:rPr lang="de-DE" dirty="0" err="1"/>
              <a:t>candidate</a:t>
            </a:r>
            <a:r>
              <a:rPr lang="de-DE" dirty="0"/>
              <a:t> </a:t>
            </a:r>
            <a:r>
              <a:rPr lang="de-DE" dirty="0" err="1"/>
              <a:t>positions</a:t>
            </a:r>
            <a:r>
              <a:rPr lang="de-DE" dirty="0"/>
              <a:t> </a:t>
            </a:r>
            <a:r>
              <a:rPr lang="de-DE" dirty="0" err="1"/>
              <a:t>when</a:t>
            </a:r>
            <a:r>
              <a:rPr lang="de-DE" dirty="0"/>
              <a:t> </a:t>
            </a:r>
            <a:r>
              <a:rPr lang="de-DE" dirty="0" err="1"/>
              <a:t>computing</a:t>
            </a:r>
            <a:r>
              <a:rPr lang="de-DE" dirty="0"/>
              <a:t> a non-</a:t>
            </a:r>
            <a:r>
              <a:rPr lang="de-DE" dirty="0" err="1"/>
              <a:t>overlapping</a:t>
            </a:r>
            <a:r>
              <a:rPr lang="de-DE" dirty="0"/>
              <a:t> </a:t>
            </a:r>
            <a:r>
              <a:rPr lang="de-DE" dirty="0" err="1"/>
              <a:t>label</a:t>
            </a:r>
            <a:r>
              <a:rPr lang="de-DE" dirty="0"/>
              <a:t> </a:t>
            </a:r>
            <a:r>
              <a:rPr lang="de-DE" dirty="0" err="1"/>
              <a:t>placement</a:t>
            </a:r>
            <a:r>
              <a:rPr lang="de-DE" dirty="0"/>
              <a:t>.</a:t>
            </a:r>
            <a:endParaRPr dirty="0"/>
          </a:p>
        </p:txBody>
      </p:sp>
    </p:spTree>
    <p:extLst>
      <p:ext uri="{BB962C8B-B14F-4D97-AF65-F5344CB8AC3E}">
        <p14:creationId xmlns:p14="http://schemas.microsoft.com/office/powerpoint/2010/main" val="17756908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err="1"/>
              <a:t>We</a:t>
            </a:r>
            <a:r>
              <a:rPr lang="de-DE" dirty="0"/>
              <a:t> </a:t>
            </a:r>
            <a:r>
              <a:rPr lang="de-DE" dirty="0" err="1"/>
              <a:t>start</a:t>
            </a:r>
            <a:r>
              <a:rPr lang="de-DE" dirty="0"/>
              <a:t> </a:t>
            </a:r>
            <a:r>
              <a:rPr lang="de-DE" dirty="0" err="1"/>
              <a:t>by</a:t>
            </a:r>
            <a:r>
              <a:rPr lang="de-DE" dirty="0"/>
              <a:t> </a:t>
            </a:r>
            <a:r>
              <a:rPr lang="de-DE" dirty="0" err="1"/>
              <a:t>checking</a:t>
            </a:r>
            <a:r>
              <a:rPr lang="de-DE" dirty="0"/>
              <a:t> </a:t>
            </a:r>
            <a:r>
              <a:rPr lang="de-DE" dirty="0" err="1"/>
              <a:t>whether</a:t>
            </a:r>
            <a:r>
              <a:rPr lang="de-DE" dirty="0"/>
              <a:t> a </a:t>
            </a:r>
            <a:r>
              <a:rPr lang="de-DE" dirty="0" err="1"/>
              <a:t>label</a:t>
            </a:r>
            <a:r>
              <a:rPr lang="de-DE" dirty="0"/>
              <a:t> </a:t>
            </a:r>
            <a:r>
              <a:rPr lang="de-DE" dirty="0" err="1"/>
              <a:t>has</a:t>
            </a:r>
            <a:r>
              <a:rPr lang="de-DE" dirty="0"/>
              <a:t> a </a:t>
            </a:r>
            <a:r>
              <a:rPr lang="de-DE" dirty="0" err="1"/>
              <a:t>candidate</a:t>
            </a:r>
            <a:r>
              <a:rPr lang="de-DE" dirty="0"/>
              <a:t> </a:t>
            </a:r>
            <a:r>
              <a:rPr lang="de-DE" dirty="0" err="1"/>
              <a:t>position</a:t>
            </a:r>
            <a:r>
              <a:rPr lang="de-DE" dirty="0"/>
              <a:t> </a:t>
            </a:r>
            <a:r>
              <a:rPr lang="de-DE" dirty="0" err="1"/>
              <a:t>which</a:t>
            </a:r>
            <a:r>
              <a:rPr lang="de-DE" dirty="0"/>
              <a:t> </a:t>
            </a:r>
            <a:r>
              <a:rPr lang="de-DE" dirty="0" err="1"/>
              <a:t>is</a:t>
            </a:r>
            <a:r>
              <a:rPr lang="de-DE" dirty="0"/>
              <a:t> </a:t>
            </a:r>
            <a:r>
              <a:rPr lang="de-DE" dirty="0" err="1"/>
              <a:t>free</a:t>
            </a:r>
            <a:r>
              <a:rPr lang="de-DE" dirty="0"/>
              <a:t> </a:t>
            </a:r>
            <a:r>
              <a:rPr lang="de-DE" dirty="0" err="1"/>
              <a:t>of</a:t>
            </a:r>
            <a:r>
              <a:rPr lang="de-DE" dirty="0"/>
              <a:t> </a:t>
            </a:r>
            <a:r>
              <a:rPr lang="de-DE" dirty="0" err="1"/>
              <a:t>overlaps</a:t>
            </a:r>
            <a:r>
              <a:rPr lang="de-DE" dirty="0"/>
              <a:t> (</a:t>
            </a:r>
            <a:r>
              <a:rPr lang="de-DE" dirty="0" err="1"/>
              <a:t>that</a:t>
            </a:r>
            <a:r>
              <a:rPr lang="de-DE" dirty="0"/>
              <a:t> </a:t>
            </a:r>
            <a:r>
              <a:rPr lang="de-DE" dirty="0" err="1"/>
              <a:t>is</a:t>
            </a:r>
            <a:r>
              <a:rPr lang="de-DE" dirty="0"/>
              <a:t>, </a:t>
            </a:r>
            <a:r>
              <a:rPr lang="de-DE" dirty="0" err="1"/>
              <a:t>the</a:t>
            </a:r>
            <a:r>
              <a:rPr lang="de-DE" dirty="0"/>
              <a:t> </a:t>
            </a:r>
            <a:r>
              <a:rPr lang="de-DE" dirty="0" err="1"/>
              <a:t>only</a:t>
            </a:r>
            <a:r>
              <a:rPr lang="de-DE" dirty="0"/>
              <a:t> </a:t>
            </a:r>
            <a:r>
              <a:rPr lang="de-DE" dirty="0" err="1"/>
              <a:t>node</a:t>
            </a:r>
            <a:r>
              <a:rPr lang="de-DE" dirty="0"/>
              <a:t> in </a:t>
            </a:r>
            <a:r>
              <a:rPr lang="de-DE" dirty="0" err="1"/>
              <a:t>its</a:t>
            </a:r>
            <a:r>
              <a:rPr lang="de-DE" dirty="0"/>
              <a:t> </a:t>
            </a:r>
            <a:r>
              <a:rPr lang="de-DE" dirty="0" err="1"/>
              <a:t>component</a:t>
            </a:r>
            <a:r>
              <a:rPr lang="de-DE" dirty="0"/>
              <a:t>). </a:t>
            </a:r>
            <a:r>
              <a:rPr lang="de-DE" dirty="0" err="1"/>
              <a:t>Since</a:t>
            </a:r>
            <a:r>
              <a:rPr lang="de-DE" dirty="0"/>
              <a:t> </a:t>
            </a:r>
            <a:r>
              <a:rPr lang="de-DE" dirty="0" err="1"/>
              <a:t>we</a:t>
            </a:r>
            <a:r>
              <a:rPr lang="de-DE" dirty="0"/>
              <a:t> will </a:t>
            </a:r>
            <a:r>
              <a:rPr lang="de-DE" dirty="0" err="1"/>
              <a:t>definitely</a:t>
            </a:r>
            <a:r>
              <a:rPr lang="de-DE" dirty="0"/>
              <a:t> </a:t>
            </a:r>
            <a:r>
              <a:rPr lang="de-DE" dirty="0" err="1"/>
              <a:t>be</a:t>
            </a:r>
            <a:r>
              <a:rPr lang="de-DE" dirty="0"/>
              <a:t> </a:t>
            </a:r>
            <a:r>
              <a:rPr lang="de-DE" dirty="0" err="1"/>
              <a:t>able</a:t>
            </a:r>
            <a:r>
              <a:rPr lang="de-DE" dirty="0"/>
              <a:t> </a:t>
            </a:r>
            <a:r>
              <a:rPr lang="de-DE" dirty="0" err="1"/>
              <a:t>to</a:t>
            </a:r>
            <a:r>
              <a:rPr lang="de-DE" dirty="0"/>
              <a:t> </a:t>
            </a:r>
            <a:r>
              <a:rPr lang="de-DE" dirty="0" err="1"/>
              <a:t>use</a:t>
            </a:r>
            <a:r>
              <a:rPr lang="de-DE" dirty="0"/>
              <a:t> </a:t>
            </a:r>
            <a:r>
              <a:rPr lang="de-DE" dirty="0" err="1"/>
              <a:t>that</a:t>
            </a:r>
            <a:r>
              <a:rPr lang="de-DE" dirty="0"/>
              <a:t>, </a:t>
            </a:r>
            <a:r>
              <a:rPr lang="de-DE" dirty="0" err="1"/>
              <a:t>we</a:t>
            </a:r>
            <a:r>
              <a:rPr lang="de-DE" dirty="0"/>
              <a:t> </a:t>
            </a:r>
            <a:r>
              <a:rPr lang="de-DE" dirty="0" err="1"/>
              <a:t>can</a:t>
            </a:r>
            <a:r>
              <a:rPr lang="de-DE" dirty="0"/>
              <a:t> </a:t>
            </a:r>
            <a:r>
              <a:rPr lang="de-DE" dirty="0" err="1"/>
              <a:t>remove</a:t>
            </a:r>
            <a:r>
              <a:rPr lang="de-DE" dirty="0"/>
              <a:t> all </a:t>
            </a:r>
            <a:r>
              <a:rPr lang="de-DE" dirty="0" err="1"/>
              <a:t>candidate</a:t>
            </a:r>
            <a:r>
              <a:rPr lang="de-DE" dirty="0"/>
              <a:t> </a:t>
            </a:r>
            <a:r>
              <a:rPr lang="de-DE" dirty="0" err="1"/>
              <a:t>positions</a:t>
            </a:r>
            <a:r>
              <a:rPr lang="de-DE" dirty="0"/>
              <a:t> </a:t>
            </a:r>
            <a:r>
              <a:rPr lang="de-DE" dirty="0" err="1"/>
              <a:t>with</a:t>
            </a:r>
            <a:r>
              <a:rPr lang="de-DE" dirty="0"/>
              <a:t> </a:t>
            </a:r>
            <a:r>
              <a:rPr lang="de-DE" dirty="0" err="1"/>
              <a:t>higher</a:t>
            </a:r>
            <a:r>
              <a:rPr lang="de-DE" dirty="0"/>
              <a:t> </a:t>
            </a:r>
            <a:r>
              <a:rPr lang="de-DE" dirty="0" err="1"/>
              <a:t>costs</a:t>
            </a:r>
            <a:r>
              <a:rPr lang="de-DE" dirty="0"/>
              <a:t> </a:t>
            </a:r>
            <a:r>
              <a:rPr lang="de-DE" dirty="0" err="1"/>
              <a:t>to</a:t>
            </a:r>
            <a:r>
              <a:rPr lang="de-DE" dirty="0"/>
              <a:t> </a:t>
            </a:r>
            <a:r>
              <a:rPr lang="de-DE" dirty="0" err="1"/>
              <a:t>reduce</a:t>
            </a:r>
            <a:r>
              <a:rPr lang="de-DE" dirty="0"/>
              <a:t> </a:t>
            </a:r>
            <a:r>
              <a:rPr lang="de-DE" dirty="0" err="1"/>
              <a:t>the</a:t>
            </a:r>
            <a:r>
              <a:rPr lang="de-DE" dirty="0"/>
              <a:t> </a:t>
            </a:r>
            <a:r>
              <a:rPr lang="de-DE" dirty="0" err="1"/>
              <a:t>size</a:t>
            </a:r>
            <a:r>
              <a:rPr lang="de-DE" dirty="0"/>
              <a:t> </a:t>
            </a:r>
            <a:r>
              <a:rPr lang="de-DE" dirty="0" err="1"/>
              <a:t>of</a:t>
            </a:r>
            <a:r>
              <a:rPr lang="de-DE" dirty="0"/>
              <a:t> </a:t>
            </a:r>
            <a:r>
              <a:rPr lang="de-DE" dirty="0" err="1"/>
              <a:t>our</a:t>
            </a:r>
            <a:r>
              <a:rPr lang="de-DE" dirty="0"/>
              <a:t> </a:t>
            </a:r>
            <a:r>
              <a:rPr lang="de-DE" dirty="0" err="1"/>
              <a:t>problem</a:t>
            </a:r>
            <a:r>
              <a:rPr lang="de-DE" dirty="0"/>
              <a:t> (</a:t>
            </a:r>
            <a:r>
              <a:rPr lang="de-DE" dirty="0" err="1"/>
              <a:t>since</a:t>
            </a:r>
            <a:r>
              <a:rPr lang="de-DE" dirty="0"/>
              <a:t> </a:t>
            </a:r>
            <a:r>
              <a:rPr lang="de-DE" dirty="0" err="1"/>
              <a:t>that</a:t>
            </a:r>
            <a:r>
              <a:rPr lang="de-DE" dirty="0"/>
              <a:t> </a:t>
            </a:r>
            <a:r>
              <a:rPr lang="de-DE" dirty="0" err="1"/>
              <a:t>might</a:t>
            </a:r>
            <a:r>
              <a:rPr lang="de-DE" dirty="0"/>
              <a:t> </a:t>
            </a:r>
            <a:r>
              <a:rPr lang="de-DE" dirty="0" err="1"/>
              <a:t>influence</a:t>
            </a:r>
            <a:r>
              <a:rPr lang="de-DE" dirty="0"/>
              <a:t> </a:t>
            </a:r>
            <a:r>
              <a:rPr lang="de-DE" dirty="0" err="1"/>
              <a:t>candidate</a:t>
            </a:r>
            <a:r>
              <a:rPr lang="de-DE" dirty="0"/>
              <a:t> </a:t>
            </a:r>
            <a:r>
              <a:rPr lang="de-DE" dirty="0" err="1"/>
              <a:t>positions</a:t>
            </a:r>
            <a:r>
              <a:rPr lang="de-DE" dirty="0"/>
              <a:t> </a:t>
            </a:r>
            <a:r>
              <a:rPr lang="de-DE" dirty="0" err="1"/>
              <a:t>of</a:t>
            </a:r>
            <a:r>
              <a:rPr lang="de-DE" dirty="0"/>
              <a:t> </a:t>
            </a:r>
            <a:r>
              <a:rPr lang="de-DE" dirty="0" err="1"/>
              <a:t>other</a:t>
            </a:r>
            <a:r>
              <a:rPr lang="de-DE" dirty="0"/>
              <a:t> </a:t>
            </a:r>
            <a:r>
              <a:rPr lang="de-DE" dirty="0" err="1"/>
              <a:t>labels</a:t>
            </a:r>
            <a:r>
              <a:rPr lang="de-DE" dirty="0"/>
              <a:t>, </a:t>
            </a:r>
            <a:r>
              <a:rPr lang="de-DE" dirty="0" err="1"/>
              <a:t>we</a:t>
            </a:r>
            <a:r>
              <a:rPr lang="de-DE" dirty="0"/>
              <a:t> </a:t>
            </a:r>
            <a:r>
              <a:rPr lang="de-DE" dirty="0" err="1"/>
              <a:t>would</a:t>
            </a:r>
            <a:r>
              <a:rPr lang="de-DE" dirty="0"/>
              <a:t> </a:t>
            </a:r>
            <a:r>
              <a:rPr lang="de-DE" dirty="0" err="1"/>
              <a:t>have</a:t>
            </a:r>
            <a:r>
              <a:rPr lang="de-DE" dirty="0"/>
              <a:t> </a:t>
            </a:r>
            <a:r>
              <a:rPr lang="de-DE" dirty="0" err="1"/>
              <a:t>to</a:t>
            </a:r>
            <a:r>
              <a:rPr lang="de-DE" dirty="0"/>
              <a:t> do </a:t>
            </a:r>
            <a:r>
              <a:rPr lang="de-DE" dirty="0" err="1"/>
              <a:t>this</a:t>
            </a:r>
            <a:r>
              <a:rPr lang="de-DE" dirty="0"/>
              <a:t> </a:t>
            </a:r>
            <a:r>
              <a:rPr lang="de-DE" dirty="0" err="1"/>
              <a:t>again</a:t>
            </a:r>
            <a:r>
              <a:rPr lang="de-DE" dirty="0"/>
              <a:t> </a:t>
            </a:r>
            <a:r>
              <a:rPr lang="de-DE" dirty="0" err="1"/>
              <a:t>and</a:t>
            </a:r>
            <a:r>
              <a:rPr lang="de-DE" dirty="0"/>
              <a:t> </a:t>
            </a:r>
            <a:r>
              <a:rPr lang="de-DE" dirty="0" err="1"/>
              <a:t>again</a:t>
            </a:r>
            <a:r>
              <a:rPr lang="de-DE" dirty="0"/>
              <a:t> </a:t>
            </a:r>
            <a:r>
              <a:rPr lang="de-DE" dirty="0" err="1"/>
              <a:t>until</a:t>
            </a:r>
            <a:r>
              <a:rPr lang="de-DE" dirty="0"/>
              <a:t> </a:t>
            </a:r>
            <a:r>
              <a:rPr lang="de-DE" dirty="0" err="1"/>
              <a:t>nothing</a:t>
            </a:r>
            <a:r>
              <a:rPr lang="de-DE" dirty="0"/>
              <a:t> </a:t>
            </a:r>
            <a:r>
              <a:rPr lang="de-DE" dirty="0" err="1"/>
              <a:t>happens</a:t>
            </a:r>
            <a:r>
              <a:rPr lang="de-DE" dirty="0"/>
              <a:t> </a:t>
            </a:r>
            <a:r>
              <a:rPr lang="de-DE" dirty="0" err="1"/>
              <a:t>anymore</a:t>
            </a:r>
            <a:r>
              <a:rPr lang="de-DE" dirty="0"/>
              <a:t>, but </a:t>
            </a:r>
            <a:r>
              <a:rPr lang="de-DE" dirty="0" err="1"/>
              <a:t>the</a:t>
            </a:r>
            <a:r>
              <a:rPr lang="de-DE" dirty="0"/>
              <a:t> original </a:t>
            </a:r>
            <a:r>
              <a:rPr lang="de-DE" dirty="0" err="1"/>
              <a:t>authors</a:t>
            </a:r>
            <a:r>
              <a:rPr lang="de-DE" dirty="0"/>
              <a:t> do not </a:t>
            </a:r>
            <a:r>
              <a:rPr lang="de-DE" dirty="0" err="1"/>
              <a:t>say</a:t>
            </a:r>
            <a:r>
              <a:rPr lang="de-DE" dirty="0"/>
              <a:t> so). </a:t>
            </a:r>
            <a:r>
              <a:rPr lang="de-DE" dirty="0" err="1"/>
              <a:t>Then</a:t>
            </a:r>
            <a:r>
              <a:rPr lang="de-DE" dirty="0"/>
              <a:t>, </a:t>
            </a:r>
            <a:r>
              <a:rPr lang="de-DE" dirty="0" err="1"/>
              <a:t>for</a:t>
            </a:r>
            <a:r>
              <a:rPr lang="de-DE" dirty="0"/>
              <a:t> a </a:t>
            </a:r>
            <a:r>
              <a:rPr lang="de-DE" dirty="0" err="1"/>
              <a:t>given</a:t>
            </a:r>
            <a:r>
              <a:rPr lang="de-DE" dirty="0"/>
              <a:t> </a:t>
            </a:r>
            <a:r>
              <a:rPr lang="de-DE" dirty="0" err="1"/>
              <a:t>component</a:t>
            </a:r>
            <a:r>
              <a:rPr lang="de-DE" dirty="0"/>
              <a:t>, </a:t>
            </a:r>
            <a:r>
              <a:rPr lang="de-DE" dirty="0" err="1"/>
              <a:t>we</a:t>
            </a:r>
            <a:r>
              <a:rPr lang="de-DE" dirty="0"/>
              <a:t> </a:t>
            </a:r>
            <a:r>
              <a:rPr lang="de-DE" dirty="0" err="1"/>
              <a:t>remove</a:t>
            </a:r>
            <a:r>
              <a:rPr lang="de-DE" dirty="0"/>
              <a:t> </a:t>
            </a:r>
            <a:r>
              <a:rPr lang="de-DE" dirty="0" err="1"/>
              <a:t>the</a:t>
            </a:r>
            <a:r>
              <a:rPr lang="de-DE" dirty="0"/>
              <a:t> </a:t>
            </a:r>
            <a:r>
              <a:rPr lang="de-DE" dirty="0" err="1"/>
              <a:t>node</a:t>
            </a:r>
            <a:r>
              <a:rPr lang="de-DE" dirty="0"/>
              <a:t> </a:t>
            </a:r>
            <a:r>
              <a:rPr lang="de-DE" dirty="0" err="1"/>
              <a:t>with</a:t>
            </a:r>
            <a:r>
              <a:rPr lang="de-DE" dirty="0"/>
              <a:t> </a:t>
            </a:r>
            <a:r>
              <a:rPr lang="de-DE" dirty="0" err="1"/>
              <a:t>highest</a:t>
            </a:r>
            <a:r>
              <a:rPr lang="de-DE" dirty="0"/>
              <a:t> </a:t>
            </a:r>
            <a:r>
              <a:rPr lang="de-DE" dirty="0" err="1"/>
              <a:t>degree</a:t>
            </a:r>
            <a:r>
              <a:rPr lang="de-DE" dirty="0"/>
              <a:t> (</a:t>
            </a:r>
            <a:r>
              <a:rPr lang="de-DE" dirty="0" err="1"/>
              <a:t>that</a:t>
            </a:r>
            <a:r>
              <a:rPr lang="de-DE" dirty="0"/>
              <a:t> </a:t>
            </a:r>
            <a:r>
              <a:rPr lang="de-DE" dirty="0" err="1"/>
              <a:t>is</a:t>
            </a:r>
            <a:r>
              <a:rPr lang="de-DE" dirty="0"/>
              <a:t>, </a:t>
            </a:r>
            <a:r>
              <a:rPr lang="de-DE" dirty="0" err="1"/>
              <a:t>with</a:t>
            </a:r>
            <a:r>
              <a:rPr lang="de-DE" dirty="0"/>
              <a:t> </a:t>
            </a:r>
            <a:r>
              <a:rPr lang="de-DE" dirty="0" err="1"/>
              <a:t>most</a:t>
            </a:r>
            <a:r>
              <a:rPr lang="de-DE" dirty="0"/>
              <a:t> </a:t>
            </a:r>
            <a:r>
              <a:rPr lang="de-DE" dirty="0" err="1"/>
              <a:t>overlaps</a:t>
            </a:r>
            <a:r>
              <a:rPr lang="de-DE" dirty="0"/>
              <a:t>) </a:t>
            </a:r>
            <a:r>
              <a:rPr lang="de-DE" dirty="0" err="1"/>
              <a:t>which</a:t>
            </a:r>
            <a:r>
              <a:rPr lang="de-DE" dirty="0"/>
              <a:t> </a:t>
            </a:r>
            <a:r>
              <a:rPr lang="de-DE" dirty="0" err="1"/>
              <a:t>does</a:t>
            </a:r>
            <a:r>
              <a:rPr lang="de-DE" dirty="0"/>
              <a:t> not </a:t>
            </a:r>
            <a:r>
              <a:rPr lang="de-DE" dirty="0" err="1"/>
              <a:t>belong</a:t>
            </a:r>
            <a:r>
              <a:rPr lang="de-DE" dirty="0"/>
              <a:t> </a:t>
            </a:r>
            <a:r>
              <a:rPr lang="de-DE" dirty="0" err="1"/>
              <a:t>to</a:t>
            </a:r>
            <a:r>
              <a:rPr lang="de-DE" dirty="0"/>
              <a:t> a </a:t>
            </a:r>
            <a:r>
              <a:rPr lang="de-DE" dirty="0" err="1"/>
              <a:t>node</a:t>
            </a:r>
            <a:r>
              <a:rPr lang="de-DE" dirty="0"/>
              <a:t> </a:t>
            </a:r>
            <a:r>
              <a:rPr lang="de-DE" dirty="0" err="1"/>
              <a:t>that</a:t>
            </a:r>
            <a:r>
              <a:rPr lang="de-DE" dirty="0"/>
              <a:t> </a:t>
            </a:r>
            <a:r>
              <a:rPr lang="de-DE" dirty="0" err="1"/>
              <a:t>only</a:t>
            </a:r>
            <a:r>
              <a:rPr lang="de-DE" dirty="0"/>
              <a:t> </a:t>
            </a:r>
            <a:r>
              <a:rPr lang="de-DE" dirty="0" err="1"/>
              <a:t>has</a:t>
            </a:r>
            <a:r>
              <a:rPr lang="de-DE" dirty="0"/>
              <a:t> </a:t>
            </a:r>
            <a:r>
              <a:rPr lang="de-DE" dirty="0" err="1"/>
              <a:t>very</a:t>
            </a:r>
            <a:r>
              <a:rPr lang="de-DE" dirty="0"/>
              <a:t> </a:t>
            </a:r>
            <a:r>
              <a:rPr lang="de-DE" dirty="0" err="1"/>
              <a:t>few</a:t>
            </a:r>
            <a:r>
              <a:rPr lang="de-DE" dirty="0"/>
              <a:t> </a:t>
            </a:r>
            <a:r>
              <a:rPr lang="de-DE" dirty="0" err="1"/>
              <a:t>candidate</a:t>
            </a:r>
            <a:r>
              <a:rPr lang="de-DE" dirty="0"/>
              <a:t> </a:t>
            </a:r>
            <a:r>
              <a:rPr lang="de-DE" dirty="0" err="1"/>
              <a:t>positions</a:t>
            </a:r>
            <a:r>
              <a:rPr lang="de-DE" dirty="0"/>
              <a:t> </a:t>
            </a:r>
            <a:r>
              <a:rPr lang="de-DE" dirty="0" err="1"/>
              <a:t>left</a:t>
            </a:r>
            <a:r>
              <a:rPr lang="de-DE" dirty="0"/>
              <a:t>.</a:t>
            </a:r>
            <a:endParaRPr dirty="0"/>
          </a:p>
        </p:txBody>
      </p:sp>
    </p:spTree>
    <p:extLst>
      <p:ext uri="{BB962C8B-B14F-4D97-AF65-F5344CB8AC3E}">
        <p14:creationId xmlns:p14="http://schemas.microsoft.com/office/powerpoint/2010/main" val="23190009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40633227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3395727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err="1"/>
              <a:t>To</a:t>
            </a:r>
            <a:r>
              <a:rPr lang="de-DE" dirty="0"/>
              <a:t> </a:t>
            </a:r>
            <a:r>
              <a:rPr lang="de-DE" dirty="0" err="1"/>
              <a:t>actually</a:t>
            </a:r>
            <a:r>
              <a:rPr lang="de-DE" dirty="0"/>
              <a:t> </a:t>
            </a:r>
            <a:r>
              <a:rPr lang="de-DE" dirty="0" err="1"/>
              <a:t>assign</a:t>
            </a:r>
            <a:r>
              <a:rPr lang="de-DE" dirty="0"/>
              <a:t> </a:t>
            </a:r>
            <a:r>
              <a:rPr lang="de-DE" dirty="0" err="1"/>
              <a:t>labels</a:t>
            </a:r>
            <a:r>
              <a:rPr lang="de-DE" dirty="0"/>
              <a:t> </a:t>
            </a:r>
            <a:r>
              <a:rPr lang="de-DE" dirty="0" err="1"/>
              <a:t>to</a:t>
            </a:r>
            <a:r>
              <a:rPr lang="de-DE" dirty="0"/>
              <a:t> </a:t>
            </a:r>
            <a:r>
              <a:rPr lang="de-DE" dirty="0" err="1"/>
              <a:t>candidate</a:t>
            </a:r>
            <a:r>
              <a:rPr lang="de-DE" dirty="0"/>
              <a:t> </a:t>
            </a:r>
            <a:r>
              <a:rPr lang="de-DE" dirty="0" err="1"/>
              <a:t>positions</a:t>
            </a:r>
            <a:r>
              <a:rPr lang="de-DE" dirty="0"/>
              <a:t>, </a:t>
            </a:r>
            <a:r>
              <a:rPr lang="de-DE" dirty="0" err="1"/>
              <a:t>we</a:t>
            </a:r>
            <a:r>
              <a:rPr lang="de-DE" dirty="0"/>
              <a:t> </a:t>
            </a:r>
            <a:r>
              <a:rPr lang="de-DE" dirty="0" err="1"/>
              <a:t>create</a:t>
            </a:r>
            <a:r>
              <a:rPr lang="de-DE" dirty="0"/>
              <a:t> a </a:t>
            </a:r>
            <a:r>
              <a:rPr lang="de-DE" dirty="0" err="1"/>
              <a:t>matching</a:t>
            </a:r>
            <a:r>
              <a:rPr lang="de-DE" dirty="0"/>
              <a:t> </a:t>
            </a:r>
            <a:r>
              <a:rPr lang="de-DE" dirty="0" err="1"/>
              <a:t>graph</a:t>
            </a:r>
            <a:r>
              <a:rPr lang="de-DE" dirty="0"/>
              <a:t> </a:t>
            </a:r>
            <a:r>
              <a:rPr lang="de-DE" dirty="0" err="1"/>
              <a:t>which</a:t>
            </a:r>
            <a:r>
              <a:rPr lang="de-DE" dirty="0"/>
              <a:t> </a:t>
            </a:r>
            <a:r>
              <a:rPr lang="de-DE" dirty="0" err="1"/>
              <a:t>has</a:t>
            </a:r>
            <a:r>
              <a:rPr lang="de-DE" dirty="0"/>
              <a:t> a </a:t>
            </a:r>
            <a:r>
              <a:rPr lang="de-DE" dirty="0" err="1"/>
              <a:t>node</a:t>
            </a:r>
            <a:r>
              <a:rPr lang="de-DE" dirty="0"/>
              <a:t> </a:t>
            </a:r>
            <a:r>
              <a:rPr lang="de-DE" dirty="0" err="1"/>
              <a:t>for</a:t>
            </a:r>
            <a:r>
              <a:rPr lang="de-DE" dirty="0"/>
              <a:t> </a:t>
            </a:r>
            <a:r>
              <a:rPr lang="de-DE" dirty="0" err="1"/>
              <a:t>each</a:t>
            </a:r>
            <a:r>
              <a:rPr lang="de-DE" dirty="0"/>
              <a:t> </a:t>
            </a:r>
            <a:r>
              <a:rPr lang="de-DE" dirty="0" err="1"/>
              <a:t>label</a:t>
            </a:r>
            <a:r>
              <a:rPr lang="de-DE" dirty="0"/>
              <a:t> </a:t>
            </a:r>
            <a:r>
              <a:rPr lang="de-DE" dirty="0" err="1"/>
              <a:t>and</a:t>
            </a:r>
            <a:r>
              <a:rPr lang="de-DE" dirty="0"/>
              <a:t> a </a:t>
            </a:r>
            <a:r>
              <a:rPr lang="de-DE" dirty="0" err="1"/>
              <a:t>node</a:t>
            </a:r>
            <a:r>
              <a:rPr lang="de-DE" dirty="0"/>
              <a:t> </a:t>
            </a:r>
            <a:r>
              <a:rPr lang="de-DE" dirty="0" err="1"/>
              <a:t>for</a:t>
            </a:r>
            <a:r>
              <a:rPr lang="de-DE" dirty="0"/>
              <a:t> </a:t>
            </a:r>
            <a:r>
              <a:rPr lang="de-DE" dirty="0" err="1"/>
              <a:t>each</a:t>
            </a:r>
            <a:r>
              <a:rPr lang="de-DE" dirty="0"/>
              <a:t> </a:t>
            </a:r>
            <a:r>
              <a:rPr lang="de-DE" dirty="0" err="1"/>
              <a:t>connected</a:t>
            </a:r>
            <a:r>
              <a:rPr lang="de-DE" dirty="0"/>
              <a:t> </a:t>
            </a:r>
            <a:r>
              <a:rPr lang="de-DE" dirty="0" err="1"/>
              <a:t>component</a:t>
            </a:r>
            <a:r>
              <a:rPr lang="de-DE" dirty="0"/>
              <a:t> in </a:t>
            </a:r>
            <a:r>
              <a:rPr lang="de-DE" dirty="0" err="1"/>
              <a:t>the</a:t>
            </a:r>
            <a:r>
              <a:rPr lang="de-DE" dirty="0"/>
              <a:t> </a:t>
            </a:r>
            <a:r>
              <a:rPr lang="de-DE" dirty="0" err="1"/>
              <a:t>overlap</a:t>
            </a:r>
            <a:r>
              <a:rPr lang="de-DE" dirty="0"/>
              <a:t> graph. Note </a:t>
            </a:r>
            <a:r>
              <a:rPr lang="de-DE" dirty="0" err="1"/>
              <a:t>that</a:t>
            </a:r>
            <a:r>
              <a:rPr lang="de-DE" dirty="0"/>
              <a:t> </a:t>
            </a:r>
            <a:r>
              <a:rPr lang="de-DE" dirty="0" err="1"/>
              <a:t>the</a:t>
            </a:r>
            <a:r>
              <a:rPr lang="de-DE" dirty="0"/>
              <a:t> </a:t>
            </a:r>
            <a:r>
              <a:rPr lang="de-DE" dirty="0" err="1"/>
              <a:t>graph</a:t>
            </a:r>
            <a:r>
              <a:rPr lang="de-DE" dirty="0"/>
              <a:t> </a:t>
            </a:r>
            <a:r>
              <a:rPr lang="de-DE" dirty="0" err="1"/>
              <a:t>is</a:t>
            </a:r>
            <a:r>
              <a:rPr lang="de-DE" dirty="0"/>
              <a:t> </a:t>
            </a:r>
            <a:r>
              <a:rPr lang="de-DE" dirty="0" err="1"/>
              <a:t>bipartite</a:t>
            </a:r>
            <a:r>
              <a:rPr lang="de-DE" dirty="0"/>
              <a:t> </a:t>
            </a:r>
            <a:r>
              <a:rPr lang="de-DE" dirty="0" err="1"/>
              <a:t>and</a:t>
            </a:r>
            <a:r>
              <a:rPr lang="de-DE" dirty="0"/>
              <a:t> </a:t>
            </a:r>
            <a:r>
              <a:rPr lang="de-DE" dirty="0" err="1"/>
              <a:t>that</a:t>
            </a:r>
            <a:r>
              <a:rPr lang="de-DE" dirty="0"/>
              <a:t> </a:t>
            </a:r>
            <a:r>
              <a:rPr lang="de-DE" dirty="0" err="1"/>
              <a:t>each</a:t>
            </a:r>
            <a:r>
              <a:rPr lang="de-DE" dirty="0"/>
              <a:t> </a:t>
            </a:r>
            <a:r>
              <a:rPr lang="de-DE" dirty="0" err="1"/>
              <a:t>edge</a:t>
            </a:r>
            <a:r>
              <a:rPr lang="de-DE" dirty="0"/>
              <a:t> </a:t>
            </a:r>
            <a:r>
              <a:rPr lang="de-DE" dirty="0" err="1"/>
              <a:t>can</a:t>
            </a:r>
            <a:r>
              <a:rPr lang="de-DE" dirty="0"/>
              <a:t> </a:t>
            </a:r>
            <a:r>
              <a:rPr lang="de-DE" dirty="0" err="1"/>
              <a:t>be</a:t>
            </a:r>
            <a:r>
              <a:rPr lang="de-DE" dirty="0"/>
              <a:t> </a:t>
            </a:r>
            <a:r>
              <a:rPr lang="de-DE" dirty="0" err="1"/>
              <a:t>associated</a:t>
            </a:r>
            <a:r>
              <a:rPr lang="de-DE" dirty="0"/>
              <a:t> </a:t>
            </a:r>
            <a:r>
              <a:rPr lang="de-DE" dirty="0" err="1"/>
              <a:t>with</a:t>
            </a:r>
            <a:r>
              <a:rPr lang="de-DE" dirty="0"/>
              <a:t> </a:t>
            </a:r>
            <a:r>
              <a:rPr lang="de-DE" dirty="0" err="1"/>
              <a:t>the</a:t>
            </a:r>
            <a:r>
              <a:rPr lang="de-DE" dirty="0"/>
              <a:t> </a:t>
            </a:r>
            <a:r>
              <a:rPr lang="de-DE" dirty="0" err="1"/>
              <a:t>cost</a:t>
            </a:r>
            <a:r>
              <a:rPr lang="de-DE" dirty="0"/>
              <a:t> </a:t>
            </a:r>
            <a:r>
              <a:rPr lang="de-DE" dirty="0" err="1"/>
              <a:t>of</a:t>
            </a:r>
            <a:r>
              <a:rPr lang="de-DE" dirty="0"/>
              <a:t> </a:t>
            </a:r>
            <a:r>
              <a:rPr lang="de-DE" dirty="0" err="1"/>
              <a:t>assigning</a:t>
            </a:r>
            <a:r>
              <a:rPr lang="de-DE" dirty="0"/>
              <a:t> a </a:t>
            </a:r>
            <a:r>
              <a:rPr lang="de-DE" dirty="0" err="1"/>
              <a:t>label</a:t>
            </a:r>
            <a:r>
              <a:rPr lang="de-DE" dirty="0"/>
              <a:t> </a:t>
            </a:r>
            <a:r>
              <a:rPr lang="de-DE" dirty="0" err="1"/>
              <a:t>to</a:t>
            </a:r>
            <a:r>
              <a:rPr lang="de-DE" dirty="0"/>
              <a:t> </a:t>
            </a:r>
            <a:r>
              <a:rPr lang="de-DE" dirty="0" err="1"/>
              <a:t>its</a:t>
            </a:r>
            <a:r>
              <a:rPr lang="de-DE" dirty="0"/>
              <a:t> </a:t>
            </a:r>
            <a:r>
              <a:rPr lang="de-DE" dirty="0" err="1"/>
              <a:t>candidate</a:t>
            </a:r>
            <a:r>
              <a:rPr lang="de-DE" dirty="0"/>
              <a:t> </a:t>
            </a:r>
            <a:r>
              <a:rPr lang="de-DE" dirty="0" err="1"/>
              <a:t>position</a:t>
            </a:r>
            <a:r>
              <a:rPr lang="de-DE" dirty="0"/>
              <a:t> in </a:t>
            </a:r>
            <a:r>
              <a:rPr lang="de-DE" dirty="0" err="1"/>
              <a:t>the</a:t>
            </a:r>
            <a:r>
              <a:rPr lang="de-DE" dirty="0"/>
              <a:t> </a:t>
            </a:r>
            <a:r>
              <a:rPr lang="de-DE" dirty="0" err="1"/>
              <a:t>component</a:t>
            </a:r>
            <a:r>
              <a:rPr lang="de-DE" dirty="0"/>
              <a:t> (</a:t>
            </a:r>
            <a:r>
              <a:rPr lang="de-DE" dirty="0" err="1"/>
              <a:t>think</a:t>
            </a:r>
            <a:r>
              <a:rPr lang="de-DE" dirty="0"/>
              <a:t> </a:t>
            </a:r>
            <a:r>
              <a:rPr lang="de-DE" dirty="0" err="1"/>
              <a:t>about</a:t>
            </a:r>
            <a:r>
              <a:rPr lang="de-DE" dirty="0"/>
              <a:t> </a:t>
            </a:r>
            <a:r>
              <a:rPr lang="de-DE" dirty="0" err="1"/>
              <a:t>what</a:t>
            </a:r>
            <a:r>
              <a:rPr lang="de-DE" dirty="0"/>
              <a:t> </a:t>
            </a:r>
            <a:r>
              <a:rPr lang="de-DE" dirty="0" err="1"/>
              <a:t>happens</a:t>
            </a:r>
            <a:r>
              <a:rPr lang="de-DE" dirty="0"/>
              <a:t> </a:t>
            </a:r>
            <a:r>
              <a:rPr lang="de-DE" dirty="0" err="1"/>
              <a:t>if</a:t>
            </a:r>
            <a:r>
              <a:rPr lang="de-DE" dirty="0"/>
              <a:t> </a:t>
            </a:r>
            <a:r>
              <a:rPr lang="de-DE" dirty="0" err="1"/>
              <a:t>the</a:t>
            </a:r>
            <a:r>
              <a:rPr lang="de-DE" dirty="0"/>
              <a:t> </a:t>
            </a:r>
            <a:r>
              <a:rPr lang="de-DE" dirty="0" err="1"/>
              <a:t>component</a:t>
            </a:r>
            <a:r>
              <a:rPr lang="de-DE" dirty="0"/>
              <a:t> </a:t>
            </a:r>
            <a:r>
              <a:rPr lang="de-DE" dirty="0" err="1"/>
              <a:t>has</a:t>
            </a:r>
            <a:r>
              <a:rPr lang="de-DE" dirty="0"/>
              <a:t> </a:t>
            </a:r>
            <a:r>
              <a:rPr lang="de-DE" dirty="0" err="1"/>
              <a:t>several</a:t>
            </a:r>
            <a:r>
              <a:rPr lang="de-DE" dirty="0"/>
              <a:t> </a:t>
            </a:r>
            <a:r>
              <a:rPr lang="de-DE" dirty="0" err="1"/>
              <a:t>candidate</a:t>
            </a:r>
            <a:r>
              <a:rPr lang="de-DE" dirty="0"/>
              <a:t> </a:t>
            </a:r>
            <a:r>
              <a:rPr lang="de-DE" dirty="0" err="1"/>
              <a:t>positions</a:t>
            </a:r>
            <a:r>
              <a:rPr lang="de-DE" dirty="0"/>
              <a:t> </a:t>
            </a:r>
            <a:r>
              <a:rPr lang="de-DE" dirty="0" err="1"/>
              <a:t>for</a:t>
            </a:r>
            <a:r>
              <a:rPr lang="de-DE" dirty="0"/>
              <a:t> </a:t>
            </a:r>
            <a:r>
              <a:rPr lang="de-DE" dirty="0" err="1"/>
              <a:t>the</a:t>
            </a:r>
            <a:r>
              <a:rPr lang="de-DE" dirty="0"/>
              <a:t> same </a:t>
            </a:r>
            <a:r>
              <a:rPr lang="de-DE" dirty="0" err="1"/>
              <a:t>label</a:t>
            </a:r>
            <a:r>
              <a:rPr lang="de-DE" dirty="0"/>
              <a:t>).</a:t>
            </a:r>
            <a:endParaRPr dirty="0"/>
          </a:p>
        </p:txBody>
      </p:sp>
    </p:spTree>
    <p:extLst>
      <p:ext uri="{BB962C8B-B14F-4D97-AF65-F5344CB8AC3E}">
        <p14:creationId xmlns:p14="http://schemas.microsoft.com/office/powerpoint/2010/main" val="502285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Shape 186"/>
          <p:cNvSpPr>
            <a:spLocks noGrp="1" noRot="1" noChangeAspect="1"/>
          </p:cNvSpPr>
          <p:nvPr>
            <p:ph type="sldImg"/>
          </p:nvPr>
        </p:nvSpPr>
        <p:spPr>
          <a:prstGeom prst="rect">
            <a:avLst/>
          </a:prstGeom>
        </p:spPr>
        <p:txBody>
          <a:bodyPr/>
          <a:lstStyle/>
          <a:p>
            <a:endParaRPr/>
          </a:p>
        </p:txBody>
      </p:sp>
      <p:sp>
        <p:nvSpPr>
          <p:cNvPr id="187" name="Shape 187"/>
          <p:cNvSpPr>
            <a:spLocks noGrp="1"/>
          </p:cNvSpPr>
          <p:nvPr>
            <p:ph type="body" sz="quarter" idx="1"/>
          </p:nvPr>
        </p:nvSpPr>
        <p:spPr>
          <a:prstGeom prst="rect">
            <a:avLst/>
          </a:prstGeom>
        </p:spPr>
        <p:txBody>
          <a:bodyPr/>
          <a:lstStyle/>
          <a:p>
            <a:r>
              <a:rPr dirty="0"/>
              <a:t>This diagram, by contrast, is useless without labels to indicate what the different boxes are supposed to mean. Adding labels gives meaning to the diagram and allows us to marvel at the complicated company structure of the </a:t>
            </a:r>
            <a:r>
              <a:rPr dirty="0" err="1">
                <a:latin typeface="Avenir Book Oblique"/>
                <a:ea typeface="Avenir Book Oblique"/>
                <a:cs typeface="Avenir Book Oblique"/>
                <a:sym typeface="Avenir Book Oblique"/>
              </a:rPr>
              <a:t>Krusty</a:t>
            </a:r>
            <a:r>
              <a:rPr dirty="0">
                <a:latin typeface="Avenir Book Oblique"/>
                <a:ea typeface="Avenir Book Oblique"/>
                <a:cs typeface="Avenir Book Oblique"/>
                <a:sym typeface="Avenir Book Oblique"/>
              </a:rPr>
              <a:t> Krab</a:t>
            </a:r>
            <a:r>
              <a:rPr dirty="0"/>
              <a: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25592833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 name="Shape 811"/>
          <p:cNvSpPr>
            <a:spLocks noGrp="1" noRot="1" noChangeAspect="1"/>
          </p:cNvSpPr>
          <p:nvPr>
            <p:ph type="sldImg"/>
          </p:nvPr>
        </p:nvSpPr>
        <p:spPr>
          <a:prstGeom prst="rect">
            <a:avLst/>
          </a:prstGeom>
        </p:spPr>
        <p:txBody>
          <a:bodyPr/>
          <a:lstStyle/>
          <a:p>
            <a:endParaRPr/>
          </a:p>
        </p:txBody>
      </p:sp>
      <p:sp>
        <p:nvSpPr>
          <p:cNvPr id="812" name="Shape 812"/>
          <p:cNvSpPr>
            <a:spLocks noGrp="1"/>
          </p:cNvSpPr>
          <p:nvPr>
            <p:ph type="body" sz="quarter" idx="1"/>
          </p:nvPr>
        </p:nvSpPr>
        <p:spPr>
          <a:prstGeom prst="rect">
            <a:avLst/>
          </a:prstGeom>
        </p:spPr>
        <p:txBody>
          <a:bodyPr/>
          <a:lstStyle/>
          <a:p>
            <a:endParaRP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 name="Shape 811"/>
          <p:cNvSpPr>
            <a:spLocks noGrp="1" noRot="1" noChangeAspect="1"/>
          </p:cNvSpPr>
          <p:nvPr>
            <p:ph type="sldImg"/>
          </p:nvPr>
        </p:nvSpPr>
        <p:spPr>
          <a:prstGeom prst="rect">
            <a:avLst/>
          </a:prstGeom>
        </p:spPr>
        <p:txBody>
          <a:bodyPr/>
          <a:lstStyle/>
          <a:p>
            <a:endParaRPr/>
          </a:p>
        </p:txBody>
      </p:sp>
      <p:sp>
        <p:nvSpPr>
          <p:cNvPr id="812" name="Shape 812"/>
          <p:cNvSpPr>
            <a:spLocks noGrp="1"/>
          </p:cNvSpPr>
          <p:nvPr>
            <p:ph type="body" sz="quarter" idx="1"/>
          </p:nvPr>
        </p:nvSpPr>
        <p:spPr>
          <a:prstGeom prst="rect">
            <a:avLst/>
          </a:prstGeom>
        </p:spPr>
        <p:txBody>
          <a:bodyPr/>
          <a:lstStyle/>
          <a:p>
            <a:r>
              <a:rPr lang="de-DE" dirty="0" err="1"/>
              <a:t>We</a:t>
            </a:r>
            <a:r>
              <a:rPr lang="de-DE" dirty="0"/>
              <a:t> </a:t>
            </a:r>
            <a:r>
              <a:rPr lang="de-DE" dirty="0" err="1"/>
              <a:t>now</a:t>
            </a:r>
            <a:r>
              <a:rPr lang="de-DE" dirty="0"/>
              <a:t> </a:t>
            </a:r>
            <a:r>
              <a:rPr lang="de-DE" dirty="0" err="1"/>
              <a:t>solve</a:t>
            </a:r>
            <a:r>
              <a:rPr lang="de-DE" dirty="0"/>
              <a:t> a </a:t>
            </a:r>
            <a:r>
              <a:rPr lang="de-DE" dirty="0" err="1"/>
              <a:t>matching</a:t>
            </a:r>
            <a:r>
              <a:rPr lang="de-DE" dirty="0"/>
              <a:t> </a:t>
            </a:r>
            <a:r>
              <a:rPr lang="de-DE" dirty="0" err="1"/>
              <a:t>problem</a:t>
            </a:r>
            <a:r>
              <a:rPr lang="de-DE" dirty="0"/>
              <a:t>: </a:t>
            </a:r>
            <a:r>
              <a:rPr lang="de-DE" dirty="0" err="1"/>
              <a:t>we</a:t>
            </a:r>
            <a:r>
              <a:rPr lang="de-DE" dirty="0"/>
              <a:t> </a:t>
            </a:r>
            <a:r>
              <a:rPr lang="de-DE" dirty="0" err="1"/>
              <a:t>seek</a:t>
            </a:r>
            <a:r>
              <a:rPr lang="de-DE" dirty="0"/>
              <a:t> a </a:t>
            </a:r>
            <a:r>
              <a:rPr lang="de-DE" dirty="0" err="1"/>
              <a:t>subset</a:t>
            </a:r>
            <a:r>
              <a:rPr lang="de-DE" dirty="0"/>
              <a:t> </a:t>
            </a:r>
            <a:r>
              <a:rPr lang="de-DE" dirty="0" err="1"/>
              <a:t>of</a:t>
            </a:r>
            <a:r>
              <a:rPr lang="de-DE" dirty="0"/>
              <a:t> </a:t>
            </a:r>
            <a:r>
              <a:rPr lang="de-DE" dirty="0" err="1"/>
              <a:t>the</a:t>
            </a:r>
            <a:r>
              <a:rPr lang="de-DE" dirty="0"/>
              <a:t> </a:t>
            </a:r>
            <a:r>
              <a:rPr lang="de-DE" dirty="0" err="1"/>
              <a:t>edges</a:t>
            </a:r>
            <a:r>
              <a:rPr lang="de-DE" dirty="0"/>
              <a:t> such </a:t>
            </a:r>
            <a:r>
              <a:rPr lang="de-DE" dirty="0" err="1"/>
              <a:t>that</a:t>
            </a:r>
            <a:r>
              <a:rPr lang="de-DE" dirty="0"/>
              <a:t> </a:t>
            </a:r>
            <a:r>
              <a:rPr lang="de-DE" dirty="0" err="1"/>
              <a:t>each</a:t>
            </a:r>
            <a:r>
              <a:rPr lang="de-DE" dirty="0"/>
              <a:t> </a:t>
            </a:r>
            <a:r>
              <a:rPr lang="de-DE" dirty="0" err="1"/>
              <a:t>label</a:t>
            </a:r>
            <a:r>
              <a:rPr lang="de-DE" dirty="0"/>
              <a:t> </a:t>
            </a:r>
            <a:r>
              <a:rPr lang="de-DE" dirty="0" err="1"/>
              <a:t>node</a:t>
            </a:r>
            <a:r>
              <a:rPr lang="de-DE" dirty="0"/>
              <a:t> </a:t>
            </a:r>
            <a:r>
              <a:rPr lang="de-DE" dirty="0" err="1"/>
              <a:t>is</a:t>
            </a:r>
            <a:r>
              <a:rPr lang="de-DE" dirty="0"/>
              <a:t> </a:t>
            </a:r>
            <a:r>
              <a:rPr lang="de-DE" dirty="0" err="1"/>
              <a:t>incident</a:t>
            </a:r>
            <a:r>
              <a:rPr lang="de-DE" dirty="0"/>
              <a:t> </a:t>
            </a:r>
            <a:r>
              <a:rPr lang="de-DE" dirty="0" err="1"/>
              <a:t>to</a:t>
            </a:r>
            <a:r>
              <a:rPr lang="de-DE" dirty="0"/>
              <a:t> </a:t>
            </a:r>
            <a:r>
              <a:rPr lang="de-DE" dirty="0" err="1"/>
              <a:t>exactly</a:t>
            </a:r>
            <a:r>
              <a:rPr lang="de-DE" dirty="0"/>
              <a:t> </a:t>
            </a:r>
            <a:r>
              <a:rPr lang="de-DE" dirty="0" err="1"/>
              <a:t>one</a:t>
            </a:r>
            <a:r>
              <a:rPr lang="de-DE" dirty="0"/>
              <a:t> </a:t>
            </a:r>
            <a:r>
              <a:rPr lang="de-DE" dirty="0" err="1"/>
              <a:t>edge</a:t>
            </a:r>
            <a:r>
              <a:rPr lang="de-DE" dirty="0"/>
              <a:t> </a:t>
            </a:r>
            <a:r>
              <a:rPr lang="de-DE" dirty="0" err="1"/>
              <a:t>and</a:t>
            </a:r>
            <a:r>
              <a:rPr lang="de-DE" dirty="0"/>
              <a:t> </a:t>
            </a:r>
            <a:r>
              <a:rPr lang="de-DE" dirty="0" err="1"/>
              <a:t>that</a:t>
            </a:r>
            <a:r>
              <a:rPr lang="de-DE" dirty="0"/>
              <a:t> </a:t>
            </a:r>
            <a:r>
              <a:rPr lang="de-DE" dirty="0" err="1"/>
              <a:t>each</a:t>
            </a:r>
            <a:r>
              <a:rPr lang="de-DE" dirty="0"/>
              <a:t> </a:t>
            </a:r>
            <a:r>
              <a:rPr lang="de-DE" dirty="0" err="1"/>
              <a:t>component</a:t>
            </a:r>
            <a:r>
              <a:rPr lang="de-DE" dirty="0"/>
              <a:t> </a:t>
            </a:r>
            <a:r>
              <a:rPr lang="de-DE" dirty="0" err="1"/>
              <a:t>is</a:t>
            </a:r>
            <a:r>
              <a:rPr lang="de-DE" dirty="0"/>
              <a:t> </a:t>
            </a:r>
            <a:r>
              <a:rPr lang="de-DE" dirty="0" err="1"/>
              <a:t>incident</a:t>
            </a:r>
            <a:r>
              <a:rPr lang="de-DE" dirty="0"/>
              <a:t> </a:t>
            </a:r>
            <a:r>
              <a:rPr lang="de-DE" dirty="0" err="1"/>
              <a:t>to</a:t>
            </a:r>
            <a:r>
              <a:rPr lang="de-DE" dirty="0"/>
              <a:t> at </a:t>
            </a:r>
            <a:r>
              <a:rPr lang="de-DE" dirty="0" err="1"/>
              <a:t>most</a:t>
            </a:r>
            <a:r>
              <a:rPr lang="de-DE" dirty="0"/>
              <a:t> </a:t>
            </a:r>
            <a:r>
              <a:rPr lang="de-DE" dirty="0" err="1"/>
              <a:t>one</a:t>
            </a:r>
            <a:r>
              <a:rPr lang="de-DE" dirty="0"/>
              <a:t> </a:t>
            </a:r>
            <a:r>
              <a:rPr lang="de-DE" dirty="0" err="1"/>
              <a:t>edge</a:t>
            </a:r>
            <a:r>
              <a:rPr lang="de-DE" dirty="0"/>
              <a:t>. </a:t>
            </a:r>
            <a:r>
              <a:rPr lang="de-DE" dirty="0" err="1"/>
              <a:t>Among</a:t>
            </a:r>
            <a:r>
              <a:rPr lang="de-DE" dirty="0"/>
              <a:t> all such </a:t>
            </a:r>
            <a:r>
              <a:rPr lang="de-DE" dirty="0" err="1"/>
              <a:t>subsets</a:t>
            </a:r>
            <a:r>
              <a:rPr lang="de-DE" dirty="0"/>
              <a:t>, </a:t>
            </a:r>
            <a:r>
              <a:rPr lang="de-DE" dirty="0" err="1"/>
              <a:t>we</a:t>
            </a:r>
            <a:r>
              <a:rPr lang="de-DE" dirty="0"/>
              <a:t> </a:t>
            </a:r>
            <a:r>
              <a:rPr lang="de-DE" dirty="0" err="1"/>
              <a:t>seek</a:t>
            </a:r>
            <a:r>
              <a:rPr lang="de-DE" dirty="0"/>
              <a:t> </a:t>
            </a:r>
            <a:r>
              <a:rPr lang="de-DE" dirty="0" err="1"/>
              <a:t>that</a:t>
            </a:r>
            <a:r>
              <a:rPr lang="de-DE" dirty="0"/>
              <a:t> </a:t>
            </a:r>
            <a:r>
              <a:rPr lang="de-DE" dirty="0" err="1"/>
              <a:t>with</a:t>
            </a:r>
            <a:r>
              <a:rPr lang="de-DE" dirty="0"/>
              <a:t> </a:t>
            </a:r>
            <a:r>
              <a:rPr lang="de-DE" dirty="0" err="1"/>
              <a:t>the</a:t>
            </a:r>
            <a:r>
              <a:rPr lang="de-DE" dirty="0"/>
              <a:t> </a:t>
            </a:r>
            <a:r>
              <a:rPr lang="de-DE" dirty="0" err="1"/>
              <a:t>minimum</a:t>
            </a:r>
            <a:r>
              <a:rPr lang="de-DE" dirty="0"/>
              <a:t> </a:t>
            </a:r>
            <a:r>
              <a:rPr lang="de-DE" dirty="0" err="1"/>
              <a:t>edge</a:t>
            </a:r>
            <a:r>
              <a:rPr lang="de-DE" dirty="0"/>
              <a:t> </a:t>
            </a:r>
            <a:r>
              <a:rPr lang="de-DE" dirty="0" err="1"/>
              <a:t>weight</a:t>
            </a:r>
            <a:r>
              <a:rPr lang="de-DE" dirty="0"/>
              <a:t>.</a:t>
            </a:r>
            <a:endParaRPr dirty="0"/>
          </a:p>
        </p:txBody>
      </p:sp>
    </p:spTree>
    <p:extLst>
      <p:ext uri="{BB962C8B-B14F-4D97-AF65-F5344CB8AC3E}">
        <p14:creationId xmlns:p14="http://schemas.microsoft.com/office/powerpoint/2010/main" val="42039270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 name="Shape 648"/>
          <p:cNvSpPr>
            <a:spLocks noGrp="1" noRot="1" noChangeAspect="1"/>
          </p:cNvSpPr>
          <p:nvPr>
            <p:ph type="sldImg"/>
          </p:nvPr>
        </p:nvSpPr>
        <p:spPr>
          <a:prstGeom prst="rect">
            <a:avLst/>
          </a:prstGeom>
        </p:spPr>
        <p:txBody>
          <a:bodyPr/>
          <a:lstStyle/>
          <a:p>
            <a:endParaRPr/>
          </a:p>
        </p:txBody>
      </p:sp>
      <p:sp>
        <p:nvSpPr>
          <p:cNvPr id="649" name="Shape 649"/>
          <p:cNvSpPr>
            <a:spLocks noGrp="1"/>
          </p:cNvSpPr>
          <p:nvPr>
            <p:ph type="body" sz="quarter" idx="1"/>
          </p:nvPr>
        </p:nvSpPr>
        <p:spPr>
          <a:prstGeom prst="rect">
            <a:avLst/>
          </a:prstGeom>
        </p:spPr>
        <p:txBody>
          <a:bodyPr/>
          <a:lstStyle/>
          <a:p>
            <a:r>
              <a:rPr lang="de-DE" dirty="0"/>
              <a:t>So </a:t>
            </a:r>
            <a:r>
              <a:rPr lang="de-DE" dirty="0" err="1"/>
              <a:t>far</a:t>
            </a:r>
            <a:r>
              <a:rPr lang="de-DE" dirty="0"/>
              <a:t>, </a:t>
            </a:r>
            <a:r>
              <a:rPr lang="de-DE" dirty="0" err="1"/>
              <a:t>we</a:t>
            </a:r>
            <a:r>
              <a:rPr lang="de-DE" dirty="0"/>
              <a:t> </a:t>
            </a:r>
            <a:r>
              <a:rPr lang="de-DE" dirty="0" err="1"/>
              <a:t>have</a:t>
            </a:r>
            <a:r>
              <a:rPr lang="de-DE" dirty="0"/>
              <a:t> </a:t>
            </a:r>
            <a:r>
              <a:rPr lang="de-DE" dirty="0" err="1"/>
              <a:t>placed</a:t>
            </a:r>
            <a:r>
              <a:rPr lang="de-DE" dirty="0"/>
              <a:t> </a:t>
            </a:r>
            <a:r>
              <a:rPr lang="de-DE" dirty="0" err="1"/>
              <a:t>labels</a:t>
            </a:r>
            <a:r>
              <a:rPr lang="de-DE" dirty="0"/>
              <a:t> after </a:t>
            </a:r>
            <a:r>
              <a:rPr lang="de-DE" dirty="0" err="1"/>
              <a:t>the</a:t>
            </a:r>
            <a:r>
              <a:rPr lang="de-DE" dirty="0"/>
              <a:t> </a:t>
            </a:r>
            <a:r>
              <a:rPr lang="de-DE" dirty="0" err="1"/>
              <a:t>node</a:t>
            </a:r>
            <a:r>
              <a:rPr lang="de-DE" dirty="0"/>
              <a:t> </a:t>
            </a:r>
            <a:r>
              <a:rPr lang="de-DE" dirty="0" err="1"/>
              <a:t>positions</a:t>
            </a:r>
            <a:r>
              <a:rPr lang="de-DE" dirty="0"/>
              <a:t> </a:t>
            </a:r>
            <a:r>
              <a:rPr lang="de-DE" dirty="0" err="1"/>
              <a:t>and</a:t>
            </a:r>
            <a:r>
              <a:rPr lang="de-DE" dirty="0"/>
              <a:t> </a:t>
            </a:r>
            <a:r>
              <a:rPr lang="de-DE" dirty="0" err="1"/>
              <a:t>edge</a:t>
            </a:r>
            <a:r>
              <a:rPr lang="de-DE" dirty="0"/>
              <a:t> </a:t>
            </a:r>
            <a:r>
              <a:rPr lang="de-DE" dirty="0" err="1"/>
              <a:t>routings</a:t>
            </a:r>
            <a:r>
              <a:rPr lang="de-DE" dirty="0"/>
              <a:t> </a:t>
            </a:r>
            <a:r>
              <a:rPr lang="de-DE" dirty="0" err="1"/>
              <a:t>were</a:t>
            </a:r>
            <a:r>
              <a:rPr lang="de-DE" dirty="0"/>
              <a:t> </a:t>
            </a:r>
            <a:r>
              <a:rPr lang="de-DE" dirty="0" err="1"/>
              <a:t>already</a:t>
            </a:r>
            <a:r>
              <a:rPr lang="de-DE" dirty="0"/>
              <a:t> </a:t>
            </a:r>
            <a:r>
              <a:rPr lang="de-DE" dirty="0" err="1"/>
              <a:t>fixed</a:t>
            </a:r>
            <a:r>
              <a:rPr lang="de-DE" dirty="0"/>
              <a:t>, </a:t>
            </a:r>
            <a:r>
              <a:rPr lang="de-DE" dirty="0" err="1"/>
              <a:t>that</a:t>
            </a:r>
            <a:r>
              <a:rPr lang="de-DE" dirty="0"/>
              <a:t> </a:t>
            </a:r>
            <a:r>
              <a:rPr lang="de-DE" dirty="0" err="1"/>
              <a:t>is</a:t>
            </a:r>
            <a:r>
              <a:rPr lang="de-DE" dirty="0"/>
              <a:t>: after </a:t>
            </a:r>
            <a:r>
              <a:rPr lang="de-DE" dirty="0" err="1"/>
              <a:t>automatic</a:t>
            </a:r>
            <a:r>
              <a:rPr lang="de-DE" dirty="0"/>
              <a:t> </a:t>
            </a:r>
            <a:r>
              <a:rPr lang="de-DE" dirty="0" err="1"/>
              <a:t>layout</a:t>
            </a:r>
            <a:r>
              <a:rPr lang="de-DE" dirty="0"/>
              <a:t> </a:t>
            </a:r>
            <a:r>
              <a:rPr lang="de-DE" dirty="0" err="1"/>
              <a:t>has</a:t>
            </a:r>
            <a:r>
              <a:rPr lang="de-DE" dirty="0"/>
              <a:t> </a:t>
            </a:r>
            <a:r>
              <a:rPr lang="de-DE" dirty="0" err="1"/>
              <a:t>taken</a:t>
            </a:r>
            <a:r>
              <a:rPr lang="de-DE" dirty="0"/>
              <a:t> </a:t>
            </a:r>
            <a:r>
              <a:rPr lang="de-DE" dirty="0" err="1"/>
              <a:t>place</a:t>
            </a:r>
            <a:r>
              <a:rPr lang="de-DE" dirty="0"/>
              <a:t>. The </a:t>
            </a:r>
            <a:r>
              <a:rPr lang="de-DE" dirty="0" err="1"/>
              <a:t>problem</a:t>
            </a:r>
            <a:r>
              <a:rPr lang="de-DE" dirty="0"/>
              <a:t> </a:t>
            </a:r>
            <a:r>
              <a:rPr lang="de-DE" dirty="0" err="1"/>
              <a:t>here</a:t>
            </a:r>
            <a:r>
              <a:rPr lang="de-DE" dirty="0"/>
              <a:t> </a:t>
            </a:r>
            <a:r>
              <a:rPr lang="de-DE" dirty="0" err="1"/>
              <a:t>is</a:t>
            </a:r>
            <a:r>
              <a:rPr lang="de-DE" dirty="0"/>
              <a:t> </a:t>
            </a:r>
            <a:r>
              <a:rPr lang="de-DE" dirty="0" err="1"/>
              <a:t>that</a:t>
            </a:r>
            <a:r>
              <a:rPr lang="de-DE" dirty="0"/>
              <a:t> </a:t>
            </a:r>
            <a:r>
              <a:rPr lang="de-DE" dirty="0" err="1"/>
              <a:t>it</a:t>
            </a:r>
            <a:r>
              <a:rPr lang="de-DE" dirty="0"/>
              <a:t> </a:t>
            </a:r>
            <a:r>
              <a:rPr lang="de-DE" dirty="0" err="1"/>
              <a:t>is</a:t>
            </a:r>
            <a:r>
              <a:rPr lang="de-DE" dirty="0"/>
              <a:t> not </a:t>
            </a:r>
            <a:r>
              <a:rPr lang="de-DE" dirty="0" err="1"/>
              <a:t>guaranteed</a:t>
            </a:r>
            <a:r>
              <a:rPr lang="de-DE" dirty="0"/>
              <a:t> </a:t>
            </a:r>
            <a:r>
              <a:rPr lang="de-DE" dirty="0" err="1"/>
              <a:t>that</a:t>
            </a:r>
            <a:r>
              <a:rPr lang="de-DE" dirty="0"/>
              <a:t> </a:t>
            </a:r>
            <a:r>
              <a:rPr lang="de-DE" dirty="0" err="1"/>
              <a:t>we</a:t>
            </a:r>
            <a:r>
              <a:rPr lang="de-DE" dirty="0"/>
              <a:t> </a:t>
            </a:r>
            <a:r>
              <a:rPr lang="de-DE" dirty="0" err="1"/>
              <a:t>can</a:t>
            </a:r>
            <a:r>
              <a:rPr lang="de-DE" dirty="0"/>
              <a:t> fit all </a:t>
            </a:r>
            <a:r>
              <a:rPr lang="de-DE" dirty="0" err="1"/>
              <a:t>labels</a:t>
            </a:r>
            <a:r>
              <a:rPr lang="de-DE" dirty="0"/>
              <a:t> </a:t>
            </a:r>
            <a:r>
              <a:rPr lang="de-DE" dirty="0" err="1"/>
              <a:t>into</a:t>
            </a:r>
            <a:r>
              <a:rPr lang="de-DE" dirty="0"/>
              <a:t> </a:t>
            </a:r>
            <a:r>
              <a:rPr lang="de-DE" dirty="0" err="1"/>
              <a:t>the</a:t>
            </a:r>
            <a:r>
              <a:rPr lang="de-DE" dirty="0"/>
              <a:t> </a:t>
            </a:r>
            <a:r>
              <a:rPr lang="de-DE" dirty="0" err="1"/>
              <a:t>drawing</a:t>
            </a:r>
            <a:r>
              <a:rPr lang="de-DE" dirty="0"/>
              <a:t> </a:t>
            </a:r>
            <a:r>
              <a:rPr lang="de-DE" dirty="0" err="1"/>
              <a:t>without</a:t>
            </a:r>
            <a:r>
              <a:rPr lang="de-DE" dirty="0"/>
              <a:t> </a:t>
            </a:r>
            <a:r>
              <a:rPr lang="de-DE" dirty="0" err="1"/>
              <a:t>overlaps</a:t>
            </a:r>
            <a:r>
              <a:rPr lang="de-DE" dirty="0"/>
              <a:t>. </a:t>
            </a:r>
            <a:r>
              <a:rPr lang="de-DE" dirty="0" err="1"/>
              <a:t>If</a:t>
            </a:r>
            <a:r>
              <a:rPr lang="de-DE" dirty="0"/>
              <a:t> </a:t>
            </a:r>
            <a:r>
              <a:rPr lang="de-DE" dirty="0" err="1"/>
              <a:t>we</a:t>
            </a:r>
            <a:r>
              <a:rPr lang="de-DE" dirty="0"/>
              <a:t> </a:t>
            </a:r>
            <a:r>
              <a:rPr lang="de-DE" dirty="0" err="1"/>
              <a:t>place</a:t>
            </a:r>
            <a:r>
              <a:rPr lang="de-DE" dirty="0"/>
              <a:t> </a:t>
            </a:r>
            <a:r>
              <a:rPr lang="de-DE" dirty="0" err="1"/>
              <a:t>labels</a:t>
            </a:r>
            <a:r>
              <a:rPr lang="de-DE" dirty="0"/>
              <a:t> </a:t>
            </a:r>
            <a:r>
              <a:rPr lang="de-DE" dirty="0" err="1"/>
              <a:t>during</a:t>
            </a:r>
            <a:r>
              <a:rPr lang="de-DE" dirty="0"/>
              <a:t> </a:t>
            </a:r>
            <a:r>
              <a:rPr lang="de-DE" dirty="0" err="1"/>
              <a:t>layout</a:t>
            </a:r>
            <a:r>
              <a:rPr lang="de-DE" dirty="0"/>
              <a:t>, </a:t>
            </a:r>
            <a:r>
              <a:rPr lang="de-DE" dirty="0" err="1"/>
              <a:t>we</a:t>
            </a:r>
            <a:r>
              <a:rPr lang="de-DE" dirty="0"/>
              <a:t> </a:t>
            </a:r>
            <a:r>
              <a:rPr lang="de-DE" dirty="0" err="1"/>
              <a:t>can</a:t>
            </a:r>
            <a:r>
              <a:rPr lang="de-DE" dirty="0"/>
              <a:t> </a:t>
            </a:r>
            <a:r>
              <a:rPr lang="de-DE" dirty="0" err="1"/>
              <a:t>make</a:t>
            </a:r>
            <a:r>
              <a:rPr lang="de-DE" dirty="0"/>
              <a:t> </a:t>
            </a:r>
            <a:r>
              <a:rPr lang="de-DE" dirty="0" err="1"/>
              <a:t>sure</a:t>
            </a:r>
            <a:r>
              <a:rPr lang="de-DE" dirty="0"/>
              <a:t> </a:t>
            </a:r>
            <a:r>
              <a:rPr lang="de-DE" dirty="0" err="1"/>
              <a:t>that</a:t>
            </a:r>
            <a:r>
              <a:rPr lang="de-DE" dirty="0"/>
              <a:t> </a:t>
            </a:r>
            <a:r>
              <a:rPr lang="de-DE" dirty="0" err="1"/>
              <a:t>we</a:t>
            </a:r>
            <a:r>
              <a:rPr lang="de-DE" dirty="0"/>
              <a:t> </a:t>
            </a:r>
            <a:r>
              <a:rPr lang="de-DE" dirty="0" err="1"/>
              <a:t>leave</a:t>
            </a:r>
            <a:r>
              <a:rPr lang="de-DE" dirty="0"/>
              <a:t> </a:t>
            </a:r>
            <a:r>
              <a:rPr lang="de-DE" dirty="0" err="1"/>
              <a:t>enough</a:t>
            </a:r>
            <a:r>
              <a:rPr lang="de-DE" dirty="0"/>
              <a:t> </a:t>
            </a:r>
            <a:r>
              <a:rPr lang="de-DE" dirty="0" err="1"/>
              <a:t>space</a:t>
            </a:r>
            <a:r>
              <a:rPr lang="de-DE" dirty="0"/>
              <a:t> </a:t>
            </a:r>
            <a:r>
              <a:rPr lang="de-DE" dirty="0" err="1"/>
              <a:t>for</a:t>
            </a:r>
            <a:r>
              <a:rPr lang="de-DE" dirty="0"/>
              <a:t> </a:t>
            </a:r>
            <a:r>
              <a:rPr lang="de-DE" dirty="0" err="1"/>
              <a:t>the</a:t>
            </a:r>
            <a:r>
              <a:rPr lang="de-DE" dirty="0"/>
              <a:t> </a:t>
            </a:r>
            <a:r>
              <a:rPr lang="de-DE" dirty="0" err="1"/>
              <a:t>labels</a:t>
            </a:r>
            <a:r>
              <a:rPr lang="de-DE" dirty="0"/>
              <a:t>.</a:t>
            </a:r>
            <a:endParaRP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Shape 323"/>
          <p:cNvSpPr>
            <a:spLocks noGrp="1" noRot="1" noChangeAspect="1"/>
          </p:cNvSpPr>
          <p:nvPr>
            <p:ph type="sldImg"/>
          </p:nvPr>
        </p:nvSpPr>
        <p:spPr>
          <a:prstGeom prst="rect">
            <a:avLst/>
          </a:prstGeom>
        </p:spPr>
        <p:txBody>
          <a:bodyPr/>
          <a:lstStyle/>
          <a:p>
            <a:endParaRPr/>
          </a:p>
        </p:txBody>
      </p:sp>
      <p:sp>
        <p:nvSpPr>
          <p:cNvPr id="324" name="Shape 324"/>
          <p:cNvSpPr>
            <a:spLocks noGrp="1"/>
          </p:cNvSpPr>
          <p:nvPr>
            <p:ph type="body" sz="quarter" idx="1"/>
          </p:nvPr>
        </p:nvSpPr>
        <p:spPr>
          <a:prstGeom prst="rect">
            <a:avLst/>
          </a:prstGeom>
        </p:spPr>
        <p:txBody>
          <a:bodyPr/>
          <a:lstStyle/>
          <a:p>
            <a:r>
              <a:rPr lang="de-DE" dirty="0" err="1"/>
              <a:t>Contrary</a:t>
            </a:r>
            <a:r>
              <a:rPr lang="de-DE" dirty="0"/>
              <a:t> </a:t>
            </a:r>
            <a:r>
              <a:rPr lang="de-DE" dirty="0" err="1"/>
              <a:t>to</a:t>
            </a:r>
            <a:r>
              <a:rPr lang="de-DE" dirty="0"/>
              <a:t> </a:t>
            </a:r>
            <a:r>
              <a:rPr lang="de-DE" dirty="0" err="1"/>
              <a:t>what</a:t>
            </a:r>
            <a:r>
              <a:rPr lang="de-DE" dirty="0"/>
              <a:t> </a:t>
            </a:r>
            <a:r>
              <a:rPr lang="de-DE" dirty="0" err="1"/>
              <a:t>we</a:t>
            </a:r>
            <a:r>
              <a:rPr lang="de-DE" dirty="0"/>
              <a:t> </a:t>
            </a:r>
            <a:r>
              <a:rPr lang="de-DE" dirty="0" err="1"/>
              <a:t>assumed</a:t>
            </a:r>
            <a:r>
              <a:rPr lang="de-DE" dirty="0"/>
              <a:t> </a:t>
            </a:r>
            <a:r>
              <a:rPr lang="de-DE" dirty="0" err="1"/>
              <a:t>before</a:t>
            </a:r>
            <a:r>
              <a:rPr lang="de-DE" dirty="0"/>
              <a:t>, in </a:t>
            </a:r>
            <a:r>
              <a:rPr lang="de-DE" dirty="0" err="1"/>
              <a:t>our</a:t>
            </a:r>
            <a:r>
              <a:rPr lang="de-DE" dirty="0"/>
              <a:t> </a:t>
            </a:r>
            <a:r>
              <a:rPr lang="de-DE" dirty="0" err="1"/>
              <a:t>applications</a:t>
            </a:r>
            <a:r>
              <a:rPr lang="de-DE" dirty="0"/>
              <a:t> </a:t>
            </a:r>
            <a:r>
              <a:rPr lang="de-DE" dirty="0" err="1"/>
              <a:t>nodes</a:t>
            </a:r>
            <a:r>
              <a:rPr lang="de-DE" dirty="0"/>
              <a:t> </a:t>
            </a:r>
            <a:r>
              <a:rPr lang="de-DE" dirty="0" err="1"/>
              <a:t>are</a:t>
            </a:r>
            <a:r>
              <a:rPr lang="de-DE" dirty="0"/>
              <a:t> not </a:t>
            </a:r>
            <a:r>
              <a:rPr lang="de-DE" dirty="0" err="1"/>
              <a:t>points</a:t>
            </a:r>
            <a:r>
              <a:rPr lang="de-DE" dirty="0"/>
              <a:t>, but </a:t>
            </a:r>
            <a:r>
              <a:rPr lang="de-DE" dirty="0" err="1"/>
              <a:t>rectangles</a:t>
            </a:r>
            <a:r>
              <a:rPr lang="de-DE" dirty="0"/>
              <a:t>. Also, </a:t>
            </a:r>
            <a:r>
              <a:rPr lang="de-DE" dirty="0" err="1"/>
              <a:t>they</a:t>
            </a:r>
            <a:r>
              <a:rPr lang="de-DE" dirty="0"/>
              <a:t> </a:t>
            </a:r>
            <a:r>
              <a:rPr lang="de-DE" dirty="0" err="1"/>
              <a:t>can</a:t>
            </a:r>
            <a:r>
              <a:rPr lang="de-DE" dirty="0"/>
              <a:t> </a:t>
            </a:r>
            <a:r>
              <a:rPr lang="de-DE" dirty="0" err="1"/>
              <a:t>have</a:t>
            </a:r>
            <a:r>
              <a:rPr lang="de-DE" dirty="0"/>
              <a:t> </a:t>
            </a:r>
            <a:r>
              <a:rPr lang="de-DE" dirty="0" err="1"/>
              <a:t>ports</a:t>
            </a:r>
            <a:r>
              <a:rPr lang="de-DE" dirty="0"/>
              <a:t>, </a:t>
            </a:r>
            <a:r>
              <a:rPr lang="de-DE" dirty="0" err="1"/>
              <a:t>which</a:t>
            </a:r>
            <a:r>
              <a:rPr lang="de-DE" dirty="0"/>
              <a:t> </a:t>
            </a:r>
            <a:r>
              <a:rPr lang="de-DE" dirty="0" err="1"/>
              <a:t>can</a:t>
            </a:r>
            <a:r>
              <a:rPr lang="de-DE" dirty="0"/>
              <a:t> </a:t>
            </a:r>
            <a:r>
              <a:rPr lang="de-DE" dirty="0" err="1"/>
              <a:t>have</a:t>
            </a:r>
            <a:r>
              <a:rPr lang="de-DE" dirty="0"/>
              <a:t> </a:t>
            </a:r>
            <a:r>
              <a:rPr lang="de-DE" dirty="0" err="1"/>
              <a:t>labels</a:t>
            </a:r>
            <a:r>
              <a:rPr lang="de-DE" dirty="0"/>
              <a:t> </a:t>
            </a:r>
            <a:r>
              <a:rPr lang="de-DE" dirty="0" err="1"/>
              <a:t>as</a:t>
            </a:r>
            <a:r>
              <a:rPr lang="de-DE" dirty="0"/>
              <a:t> </a:t>
            </a:r>
            <a:r>
              <a:rPr lang="de-DE" dirty="0" err="1"/>
              <a:t>well</a:t>
            </a:r>
            <a:r>
              <a:rPr lang="de-DE" dirty="0"/>
              <a:t>. The ELK Graph </a:t>
            </a:r>
            <a:r>
              <a:rPr lang="de-DE" dirty="0" err="1"/>
              <a:t>even</a:t>
            </a:r>
            <a:r>
              <a:rPr lang="de-DE" dirty="0"/>
              <a:t> </a:t>
            </a:r>
            <a:r>
              <a:rPr lang="de-DE" dirty="0" err="1"/>
              <a:t>allows</a:t>
            </a:r>
            <a:r>
              <a:rPr lang="de-DE" dirty="0"/>
              <a:t> </a:t>
            </a:r>
            <a:r>
              <a:rPr lang="de-DE" dirty="0" err="1"/>
              <a:t>labels</a:t>
            </a:r>
            <a:r>
              <a:rPr lang="de-DE" dirty="0"/>
              <a:t> </a:t>
            </a:r>
            <a:r>
              <a:rPr lang="de-DE" dirty="0" err="1"/>
              <a:t>to</a:t>
            </a:r>
            <a:r>
              <a:rPr lang="de-DE" dirty="0"/>
              <a:t> </a:t>
            </a:r>
            <a:r>
              <a:rPr lang="de-DE" dirty="0" err="1"/>
              <a:t>have</a:t>
            </a:r>
            <a:r>
              <a:rPr lang="de-DE" dirty="0"/>
              <a:t> </a:t>
            </a:r>
            <a:r>
              <a:rPr lang="de-DE" dirty="0" err="1"/>
              <a:t>labels</a:t>
            </a:r>
            <a:r>
              <a:rPr lang="de-DE" dirty="0"/>
              <a:t>, but </a:t>
            </a:r>
            <a:r>
              <a:rPr lang="de-DE" dirty="0" err="1"/>
              <a:t>we</a:t>
            </a:r>
            <a:r>
              <a:rPr lang="de-DE" dirty="0"/>
              <a:t> </a:t>
            </a:r>
            <a:r>
              <a:rPr lang="de-DE" dirty="0" err="1"/>
              <a:t>cunningly</a:t>
            </a:r>
            <a:r>
              <a:rPr lang="de-DE" dirty="0"/>
              <a:t> </a:t>
            </a:r>
            <a:r>
              <a:rPr lang="de-DE" dirty="0" err="1"/>
              <a:t>ignore</a:t>
            </a:r>
            <a:r>
              <a:rPr lang="de-DE" dirty="0"/>
              <a:t> </a:t>
            </a:r>
            <a:r>
              <a:rPr lang="de-DE" dirty="0" err="1"/>
              <a:t>that</a:t>
            </a:r>
            <a:r>
              <a:rPr lang="de-DE" dirty="0"/>
              <a:t> </a:t>
            </a:r>
            <a:r>
              <a:rPr lang="de-DE" dirty="0" err="1"/>
              <a:t>here</a:t>
            </a:r>
            <a:r>
              <a:rPr lang="de-DE" dirty="0"/>
              <a:t>.</a:t>
            </a:r>
            <a:endParaRPr dirty="0"/>
          </a:p>
        </p:txBody>
      </p:sp>
    </p:spTree>
    <p:extLst>
      <p:ext uri="{BB962C8B-B14F-4D97-AF65-F5344CB8AC3E}">
        <p14:creationId xmlns:p14="http://schemas.microsoft.com/office/powerpoint/2010/main" val="527028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 name="Shape 370"/>
          <p:cNvSpPr>
            <a:spLocks noGrp="1" noRot="1" noChangeAspect="1"/>
          </p:cNvSpPr>
          <p:nvPr>
            <p:ph type="sldImg"/>
          </p:nvPr>
        </p:nvSpPr>
        <p:spPr>
          <a:prstGeom prst="rect">
            <a:avLst/>
          </a:prstGeom>
        </p:spPr>
        <p:txBody>
          <a:bodyPr/>
          <a:lstStyle/>
          <a:p>
            <a:endParaRPr/>
          </a:p>
        </p:txBody>
      </p:sp>
      <p:sp>
        <p:nvSpPr>
          <p:cNvPr id="371" name="Shape 371"/>
          <p:cNvSpPr>
            <a:spLocks noGrp="1"/>
          </p:cNvSpPr>
          <p:nvPr>
            <p:ph type="body" sz="quarter" idx="1"/>
          </p:nvPr>
        </p:nvSpPr>
        <p:spPr>
          <a:prstGeom prst="rect">
            <a:avLst/>
          </a:prstGeom>
        </p:spPr>
        <p:txBody>
          <a:bodyPr/>
          <a:lstStyle/>
          <a:p>
            <a:r>
              <a:rPr lang="de-DE" dirty="0" err="1"/>
              <a:t>If</a:t>
            </a:r>
            <a:r>
              <a:rPr lang="de-DE" dirty="0"/>
              <a:t> </a:t>
            </a:r>
            <a:r>
              <a:rPr lang="de-DE" dirty="0" err="1"/>
              <a:t>nodes</a:t>
            </a:r>
            <a:r>
              <a:rPr lang="de-DE" dirty="0"/>
              <a:t> </a:t>
            </a:r>
            <a:r>
              <a:rPr lang="de-DE" dirty="0" err="1"/>
              <a:t>are</a:t>
            </a:r>
            <a:r>
              <a:rPr lang="de-DE" dirty="0"/>
              <a:t> not </a:t>
            </a:r>
            <a:r>
              <a:rPr lang="de-DE" dirty="0" err="1"/>
              <a:t>mere</a:t>
            </a:r>
            <a:r>
              <a:rPr lang="de-DE" dirty="0"/>
              <a:t> </a:t>
            </a:r>
            <a:r>
              <a:rPr lang="de-DE" dirty="0" err="1"/>
              <a:t>points</a:t>
            </a:r>
            <a:r>
              <a:rPr lang="de-DE" dirty="0"/>
              <a:t>, </a:t>
            </a:r>
            <a:r>
              <a:rPr lang="de-DE" dirty="0" err="1"/>
              <a:t>that</a:t>
            </a:r>
            <a:r>
              <a:rPr lang="de-DE" dirty="0"/>
              <a:t> </a:t>
            </a:r>
            <a:r>
              <a:rPr lang="de-DE" dirty="0" err="1"/>
              <a:t>opens</a:t>
            </a:r>
            <a:r>
              <a:rPr lang="de-DE" dirty="0"/>
              <a:t> </a:t>
            </a:r>
            <a:r>
              <a:rPr lang="de-DE" dirty="0" err="1"/>
              <a:t>up</a:t>
            </a:r>
            <a:r>
              <a:rPr lang="de-DE" dirty="0"/>
              <a:t> </a:t>
            </a:r>
            <a:r>
              <a:rPr lang="de-DE" dirty="0" err="1"/>
              <a:t>more</a:t>
            </a:r>
            <a:r>
              <a:rPr lang="de-DE" dirty="0"/>
              <a:t> </a:t>
            </a:r>
            <a:r>
              <a:rPr lang="de-DE" dirty="0" err="1"/>
              <a:t>label</a:t>
            </a:r>
            <a:r>
              <a:rPr lang="de-DE" dirty="0"/>
              <a:t> </a:t>
            </a:r>
            <a:r>
              <a:rPr lang="de-DE" dirty="0" err="1"/>
              <a:t>placement</a:t>
            </a:r>
            <a:r>
              <a:rPr lang="de-DE" dirty="0"/>
              <a:t> </a:t>
            </a:r>
            <a:r>
              <a:rPr lang="de-DE" dirty="0" err="1"/>
              <a:t>options</a:t>
            </a:r>
            <a:r>
              <a:rPr lang="de-DE" dirty="0"/>
              <a:t>. </a:t>
            </a:r>
            <a:r>
              <a:rPr dirty="0"/>
              <a:t>The most obvious way to place a node’s label is to simply center it inside the node</a:t>
            </a:r>
            <a:r>
              <a:rPr lang="de-DE" dirty="0"/>
              <a:t>, but </a:t>
            </a:r>
            <a:r>
              <a:rPr lang="de-DE" dirty="0" err="1"/>
              <a:t>that</a:t>
            </a:r>
            <a:r>
              <a:rPr lang="de-DE" dirty="0"/>
              <a:t> </a:t>
            </a:r>
            <a:r>
              <a:rPr lang="de-DE" dirty="0" err="1"/>
              <a:t>may</a:t>
            </a:r>
            <a:r>
              <a:rPr lang="de-DE" dirty="0"/>
              <a:t> not </a:t>
            </a:r>
            <a:r>
              <a:rPr lang="de-DE" dirty="0" err="1"/>
              <a:t>work</a:t>
            </a:r>
            <a:r>
              <a:rPr lang="de-DE" dirty="0"/>
              <a:t> </a:t>
            </a:r>
            <a:r>
              <a:rPr lang="de-DE" dirty="0" err="1"/>
              <a:t>if</a:t>
            </a:r>
            <a:r>
              <a:rPr lang="de-DE" dirty="0"/>
              <a:t> </a:t>
            </a:r>
            <a:r>
              <a:rPr lang="de-DE" dirty="0" err="1"/>
              <a:t>the</a:t>
            </a:r>
            <a:r>
              <a:rPr lang="de-DE" dirty="0"/>
              <a:t> </a:t>
            </a:r>
            <a:r>
              <a:rPr lang="de-DE" dirty="0" err="1"/>
              <a:t>node</a:t>
            </a:r>
            <a:r>
              <a:rPr lang="de-DE" dirty="0"/>
              <a:t> </a:t>
            </a:r>
            <a:r>
              <a:rPr lang="de-DE" dirty="0" err="1"/>
              <a:t>contains</a:t>
            </a:r>
            <a:r>
              <a:rPr lang="de-DE" dirty="0"/>
              <a:t> </a:t>
            </a:r>
            <a:r>
              <a:rPr lang="de-DE" dirty="0" err="1"/>
              <a:t>other</a:t>
            </a:r>
            <a:r>
              <a:rPr lang="de-DE" dirty="0"/>
              <a:t> </a:t>
            </a:r>
            <a:r>
              <a:rPr lang="de-DE" dirty="0" err="1"/>
              <a:t>graphical</a:t>
            </a:r>
            <a:r>
              <a:rPr lang="de-DE" dirty="0"/>
              <a:t> </a:t>
            </a:r>
            <a:r>
              <a:rPr lang="de-DE" dirty="0" err="1"/>
              <a:t>elements</a:t>
            </a:r>
            <a:r>
              <a:rPr lang="de-DE" dirty="0"/>
              <a:t> </a:t>
            </a:r>
            <a:r>
              <a:rPr lang="de-DE" dirty="0" err="1"/>
              <a:t>as</a:t>
            </a:r>
            <a:r>
              <a:rPr lang="de-DE" dirty="0"/>
              <a:t> </a:t>
            </a:r>
            <a:r>
              <a:rPr lang="de-DE" dirty="0" err="1"/>
              <a:t>well</a:t>
            </a:r>
            <a:r>
              <a:rPr dirty="0"/>
              <a:t>. </a:t>
            </a:r>
            <a:r>
              <a:rPr lang="de-DE" dirty="0"/>
              <a:t>T</a:t>
            </a:r>
            <a:r>
              <a:rPr dirty="0"/>
              <a:t>here are of course more ways to place it. This works fine for diagrams where nodes either contain only text, or where a node’s content can be moved around such that it won’t overlap with the label.</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 name="Shape 403"/>
          <p:cNvSpPr>
            <a:spLocks noGrp="1" noRot="1" noChangeAspect="1"/>
          </p:cNvSpPr>
          <p:nvPr>
            <p:ph type="sldImg"/>
          </p:nvPr>
        </p:nvSpPr>
        <p:spPr>
          <a:prstGeom prst="rect">
            <a:avLst/>
          </a:prstGeom>
        </p:spPr>
        <p:txBody>
          <a:bodyPr/>
          <a:lstStyle/>
          <a:p>
            <a:endParaRPr/>
          </a:p>
        </p:txBody>
      </p:sp>
      <p:sp>
        <p:nvSpPr>
          <p:cNvPr id="404" name="Shape 404"/>
          <p:cNvSpPr>
            <a:spLocks noGrp="1"/>
          </p:cNvSpPr>
          <p:nvPr>
            <p:ph type="body" sz="quarter" idx="1"/>
          </p:nvPr>
        </p:nvSpPr>
        <p:spPr>
          <a:prstGeom prst="rect">
            <a:avLst/>
          </a:prstGeom>
        </p:spPr>
        <p:txBody>
          <a:bodyPr/>
          <a:lstStyle/>
          <a:p>
            <a:r>
              <a:rPr dirty="0"/>
              <a:t>For more complex nodes, we may have to resort to placing the node label outside of the node. Note that the corner positions offer two possibilities for placing the label: above / below the horizontal boundary and left / right of the vertical boundary.</a:t>
            </a:r>
            <a:r>
              <a:rPr lang="de-DE" dirty="0"/>
              <a:t> This </a:t>
            </a:r>
            <a:r>
              <a:rPr lang="de-DE" dirty="0" err="1"/>
              <a:t>is</a:t>
            </a:r>
            <a:r>
              <a:rPr lang="de-DE" dirty="0"/>
              <a:t> </a:t>
            </a:r>
            <a:r>
              <a:rPr lang="de-DE" dirty="0" err="1"/>
              <a:t>roughly</a:t>
            </a:r>
            <a:r>
              <a:rPr lang="de-DE" dirty="0"/>
              <a:t> </a:t>
            </a:r>
            <a:r>
              <a:rPr lang="de-DE" dirty="0" err="1"/>
              <a:t>similar</a:t>
            </a:r>
            <a:r>
              <a:rPr lang="de-DE" dirty="0"/>
              <a:t> </a:t>
            </a:r>
            <a:r>
              <a:rPr lang="de-DE" dirty="0" err="1"/>
              <a:t>to</a:t>
            </a:r>
            <a:r>
              <a:rPr lang="de-DE" dirty="0"/>
              <a:t> </a:t>
            </a:r>
            <a:r>
              <a:rPr lang="de-DE" dirty="0" err="1"/>
              <a:t>our</a:t>
            </a:r>
            <a:r>
              <a:rPr lang="de-DE" dirty="0"/>
              <a:t> </a:t>
            </a:r>
            <a:r>
              <a:rPr lang="de-DE" dirty="0" err="1"/>
              <a:t>selection</a:t>
            </a:r>
            <a:r>
              <a:rPr lang="de-DE" dirty="0"/>
              <a:t> </a:t>
            </a:r>
            <a:r>
              <a:rPr lang="de-DE" dirty="0" err="1"/>
              <a:t>of</a:t>
            </a:r>
            <a:r>
              <a:rPr lang="de-DE" dirty="0"/>
              <a:t> </a:t>
            </a:r>
            <a:r>
              <a:rPr lang="de-DE" dirty="0" err="1"/>
              <a:t>candidate</a:t>
            </a:r>
            <a:r>
              <a:rPr lang="de-DE" dirty="0"/>
              <a:t> </a:t>
            </a:r>
            <a:r>
              <a:rPr lang="de-DE" dirty="0" err="1"/>
              <a:t>positions</a:t>
            </a:r>
            <a:r>
              <a:rPr lang="de-DE" dirty="0"/>
              <a:t> </a:t>
            </a:r>
            <a:r>
              <a:rPr lang="de-DE" dirty="0" err="1"/>
              <a:t>before</a:t>
            </a:r>
            <a:r>
              <a:rPr lang="de-DE" dirty="0"/>
              <a:t>.</a:t>
            </a:r>
            <a:endParaRPr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Shape 423"/>
          <p:cNvSpPr>
            <a:spLocks noGrp="1" noRot="1" noChangeAspect="1"/>
          </p:cNvSpPr>
          <p:nvPr>
            <p:ph type="sldImg"/>
          </p:nvPr>
        </p:nvSpPr>
        <p:spPr>
          <a:prstGeom prst="rect">
            <a:avLst/>
          </a:prstGeom>
        </p:spPr>
        <p:txBody>
          <a:bodyPr/>
          <a:lstStyle/>
          <a:p>
            <a:endParaRPr/>
          </a:p>
        </p:txBody>
      </p:sp>
      <p:sp>
        <p:nvSpPr>
          <p:cNvPr id="424" name="Shape 424"/>
          <p:cNvSpPr>
            <a:spLocks noGrp="1"/>
          </p:cNvSpPr>
          <p:nvPr>
            <p:ph type="body" sz="quarter" idx="1"/>
          </p:nvPr>
        </p:nvSpPr>
        <p:spPr>
          <a:prstGeom prst="rect">
            <a:avLst/>
          </a:prstGeom>
        </p:spPr>
        <p:txBody>
          <a:bodyPr/>
          <a:lstStyle/>
          <a:p>
            <a:r>
              <a:rPr dirty="0"/>
              <a:t>In real-world applications, one label often is not enough. Even worse, different labels </a:t>
            </a:r>
            <a:r>
              <a:rPr lang="de-DE" dirty="0" err="1"/>
              <a:t>often</a:t>
            </a:r>
            <a:r>
              <a:rPr dirty="0"/>
              <a:t> require different placements. In this example, the label that shows the current energy flow (whatever that </a:t>
            </a:r>
            <a:r>
              <a:rPr lang="de-DE" dirty="0" err="1"/>
              <a:t>might</a:t>
            </a:r>
            <a:r>
              <a:rPr lang="de-DE" dirty="0"/>
              <a:t> </a:t>
            </a:r>
            <a:r>
              <a:rPr lang="de-DE" dirty="0" err="1"/>
              <a:t>be</a:t>
            </a:r>
            <a:r>
              <a:rPr dirty="0"/>
              <a:t>) is to be displayed below the node it measures the flow at. This is in fact a real use case coming from one of our industry partners.</a:t>
            </a:r>
          </a:p>
          <a:p>
            <a:r>
              <a:rPr dirty="0"/>
              <a:t>What we do to support different placements is that for each label placement position we assemble all labels to be placed there, place the labels inside their groups, and then place the groups inside / around the node.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 name="Shape 432"/>
          <p:cNvSpPr>
            <a:spLocks noGrp="1" noRot="1" noChangeAspect="1"/>
          </p:cNvSpPr>
          <p:nvPr>
            <p:ph type="sldImg"/>
          </p:nvPr>
        </p:nvSpPr>
        <p:spPr>
          <a:prstGeom prst="rect">
            <a:avLst/>
          </a:prstGeom>
        </p:spPr>
        <p:txBody>
          <a:bodyPr/>
          <a:lstStyle/>
          <a:p>
            <a:endParaRPr/>
          </a:p>
        </p:txBody>
      </p:sp>
      <p:sp>
        <p:nvSpPr>
          <p:cNvPr id="433" name="Shape 433"/>
          <p:cNvSpPr>
            <a:spLocks noGrp="1"/>
          </p:cNvSpPr>
          <p:nvPr>
            <p:ph type="body" sz="quarter" idx="1"/>
          </p:nvPr>
        </p:nvSpPr>
        <p:spPr>
          <a:prstGeom prst="rect">
            <a:avLst/>
          </a:prstGeom>
        </p:spPr>
        <p:txBody>
          <a:bodyPr/>
          <a:lstStyle/>
          <a:p>
            <a:r>
              <a:rPr lang="de-DE" dirty="0" err="1"/>
              <a:t>If</a:t>
            </a:r>
            <a:r>
              <a:rPr lang="de-DE" dirty="0"/>
              <a:t> </a:t>
            </a:r>
            <a:r>
              <a:rPr lang="de-DE" dirty="0" err="1"/>
              <a:t>nodes</a:t>
            </a:r>
            <a:r>
              <a:rPr lang="de-DE" dirty="0"/>
              <a:t> </a:t>
            </a:r>
            <a:r>
              <a:rPr lang="de-DE" dirty="0" err="1"/>
              <a:t>are</a:t>
            </a:r>
            <a:r>
              <a:rPr lang="de-DE" dirty="0"/>
              <a:t> not </a:t>
            </a:r>
            <a:r>
              <a:rPr lang="de-DE" dirty="0" err="1"/>
              <a:t>points</a:t>
            </a:r>
            <a:r>
              <a:rPr lang="de-DE" dirty="0"/>
              <a:t>, but </a:t>
            </a:r>
            <a:r>
              <a:rPr lang="de-DE" dirty="0" err="1"/>
              <a:t>rectangles</a:t>
            </a:r>
            <a:r>
              <a:rPr lang="de-DE" dirty="0"/>
              <a:t>, </a:t>
            </a:r>
            <a:r>
              <a:rPr lang="de-DE" dirty="0" err="1"/>
              <a:t>this</a:t>
            </a:r>
            <a:r>
              <a:rPr lang="de-DE" dirty="0"/>
              <a:t> </a:t>
            </a:r>
            <a:r>
              <a:rPr lang="de-DE" dirty="0" err="1"/>
              <a:t>causes</a:t>
            </a:r>
            <a:r>
              <a:rPr lang="de-DE" dirty="0"/>
              <a:t> </a:t>
            </a:r>
            <a:r>
              <a:rPr lang="de-DE" dirty="0" err="1"/>
              <a:t>problems</a:t>
            </a:r>
            <a:r>
              <a:rPr lang="de-DE" dirty="0"/>
              <a:t> </a:t>
            </a:r>
            <a:r>
              <a:rPr lang="de-DE" dirty="0" err="1"/>
              <a:t>for</a:t>
            </a:r>
            <a:r>
              <a:rPr lang="de-DE" dirty="0"/>
              <a:t> </a:t>
            </a:r>
            <a:r>
              <a:rPr lang="de-DE" dirty="0" err="1"/>
              <a:t>label</a:t>
            </a:r>
            <a:r>
              <a:rPr lang="de-DE" dirty="0"/>
              <a:t> </a:t>
            </a:r>
            <a:r>
              <a:rPr lang="de-DE" dirty="0" err="1"/>
              <a:t>placement</a:t>
            </a:r>
            <a:r>
              <a:rPr lang="de-DE" dirty="0"/>
              <a:t>. </a:t>
            </a:r>
            <a:r>
              <a:rPr dirty="0"/>
              <a:t>Problem 1: A node may actually be too small to fit all of its labels in there. Note that depending on what users want this can also be a problem for outside no</a:t>
            </a:r>
            <a:r>
              <a:rPr lang="de-DE" dirty="0"/>
              <a:t>de</a:t>
            </a:r>
            <a:r>
              <a:rPr dirty="0"/>
              <a:t> labels. </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Shape 443"/>
          <p:cNvSpPr>
            <a:spLocks noGrp="1" noRot="1" noChangeAspect="1"/>
          </p:cNvSpPr>
          <p:nvPr>
            <p:ph type="sldImg"/>
          </p:nvPr>
        </p:nvSpPr>
        <p:spPr>
          <a:prstGeom prst="rect">
            <a:avLst/>
          </a:prstGeom>
        </p:spPr>
        <p:txBody>
          <a:bodyPr/>
          <a:lstStyle/>
          <a:p>
            <a:endParaRPr/>
          </a:p>
        </p:txBody>
      </p:sp>
      <p:sp>
        <p:nvSpPr>
          <p:cNvPr id="444" name="Shape 444"/>
          <p:cNvSpPr>
            <a:spLocks noGrp="1"/>
          </p:cNvSpPr>
          <p:nvPr>
            <p:ph type="body" sz="quarter" idx="1"/>
          </p:nvPr>
        </p:nvSpPr>
        <p:spPr>
          <a:prstGeom prst="rect">
            <a:avLst/>
          </a:prstGeom>
        </p:spPr>
        <p:txBody>
          <a:bodyPr/>
          <a:lstStyle/>
          <a:p>
            <a:r>
              <a:rPr dirty="0"/>
              <a:t>The solution of course is to take our groups of labels for each position and enlarge the node enough to avoid overlaps between groups and the node border as well as between groups and other groups. Care has to be taken to handle all different combinations of label positions gracefully.</a:t>
            </a:r>
            <a:r>
              <a:rPr lang="de-DE" dirty="0"/>
              <a:t> This </a:t>
            </a:r>
            <a:r>
              <a:rPr lang="de-DE" dirty="0" err="1"/>
              <a:t>is</a:t>
            </a:r>
            <a:r>
              <a:rPr lang="de-DE" dirty="0"/>
              <a:t> a prime </a:t>
            </a:r>
            <a:r>
              <a:rPr lang="de-DE" dirty="0" err="1"/>
              <a:t>example</a:t>
            </a:r>
            <a:r>
              <a:rPr lang="de-DE" dirty="0"/>
              <a:t> </a:t>
            </a:r>
            <a:r>
              <a:rPr lang="de-DE" dirty="0" err="1"/>
              <a:t>of</a:t>
            </a:r>
            <a:r>
              <a:rPr lang="de-DE" dirty="0"/>
              <a:t> </a:t>
            </a:r>
            <a:r>
              <a:rPr lang="de-DE" dirty="0" err="1"/>
              <a:t>something</a:t>
            </a:r>
            <a:r>
              <a:rPr lang="de-DE" dirty="0"/>
              <a:t> </a:t>
            </a:r>
            <a:r>
              <a:rPr lang="de-DE" dirty="0" err="1"/>
              <a:t>that</a:t>
            </a:r>
            <a:r>
              <a:rPr lang="de-DE" dirty="0"/>
              <a:t> </a:t>
            </a:r>
            <a:r>
              <a:rPr lang="de-DE" dirty="0" err="1"/>
              <a:t>we</a:t>
            </a:r>
            <a:r>
              <a:rPr lang="de-DE" dirty="0"/>
              <a:t> </a:t>
            </a:r>
            <a:r>
              <a:rPr lang="de-DE" dirty="0" err="1"/>
              <a:t>couldn‘t</a:t>
            </a:r>
            <a:r>
              <a:rPr lang="de-DE" dirty="0"/>
              <a:t> </a:t>
            </a:r>
            <a:r>
              <a:rPr lang="de-DE" dirty="0" err="1"/>
              <a:t>have</a:t>
            </a:r>
            <a:r>
              <a:rPr lang="de-DE" dirty="0"/>
              <a:t> </a:t>
            </a:r>
            <a:r>
              <a:rPr lang="de-DE" dirty="0" err="1"/>
              <a:t>done</a:t>
            </a:r>
            <a:r>
              <a:rPr lang="de-DE" dirty="0"/>
              <a:t> after </a:t>
            </a:r>
            <a:r>
              <a:rPr lang="de-DE" dirty="0" err="1"/>
              <a:t>layout</a:t>
            </a:r>
            <a:r>
              <a:rPr lang="de-DE" dirty="0"/>
              <a:t>: </a:t>
            </a:r>
            <a:r>
              <a:rPr lang="de-DE" dirty="0" err="1"/>
              <a:t>enlarging</a:t>
            </a:r>
            <a:r>
              <a:rPr lang="de-DE" dirty="0"/>
              <a:t> </a:t>
            </a:r>
            <a:r>
              <a:rPr lang="de-DE" dirty="0" err="1"/>
              <a:t>the</a:t>
            </a:r>
            <a:r>
              <a:rPr lang="de-DE" dirty="0"/>
              <a:t> </a:t>
            </a:r>
            <a:r>
              <a:rPr lang="de-DE" dirty="0" err="1"/>
              <a:t>node</a:t>
            </a:r>
            <a:r>
              <a:rPr lang="de-DE" dirty="0"/>
              <a:t> </a:t>
            </a:r>
            <a:r>
              <a:rPr lang="de-DE" dirty="0" err="1"/>
              <a:t>could</a:t>
            </a:r>
            <a:r>
              <a:rPr lang="de-DE" dirty="0"/>
              <a:t> </a:t>
            </a:r>
            <a:r>
              <a:rPr lang="de-DE" dirty="0" err="1"/>
              <a:t>have</a:t>
            </a:r>
            <a:r>
              <a:rPr lang="de-DE" dirty="0"/>
              <a:t> </a:t>
            </a:r>
            <a:r>
              <a:rPr lang="de-DE" dirty="0" err="1"/>
              <a:t>wrought</a:t>
            </a:r>
            <a:r>
              <a:rPr lang="de-DE" dirty="0"/>
              <a:t> </a:t>
            </a:r>
            <a:r>
              <a:rPr lang="de-DE" dirty="0" err="1"/>
              <a:t>havoc</a:t>
            </a:r>
            <a:r>
              <a:rPr lang="de-DE" dirty="0"/>
              <a:t> </a:t>
            </a:r>
            <a:r>
              <a:rPr lang="de-DE" dirty="0" err="1"/>
              <a:t>with</a:t>
            </a:r>
            <a:r>
              <a:rPr lang="de-DE" dirty="0"/>
              <a:t> </a:t>
            </a:r>
            <a:r>
              <a:rPr lang="de-DE" dirty="0" err="1"/>
              <a:t>the</a:t>
            </a:r>
            <a:r>
              <a:rPr lang="de-DE" dirty="0"/>
              <a:t> </a:t>
            </a:r>
            <a:r>
              <a:rPr lang="de-DE" dirty="0" err="1"/>
              <a:t>rest</a:t>
            </a:r>
            <a:r>
              <a:rPr lang="de-DE" dirty="0"/>
              <a:t> </a:t>
            </a:r>
            <a:r>
              <a:rPr lang="de-DE" dirty="0" err="1"/>
              <a:t>of</a:t>
            </a:r>
            <a:r>
              <a:rPr lang="de-DE" dirty="0"/>
              <a:t> </a:t>
            </a:r>
            <a:r>
              <a:rPr lang="de-DE" dirty="0" err="1"/>
              <a:t>the</a:t>
            </a:r>
            <a:r>
              <a:rPr lang="de-DE" dirty="0"/>
              <a:t> </a:t>
            </a:r>
            <a:r>
              <a:rPr lang="de-DE" dirty="0" err="1"/>
              <a:t>diagram</a:t>
            </a:r>
            <a:r>
              <a:rPr lang="de-DE" dirty="0"/>
              <a:t>.</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4" name="Shape 834"/>
          <p:cNvSpPr>
            <a:spLocks noGrp="1" noRot="1" noChangeAspect="1"/>
          </p:cNvSpPr>
          <p:nvPr>
            <p:ph type="sldImg"/>
          </p:nvPr>
        </p:nvSpPr>
        <p:spPr>
          <a:prstGeom prst="rect">
            <a:avLst/>
          </a:prstGeom>
        </p:spPr>
        <p:txBody>
          <a:bodyPr/>
          <a:lstStyle/>
          <a:p>
            <a:endParaRPr/>
          </a:p>
        </p:txBody>
      </p:sp>
      <p:sp>
        <p:nvSpPr>
          <p:cNvPr id="835" name="Shape 835"/>
          <p:cNvSpPr>
            <a:spLocks noGrp="1"/>
          </p:cNvSpPr>
          <p:nvPr>
            <p:ph type="body" sz="quarter" idx="1"/>
          </p:nvPr>
        </p:nvSpPr>
        <p:spPr>
          <a:prstGeom prst="rect">
            <a:avLst/>
          </a:prstGeom>
        </p:spPr>
        <p:txBody>
          <a:bodyPr/>
          <a:lstStyle/>
          <a:p>
            <a:r>
              <a:rPr lang="de-DE" dirty="0" err="1"/>
              <a:t>Here</a:t>
            </a:r>
            <a:r>
              <a:rPr lang="de-DE" dirty="0"/>
              <a:t>, </a:t>
            </a:r>
            <a:r>
              <a:rPr lang="de-DE" dirty="0" err="1"/>
              <a:t>the</a:t>
            </a:r>
            <a:r>
              <a:rPr lang="de-DE" dirty="0"/>
              <a:t> </a:t>
            </a:r>
            <a:r>
              <a:rPr lang="de-DE" dirty="0" err="1"/>
              <a:t>sheer</a:t>
            </a:r>
            <a:r>
              <a:rPr lang="de-DE" dirty="0"/>
              <a:t> </a:t>
            </a:r>
            <a:r>
              <a:rPr lang="de-DE" dirty="0" err="1"/>
              <a:t>length</a:t>
            </a:r>
            <a:r>
              <a:rPr lang="de-DE" dirty="0"/>
              <a:t> </a:t>
            </a:r>
            <a:r>
              <a:rPr lang="de-DE" dirty="0" err="1"/>
              <a:t>of</a:t>
            </a:r>
            <a:r>
              <a:rPr lang="de-DE" dirty="0"/>
              <a:t> </a:t>
            </a:r>
            <a:r>
              <a:rPr lang="de-DE" dirty="0" err="1"/>
              <a:t>labels</a:t>
            </a:r>
            <a:r>
              <a:rPr lang="de-DE" dirty="0"/>
              <a:t> </a:t>
            </a:r>
            <a:r>
              <a:rPr lang="de-DE" dirty="0" err="1"/>
              <a:t>requires</a:t>
            </a:r>
            <a:r>
              <a:rPr lang="de-DE" dirty="0"/>
              <a:t> </a:t>
            </a:r>
            <a:r>
              <a:rPr lang="de-DE" dirty="0" err="1"/>
              <a:t>the</a:t>
            </a:r>
            <a:r>
              <a:rPr lang="de-DE" dirty="0"/>
              <a:t> </a:t>
            </a:r>
            <a:r>
              <a:rPr lang="de-DE" dirty="0" err="1"/>
              <a:t>diagram</a:t>
            </a:r>
            <a:r>
              <a:rPr lang="de-DE" dirty="0"/>
              <a:t> </a:t>
            </a:r>
            <a:r>
              <a:rPr lang="de-DE" dirty="0" err="1"/>
              <a:t>to</a:t>
            </a:r>
            <a:r>
              <a:rPr lang="de-DE" dirty="0"/>
              <a:t> </a:t>
            </a:r>
            <a:r>
              <a:rPr lang="de-DE" dirty="0" err="1"/>
              <a:t>be</a:t>
            </a:r>
            <a:r>
              <a:rPr lang="de-DE" dirty="0"/>
              <a:t> </a:t>
            </a:r>
            <a:r>
              <a:rPr lang="de-DE" dirty="0" err="1"/>
              <a:t>scaled</a:t>
            </a:r>
            <a:r>
              <a:rPr lang="de-DE" dirty="0"/>
              <a:t> down </a:t>
            </a:r>
            <a:r>
              <a:rPr lang="de-DE" dirty="0" err="1"/>
              <a:t>to</a:t>
            </a:r>
            <a:r>
              <a:rPr lang="de-DE" dirty="0"/>
              <a:t> </a:t>
            </a:r>
            <a:r>
              <a:rPr lang="de-DE" dirty="0" err="1"/>
              <a:t>the</a:t>
            </a:r>
            <a:r>
              <a:rPr lang="de-DE" dirty="0"/>
              <a:t> </a:t>
            </a:r>
            <a:r>
              <a:rPr lang="de-DE" dirty="0" err="1"/>
              <a:t>point</a:t>
            </a:r>
            <a:r>
              <a:rPr lang="de-DE" dirty="0"/>
              <a:t> </a:t>
            </a:r>
            <a:r>
              <a:rPr lang="de-DE" dirty="0" err="1"/>
              <a:t>of</a:t>
            </a:r>
            <a:r>
              <a:rPr lang="de-DE" dirty="0"/>
              <a:t> </a:t>
            </a:r>
            <a:r>
              <a:rPr lang="de-DE" dirty="0" err="1"/>
              <a:t>illegibility</a:t>
            </a:r>
            <a:r>
              <a:rPr lang="de-DE" dirty="0"/>
              <a:t>.</a:t>
            </a:r>
            <a:endParaRPr dirty="0"/>
          </a:p>
        </p:txBody>
      </p:sp>
    </p:spTree>
    <p:extLst>
      <p:ext uri="{BB962C8B-B14F-4D97-AF65-F5344CB8AC3E}">
        <p14:creationId xmlns:p14="http://schemas.microsoft.com/office/powerpoint/2010/main" val="13793085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Shape 472"/>
          <p:cNvSpPr>
            <a:spLocks noGrp="1" noRot="1" noChangeAspect="1"/>
          </p:cNvSpPr>
          <p:nvPr>
            <p:ph type="sldImg"/>
          </p:nvPr>
        </p:nvSpPr>
        <p:spPr>
          <a:prstGeom prst="rect">
            <a:avLst/>
          </a:prstGeom>
        </p:spPr>
        <p:txBody>
          <a:bodyPr/>
          <a:lstStyle/>
          <a:p>
            <a:endParaRPr/>
          </a:p>
        </p:txBody>
      </p:sp>
      <p:sp>
        <p:nvSpPr>
          <p:cNvPr id="473" name="Shape 473"/>
          <p:cNvSpPr>
            <a:spLocks noGrp="1"/>
          </p:cNvSpPr>
          <p:nvPr>
            <p:ph type="body" sz="quarter" idx="1"/>
          </p:nvPr>
        </p:nvSpPr>
        <p:spPr>
          <a:prstGeom prst="rect">
            <a:avLst/>
          </a:prstGeom>
        </p:spPr>
        <p:txBody>
          <a:bodyPr/>
          <a:lstStyle/>
          <a:p>
            <a:r>
              <a:rPr dirty="0"/>
              <a:t>Problem 2: If a compound node has inside node labels, they may overlap with child nodes, which is obviously quite stupid.</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 name="Shape 508"/>
          <p:cNvSpPr>
            <a:spLocks noGrp="1" noRot="1" noChangeAspect="1"/>
          </p:cNvSpPr>
          <p:nvPr>
            <p:ph type="sldImg"/>
          </p:nvPr>
        </p:nvSpPr>
        <p:spPr>
          <a:prstGeom prst="rect">
            <a:avLst/>
          </a:prstGeom>
        </p:spPr>
        <p:txBody>
          <a:bodyPr/>
          <a:lstStyle/>
          <a:p>
            <a:endParaRPr/>
          </a:p>
        </p:txBody>
      </p:sp>
      <p:sp>
        <p:nvSpPr>
          <p:cNvPr id="509" name="Shape 509"/>
          <p:cNvSpPr>
            <a:spLocks noGrp="1"/>
          </p:cNvSpPr>
          <p:nvPr>
            <p:ph type="body" sz="quarter" idx="1"/>
          </p:nvPr>
        </p:nvSpPr>
        <p:spPr>
          <a:prstGeom prst="rect">
            <a:avLst/>
          </a:prstGeom>
        </p:spPr>
        <p:txBody>
          <a:bodyPr/>
          <a:lstStyle/>
          <a:p>
            <a:r>
              <a:t>The solution is to have the layout algorithm compute the area required to place inside node labels. These </a:t>
            </a:r>
            <a:r>
              <a:rPr>
                <a:latin typeface="Avenir Book Oblique"/>
                <a:ea typeface="Avenir Book Oblique"/>
                <a:cs typeface="Avenir Book Oblique"/>
                <a:sym typeface="Avenir Book Oblique"/>
              </a:rPr>
              <a:t>insets</a:t>
            </a:r>
            <a:r>
              <a:t> direct how far away child nodes need to be placed to the compound node’s borders.</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 name="Shape 526"/>
          <p:cNvSpPr>
            <a:spLocks noGrp="1" noRot="1" noChangeAspect="1"/>
          </p:cNvSpPr>
          <p:nvPr>
            <p:ph type="sldImg"/>
          </p:nvPr>
        </p:nvSpPr>
        <p:spPr>
          <a:prstGeom prst="rect">
            <a:avLst/>
          </a:prstGeom>
        </p:spPr>
        <p:txBody>
          <a:bodyPr/>
          <a:lstStyle/>
          <a:p>
            <a:endParaRPr/>
          </a:p>
        </p:txBody>
      </p:sp>
      <p:sp>
        <p:nvSpPr>
          <p:cNvPr id="527" name="Shape 527"/>
          <p:cNvSpPr>
            <a:spLocks noGrp="1"/>
          </p:cNvSpPr>
          <p:nvPr>
            <p:ph type="body" sz="quarter" idx="1"/>
          </p:nvPr>
        </p:nvSpPr>
        <p:spPr>
          <a:prstGeom prst="rect">
            <a:avLst/>
          </a:prstGeom>
        </p:spPr>
        <p:txBody>
          <a:bodyPr/>
          <a:lstStyle/>
          <a:p>
            <a:r>
              <a:t>Problem 3: Outside node labels can have a similar problem, but with siblings instead of children. Labels may cause the minimum spacing between diagram elements to be violated, or even cause overlaps.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 name="Shape 548"/>
          <p:cNvSpPr>
            <a:spLocks noGrp="1" noRot="1" noChangeAspect="1"/>
          </p:cNvSpPr>
          <p:nvPr>
            <p:ph type="sldImg"/>
          </p:nvPr>
        </p:nvSpPr>
        <p:spPr>
          <a:prstGeom prst="rect">
            <a:avLst/>
          </a:prstGeom>
        </p:spPr>
        <p:txBody>
          <a:bodyPr/>
          <a:lstStyle/>
          <a:p>
            <a:endParaRPr/>
          </a:p>
        </p:txBody>
      </p:sp>
      <p:sp>
        <p:nvSpPr>
          <p:cNvPr id="549" name="Shape 549"/>
          <p:cNvSpPr>
            <a:spLocks noGrp="1"/>
          </p:cNvSpPr>
          <p:nvPr>
            <p:ph type="body" sz="quarter" idx="1"/>
          </p:nvPr>
        </p:nvSpPr>
        <p:spPr>
          <a:prstGeom prst="rect">
            <a:avLst/>
          </a:prstGeom>
        </p:spPr>
        <p:txBody>
          <a:bodyPr/>
          <a:lstStyle/>
          <a:p>
            <a:r>
              <a:t>This can be solved in a similar way as we did for inside node labels: we simply reserve enough space around each node to place all of its labels. These </a:t>
            </a:r>
            <a:r>
              <a:rPr>
                <a:latin typeface="Avenir Book Oblique"/>
                <a:ea typeface="Avenir Book Oblique"/>
                <a:cs typeface="Avenir Book Oblique"/>
                <a:sym typeface="Avenir Book Oblique"/>
              </a:rPr>
              <a:t>margins</a:t>
            </a:r>
            <a:r>
              <a:t> around a node give the node an effective size use by the layout algorithm to place it and to calculate distances to other nodes. Note that the margins are not only used among nodes, but also to be sure that we don’t have edge-label overlaps.</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 name="Shape 589"/>
          <p:cNvSpPr>
            <a:spLocks noGrp="1" noRot="1" noChangeAspect="1"/>
          </p:cNvSpPr>
          <p:nvPr>
            <p:ph type="sldImg"/>
          </p:nvPr>
        </p:nvSpPr>
        <p:spPr>
          <a:prstGeom prst="rect">
            <a:avLst/>
          </a:prstGeom>
        </p:spPr>
        <p:txBody>
          <a:bodyPr/>
          <a:lstStyle/>
          <a:p>
            <a:endParaRPr/>
          </a:p>
        </p:txBody>
      </p:sp>
      <p:sp>
        <p:nvSpPr>
          <p:cNvPr id="590" name="Shape 590"/>
          <p:cNvSpPr>
            <a:spLocks noGrp="1"/>
          </p:cNvSpPr>
          <p:nvPr>
            <p:ph type="body" sz="quarter" idx="1"/>
          </p:nvPr>
        </p:nvSpPr>
        <p:spPr>
          <a:prstGeom prst="rect">
            <a:avLst/>
          </a:prstGeom>
        </p:spPr>
        <p:txBody>
          <a:bodyPr/>
          <a:lstStyle/>
          <a:p>
            <a:r>
              <a:t>Port labels can be placed either inside or outside of the node. Regardless of the placement option we need to be careful that things don’t end up overlapping. Inside, we need to include port labels in the node size and inset calculations. Outside, we need to include port labels in the margin calculations. Also, ports need to be placed far enough apart for their labels to not overlap (of course, if port positions are fixed there’s not much we can do). The way we ensure that is similar to how we solved that problem for nodes: we calculate margins around ports and make sure they don’t intersect. When placing port labels on the outside, a question is whether to place them above or below incident edges.</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Shape 323"/>
          <p:cNvSpPr>
            <a:spLocks noGrp="1" noRot="1" noChangeAspect="1"/>
          </p:cNvSpPr>
          <p:nvPr>
            <p:ph type="sldImg"/>
          </p:nvPr>
        </p:nvSpPr>
        <p:spPr>
          <a:prstGeom prst="rect">
            <a:avLst/>
          </a:prstGeom>
        </p:spPr>
        <p:txBody>
          <a:bodyPr/>
          <a:lstStyle/>
          <a:p>
            <a:endParaRPr/>
          </a:p>
        </p:txBody>
      </p:sp>
      <p:sp>
        <p:nvSpPr>
          <p:cNvPr id="324" name="Shape 324"/>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16181328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 name="Shape 600"/>
          <p:cNvSpPr>
            <a:spLocks noGrp="1" noRot="1" noChangeAspect="1"/>
          </p:cNvSpPr>
          <p:nvPr>
            <p:ph type="sldImg"/>
          </p:nvPr>
        </p:nvSpPr>
        <p:spPr>
          <a:prstGeom prst="rect">
            <a:avLst/>
          </a:prstGeom>
        </p:spPr>
        <p:txBody>
          <a:bodyPr/>
          <a:lstStyle/>
          <a:p>
            <a:endParaRPr/>
          </a:p>
        </p:txBody>
      </p:sp>
      <p:sp>
        <p:nvSpPr>
          <p:cNvPr id="601" name="Shape 601"/>
          <p:cNvSpPr>
            <a:spLocks noGrp="1"/>
          </p:cNvSpPr>
          <p:nvPr>
            <p:ph type="body" sz="quarter" idx="1"/>
          </p:nvPr>
        </p:nvSpPr>
        <p:spPr>
          <a:prstGeom prst="rect">
            <a:avLst/>
          </a:prstGeom>
        </p:spPr>
        <p:txBody>
          <a:bodyPr/>
          <a:lstStyle/>
          <a:p>
            <a:r>
              <a:rPr dirty="0"/>
              <a:t>We distinguish three kinds of edge labels: tail labels, center labels, and head labels. Note the we don’t associate any kind of semantics with these labels; doing so is up to the visual language that uses automatic layout. We simply take the different kinds of labels and position them according to their type.</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 name="Shape 617"/>
          <p:cNvSpPr>
            <a:spLocks noGrp="1" noRot="1" noChangeAspect="1"/>
          </p:cNvSpPr>
          <p:nvPr>
            <p:ph type="sldImg"/>
          </p:nvPr>
        </p:nvSpPr>
        <p:spPr>
          <a:prstGeom prst="rect">
            <a:avLst/>
          </a:prstGeom>
        </p:spPr>
        <p:txBody>
          <a:bodyPr/>
          <a:lstStyle/>
          <a:p>
            <a:endParaRPr/>
          </a:p>
        </p:txBody>
      </p:sp>
      <p:sp>
        <p:nvSpPr>
          <p:cNvPr id="618" name="Shape 618"/>
          <p:cNvSpPr>
            <a:spLocks noGrp="1"/>
          </p:cNvSpPr>
          <p:nvPr>
            <p:ph type="body" sz="quarter" idx="1"/>
          </p:nvPr>
        </p:nvSpPr>
        <p:spPr>
          <a:prstGeom prst="rect">
            <a:avLst/>
          </a:prstGeom>
        </p:spPr>
        <p:txBody>
          <a:bodyPr/>
          <a:lstStyle/>
          <a:p>
            <a:r>
              <a:rPr dirty="0"/>
              <a:t>Tail and head labels</a:t>
            </a:r>
            <a:r>
              <a:rPr lang="de-DE" dirty="0"/>
              <a:t> </a:t>
            </a:r>
            <a:r>
              <a:rPr lang="de-DE" dirty="0" err="1"/>
              <a:t>are</a:t>
            </a:r>
            <a:r>
              <a:rPr lang="de-DE" dirty="0"/>
              <a:t> easy </a:t>
            </a:r>
            <a:r>
              <a:rPr lang="de-DE" dirty="0" err="1"/>
              <a:t>and</a:t>
            </a:r>
            <a:r>
              <a:rPr dirty="0"/>
              <a:t> can be handled similarly. Their distinguishing feature is that they are placed next to the source or target node of their edge, respectively. We thus simply place them next to the node (such that they do not intersect any port labels) and extend the node margin accordingly (like we did for node and port labels). Since the layout algorithm guarantees that the margin around nodes is kept free of other things, we’re done.</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 name="Shape 633"/>
          <p:cNvSpPr>
            <a:spLocks noGrp="1" noRot="1" noChangeAspect="1"/>
          </p:cNvSpPr>
          <p:nvPr>
            <p:ph type="sldImg"/>
          </p:nvPr>
        </p:nvSpPr>
        <p:spPr>
          <a:prstGeom prst="rect">
            <a:avLst/>
          </a:prstGeom>
        </p:spPr>
        <p:txBody>
          <a:bodyPr/>
          <a:lstStyle/>
          <a:p>
            <a:endParaRPr/>
          </a:p>
        </p:txBody>
      </p:sp>
      <p:sp>
        <p:nvSpPr>
          <p:cNvPr id="634" name="Shape 634"/>
          <p:cNvSpPr>
            <a:spLocks noGrp="1"/>
          </p:cNvSpPr>
          <p:nvPr>
            <p:ph type="body" sz="quarter" idx="1"/>
          </p:nvPr>
        </p:nvSpPr>
        <p:spPr>
          <a:prstGeom prst="rect">
            <a:avLst/>
          </a:prstGeom>
        </p:spPr>
        <p:txBody>
          <a:bodyPr/>
          <a:lstStyle/>
          <a:p>
            <a:r>
              <a:t>Center edge labels are a bit more difficult. Once we know how their edge is going to be routed, it may be too late to reserve enough space for them (and since we’re placing labels </a:t>
            </a:r>
            <a:r>
              <a:rPr>
                <a:latin typeface="Avenir Book Oblique"/>
                <a:ea typeface="Avenir Book Oblique"/>
                <a:cs typeface="Avenir Book Oblique"/>
                <a:sym typeface="Avenir Book Oblique"/>
              </a:rPr>
              <a:t>during</a:t>
            </a:r>
            <a:r>
              <a:t> layout instead of </a:t>
            </a:r>
            <a:r>
              <a:rPr>
                <a:latin typeface="Avenir Book Oblique"/>
                <a:ea typeface="Avenir Book Oblique"/>
                <a:cs typeface="Avenir Book Oblique"/>
                <a:sym typeface="Avenir Book Oblique"/>
              </a:rPr>
              <a:t>after</a:t>
            </a:r>
            <a:r>
              <a:t>, we have the means to do better). We thus introduce a dummy node for all center labels of each edge. The dummy node’s size is set such that all labels fit inside. Since nodes will never overlap other nodes or any edges, this guarantees that there will be enough space for the labels. At the end of layout, the label position is set according to the label dummy position.</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a:t>In </a:t>
            </a:r>
            <a:r>
              <a:rPr lang="de-DE" dirty="0" err="1"/>
              <a:t>the</a:t>
            </a:r>
            <a:r>
              <a:rPr lang="de-DE" dirty="0"/>
              <a:t> </a:t>
            </a:r>
            <a:r>
              <a:rPr lang="de-DE" dirty="0" err="1"/>
              <a:t>layered</a:t>
            </a:r>
            <a:r>
              <a:rPr lang="de-DE" dirty="0"/>
              <a:t> </a:t>
            </a:r>
            <a:r>
              <a:rPr lang="de-DE" dirty="0" err="1"/>
              <a:t>approach</a:t>
            </a:r>
            <a:r>
              <a:rPr lang="de-DE" dirty="0"/>
              <a:t>, </a:t>
            </a:r>
            <a:r>
              <a:rPr lang="de-DE" dirty="0" err="1"/>
              <a:t>there</a:t>
            </a:r>
            <a:r>
              <a:rPr lang="de-DE" dirty="0"/>
              <a:t> </a:t>
            </a:r>
            <a:r>
              <a:rPr lang="de-DE" dirty="0" err="1"/>
              <a:t>are</a:t>
            </a:r>
            <a:r>
              <a:rPr lang="de-DE" dirty="0"/>
              <a:t> </a:t>
            </a:r>
            <a:r>
              <a:rPr lang="de-DE" dirty="0" err="1"/>
              <a:t>two</a:t>
            </a:r>
            <a:r>
              <a:rPr lang="de-DE" dirty="0"/>
              <a:t> </a:t>
            </a:r>
            <a:r>
              <a:rPr lang="de-DE" dirty="0" err="1"/>
              <a:t>aspects</a:t>
            </a:r>
            <a:r>
              <a:rPr lang="de-DE" dirty="0"/>
              <a:t> </a:t>
            </a:r>
            <a:r>
              <a:rPr lang="de-DE" dirty="0" err="1"/>
              <a:t>to</a:t>
            </a:r>
            <a:r>
              <a:rPr lang="de-DE" dirty="0"/>
              <a:t> </a:t>
            </a:r>
            <a:r>
              <a:rPr lang="de-DE" dirty="0" err="1"/>
              <a:t>center</a:t>
            </a:r>
            <a:r>
              <a:rPr lang="de-DE" dirty="0"/>
              <a:t> </a:t>
            </a:r>
            <a:r>
              <a:rPr lang="de-DE" dirty="0" err="1"/>
              <a:t>edge</a:t>
            </a:r>
            <a:r>
              <a:rPr lang="de-DE" dirty="0"/>
              <a:t> </a:t>
            </a:r>
            <a:r>
              <a:rPr lang="de-DE" dirty="0" err="1"/>
              <a:t>label</a:t>
            </a:r>
            <a:r>
              <a:rPr lang="de-DE" dirty="0"/>
              <a:t> </a:t>
            </a:r>
            <a:r>
              <a:rPr lang="de-DE" dirty="0" err="1"/>
              <a:t>placement</a:t>
            </a:r>
            <a:r>
              <a:rPr lang="de-DE" dirty="0"/>
              <a:t>: </a:t>
            </a:r>
            <a:r>
              <a:rPr lang="de-DE" dirty="0" err="1"/>
              <a:t>determining</a:t>
            </a:r>
            <a:r>
              <a:rPr lang="de-DE" dirty="0"/>
              <a:t> </a:t>
            </a:r>
            <a:r>
              <a:rPr lang="de-DE" dirty="0" err="1"/>
              <a:t>which</a:t>
            </a:r>
            <a:r>
              <a:rPr lang="de-DE" dirty="0"/>
              <a:t> </a:t>
            </a:r>
            <a:r>
              <a:rPr lang="de-DE" dirty="0" err="1"/>
              <a:t>side</a:t>
            </a:r>
            <a:r>
              <a:rPr lang="de-DE" dirty="0"/>
              <a:t> </a:t>
            </a:r>
            <a:r>
              <a:rPr lang="de-DE" dirty="0" err="1"/>
              <a:t>of</a:t>
            </a:r>
            <a:r>
              <a:rPr lang="de-DE" dirty="0"/>
              <a:t> an </a:t>
            </a:r>
            <a:r>
              <a:rPr lang="de-DE" dirty="0" err="1"/>
              <a:t>edge</a:t>
            </a:r>
            <a:r>
              <a:rPr lang="de-DE" dirty="0"/>
              <a:t> </a:t>
            </a:r>
            <a:r>
              <a:rPr lang="de-DE" dirty="0" err="1"/>
              <a:t>the</a:t>
            </a:r>
            <a:r>
              <a:rPr lang="de-DE" dirty="0"/>
              <a:t> </a:t>
            </a:r>
            <a:r>
              <a:rPr lang="de-DE" dirty="0" err="1"/>
              <a:t>label</a:t>
            </a:r>
            <a:r>
              <a:rPr lang="de-DE" dirty="0"/>
              <a:t> </a:t>
            </a:r>
            <a:r>
              <a:rPr lang="de-DE" dirty="0" err="1"/>
              <a:t>should</a:t>
            </a:r>
            <a:r>
              <a:rPr lang="de-DE" dirty="0"/>
              <a:t> </a:t>
            </a:r>
            <a:r>
              <a:rPr lang="de-DE" dirty="0" err="1"/>
              <a:t>be</a:t>
            </a:r>
            <a:r>
              <a:rPr lang="de-DE" dirty="0"/>
              <a:t> </a:t>
            </a:r>
            <a:r>
              <a:rPr lang="de-DE" dirty="0" err="1"/>
              <a:t>placed</a:t>
            </a:r>
            <a:r>
              <a:rPr lang="de-DE" dirty="0"/>
              <a:t>, </a:t>
            </a:r>
            <a:r>
              <a:rPr lang="de-DE" dirty="0" err="1"/>
              <a:t>and</a:t>
            </a:r>
            <a:r>
              <a:rPr lang="de-DE" dirty="0"/>
              <a:t> </a:t>
            </a:r>
            <a:r>
              <a:rPr lang="de-DE" dirty="0" err="1"/>
              <a:t>determining</a:t>
            </a:r>
            <a:r>
              <a:rPr lang="de-DE" dirty="0"/>
              <a:t> </a:t>
            </a:r>
            <a:r>
              <a:rPr lang="de-DE" dirty="0" err="1"/>
              <a:t>which</a:t>
            </a:r>
            <a:r>
              <a:rPr lang="de-DE" dirty="0"/>
              <a:t> </a:t>
            </a:r>
            <a:r>
              <a:rPr lang="de-DE" dirty="0" err="1"/>
              <a:t>layer</a:t>
            </a:r>
            <a:r>
              <a:rPr lang="de-DE" dirty="0"/>
              <a:t> </a:t>
            </a:r>
            <a:r>
              <a:rPr lang="de-DE" dirty="0" err="1"/>
              <a:t>the</a:t>
            </a:r>
            <a:r>
              <a:rPr lang="de-DE" dirty="0"/>
              <a:t> </a:t>
            </a:r>
            <a:r>
              <a:rPr lang="de-DE" dirty="0" err="1"/>
              <a:t>label</a:t>
            </a:r>
            <a:r>
              <a:rPr lang="de-DE" dirty="0"/>
              <a:t> </a:t>
            </a:r>
            <a:r>
              <a:rPr lang="de-DE" dirty="0" err="1"/>
              <a:t>dummy</a:t>
            </a:r>
            <a:r>
              <a:rPr lang="de-DE" dirty="0"/>
              <a:t> </a:t>
            </a:r>
            <a:r>
              <a:rPr lang="de-DE" dirty="0" err="1"/>
              <a:t>should</a:t>
            </a:r>
            <a:r>
              <a:rPr lang="de-DE" dirty="0"/>
              <a:t> end </a:t>
            </a:r>
            <a:r>
              <a:rPr lang="de-DE" dirty="0" err="1"/>
              <a:t>up</a:t>
            </a:r>
            <a:r>
              <a:rPr lang="de-DE" dirty="0"/>
              <a:t> in.</a:t>
            </a:r>
            <a:endParaRPr dirty="0"/>
          </a:p>
        </p:txBody>
      </p:sp>
    </p:spTree>
    <p:extLst>
      <p:ext uri="{BB962C8B-B14F-4D97-AF65-F5344CB8AC3E}">
        <p14:creationId xmlns:p14="http://schemas.microsoft.com/office/powerpoint/2010/main" val="3364694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Shape 199"/>
          <p:cNvSpPr>
            <a:spLocks noGrp="1" noRot="1" noChangeAspect="1"/>
          </p:cNvSpPr>
          <p:nvPr>
            <p:ph type="sldImg"/>
          </p:nvPr>
        </p:nvSpPr>
        <p:spPr>
          <a:prstGeom prst="rect">
            <a:avLst/>
          </a:prstGeom>
        </p:spPr>
        <p:txBody>
          <a:bodyPr/>
          <a:lstStyle/>
          <a:p>
            <a:endParaRPr/>
          </a:p>
        </p:txBody>
      </p:sp>
      <p:sp>
        <p:nvSpPr>
          <p:cNvPr id="200" name="Shape 200"/>
          <p:cNvSpPr>
            <a:spLocks noGrp="1"/>
          </p:cNvSpPr>
          <p:nvPr>
            <p:ph type="body" sz="quarter" idx="1"/>
          </p:nvPr>
        </p:nvSpPr>
        <p:spPr>
          <a:prstGeom prst="rect">
            <a:avLst/>
          </a:prstGeom>
        </p:spPr>
        <p:txBody>
          <a:bodyPr/>
          <a:lstStyle/>
          <a:p>
            <a:r>
              <a:rPr dirty="0"/>
              <a:t>The origins of label placement comes from placing names of geographical features on maps. Much like typesetting in general, this was almost an art form, but was eventually replaced by computer-based tools.</a:t>
            </a:r>
            <a:endParaRPr lang="de-DE" dirty="0"/>
          </a:p>
          <a:p>
            <a:endParaRPr lang="de-DE" dirty="0"/>
          </a:p>
          <a:p>
            <a:r>
              <a:rPr lang="de-DE" dirty="0" err="1"/>
              <a:t>Highlighted</a:t>
            </a:r>
            <a:r>
              <a:rPr lang="de-DE" dirty="0"/>
              <a:t> </a:t>
            </a:r>
            <a:r>
              <a:rPr lang="de-DE" dirty="0" err="1"/>
              <a:t>here</a:t>
            </a:r>
            <a:r>
              <a:rPr lang="de-DE" dirty="0"/>
              <a:t> </a:t>
            </a:r>
            <a:r>
              <a:rPr lang="de-DE" dirty="0" err="1"/>
              <a:t>are</a:t>
            </a:r>
            <a:r>
              <a:rPr lang="de-DE" dirty="0"/>
              <a:t> </a:t>
            </a:r>
            <a:r>
              <a:rPr lang="de-DE" dirty="0" err="1"/>
              <a:t>my</a:t>
            </a:r>
            <a:r>
              <a:rPr lang="de-DE" dirty="0"/>
              <a:t> </a:t>
            </a:r>
            <a:r>
              <a:rPr lang="de-DE" dirty="0" err="1"/>
              <a:t>favourite</a:t>
            </a:r>
            <a:r>
              <a:rPr lang="de-DE" dirty="0"/>
              <a:t> </a:t>
            </a:r>
            <a:r>
              <a:rPr lang="de-DE" dirty="0" err="1"/>
              <a:t>names</a:t>
            </a:r>
            <a:r>
              <a:rPr lang="de-DE" dirty="0"/>
              <a:t> on </a:t>
            </a:r>
            <a:r>
              <a:rPr lang="de-DE" dirty="0" err="1"/>
              <a:t>this</a:t>
            </a:r>
            <a:r>
              <a:rPr lang="de-DE" dirty="0"/>
              <a:t> </a:t>
            </a:r>
            <a:r>
              <a:rPr lang="de-DE" dirty="0" err="1"/>
              <a:t>particular</a:t>
            </a:r>
            <a:r>
              <a:rPr lang="de-DE" dirty="0"/>
              <a:t> </a:t>
            </a:r>
            <a:r>
              <a:rPr lang="de-DE" dirty="0" err="1"/>
              <a:t>map</a:t>
            </a:r>
            <a:r>
              <a:rPr lang="de-DE" dirty="0"/>
              <a:t>…</a:t>
            </a:r>
            <a:endParaRPr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a:t>The same-</a:t>
            </a:r>
            <a:r>
              <a:rPr lang="de-DE" dirty="0" err="1"/>
              <a:t>side</a:t>
            </a:r>
            <a:r>
              <a:rPr lang="de-DE" dirty="0"/>
              <a:t> </a:t>
            </a:r>
            <a:r>
              <a:rPr lang="de-DE" dirty="0" err="1"/>
              <a:t>strategy</a:t>
            </a:r>
            <a:r>
              <a:rPr lang="de-DE" dirty="0"/>
              <a:t> </a:t>
            </a:r>
            <a:r>
              <a:rPr lang="de-DE" dirty="0" err="1"/>
              <a:t>is</a:t>
            </a:r>
            <a:r>
              <a:rPr lang="de-DE" dirty="0"/>
              <a:t> </a:t>
            </a:r>
            <a:r>
              <a:rPr lang="de-DE" dirty="0" err="1"/>
              <a:t>the</a:t>
            </a:r>
            <a:r>
              <a:rPr lang="de-DE" dirty="0"/>
              <a:t> </a:t>
            </a:r>
            <a:r>
              <a:rPr lang="de-DE" dirty="0" err="1"/>
              <a:t>easiest</a:t>
            </a:r>
            <a:r>
              <a:rPr lang="de-DE" dirty="0"/>
              <a:t> </a:t>
            </a:r>
            <a:r>
              <a:rPr lang="de-DE" dirty="0" err="1"/>
              <a:t>strategy</a:t>
            </a:r>
            <a:r>
              <a:rPr lang="de-DE" dirty="0"/>
              <a:t> </a:t>
            </a:r>
            <a:r>
              <a:rPr lang="de-DE" dirty="0" err="1"/>
              <a:t>to</a:t>
            </a:r>
            <a:r>
              <a:rPr lang="de-DE" dirty="0"/>
              <a:t> </a:t>
            </a:r>
            <a:r>
              <a:rPr lang="de-DE" dirty="0" err="1"/>
              <a:t>implement</a:t>
            </a:r>
            <a:r>
              <a:rPr lang="de-DE" dirty="0"/>
              <a:t> </a:t>
            </a:r>
            <a:r>
              <a:rPr lang="de-DE" dirty="0" err="1"/>
              <a:t>and</a:t>
            </a:r>
            <a:r>
              <a:rPr lang="de-DE" dirty="0"/>
              <a:t> </a:t>
            </a:r>
            <a:r>
              <a:rPr lang="de-DE" dirty="0" err="1"/>
              <a:t>simply</a:t>
            </a:r>
            <a:r>
              <a:rPr lang="de-DE" dirty="0"/>
              <a:t> </a:t>
            </a:r>
            <a:r>
              <a:rPr lang="de-DE" dirty="0" err="1"/>
              <a:t>puts</a:t>
            </a:r>
            <a:r>
              <a:rPr lang="de-DE" dirty="0"/>
              <a:t> all </a:t>
            </a:r>
            <a:r>
              <a:rPr lang="de-DE" dirty="0" err="1"/>
              <a:t>labels</a:t>
            </a:r>
            <a:r>
              <a:rPr lang="de-DE" dirty="0"/>
              <a:t> </a:t>
            </a:r>
            <a:r>
              <a:rPr lang="de-DE" dirty="0" err="1"/>
              <a:t>above</a:t>
            </a:r>
            <a:r>
              <a:rPr lang="de-DE" dirty="0"/>
              <a:t> </a:t>
            </a:r>
            <a:r>
              <a:rPr lang="de-DE" dirty="0" err="1"/>
              <a:t>or</a:t>
            </a:r>
            <a:r>
              <a:rPr lang="de-DE" dirty="0"/>
              <a:t> </a:t>
            </a:r>
            <a:r>
              <a:rPr lang="de-DE" dirty="0" err="1"/>
              <a:t>below</a:t>
            </a:r>
            <a:r>
              <a:rPr lang="de-DE" dirty="0"/>
              <a:t> </a:t>
            </a:r>
            <a:r>
              <a:rPr lang="de-DE" dirty="0" err="1"/>
              <a:t>their</a:t>
            </a:r>
            <a:r>
              <a:rPr lang="de-DE" dirty="0"/>
              <a:t> </a:t>
            </a:r>
            <a:r>
              <a:rPr lang="de-DE" dirty="0" err="1"/>
              <a:t>respective</a:t>
            </a:r>
            <a:r>
              <a:rPr lang="de-DE" dirty="0"/>
              <a:t> </a:t>
            </a:r>
            <a:r>
              <a:rPr lang="de-DE" dirty="0" err="1"/>
              <a:t>edges</a:t>
            </a:r>
            <a:r>
              <a:rPr lang="de-DE" dirty="0"/>
              <a:t>.</a:t>
            </a:r>
            <a:endParaRPr dirty="0"/>
          </a:p>
        </p:txBody>
      </p:sp>
    </p:spTree>
    <p:extLst>
      <p:ext uri="{BB962C8B-B14F-4D97-AF65-F5344CB8AC3E}">
        <p14:creationId xmlns:p14="http://schemas.microsoft.com/office/powerpoint/2010/main" val="302775767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a:t>The same-</a:t>
            </a:r>
            <a:r>
              <a:rPr lang="de-DE" dirty="0" err="1"/>
              <a:t>side</a:t>
            </a:r>
            <a:r>
              <a:rPr lang="de-DE" dirty="0"/>
              <a:t> </a:t>
            </a:r>
            <a:r>
              <a:rPr lang="de-DE" dirty="0" err="1"/>
              <a:t>strategy</a:t>
            </a:r>
            <a:r>
              <a:rPr lang="de-DE" dirty="0"/>
              <a:t> </a:t>
            </a:r>
            <a:r>
              <a:rPr lang="de-DE" dirty="0" err="1"/>
              <a:t>can</a:t>
            </a:r>
            <a:r>
              <a:rPr lang="de-DE" dirty="0"/>
              <a:t> </a:t>
            </a:r>
            <a:r>
              <a:rPr lang="de-DE" dirty="0" err="1"/>
              <a:t>cause</a:t>
            </a:r>
            <a:r>
              <a:rPr lang="de-DE" dirty="0"/>
              <a:t> </a:t>
            </a:r>
            <a:r>
              <a:rPr lang="de-DE" dirty="0" err="1"/>
              <a:t>unfortunate</a:t>
            </a:r>
            <a:r>
              <a:rPr lang="de-DE" dirty="0"/>
              <a:t> </a:t>
            </a:r>
            <a:r>
              <a:rPr lang="de-DE" dirty="0" err="1"/>
              <a:t>placements</a:t>
            </a:r>
            <a:r>
              <a:rPr lang="de-DE" dirty="0"/>
              <a:t> </a:t>
            </a:r>
            <a:r>
              <a:rPr lang="de-DE" dirty="0" err="1"/>
              <a:t>that</a:t>
            </a:r>
            <a:r>
              <a:rPr lang="de-DE" dirty="0"/>
              <a:t> </a:t>
            </a:r>
            <a:r>
              <a:rPr lang="de-DE" dirty="0" err="1"/>
              <a:t>we</a:t>
            </a:r>
            <a:r>
              <a:rPr lang="de-DE" dirty="0"/>
              <a:t> </a:t>
            </a:r>
            <a:r>
              <a:rPr lang="de-DE" dirty="0" err="1"/>
              <a:t>might</a:t>
            </a:r>
            <a:r>
              <a:rPr lang="de-DE" dirty="0"/>
              <a:t> </a:t>
            </a:r>
            <a:r>
              <a:rPr lang="de-DE" dirty="0" err="1"/>
              <a:t>want</a:t>
            </a:r>
            <a:r>
              <a:rPr lang="de-DE" dirty="0"/>
              <a:t> </a:t>
            </a:r>
            <a:r>
              <a:rPr lang="de-DE" dirty="0" err="1"/>
              <a:t>to</a:t>
            </a:r>
            <a:r>
              <a:rPr lang="de-DE" dirty="0"/>
              <a:t> </a:t>
            </a:r>
            <a:r>
              <a:rPr lang="de-DE" dirty="0" err="1"/>
              <a:t>avoid</a:t>
            </a:r>
            <a:r>
              <a:rPr lang="de-DE" dirty="0"/>
              <a:t>. This </a:t>
            </a:r>
            <a:r>
              <a:rPr lang="de-DE" dirty="0" err="1"/>
              <a:t>is</a:t>
            </a:r>
            <a:r>
              <a:rPr lang="de-DE" dirty="0"/>
              <a:t> </a:t>
            </a:r>
            <a:r>
              <a:rPr lang="de-DE" dirty="0" err="1"/>
              <a:t>why</a:t>
            </a:r>
            <a:r>
              <a:rPr lang="de-DE" dirty="0"/>
              <a:t> </a:t>
            </a:r>
            <a:r>
              <a:rPr lang="de-DE" dirty="0" err="1"/>
              <a:t>the</a:t>
            </a:r>
            <a:r>
              <a:rPr lang="de-DE" dirty="0"/>
              <a:t> </a:t>
            </a:r>
            <a:r>
              <a:rPr lang="de-DE" dirty="0" err="1"/>
              <a:t>augmented</a:t>
            </a:r>
            <a:r>
              <a:rPr lang="de-DE" dirty="0"/>
              <a:t> same-</a:t>
            </a:r>
            <a:r>
              <a:rPr lang="de-DE" dirty="0" err="1"/>
              <a:t>side</a:t>
            </a:r>
            <a:r>
              <a:rPr lang="de-DE" dirty="0"/>
              <a:t> </a:t>
            </a:r>
            <a:r>
              <a:rPr lang="de-DE" dirty="0" err="1"/>
              <a:t>strategy</a:t>
            </a:r>
            <a:r>
              <a:rPr lang="de-DE" dirty="0"/>
              <a:t> was </a:t>
            </a:r>
            <a:r>
              <a:rPr lang="de-DE" dirty="0" err="1"/>
              <a:t>developed</a:t>
            </a:r>
            <a:r>
              <a:rPr lang="de-DE" dirty="0"/>
              <a:t>. </a:t>
            </a:r>
            <a:r>
              <a:rPr lang="de-DE" dirty="0" err="1"/>
              <a:t>Based</a:t>
            </a:r>
            <a:r>
              <a:rPr lang="de-DE" dirty="0"/>
              <a:t> on </a:t>
            </a:r>
            <a:r>
              <a:rPr lang="de-DE" dirty="0" err="1"/>
              <a:t>typical</a:t>
            </a:r>
            <a:r>
              <a:rPr lang="de-DE" dirty="0"/>
              <a:t> </a:t>
            </a:r>
            <a:r>
              <a:rPr lang="de-DE" dirty="0" err="1"/>
              <a:t>situations</a:t>
            </a:r>
            <a:r>
              <a:rPr lang="de-DE" dirty="0"/>
              <a:t> </a:t>
            </a:r>
            <a:r>
              <a:rPr lang="de-DE" dirty="0" err="1"/>
              <a:t>found</a:t>
            </a:r>
            <a:r>
              <a:rPr lang="de-DE" dirty="0"/>
              <a:t> in </a:t>
            </a:r>
            <a:r>
              <a:rPr lang="de-DE" dirty="0" err="1"/>
              <a:t>diagrams</a:t>
            </a:r>
            <a:r>
              <a:rPr lang="de-DE" dirty="0"/>
              <a:t>, </a:t>
            </a:r>
            <a:r>
              <a:rPr lang="de-DE" dirty="0" err="1"/>
              <a:t>it</a:t>
            </a:r>
            <a:r>
              <a:rPr lang="de-DE" dirty="0"/>
              <a:t> </a:t>
            </a:r>
            <a:r>
              <a:rPr lang="de-DE" dirty="0" err="1"/>
              <a:t>deviates</a:t>
            </a:r>
            <a:r>
              <a:rPr lang="de-DE" dirty="0"/>
              <a:t> </a:t>
            </a:r>
            <a:r>
              <a:rPr lang="de-DE" dirty="0" err="1"/>
              <a:t>from</a:t>
            </a:r>
            <a:r>
              <a:rPr lang="de-DE" dirty="0"/>
              <a:t> </a:t>
            </a:r>
            <a:r>
              <a:rPr lang="de-DE" dirty="0" err="1"/>
              <a:t>the</a:t>
            </a:r>
            <a:r>
              <a:rPr lang="de-DE" dirty="0"/>
              <a:t> same-</a:t>
            </a:r>
            <a:r>
              <a:rPr lang="de-DE" dirty="0" err="1"/>
              <a:t>side</a:t>
            </a:r>
            <a:r>
              <a:rPr lang="de-DE" dirty="0"/>
              <a:t> </a:t>
            </a:r>
            <a:r>
              <a:rPr lang="de-DE" dirty="0" err="1"/>
              <a:t>strategy</a:t>
            </a:r>
            <a:r>
              <a:rPr lang="de-DE" dirty="0"/>
              <a:t> </a:t>
            </a:r>
            <a:r>
              <a:rPr lang="de-DE" dirty="0" err="1"/>
              <a:t>based</a:t>
            </a:r>
            <a:r>
              <a:rPr lang="de-DE" dirty="0"/>
              <a:t> on </a:t>
            </a:r>
            <a:r>
              <a:rPr lang="de-DE" dirty="0" err="1"/>
              <a:t>three</a:t>
            </a:r>
            <a:r>
              <a:rPr lang="de-DE" dirty="0"/>
              <a:t> </a:t>
            </a:r>
            <a:r>
              <a:rPr lang="de-DE" dirty="0" err="1"/>
              <a:t>rules</a:t>
            </a:r>
            <a:r>
              <a:rPr lang="de-DE" dirty="0"/>
              <a:t> </a:t>
            </a:r>
            <a:r>
              <a:rPr lang="de-DE" dirty="0" err="1"/>
              <a:t>we</a:t>
            </a:r>
            <a:r>
              <a:rPr lang="de-DE" dirty="0"/>
              <a:t> will </a:t>
            </a:r>
            <a:r>
              <a:rPr lang="de-DE" dirty="0" err="1"/>
              <a:t>examine</a:t>
            </a:r>
            <a:r>
              <a:rPr lang="de-DE" dirty="0"/>
              <a:t> </a:t>
            </a:r>
            <a:r>
              <a:rPr lang="de-DE" dirty="0" err="1"/>
              <a:t>now</a:t>
            </a:r>
            <a:r>
              <a:rPr lang="de-DE" dirty="0"/>
              <a:t>.</a:t>
            </a:r>
            <a:endParaRPr dirty="0"/>
          </a:p>
        </p:txBody>
      </p:sp>
    </p:spTree>
    <p:extLst>
      <p:ext uri="{BB962C8B-B14F-4D97-AF65-F5344CB8AC3E}">
        <p14:creationId xmlns:p14="http://schemas.microsoft.com/office/powerpoint/2010/main" val="26831240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a:t>In </a:t>
            </a:r>
            <a:r>
              <a:rPr lang="de-DE" dirty="0" err="1"/>
              <a:t>this</a:t>
            </a:r>
            <a:r>
              <a:rPr lang="de-DE" dirty="0"/>
              <a:t> </a:t>
            </a:r>
            <a:r>
              <a:rPr lang="de-DE" dirty="0" err="1"/>
              <a:t>case</a:t>
            </a:r>
            <a:r>
              <a:rPr lang="de-DE" dirty="0"/>
              <a:t>, </a:t>
            </a:r>
            <a:r>
              <a:rPr lang="de-DE" dirty="0" err="1"/>
              <a:t>the</a:t>
            </a:r>
            <a:r>
              <a:rPr lang="de-DE" dirty="0"/>
              <a:t> same-</a:t>
            </a:r>
            <a:r>
              <a:rPr lang="de-DE" dirty="0" err="1"/>
              <a:t>side</a:t>
            </a:r>
            <a:r>
              <a:rPr lang="de-DE" dirty="0"/>
              <a:t> </a:t>
            </a:r>
            <a:r>
              <a:rPr lang="de-DE" dirty="0" err="1"/>
              <a:t>strategy</a:t>
            </a:r>
            <a:r>
              <a:rPr lang="de-DE" dirty="0"/>
              <a:t> </a:t>
            </a:r>
            <a:r>
              <a:rPr lang="de-DE" dirty="0" err="1"/>
              <a:t>would</a:t>
            </a:r>
            <a:r>
              <a:rPr lang="de-DE" dirty="0"/>
              <a:t> </a:t>
            </a:r>
            <a:r>
              <a:rPr lang="de-DE" dirty="0" err="1"/>
              <a:t>place</a:t>
            </a:r>
            <a:r>
              <a:rPr lang="de-DE" dirty="0"/>
              <a:t> </a:t>
            </a:r>
            <a:r>
              <a:rPr lang="de-DE" dirty="0" err="1"/>
              <a:t>the</a:t>
            </a:r>
            <a:r>
              <a:rPr lang="de-DE" dirty="0"/>
              <a:t> </a:t>
            </a:r>
            <a:r>
              <a:rPr lang="de-DE" dirty="0" err="1"/>
              <a:t>label</a:t>
            </a:r>
            <a:r>
              <a:rPr lang="de-DE" dirty="0"/>
              <a:t> </a:t>
            </a:r>
            <a:r>
              <a:rPr lang="de-DE" dirty="0" err="1"/>
              <a:t>below</a:t>
            </a:r>
            <a:r>
              <a:rPr lang="de-DE" dirty="0"/>
              <a:t> </a:t>
            </a:r>
            <a:r>
              <a:rPr lang="de-DE" dirty="0" err="1"/>
              <a:t>the</a:t>
            </a:r>
            <a:r>
              <a:rPr lang="de-DE" dirty="0"/>
              <a:t> </a:t>
            </a:r>
            <a:r>
              <a:rPr lang="de-DE" dirty="0" err="1"/>
              <a:t>edge</a:t>
            </a:r>
            <a:r>
              <a:rPr lang="de-DE" dirty="0"/>
              <a:t>, </a:t>
            </a:r>
            <a:r>
              <a:rPr lang="de-DE" dirty="0" err="1"/>
              <a:t>generating</a:t>
            </a:r>
            <a:r>
              <a:rPr lang="de-DE" dirty="0"/>
              <a:t> </a:t>
            </a:r>
            <a:r>
              <a:rPr lang="de-DE" dirty="0" err="1"/>
              <a:t>four</a:t>
            </a:r>
            <a:r>
              <a:rPr lang="de-DE" dirty="0"/>
              <a:t> </a:t>
            </a:r>
            <a:r>
              <a:rPr lang="de-DE" dirty="0" err="1"/>
              <a:t>bend</a:t>
            </a:r>
            <a:r>
              <a:rPr lang="de-DE" dirty="0"/>
              <a:t> </a:t>
            </a:r>
            <a:r>
              <a:rPr lang="de-DE" dirty="0" err="1"/>
              <a:t>points</a:t>
            </a:r>
            <a:r>
              <a:rPr lang="de-DE" dirty="0"/>
              <a:t> </a:t>
            </a:r>
            <a:r>
              <a:rPr lang="de-DE" dirty="0" err="1"/>
              <a:t>and</a:t>
            </a:r>
            <a:r>
              <a:rPr lang="de-DE" dirty="0"/>
              <a:t> an </a:t>
            </a:r>
            <a:r>
              <a:rPr lang="de-DE" dirty="0" err="1"/>
              <a:t>awkward</a:t>
            </a:r>
            <a:r>
              <a:rPr lang="de-DE" dirty="0"/>
              <a:t> </a:t>
            </a:r>
            <a:r>
              <a:rPr lang="de-DE" dirty="0" err="1"/>
              <a:t>label</a:t>
            </a:r>
            <a:r>
              <a:rPr lang="de-DE" dirty="0"/>
              <a:t> </a:t>
            </a:r>
            <a:r>
              <a:rPr lang="de-DE" dirty="0" err="1"/>
              <a:t>placement</a:t>
            </a:r>
            <a:r>
              <a:rPr lang="de-DE" dirty="0"/>
              <a:t>. In such </a:t>
            </a:r>
            <a:r>
              <a:rPr lang="de-DE" dirty="0" err="1"/>
              <a:t>cases</a:t>
            </a:r>
            <a:r>
              <a:rPr lang="de-DE" dirty="0"/>
              <a:t>, </a:t>
            </a:r>
            <a:r>
              <a:rPr lang="de-DE" dirty="0" err="1"/>
              <a:t>the</a:t>
            </a:r>
            <a:r>
              <a:rPr lang="de-DE" dirty="0"/>
              <a:t> </a:t>
            </a:r>
            <a:r>
              <a:rPr lang="de-DE" dirty="0" err="1"/>
              <a:t>augmented</a:t>
            </a:r>
            <a:r>
              <a:rPr lang="de-DE" dirty="0"/>
              <a:t> same-</a:t>
            </a:r>
            <a:r>
              <a:rPr lang="de-DE" dirty="0" err="1"/>
              <a:t>side</a:t>
            </a:r>
            <a:r>
              <a:rPr lang="de-DE" dirty="0"/>
              <a:t> </a:t>
            </a:r>
            <a:r>
              <a:rPr lang="de-DE" dirty="0" err="1"/>
              <a:t>strategy</a:t>
            </a:r>
            <a:r>
              <a:rPr lang="de-DE" dirty="0"/>
              <a:t> </a:t>
            </a:r>
            <a:r>
              <a:rPr lang="de-DE" dirty="0" err="1"/>
              <a:t>choosed</a:t>
            </a:r>
            <a:r>
              <a:rPr lang="de-DE" dirty="0"/>
              <a:t> </a:t>
            </a:r>
            <a:r>
              <a:rPr lang="de-DE" dirty="0" err="1"/>
              <a:t>to</a:t>
            </a:r>
            <a:r>
              <a:rPr lang="de-DE" dirty="0"/>
              <a:t> </a:t>
            </a:r>
            <a:r>
              <a:rPr lang="de-DE" dirty="0" err="1"/>
              <a:t>deviate</a:t>
            </a:r>
            <a:r>
              <a:rPr lang="de-DE" dirty="0"/>
              <a:t> </a:t>
            </a:r>
            <a:r>
              <a:rPr lang="de-DE" dirty="0" err="1"/>
              <a:t>from</a:t>
            </a:r>
            <a:r>
              <a:rPr lang="de-DE" dirty="0"/>
              <a:t> </a:t>
            </a:r>
            <a:r>
              <a:rPr lang="de-DE" dirty="0" err="1"/>
              <a:t>the</a:t>
            </a:r>
            <a:r>
              <a:rPr lang="de-DE" dirty="0"/>
              <a:t> </a:t>
            </a:r>
            <a:r>
              <a:rPr lang="de-DE" dirty="0" err="1"/>
              <a:t>default</a:t>
            </a:r>
            <a:r>
              <a:rPr lang="de-DE" dirty="0"/>
              <a:t> </a:t>
            </a:r>
            <a:r>
              <a:rPr lang="de-DE" dirty="0" err="1"/>
              <a:t>placement</a:t>
            </a:r>
            <a:r>
              <a:rPr lang="de-DE" dirty="0"/>
              <a:t>.</a:t>
            </a:r>
            <a:endParaRPr dirty="0"/>
          </a:p>
        </p:txBody>
      </p:sp>
    </p:spTree>
    <p:extLst>
      <p:ext uri="{BB962C8B-B14F-4D97-AF65-F5344CB8AC3E}">
        <p14:creationId xmlns:p14="http://schemas.microsoft.com/office/powerpoint/2010/main" val="21595700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a:t>The </a:t>
            </a:r>
            <a:r>
              <a:rPr lang="de-DE" dirty="0" err="1"/>
              <a:t>effect</a:t>
            </a:r>
            <a:r>
              <a:rPr lang="de-DE" dirty="0"/>
              <a:t> </a:t>
            </a:r>
            <a:r>
              <a:rPr lang="de-DE" dirty="0" err="1"/>
              <a:t>becomes</a:t>
            </a:r>
            <a:r>
              <a:rPr lang="de-DE" dirty="0"/>
              <a:t> </a:t>
            </a:r>
            <a:r>
              <a:rPr lang="de-DE" dirty="0" err="1"/>
              <a:t>more</a:t>
            </a:r>
            <a:r>
              <a:rPr lang="de-DE" dirty="0"/>
              <a:t> </a:t>
            </a:r>
            <a:r>
              <a:rPr lang="de-DE" dirty="0" err="1"/>
              <a:t>noticeable</a:t>
            </a:r>
            <a:r>
              <a:rPr lang="de-DE" dirty="0"/>
              <a:t> in </a:t>
            </a:r>
            <a:r>
              <a:rPr lang="de-DE" dirty="0" err="1"/>
              <a:t>vertical</a:t>
            </a:r>
            <a:r>
              <a:rPr lang="de-DE" dirty="0"/>
              <a:t> </a:t>
            </a:r>
            <a:r>
              <a:rPr lang="de-DE" dirty="0" err="1"/>
              <a:t>layouts</a:t>
            </a:r>
            <a:r>
              <a:rPr lang="de-DE" dirty="0"/>
              <a:t>, </a:t>
            </a:r>
            <a:r>
              <a:rPr lang="de-DE" dirty="0" err="1"/>
              <a:t>where</a:t>
            </a:r>
            <a:r>
              <a:rPr lang="de-DE" dirty="0"/>
              <a:t> </a:t>
            </a:r>
            <a:r>
              <a:rPr lang="de-DE" dirty="0" err="1"/>
              <a:t>the</a:t>
            </a:r>
            <a:r>
              <a:rPr lang="de-DE" dirty="0"/>
              <a:t> </a:t>
            </a:r>
            <a:r>
              <a:rPr lang="de-DE" dirty="0" err="1"/>
              <a:t>edge</a:t>
            </a:r>
            <a:r>
              <a:rPr lang="de-DE" dirty="0"/>
              <a:t> not </a:t>
            </a:r>
            <a:r>
              <a:rPr lang="de-DE" dirty="0" err="1"/>
              <a:t>only</a:t>
            </a:r>
            <a:r>
              <a:rPr lang="de-DE" dirty="0"/>
              <a:t> </a:t>
            </a:r>
            <a:r>
              <a:rPr lang="de-DE" dirty="0" err="1"/>
              <a:t>has</a:t>
            </a:r>
            <a:r>
              <a:rPr lang="de-DE" dirty="0"/>
              <a:t> </a:t>
            </a:r>
            <a:r>
              <a:rPr lang="de-DE" dirty="0" err="1"/>
              <a:t>more</a:t>
            </a:r>
            <a:r>
              <a:rPr lang="de-DE" dirty="0"/>
              <a:t> </a:t>
            </a:r>
            <a:r>
              <a:rPr lang="de-DE" dirty="0" err="1"/>
              <a:t>bend</a:t>
            </a:r>
            <a:r>
              <a:rPr lang="de-DE" dirty="0"/>
              <a:t> </a:t>
            </a:r>
            <a:r>
              <a:rPr lang="de-DE" dirty="0" err="1"/>
              <a:t>points</a:t>
            </a:r>
            <a:r>
              <a:rPr lang="de-DE" dirty="0"/>
              <a:t>, but </a:t>
            </a:r>
            <a:r>
              <a:rPr lang="de-DE" dirty="0" err="1"/>
              <a:t>is</a:t>
            </a:r>
            <a:r>
              <a:rPr lang="de-DE" dirty="0"/>
              <a:t> also </a:t>
            </a:r>
            <a:r>
              <a:rPr lang="de-DE" dirty="0" err="1"/>
              <a:t>considerably</a:t>
            </a:r>
            <a:r>
              <a:rPr lang="de-DE" dirty="0"/>
              <a:t> </a:t>
            </a:r>
            <a:r>
              <a:rPr lang="de-DE" dirty="0" err="1"/>
              <a:t>longer</a:t>
            </a:r>
            <a:r>
              <a:rPr lang="de-DE" dirty="0"/>
              <a:t>.</a:t>
            </a:r>
            <a:endParaRPr dirty="0"/>
          </a:p>
        </p:txBody>
      </p:sp>
    </p:spTree>
    <p:extLst>
      <p:ext uri="{BB962C8B-B14F-4D97-AF65-F5344CB8AC3E}">
        <p14:creationId xmlns:p14="http://schemas.microsoft.com/office/powerpoint/2010/main" val="13955614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err="1"/>
              <a:t>If</a:t>
            </a:r>
            <a:r>
              <a:rPr lang="de-DE" dirty="0"/>
              <a:t> </a:t>
            </a:r>
            <a:r>
              <a:rPr lang="de-DE" dirty="0" err="1"/>
              <a:t>two</a:t>
            </a:r>
            <a:r>
              <a:rPr lang="de-DE" dirty="0"/>
              <a:t> </a:t>
            </a:r>
            <a:r>
              <a:rPr lang="de-DE" dirty="0" err="1"/>
              <a:t>edges</a:t>
            </a:r>
            <a:r>
              <a:rPr lang="de-DE" dirty="0"/>
              <a:t> </a:t>
            </a:r>
            <a:r>
              <a:rPr lang="de-DE" dirty="0" err="1"/>
              <a:t>run</a:t>
            </a:r>
            <a:r>
              <a:rPr lang="de-DE" dirty="0"/>
              <a:t> </a:t>
            </a:r>
            <a:r>
              <a:rPr lang="de-DE" dirty="0" err="1"/>
              <a:t>between</a:t>
            </a:r>
            <a:r>
              <a:rPr lang="de-DE" dirty="0"/>
              <a:t> </a:t>
            </a:r>
            <a:r>
              <a:rPr lang="de-DE" dirty="0" err="1"/>
              <a:t>two</a:t>
            </a:r>
            <a:r>
              <a:rPr lang="de-DE" dirty="0"/>
              <a:t> </a:t>
            </a:r>
            <a:r>
              <a:rPr lang="de-DE" dirty="0" err="1"/>
              <a:t>regular</a:t>
            </a:r>
            <a:r>
              <a:rPr lang="de-DE" dirty="0"/>
              <a:t> </a:t>
            </a:r>
            <a:r>
              <a:rPr lang="de-DE" dirty="0" err="1"/>
              <a:t>nodes</a:t>
            </a:r>
            <a:r>
              <a:rPr lang="de-DE" dirty="0"/>
              <a:t>, </a:t>
            </a:r>
            <a:r>
              <a:rPr lang="de-DE" dirty="0" err="1"/>
              <a:t>we</a:t>
            </a:r>
            <a:r>
              <a:rPr lang="de-DE" dirty="0"/>
              <a:t> </a:t>
            </a:r>
            <a:r>
              <a:rPr lang="de-DE" dirty="0" err="1"/>
              <a:t>can</a:t>
            </a:r>
            <a:r>
              <a:rPr lang="de-DE" dirty="0"/>
              <a:t> </a:t>
            </a:r>
            <a:r>
              <a:rPr lang="de-DE" dirty="0" err="1"/>
              <a:t>increase</a:t>
            </a:r>
            <a:r>
              <a:rPr lang="de-DE" dirty="0"/>
              <a:t> </a:t>
            </a:r>
            <a:r>
              <a:rPr lang="de-DE" dirty="0" err="1"/>
              <a:t>the</a:t>
            </a:r>
            <a:r>
              <a:rPr lang="de-DE" dirty="0"/>
              <a:t> </a:t>
            </a:r>
            <a:r>
              <a:rPr lang="de-DE" dirty="0" err="1"/>
              <a:t>clarity</a:t>
            </a:r>
            <a:r>
              <a:rPr lang="de-DE" dirty="0"/>
              <a:t> </a:t>
            </a:r>
            <a:r>
              <a:rPr lang="de-DE" dirty="0" err="1"/>
              <a:t>of</a:t>
            </a:r>
            <a:r>
              <a:rPr lang="de-DE" dirty="0"/>
              <a:t> </a:t>
            </a:r>
            <a:r>
              <a:rPr lang="de-DE" dirty="0" err="1"/>
              <a:t>graphic</a:t>
            </a:r>
            <a:r>
              <a:rPr lang="de-DE" dirty="0"/>
              <a:t> </a:t>
            </a:r>
            <a:r>
              <a:rPr lang="de-DE" dirty="0" err="1"/>
              <a:t>association</a:t>
            </a:r>
            <a:r>
              <a:rPr lang="de-DE" dirty="0"/>
              <a:t> </a:t>
            </a:r>
            <a:r>
              <a:rPr lang="de-DE" dirty="0" err="1"/>
              <a:t>by</a:t>
            </a:r>
            <a:r>
              <a:rPr lang="de-DE" dirty="0"/>
              <a:t> </a:t>
            </a:r>
            <a:r>
              <a:rPr lang="de-DE" dirty="0" err="1"/>
              <a:t>placing</a:t>
            </a:r>
            <a:r>
              <a:rPr lang="de-DE" dirty="0"/>
              <a:t> </a:t>
            </a:r>
            <a:r>
              <a:rPr lang="de-DE" dirty="0" err="1"/>
              <a:t>the</a:t>
            </a:r>
            <a:r>
              <a:rPr lang="de-DE" dirty="0"/>
              <a:t> </a:t>
            </a:r>
            <a:r>
              <a:rPr lang="de-DE" dirty="0" err="1"/>
              <a:t>labels</a:t>
            </a:r>
            <a:r>
              <a:rPr lang="de-DE" dirty="0"/>
              <a:t> </a:t>
            </a:r>
            <a:r>
              <a:rPr lang="de-DE" dirty="0" err="1"/>
              <a:t>around</a:t>
            </a:r>
            <a:r>
              <a:rPr lang="de-DE" dirty="0"/>
              <a:t> </a:t>
            </a:r>
            <a:r>
              <a:rPr lang="de-DE" dirty="0" err="1"/>
              <a:t>the</a:t>
            </a:r>
            <a:r>
              <a:rPr lang="de-DE" dirty="0"/>
              <a:t> </a:t>
            </a:r>
            <a:r>
              <a:rPr lang="de-DE" dirty="0" err="1"/>
              <a:t>edges</a:t>
            </a:r>
            <a:r>
              <a:rPr lang="de-DE" dirty="0"/>
              <a:t>. In </a:t>
            </a:r>
            <a:r>
              <a:rPr lang="de-DE" dirty="0" err="1"/>
              <a:t>the</a:t>
            </a:r>
            <a:r>
              <a:rPr lang="de-DE" dirty="0"/>
              <a:t> </a:t>
            </a:r>
            <a:r>
              <a:rPr lang="de-DE" dirty="0" err="1"/>
              <a:t>second</a:t>
            </a:r>
            <a:r>
              <a:rPr lang="de-DE" dirty="0"/>
              <a:t> </a:t>
            </a:r>
            <a:r>
              <a:rPr lang="de-DE" dirty="0" err="1"/>
              <a:t>drawing</a:t>
            </a:r>
            <a:r>
              <a:rPr lang="de-DE" dirty="0"/>
              <a:t>, </a:t>
            </a:r>
            <a:r>
              <a:rPr lang="de-DE" dirty="0" err="1"/>
              <a:t>there</a:t>
            </a:r>
            <a:r>
              <a:rPr lang="de-DE" dirty="0"/>
              <a:t> </a:t>
            </a:r>
            <a:r>
              <a:rPr lang="de-DE" dirty="0" err="1"/>
              <a:t>is</a:t>
            </a:r>
            <a:r>
              <a:rPr lang="de-DE" dirty="0"/>
              <a:t> </a:t>
            </a:r>
            <a:r>
              <a:rPr lang="de-DE" dirty="0" err="1"/>
              <a:t>absolutely</a:t>
            </a:r>
            <a:r>
              <a:rPr lang="de-DE" dirty="0"/>
              <a:t> </a:t>
            </a:r>
            <a:r>
              <a:rPr lang="de-DE" dirty="0" err="1"/>
              <a:t>no</a:t>
            </a:r>
            <a:r>
              <a:rPr lang="de-DE" dirty="0"/>
              <a:t> </a:t>
            </a:r>
            <a:r>
              <a:rPr lang="de-DE" dirty="0" err="1"/>
              <a:t>question</a:t>
            </a:r>
            <a:r>
              <a:rPr lang="de-DE" dirty="0"/>
              <a:t> </a:t>
            </a:r>
            <a:r>
              <a:rPr lang="de-DE" dirty="0" err="1"/>
              <a:t>as</a:t>
            </a:r>
            <a:r>
              <a:rPr lang="de-DE" dirty="0"/>
              <a:t> </a:t>
            </a:r>
            <a:r>
              <a:rPr lang="de-DE" dirty="0" err="1"/>
              <a:t>to</a:t>
            </a:r>
            <a:r>
              <a:rPr lang="de-DE" dirty="0"/>
              <a:t> </a:t>
            </a:r>
            <a:r>
              <a:rPr lang="de-DE" dirty="0" err="1"/>
              <a:t>which</a:t>
            </a:r>
            <a:r>
              <a:rPr lang="de-DE" dirty="0"/>
              <a:t> </a:t>
            </a:r>
            <a:r>
              <a:rPr lang="de-DE" dirty="0" err="1"/>
              <a:t>edge</a:t>
            </a:r>
            <a:r>
              <a:rPr lang="de-DE" dirty="0"/>
              <a:t> „Label 1“ </a:t>
            </a:r>
            <a:r>
              <a:rPr lang="de-DE" dirty="0" err="1"/>
              <a:t>labels</a:t>
            </a:r>
            <a:r>
              <a:rPr lang="de-DE" dirty="0"/>
              <a:t>.</a:t>
            </a:r>
            <a:endParaRPr dirty="0"/>
          </a:p>
        </p:txBody>
      </p:sp>
    </p:spTree>
    <p:extLst>
      <p:ext uri="{BB962C8B-B14F-4D97-AF65-F5344CB8AC3E}">
        <p14:creationId xmlns:p14="http://schemas.microsoft.com/office/powerpoint/2010/main" val="38950423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a:t>This </a:t>
            </a:r>
            <a:r>
              <a:rPr lang="de-DE" dirty="0" err="1"/>
              <a:t>is</a:t>
            </a:r>
            <a:r>
              <a:rPr lang="de-DE" dirty="0"/>
              <a:t> </a:t>
            </a:r>
            <a:r>
              <a:rPr lang="de-DE" dirty="0" err="1"/>
              <a:t>basically</a:t>
            </a:r>
            <a:r>
              <a:rPr lang="de-DE" dirty="0"/>
              <a:t> </a:t>
            </a:r>
            <a:r>
              <a:rPr lang="de-DE" dirty="0" err="1"/>
              <a:t>rule</a:t>
            </a:r>
            <a:r>
              <a:rPr lang="de-DE" dirty="0"/>
              <a:t> 2 </a:t>
            </a:r>
            <a:r>
              <a:rPr lang="de-DE" dirty="0" err="1"/>
              <a:t>applied</a:t>
            </a:r>
            <a:r>
              <a:rPr lang="de-DE" dirty="0"/>
              <a:t> not </a:t>
            </a:r>
            <a:r>
              <a:rPr lang="de-DE" dirty="0" err="1"/>
              <a:t>to</a:t>
            </a:r>
            <a:r>
              <a:rPr lang="de-DE" dirty="0"/>
              <a:t> </a:t>
            </a:r>
            <a:r>
              <a:rPr lang="de-DE" dirty="0" err="1"/>
              <a:t>only</a:t>
            </a:r>
            <a:r>
              <a:rPr lang="de-DE" dirty="0"/>
              <a:t> </a:t>
            </a:r>
            <a:r>
              <a:rPr lang="de-DE" dirty="0" err="1"/>
              <a:t>two</a:t>
            </a:r>
            <a:r>
              <a:rPr lang="de-DE" dirty="0"/>
              <a:t> </a:t>
            </a:r>
            <a:r>
              <a:rPr lang="de-DE" dirty="0" err="1"/>
              <a:t>edges</a:t>
            </a:r>
            <a:r>
              <a:rPr lang="de-DE" dirty="0"/>
              <a:t> </a:t>
            </a:r>
            <a:r>
              <a:rPr lang="de-DE" dirty="0" err="1"/>
              <a:t>between</a:t>
            </a:r>
            <a:r>
              <a:rPr lang="de-DE" dirty="0"/>
              <a:t> </a:t>
            </a:r>
            <a:r>
              <a:rPr lang="de-DE" dirty="0" err="1"/>
              <a:t>regular</a:t>
            </a:r>
            <a:r>
              <a:rPr lang="de-DE" dirty="0"/>
              <a:t> </a:t>
            </a:r>
            <a:r>
              <a:rPr lang="de-DE" dirty="0" err="1"/>
              <a:t>nodes</a:t>
            </a:r>
            <a:r>
              <a:rPr lang="de-DE" dirty="0"/>
              <a:t>, but also </a:t>
            </a:r>
            <a:r>
              <a:rPr lang="de-DE" dirty="0" err="1"/>
              <a:t>for</a:t>
            </a:r>
            <a:r>
              <a:rPr lang="de-DE" dirty="0"/>
              <a:t> </a:t>
            </a:r>
            <a:r>
              <a:rPr lang="de-DE" dirty="0" err="1"/>
              <a:t>two</a:t>
            </a:r>
            <a:r>
              <a:rPr lang="de-DE" dirty="0"/>
              <a:t> </a:t>
            </a:r>
            <a:r>
              <a:rPr lang="de-DE" dirty="0" err="1"/>
              <a:t>edges</a:t>
            </a:r>
            <a:r>
              <a:rPr lang="de-DE" dirty="0"/>
              <a:t> </a:t>
            </a:r>
            <a:r>
              <a:rPr lang="de-DE" dirty="0" err="1"/>
              <a:t>with</a:t>
            </a:r>
            <a:r>
              <a:rPr lang="de-DE" dirty="0"/>
              <a:t> </a:t>
            </a:r>
            <a:r>
              <a:rPr lang="de-DE" dirty="0" err="1"/>
              <a:t>the</a:t>
            </a:r>
            <a:r>
              <a:rPr lang="de-DE" dirty="0"/>
              <a:t> same end </a:t>
            </a:r>
            <a:r>
              <a:rPr lang="de-DE" dirty="0" err="1"/>
              <a:t>points</a:t>
            </a:r>
            <a:r>
              <a:rPr lang="de-DE" dirty="0"/>
              <a:t>. This </a:t>
            </a:r>
            <a:r>
              <a:rPr lang="de-DE" dirty="0" err="1"/>
              <a:t>happens</a:t>
            </a:r>
            <a:r>
              <a:rPr lang="de-DE" dirty="0"/>
              <a:t> a </a:t>
            </a:r>
            <a:r>
              <a:rPr lang="de-DE" dirty="0" err="1"/>
              <a:t>lot</a:t>
            </a:r>
            <a:r>
              <a:rPr lang="de-DE" dirty="0"/>
              <a:t> in </a:t>
            </a:r>
            <a:r>
              <a:rPr lang="de-DE" dirty="0" err="1"/>
              <a:t>statechart-based</a:t>
            </a:r>
            <a:r>
              <a:rPr lang="de-DE" dirty="0"/>
              <a:t> </a:t>
            </a:r>
            <a:r>
              <a:rPr lang="de-DE" dirty="0" err="1"/>
              <a:t>languages</a:t>
            </a:r>
            <a:r>
              <a:rPr lang="de-DE" dirty="0"/>
              <a:t>.</a:t>
            </a:r>
            <a:endParaRPr dirty="0"/>
          </a:p>
        </p:txBody>
      </p:sp>
    </p:spTree>
    <p:extLst>
      <p:ext uri="{BB962C8B-B14F-4D97-AF65-F5344CB8AC3E}">
        <p14:creationId xmlns:p14="http://schemas.microsoft.com/office/powerpoint/2010/main" val="26701724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a:t>Labels </a:t>
            </a:r>
            <a:r>
              <a:rPr lang="de-DE" dirty="0" err="1"/>
              <a:t>need</a:t>
            </a:r>
            <a:r>
              <a:rPr lang="de-DE" dirty="0"/>
              <a:t> not </a:t>
            </a:r>
            <a:r>
              <a:rPr lang="de-DE" dirty="0" err="1"/>
              <a:t>be</a:t>
            </a:r>
            <a:r>
              <a:rPr lang="de-DE" dirty="0"/>
              <a:t> </a:t>
            </a:r>
            <a:r>
              <a:rPr lang="de-DE" dirty="0" err="1"/>
              <a:t>placed</a:t>
            </a:r>
            <a:r>
              <a:rPr lang="de-DE" dirty="0"/>
              <a:t> </a:t>
            </a:r>
            <a:r>
              <a:rPr lang="de-DE" dirty="0" err="1"/>
              <a:t>next</a:t>
            </a:r>
            <a:r>
              <a:rPr lang="de-DE" dirty="0"/>
              <a:t> </a:t>
            </a:r>
            <a:r>
              <a:rPr lang="de-DE" dirty="0" err="1"/>
              <a:t>to</a:t>
            </a:r>
            <a:r>
              <a:rPr lang="de-DE" dirty="0"/>
              <a:t> </a:t>
            </a:r>
            <a:r>
              <a:rPr lang="de-DE" dirty="0" err="1"/>
              <a:t>their</a:t>
            </a:r>
            <a:r>
              <a:rPr lang="de-DE" dirty="0"/>
              <a:t> </a:t>
            </a:r>
            <a:r>
              <a:rPr lang="de-DE" dirty="0" err="1"/>
              <a:t>edges</a:t>
            </a:r>
            <a:r>
              <a:rPr lang="de-DE" dirty="0"/>
              <a:t>, but </a:t>
            </a:r>
            <a:r>
              <a:rPr lang="de-DE" dirty="0" err="1"/>
              <a:t>can</a:t>
            </a:r>
            <a:r>
              <a:rPr lang="de-DE" dirty="0"/>
              <a:t> also </a:t>
            </a:r>
            <a:r>
              <a:rPr lang="de-DE" dirty="0" err="1"/>
              <a:t>be</a:t>
            </a:r>
            <a:r>
              <a:rPr lang="de-DE" dirty="0"/>
              <a:t> </a:t>
            </a:r>
            <a:r>
              <a:rPr lang="de-DE" dirty="0" err="1"/>
              <a:t>placed</a:t>
            </a:r>
            <a:r>
              <a:rPr lang="de-DE" dirty="0"/>
              <a:t> on </a:t>
            </a:r>
            <a:r>
              <a:rPr lang="de-DE" dirty="0" err="1"/>
              <a:t>their</a:t>
            </a:r>
            <a:r>
              <a:rPr lang="de-DE" dirty="0"/>
              <a:t> </a:t>
            </a:r>
            <a:r>
              <a:rPr lang="de-DE" dirty="0" err="1"/>
              <a:t>edges</a:t>
            </a:r>
            <a:r>
              <a:rPr lang="de-DE" dirty="0"/>
              <a:t>. </a:t>
            </a:r>
            <a:r>
              <a:rPr lang="de-DE" dirty="0" err="1"/>
              <a:t>Graphic</a:t>
            </a:r>
            <a:r>
              <a:rPr lang="de-DE" dirty="0"/>
              <a:t> </a:t>
            </a:r>
            <a:r>
              <a:rPr lang="de-DE" dirty="0" err="1"/>
              <a:t>association</a:t>
            </a:r>
            <a:r>
              <a:rPr lang="de-DE" dirty="0"/>
              <a:t> </a:t>
            </a:r>
            <a:r>
              <a:rPr lang="de-DE" dirty="0" err="1"/>
              <a:t>doesn‘t</a:t>
            </a:r>
            <a:r>
              <a:rPr lang="de-DE" dirty="0"/>
              <a:t> </a:t>
            </a:r>
            <a:r>
              <a:rPr lang="de-DE" dirty="0" err="1"/>
              <a:t>get</a:t>
            </a:r>
            <a:r>
              <a:rPr lang="de-DE" dirty="0"/>
              <a:t> </a:t>
            </a:r>
            <a:r>
              <a:rPr lang="de-DE" dirty="0" err="1"/>
              <a:t>clearer</a:t>
            </a:r>
            <a:r>
              <a:rPr lang="de-DE" dirty="0"/>
              <a:t> </a:t>
            </a:r>
            <a:r>
              <a:rPr lang="de-DE" dirty="0" err="1"/>
              <a:t>than</a:t>
            </a:r>
            <a:r>
              <a:rPr lang="de-DE" dirty="0"/>
              <a:t> </a:t>
            </a:r>
            <a:r>
              <a:rPr lang="de-DE" dirty="0" err="1"/>
              <a:t>this</a:t>
            </a:r>
            <a:r>
              <a:rPr lang="de-DE" dirty="0"/>
              <a:t>, but </a:t>
            </a:r>
            <a:r>
              <a:rPr lang="de-DE" dirty="0" err="1"/>
              <a:t>the</a:t>
            </a:r>
            <a:r>
              <a:rPr lang="de-DE" dirty="0"/>
              <a:t> </a:t>
            </a:r>
            <a:r>
              <a:rPr lang="de-DE" dirty="0" err="1"/>
              <a:t>ability</a:t>
            </a:r>
            <a:r>
              <a:rPr lang="de-DE" dirty="0"/>
              <a:t> </a:t>
            </a:r>
            <a:r>
              <a:rPr lang="de-DE" dirty="0" err="1"/>
              <a:t>to</a:t>
            </a:r>
            <a:r>
              <a:rPr lang="de-DE" dirty="0"/>
              <a:t> follow </a:t>
            </a:r>
            <a:r>
              <a:rPr lang="de-DE" dirty="0" err="1"/>
              <a:t>users</a:t>
            </a:r>
            <a:r>
              <a:rPr lang="de-DE" dirty="0"/>
              <a:t> </a:t>
            </a:r>
            <a:r>
              <a:rPr lang="de-DE" dirty="0" err="1"/>
              <a:t>through</a:t>
            </a:r>
            <a:r>
              <a:rPr lang="de-DE" dirty="0"/>
              <a:t> </a:t>
            </a:r>
            <a:r>
              <a:rPr lang="de-DE" dirty="0" err="1"/>
              <a:t>the</a:t>
            </a:r>
            <a:r>
              <a:rPr lang="de-DE" dirty="0"/>
              <a:t> </a:t>
            </a:r>
            <a:r>
              <a:rPr lang="de-DE" dirty="0" err="1"/>
              <a:t>diagram</a:t>
            </a:r>
            <a:r>
              <a:rPr lang="de-DE" dirty="0"/>
              <a:t> </a:t>
            </a:r>
            <a:r>
              <a:rPr lang="de-DE" dirty="0" err="1"/>
              <a:t>may</a:t>
            </a:r>
            <a:r>
              <a:rPr lang="de-DE" dirty="0"/>
              <a:t> </a:t>
            </a:r>
            <a:r>
              <a:rPr lang="de-DE" dirty="0" err="1"/>
              <a:t>be</a:t>
            </a:r>
            <a:r>
              <a:rPr lang="de-DE" dirty="0"/>
              <a:t> </a:t>
            </a:r>
            <a:r>
              <a:rPr lang="de-DE" dirty="0" err="1"/>
              <a:t>impeded</a:t>
            </a:r>
            <a:r>
              <a:rPr lang="de-DE" dirty="0"/>
              <a:t> (</a:t>
            </a:r>
            <a:r>
              <a:rPr lang="de-DE" dirty="0" err="1"/>
              <a:t>although</a:t>
            </a:r>
            <a:r>
              <a:rPr lang="de-DE" dirty="0"/>
              <a:t> </a:t>
            </a:r>
            <a:r>
              <a:rPr lang="de-DE" dirty="0" err="1"/>
              <a:t>we</a:t>
            </a:r>
            <a:r>
              <a:rPr lang="de-DE" dirty="0"/>
              <a:t> </a:t>
            </a:r>
            <a:r>
              <a:rPr lang="de-DE" dirty="0" err="1"/>
              <a:t>didn‘t</a:t>
            </a:r>
            <a:r>
              <a:rPr lang="de-DE" dirty="0"/>
              <a:t> find </a:t>
            </a:r>
            <a:r>
              <a:rPr lang="de-DE" dirty="0" err="1"/>
              <a:t>evidence</a:t>
            </a:r>
            <a:r>
              <a:rPr lang="de-DE" dirty="0"/>
              <a:t> </a:t>
            </a:r>
            <a:r>
              <a:rPr lang="de-DE" dirty="0" err="1"/>
              <a:t>of</a:t>
            </a:r>
            <a:r>
              <a:rPr lang="de-DE" dirty="0"/>
              <a:t> </a:t>
            </a:r>
            <a:r>
              <a:rPr lang="de-DE" dirty="0" err="1"/>
              <a:t>that</a:t>
            </a:r>
            <a:r>
              <a:rPr lang="de-DE" dirty="0"/>
              <a:t> </a:t>
            </a:r>
            <a:r>
              <a:rPr lang="de-DE" dirty="0" err="1"/>
              <a:t>happening</a:t>
            </a:r>
            <a:r>
              <a:rPr lang="de-DE" dirty="0"/>
              <a:t>).</a:t>
            </a:r>
            <a:endParaRPr dirty="0"/>
          </a:p>
        </p:txBody>
      </p:sp>
    </p:spTree>
    <p:extLst>
      <p:ext uri="{BB962C8B-B14F-4D97-AF65-F5344CB8AC3E}">
        <p14:creationId xmlns:p14="http://schemas.microsoft.com/office/powerpoint/2010/main" val="31083148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a:t>These </a:t>
            </a:r>
            <a:r>
              <a:rPr lang="de-DE" dirty="0" err="1"/>
              <a:t>are</a:t>
            </a:r>
            <a:r>
              <a:rPr lang="de-DE" dirty="0"/>
              <a:t> simple </a:t>
            </a:r>
            <a:r>
              <a:rPr lang="de-DE" dirty="0" err="1"/>
              <a:t>examples</a:t>
            </a:r>
            <a:r>
              <a:rPr lang="de-DE" dirty="0"/>
              <a:t> </a:t>
            </a:r>
            <a:r>
              <a:rPr lang="de-DE" dirty="0" err="1"/>
              <a:t>of</a:t>
            </a:r>
            <a:r>
              <a:rPr lang="de-DE" dirty="0"/>
              <a:t> </a:t>
            </a:r>
            <a:r>
              <a:rPr lang="de-DE" dirty="0" err="1"/>
              <a:t>how</a:t>
            </a:r>
            <a:r>
              <a:rPr lang="de-DE" dirty="0"/>
              <a:t> on-</a:t>
            </a:r>
            <a:r>
              <a:rPr lang="de-DE" dirty="0" err="1"/>
              <a:t>edge</a:t>
            </a:r>
            <a:r>
              <a:rPr lang="de-DE" dirty="0"/>
              <a:t> </a:t>
            </a:r>
            <a:r>
              <a:rPr lang="de-DE" dirty="0" err="1"/>
              <a:t>labels</a:t>
            </a:r>
            <a:r>
              <a:rPr lang="de-DE" dirty="0"/>
              <a:t> </a:t>
            </a:r>
            <a:r>
              <a:rPr lang="de-DE" dirty="0" err="1"/>
              <a:t>can</a:t>
            </a:r>
            <a:r>
              <a:rPr lang="de-DE" dirty="0"/>
              <a:t> </a:t>
            </a:r>
            <a:r>
              <a:rPr lang="de-DE" dirty="0" err="1"/>
              <a:t>be</a:t>
            </a:r>
            <a:r>
              <a:rPr lang="de-DE" dirty="0"/>
              <a:t> </a:t>
            </a:r>
            <a:r>
              <a:rPr lang="de-DE" dirty="0" err="1"/>
              <a:t>designed</a:t>
            </a:r>
            <a:r>
              <a:rPr lang="de-DE" dirty="0"/>
              <a:t>. </a:t>
            </a:r>
            <a:r>
              <a:rPr lang="de-DE" dirty="0" err="1"/>
              <a:t>If</a:t>
            </a:r>
            <a:r>
              <a:rPr lang="de-DE" dirty="0"/>
              <a:t> </a:t>
            </a:r>
            <a:r>
              <a:rPr lang="de-DE" dirty="0" err="1"/>
              <a:t>labels</a:t>
            </a:r>
            <a:r>
              <a:rPr lang="de-DE" dirty="0"/>
              <a:t> </a:t>
            </a:r>
            <a:r>
              <a:rPr lang="de-DE" dirty="0" err="1"/>
              <a:t>can</a:t>
            </a:r>
            <a:r>
              <a:rPr lang="de-DE" dirty="0"/>
              <a:t> </a:t>
            </a:r>
            <a:r>
              <a:rPr lang="de-DE" dirty="0" err="1"/>
              <a:t>contain</a:t>
            </a:r>
            <a:r>
              <a:rPr lang="de-DE" dirty="0"/>
              <a:t> </a:t>
            </a:r>
            <a:r>
              <a:rPr lang="de-DE" dirty="0" err="1"/>
              <a:t>several</a:t>
            </a:r>
            <a:r>
              <a:rPr lang="de-DE" dirty="0"/>
              <a:t> </a:t>
            </a:r>
            <a:r>
              <a:rPr lang="de-DE" dirty="0" err="1"/>
              <a:t>lines</a:t>
            </a:r>
            <a:r>
              <a:rPr lang="de-DE" dirty="0"/>
              <a:t> </a:t>
            </a:r>
            <a:r>
              <a:rPr lang="de-DE" dirty="0" err="1"/>
              <a:t>of</a:t>
            </a:r>
            <a:r>
              <a:rPr lang="de-DE" dirty="0"/>
              <a:t> </a:t>
            </a:r>
            <a:r>
              <a:rPr lang="de-DE" dirty="0" err="1"/>
              <a:t>text</a:t>
            </a:r>
            <a:r>
              <a:rPr lang="de-DE" dirty="0"/>
              <a:t>, </a:t>
            </a:r>
            <a:r>
              <a:rPr lang="de-DE" dirty="0" err="1"/>
              <a:t>the</a:t>
            </a:r>
            <a:r>
              <a:rPr lang="de-DE" dirty="0"/>
              <a:t> simple design </a:t>
            </a:r>
            <a:r>
              <a:rPr lang="de-DE" dirty="0" err="1"/>
              <a:t>may</a:t>
            </a:r>
            <a:r>
              <a:rPr lang="de-DE" dirty="0"/>
              <a:t> </a:t>
            </a:r>
            <a:r>
              <a:rPr lang="de-DE" dirty="0" err="1"/>
              <a:t>actually</a:t>
            </a:r>
            <a:r>
              <a:rPr lang="de-DE" dirty="0"/>
              <a:t> </a:t>
            </a:r>
            <a:r>
              <a:rPr lang="de-DE" dirty="0" err="1"/>
              <a:t>cause</a:t>
            </a:r>
            <a:r>
              <a:rPr lang="de-DE" dirty="0"/>
              <a:t> </a:t>
            </a:r>
            <a:r>
              <a:rPr lang="de-DE" dirty="0" err="1"/>
              <a:t>clear</a:t>
            </a:r>
            <a:r>
              <a:rPr lang="de-DE" dirty="0"/>
              <a:t> </a:t>
            </a:r>
            <a:r>
              <a:rPr lang="de-DE" dirty="0" err="1"/>
              <a:t>graphic</a:t>
            </a:r>
            <a:r>
              <a:rPr lang="de-DE" dirty="0"/>
              <a:t> </a:t>
            </a:r>
            <a:r>
              <a:rPr lang="de-DE" dirty="0" err="1"/>
              <a:t>association</a:t>
            </a:r>
            <a:r>
              <a:rPr lang="de-DE" dirty="0"/>
              <a:t> </a:t>
            </a:r>
            <a:r>
              <a:rPr lang="de-DE" dirty="0" err="1"/>
              <a:t>to</a:t>
            </a:r>
            <a:r>
              <a:rPr lang="de-DE" dirty="0"/>
              <a:t> </a:t>
            </a:r>
            <a:r>
              <a:rPr lang="de-DE" dirty="0" err="1"/>
              <a:t>suffer</a:t>
            </a:r>
            <a:r>
              <a:rPr lang="de-DE" dirty="0"/>
              <a:t> </a:t>
            </a:r>
            <a:r>
              <a:rPr lang="de-DE" dirty="0" err="1"/>
              <a:t>again</a:t>
            </a:r>
            <a:r>
              <a:rPr lang="de-DE" dirty="0"/>
              <a:t>. The </a:t>
            </a:r>
            <a:r>
              <a:rPr lang="de-DE" dirty="0" err="1"/>
              <a:t>bottom</a:t>
            </a:r>
            <a:r>
              <a:rPr lang="de-DE" dirty="0"/>
              <a:t> </a:t>
            </a:r>
            <a:r>
              <a:rPr lang="de-DE" dirty="0" err="1"/>
              <a:t>three</a:t>
            </a:r>
            <a:r>
              <a:rPr lang="de-DE" dirty="0"/>
              <a:t> </a:t>
            </a:r>
            <a:r>
              <a:rPr lang="de-DE" dirty="0" err="1"/>
              <a:t>versions</a:t>
            </a:r>
            <a:r>
              <a:rPr lang="de-DE" dirty="0"/>
              <a:t> </a:t>
            </a:r>
            <a:r>
              <a:rPr lang="de-DE" dirty="0" err="1"/>
              <a:t>always</a:t>
            </a:r>
            <a:r>
              <a:rPr lang="de-DE" dirty="0"/>
              <a:t> </a:t>
            </a:r>
            <a:r>
              <a:rPr lang="de-DE" dirty="0" err="1"/>
              <a:t>make</a:t>
            </a:r>
            <a:r>
              <a:rPr lang="de-DE" dirty="0"/>
              <a:t> </a:t>
            </a:r>
            <a:r>
              <a:rPr lang="de-DE" dirty="0" err="1"/>
              <a:t>it</a:t>
            </a:r>
            <a:r>
              <a:rPr lang="de-DE" dirty="0"/>
              <a:t> </a:t>
            </a:r>
            <a:r>
              <a:rPr lang="de-DE" dirty="0" err="1"/>
              <a:t>clear</a:t>
            </a:r>
            <a:r>
              <a:rPr lang="de-DE" dirty="0"/>
              <a:t> </a:t>
            </a:r>
            <a:r>
              <a:rPr lang="de-DE" dirty="0" err="1"/>
              <a:t>how</a:t>
            </a:r>
            <a:r>
              <a:rPr lang="de-DE" dirty="0"/>
              <a:t> large a </a:t>
            </a:r>
            <a:r>
              <a:rPr lang="de-DE" dirty="0" err="1"/>
              <a:t>label</a:t>
            </a:r>
            <a:r>
              <a:rPr lang="de-DE" dirty="0"/>
              <a:t> </a:t>
            </a:r>
            <a:r>
              <a:rPr lang="de-DE" dirty="0" err="1"/>
              <a:t>is</a:t>
            </a:r>
            <a:r>
              <a:rPr lang="de-DE" dirty="0"/>
              <a:t>.</a:t>
            </a:r>
            <a:endParaRPr dirty="0"/>
          </a:p>
        </p:txBody>
      </p:sp>
    </p:spTree>
    <p:extLst>
      <p:ext uri="{BB962C8B-B14F-4D97-AF65-F5344CB8AC3E}">
        <p14:creationId xmlns:p14="http://schemas.microsoft.com/office/powerpoint/2010/main" val="307999167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err="1"/>
              <a:t>One</a:t>
            </a:r>
            <a:r>
              <a:rPr lang="de-DE" dirty="0"/>
              <a:t> </a:t>
            </a:r>
            <a:r>
              <a:rPr lang="de-DE" dirty="0" err="1"/>
              <a:t>might</a:t>
            </a:r>
            <a:r>
              <a:rPr lang="de-DE" dirty="0"/>
              <a:t> </a:t>
            </a:r>
            <a:r>
              <a:rPr lang="de-DE" dirty="0" err="1"/>
              <a:t>want</a:t>
            </a:r>
            <a:r>
              <a:rPr lang="de-DE" dirty="0"/>
              <a:t> </a:t>
            </a:r>
            <a:r>
              <a:rPr lang="de-DE" dirty="0" err="1"/>
              <a:t>to</a:t>
            </a:r>
            <a:r>
              <a:rPr lang="de-DE" dirty="0"/>
              <a:t> </a:t>
            </a:r>
            <a:r>
              <a:rPr lang="de-DE" dirty="0" err="1"/>
              <a:t>encode</a:t>
            </a:r>
            <a:r>
              <a:rPr lang="de-DE" dirty="0"/>
              <a:t> additional </a:t>
            </a:r>
            <a:r>
              <a:rPr lang="de-DE" dirty="0" err="1"/>
              <a:t>information</a:t>
            </a:r>
            <a:r>
              <a:rPr lang="de-DE" dirty="0"/>
              <a:t> </a:t>
            </a:r>
            <a:r>
              <a:rPr lang="de-DE" dirty="0" err="1"/>
              <a:t>through</a:t>
            </a:r>
            <a:r>
              <a:rPr lang="de-DE" dirty="0"/>
              <a:t> </a:t>
            </a:r>
            <a:r>
              <a:rPr lang="de-DE" dirty="0" err="1"/>
              <a:t>label</a:t>
            </a:r>
            <a:r>
              <a:rPr lang="de-DE" dirty="0"/>
              <a:t> </a:t>
            </a:r>
            <a:r>
              <a:rPr lang="de-DE" dirty="0" err="1"/>
              <a:t>placement</a:t>
            </a:r>
            <a:r>
              <a:rPr lang="de-DE" dirty="0"/>
              <a:t>, such </a:t>
            </a:r>
            <a:r>
              <a:rPr lang="de-DE" dirty="0" err="1"/>
              <a:t>as</a:t>
            </a:r>
            <a:r>
              <a:rPr lang="de-DE" dirty="0"/>
              <a:t> </a:t>
            </a:r>
            <a:r>
              <a:rPr lang="de-DE" dirty="0" err="1"/>
              <a:t>the</a:t>
            </a:r>
            <a:r>
              <a:rPr lang="de-DE" dirty="0"/>
              <a:t> </a:t>
            </a:r>
            <a:r>
              <a:rPr lang="de-DE" dirty="0" err="1"/>
              <a:t>direction</a:t>
            </a:r>
            <a:r>
              <a:rPr lang="de-DE" dirty="0"/>
              <a:t> </a:t>
            </a:r>
            <a:r>
              <a:rPr lang="de-DE" dirty="0" err="1"/>
              <a:t>towards</a:t>
            </a:r>
            <a:r>
              <a:rPr lang="de-DE" dirty="0"/>
              <a:t> </a:t>
            </a:r>
            <a:r>
              <a:rPr lang="de-DE" dirty="0" err="1"/>
              <a:t>which</a:t>
            </a:r>
            <a:r>
              <a:rPr lang="de-DE" dirty="0"/>
              <a:t> an </a:t>
            </a:r>
            <a:r>
              <a:rPr lang="de-DE" dirty="0" err="1"/>
              <a:t>edge</a:t>
            </a:r>
            <a:r>
              <a:rPr lang="de-DE" dirty="0"/>
              <a:t> </a:t>
            </a:r>
            <a:r>
              <a:rPr lang="de-DE" dirty="0" err="1"/>
              <a:t>is</a:t>
            </a:r>
            <a:r>
              <a:rPr lang="de-DE" dirty="0"/>
              <a:t> </a:t>
            </a:r>
            <a:r>
              <a:rPr lang="de-DE" dirty="0" err="1"/>
              <a:t>heading</a:t>
            </a:r>
            <a:r>
              <a:rPr lang="de-DE" dirty="0"/>
              <a:t> (</a:t>
            </a:r>
            <a:r>
              <a:rPr lang="de-DE" dirty="0" err="1"/>
              <a:t>this</a:t>
            </a:r>
            <a:r>
              <a:rPr lang="de-DE" dirty="0"/>
              <a:t> </a:t>
            </a:r>
            <a:r>
              <a:rPr lang="de-DE" dirty="0" err="1"/>
              <a:t>may</a:t>
            </a:r>
            <a:r>
              <a:rPr lang="de-DE" dirty="0"/>
              <a:t> </a:t>
            </a:r>
            <a:r>
              <a:rPr lang="de-DE" dirty="0" err="1"/>
              <a:t>be</a:t>
            </a:r>
            <a:r>
              <a:rPr lang="de-DE" dirty="0"/>
              <a:t> </a:t>
            </a:r>
            <a:r>
              <a:rPr lang="de-DE" dirty="0" err="1"/>
              <a:t>especially</a:t>
            </a:r>
            <a:r>
              <a:rPr lang="de-DE" dirty="0"/>
              <a:t> </a:t>
            </a:r>
            <a:r>
              <a:rPr lang="de-DE" dirty="0" err="1"/>
              <a:t>helpful</a:t>
            </a:r>
            <a:r>
              <a:rPr lang="de-DE" dirty="0"/>
              <a:t> </a:t>
            </a:r>
            <a:r>
              <a:rPr lang="de-DE" dirty="0" err="1"/>
              <a:t>if</a:t>
            </a:r>
            <a:r>
              <a:rPr lang="de-DE" dirty="0"/>
              <a:t> </a:t>
            </a:r>
            <a:r>
              <a:rPr lang="de-DE" dirty="0" err="1"/>
              <a:t>the</a:t>
            </a:r>
            <a:r>
              <a:rPr lang="de-DE" dirty="0"/>
              <a:t> </a:t>
            </a:r>
            <a:r>
              <a:rPr lang="de-DE" dirty="0" err="1"/>
              <a:t>user</a:t>
            </a:r>
            <a:r>
              <a:rPr lang="de-DE" dirty="0"/>
              <a:t> </a:t>
            </a:r>
            <a:r>
              <a:rPr lang="de-DE" dirty="0" err="1"/>
              <a:t>only</a:t>
            </a:r>
            <a:r>
              <a:rPr lang="de-DE" dirty="0"/>
              <a:t> </a:t>
            </a:r>
            <a:r>
              <a:rPr lang="de-DE" dirty="0" err="1"/>
              <a:t>sees</a:t>
            </a:r>
            <a:r>
              <a:rPr lang="de-DE" dirty="0"/>
              <a:t> </a:t>
            </a:r>
            <a:r>
              <a:rPr lang="de-DE" dirty="0" err="1"/>
              <a:t>part</a:t>
            </a:r>
            <a:r>
              <a:rPr lang="de-DE" dirty="0"/>
              <a:t> </a:t>
            </a:r>
            <a:r>
              <a:rPr lang="de-DE" dirty="0" err="1"/>
              <a:t>of</a:t>
            </a:r>
            <a:r>
              <a:rPr lang="de-DE" dirty="0"/>
              <a:t> an </a:t>
            </a:r>
            <a:r>
              <a:rPr lang="de-DE" dirty="0" err="1"/>
              <a:t>edge</a:t>
            </a:r>
            <a:r>
              <a:rPr lang="de-DE" dirty="0"/>
              <a:t> due </a:t>
            </a:r>
            <a:r>
              <a:rPr lang="de-DE" dirty="0" err="1"/>
              <a:t>to</a:t>
            </a:r>
            <a:r>
              <a:rPr lang="de-DE" dirty="0"/>
              <a:t> </a:t>
            </a:r>
            <a:r>
              <a:rPr lang="de-DE" dirty="0" err="1"/>
              <a:t>zooming</a:t>
            </a:r>
            <a:r>
              <a:rPr lang="de-DE" dirty="0"/>
              <a:t>). </a:t>
            </a:r>
            <a:r>
              <a:rPr lang="de-DE" dirty="0" err="1"/>
              <a:t>Choosing</a:t>
            </a:r>
            <a:r>
              <a:rPr lang="de-DE" dirty="0"/>
              <a:t> </a:t>
            </a:r>
            <a:r>
              <a:rPr lang="de-DE" dirty="0" err="1"/>
              <a:t>the</a:t>
            </a:r>
            <a:r>
              <a:rPr lang="de-DE" dirty="0"/>
              <a:t> </a:t>
            </a:r>
            <a:r>
              <a:rPr lang="de-DE" dirty="0" err="1"/>
              <a:t>placement</a:t>
            </a:r>
            <a:r>
              <a:rPr lang="de-DE" dirty="0"/>
              <a:t> </a:t>
            </a:r>
            <a:r>
              <a:rPr lang="de-DE" dirty="0" err="1"/>
              <a:t>side</a:t>
            </a:r>
            <a:r>
              <a:rPr lang="de-DE" dirty="0"/>
              <a:t> </a:t>
            </a:r>
            <a:r>
              <a:rPr lang="de-DE" dirty="0" err="1"/>
              <a:t>depending</a:t>
            </a:r>
            <a:r>
              <a:rPr lang="de-DE" dirty="0"/>
              <a:t> on </a:t>
            </a:r>
            <a:r>
              <a:rPr lang="de-DE" dirty="0" err="1"/>
              <a:t>direction</a:t>
            </a:r>
            <a:r>
              <a:rPr lang="de-DE" dirty="0"/>
              <a:t>, </a:t>
            </a:r>
            <a:r>
              <a:rPr lang="de-DE" dirty="0" err="1"/>
              <a:t>however</a:t>
            </a:r>
            <a:r>
              <a:rPr lang="de-DE" dirty="0"/>
              <a:t>, </a:t>
            </a:r>
            <a:r>
              <a:rPr lang="de-DE" dirty="0" err="1"/>
              <a:t>confuses</a:t>
            </a:r>
            <a:r>
              <a:rPr lang="de-DE" dirty="0"/>
              <a:t> </a:t>
            </a:r>
            <a:r>
              <a:rPr lang="de-DE" dirty="0" err="1"/>
              <a:t>users</a:t>
            </a:r>
            <a:r>
              <a:rPr lang="de-DE" dirty="0"/>
              <a:t> </a:t>
            </a:r>
            <a:r>
              <a:rPr lang="de-DE" dirty="0" err="1"/>
              <a:t>and</a:t>
            </a:r>
            <a:r>
              <a:rPr lang="de-DE" dirty="0"/>
              <a:t> </a:t>
            </a:r>
            <a:r>
              <a:rPr lang="de-DE" dirty="0" err="1"/>
              <a:t>is</a:t>
            </a:r>
            <a:r>
              <a:rPr lang="de-DE" dirty="0"/>
              <a:t> not </a:t>
            </a:r>
            <a:r>
              <a:rPr lang="de-DE" dirty="0" err="1"/>
              <a:t>effective</a:t>
            </a:r>
            <a:r>
              <a:rPr lang="de-DE" dirty="0"/>
              <a:t>, </a:t>
            </a:r>
            <a:r>
              <a:rPr lang="de-DE" dirty="0" err="1"/>
              <a:t>as</a:t>
            </a:r>
            <a:r>
              <a:rPr lang="de-DE" dirty="0"/>
              <a:t> </a:t>
            </a:r>
            <a:r>
              <a:rPr lang="de-DE" dirty="0" err="1"/>
              <a:t>we</a:t>
            </a:r>
            <a:r>
              <a:rPr lang="de-DE" dirty="0"/>
              <a:t> </a:t>
            </a:r>
            <a:r>
              <a:rPr lang="de-DE" dirty="0" err="1"/>
              <a:t>found</a:t>
            </a:r>
            <a:r>
              <a:rPr lang="de-DE" dirty="0"/>
              <a:t> out </a:t>
            </a:r>
            <a:r>
              <a:rPr lang="de-DE" dirty="0" err="1"/>
              <a:t>through</a:t>
            </a:r>
            <a:r>
              <a:rPr lang="de-DE" dirty="0"/>
              <a:t> </a:t>
            </a:r>
            <a:r>
              <a:rPr lang="de-DE" dirty="0" err="1"/>
              <a:t>controlled</a:t>
            </a:r>
            <a:r>
              <a:rPr lang="de-DE" dirty="0"/>
              <a:t> </a:t>
            </a:r>
            <a:r>
              <a:rPr lang="de-DE" dirty="0" err="1"/>
              <a:t>experiments</a:t>
            </a:r>
            <a:r>
              <a:rPr lang="de-DE" dirty="0"/>
              <a:t>.</a:t>
            </a:r>
            <a:endParaRPr dirty="0"/>
          </a:p>
        </p:txBody>
      </p:sp>
    </p:spTree>
    <p:extLst>
      <p:ext uri="{BB962C8B-B14F-4D97-AF65-F5344CB8AC3E}">
        <p14:creationId xmlns:p14="http://schemas.microsoft.com/office/powerpoint/2010/main" val="12063196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a:t>A </a:t>
            </a:r>
            <a:r>
              <a:rPr lang="de-DE" dirty="0" err="1"/>
              <a:t>better</a:t>
            </a:r>
            <a:r>
              <a:rPr lang="de-DE" dirty="0"/>
              <a:t> </a:t>
            </a:r>
            <a:r>
              <a:rPr lang="de-DE" dirty="0" err="1"/>
              <a:t>way</a:t>
            </a:r>
            <a:r>
              <a:rPr lang="de-DE" dirty="0"/>
              <a:t> </a:t>
            </a:r>
            <a:r>
              <a:rPr lang="de-DE" dirty="0" err="1"/>
              <a:t>is</a:t>
            </a:r>
            <a:r>
              <a:rPr lang="de-DE" dirty="0"/>
              <a:t> </a:t>
            </a:r>
            <a:r>
              <a:rPr lang="de-DE" dirty="0" err="1"/>
              <a:t>to</a:t>
            </a:r>
            <a:r>
              <a:rPr lang="de-DE" dirty="0"/>
              <a:t> </a:t>
            </a:r>
            <a:r>
              <a:rPr lang="de-DE" dirty="0" err="1"/>
              <a:t>add</a:t>
            </a:r>
            <a:r>
              <a:rPr lang="de-DE" dirty="0"/>
              <a:t> explicit </a:t>
            </a:r>
            <a:r>
              <a:rPr lang="de-DE" dirty="0" err="1"/>
              <a:t>arrows</a:t>
            </a:r>
            <a:r>
              <a:rPr lang="de-DE" dirty="0"/>
              <a:t> </a:t>
            </a:r>
            <a:r>
              <a:rPr lang="de-DE" dirty="0" err="1"/>
              <a:t>to</a:t>
            </a:r>
            <a:r>
              <a:rPr lang="de-DE" dirty="0"/>
              <a:t> </a:t>
            </a:r>
            <a:r>
              <a:rPr lang="de-DE" dirty="0" err="1"/>
              <a:t>edges</a:t>
            </a:r>
            <a:r>
              <a:rPr lang="de-DE" dirty="0"/>
              <a:t>. In </a:t>
            </a:r>
            <a:r>
              <a:rPr lang="de-DE" dirty="0" err="1"/>
              <a:t>this</a:t>
            </a:r>
            <a:r>
              <a:rPr lang="de-DE" dirty="0"/>
              <a:t> </a:t>
            </a:r>
            <a:r>
              <a:rPr lang="de-DE" dirty="0" err="1"/>
              <a:t>case</a:t>
            </a:r>
            <a:r>
              <a:rPr lang="de-DE" dirty="0"/>
              <a:t>, </a:t>
            </a:r>
            <a:r>
              <a:rPr lang="de-DE" dirty="0" err="1"/>
              <a:t>the</a:t>
            </a:r>
            <a:r>
              <a:rPr lang="de-DE" dirty="0"/>
              <a:t> </a:t>
            </a:r>
            <a:r>
              <a:rPr lang="de-DE" dirty="0" err="1"/>
              <a:t>arrows</a:t>
            </a:r>
            <a:r>
              <a:rPr lang="de-DE" dirty="0"/>
              <a:t> </a:t>
            </a:r>
            <a:r>
              <a:rPr lang="de-DE" dirty="0" err="1"/>
              <a:t>are</a:t>
            </a:r>
            <a:r>
              <a:rPr lang="de-DE" dirty="0"/>
              <a:t> </a:t>
            </a:r>
            <a:r>
              <a:rPr lang="de-DE" dirty="0" err="1"/>
              <a:t>added</a:t>
            </a:r>
            <a:r>
              <a:rPr lang="de-DE" dirty="0"/>
              <a:t> </a:t>
            </a:r>
            <a:r>
              <a:rPr lang="de-DE" dirty="0" err="1"/>
              <a:t>to</a:t>
            </a:r>
            <a:r>
              <a:rPr lang="de-DE" dirty="0"/>
              <a:t> on-</a:t>
            </a:r>
            <a:r>
              <a:rPr lang="de-DE" dirty="0" err="1"/>
              <a:t>edge</a:t>
            </a:r>
            <a:r>
              <a:rPr lang="de-DE" dirty="0"/>
              <a:t> </a:t>
            </a:r>
            <a:r>
              <a:rPr lang="de-DE" dirty="0" err="1"/>
              <a:t>labels</a:t>
            </a:r>
            <a:r>
              <a:rPr lang="de-DE" dirty="0"/>
              <a:t>, but </a:t>
            </a:r>
            <a:r>
              <a:rPr lang="de-DE" dirty="0" err="1"/>
              <a:t>there</a:t>
            </a:r>
            <a:r>
              <a:rPr lang="de-DE" dirty="0"/>
              <a:t> </a:t>
            </a:r>
            <a:r>
              <a:rPr lang="de-DE" dirty="0" err="1"/>
              <a:t>is</a:t>
            </a:r>
            <a:r>
              <a:rPr lang="de-DE" dirty="0"/>
              <a:t> </a:t>
            </a:r>
            <a:r>
              <a:rPr lang="de-DE" dirty="0" err="1"/>
              <a:t>nothing</a:t>
            </a:r>
            <a:r>
              <a:rPr lang="de-DE" dirty="0"/>
              <a:t> </a:t>
            </a:r>
            <a:r>
              <a:rPr lang="de-DE" dirty="0" err="1"/>
              <a:t>that</a:t>
            </a:r>
            <a:r>
              <a:rPr lang="de-DE" dirty="0"/>
              <a:t> </a:t>
            </a:r>
            <a:r>
              <a:rPr lang="de-DE" dirty="0" err="1"/>
              <a:t>would</a:t>
            </a:r>
            <a:r>
              <a:rPr lang="de-DE" dirty="0"/>
              <a:t> </a:t>
            </a:r>
            <a:r>
              <a:rPr lang="de-DE" dirty="0" err="1"/>
              <a:t>stop</a:t>
            </a:r>
            <a:r>
              <a:rPr lang="de-DE" dirty="0"/>
              <a:t> </a:t>
            </a:r>
            <a:r>
              <a:rPr lang="de-DE" dirty="0" err="1"/>
              <a:t>us</a:t>
            </a:r>
            <a:r>
              <a:rPr lang="de-DE" dirty="0"/>
              <a:t> </a:t>
            </a:r>
            <a:r>
              <a:rPr lang="de-DE" dirty="0" err="1"/>
              <a:t>from</a:t>
            </a:r>
            <a:r>
              <a:rPr lang="de-DE" dirty="0"/>
              <a:t> </a:t>
            </a:r>
            <a:r>
              <a:rPr lang="de-DE" dirty="0" err="1"/>
              <a:t>adding</a:t>
            </a:r>
            <a:r>
              <a:rPr lang="de-DE" dirty="0"/>
              <a:t> </a:t>
            </a:r>
            <a:r>
              <a:rPr lang="de-DE" dirty="0" err="1"/>
              <a:t>arrows</a:t>
            </a:r>
            <a:r>
              <a:rPr lang="de-DE" dirty="0"/>
              <a:t> </a:t>
            </a:r>
            <a:r>
              <a:rPr lang="de-DE" dirty="0" err="1"/>
              <a:t>to</a:t>
            </a:r>
            <a:r>
              <a:rPr lang="de-DE" dirty="0"/>
              <a:t> traditional </a:t>
            </a:r>
            <a:r>
              <a:rPr lang="de-DE" dirty="0" err="1"/>
              <a:t>labels</a:t>
            </a:r>
            <a:r>
              <a:rPr lang="de-DE" dirty="0"/>
              <a:t>.</a:t>
            </a:r>
            <a:endParaRPr dirty="0"/>
          </a:p>
        </p:txBody>
      </p:sp>
    </p:spTree>
    <p:extLst>
      <p:ext uri="{BB962C8B-B14F-4D97-AF65-F5344CB8AC3E}">
        <p14:creationId xmlns:p14="http://schemas.microsoft.com/office/powerpoint/2010/main" val="1887999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a:spLocks noGrp="1" noRot="1" noChangeAspect="1"/>
          </p:cNvSpPr>
          <p:nvPr>
            <p:ph type="sldImg"/>
          </p:nvPr>
        </p:nvSpPr>
        <p:spPr>
          <a:prstGeom prst="rect">
            <a:avLst/>
          </a:prstGeom>
        </p:spPr>
        <p:txBody>
          <a:bodyPr/>
          <a:lstStyle/>
          <a:p>
            <a:endParaRPr/>
          </a:p>
        </p:txBody>
      </p:sp>
      <p:sp>
        <p:nvSpPr>
          <p:cNvPr id="221" name="Shape 221"/>
          <p:cNvSpPr>
            <a:spLocks noGrp="1"/>
          </p:cNvSpPr>
          <p:nvPr>
            <p:ph type="body" sz="quarter" idx="1"/>
          </p:nvPr>
        </p:nvSpPr>
        <p:spPr>
          <a:prstGeom prst="rect">
            <a:avLst/>
          </a:prstGeom>
        </p:spPr>
        <p:txBody>
          <a:bodyPr/>
          <a:lstStyle/>
          <a:p>
            <a:r>
              <a:rPr lang="de-DE" dirty="0"/>
              <a:t>The </a:t>
            </a:r>
            <a:r>
              <a:rPr lang="de-DE" dirty="0" err="1"/>
              <a:t>selection</a:t>
            </a:r>
            <a:r>
              <a:rPr lang="de-DE" dirty="0"/>
              <a:t> </a:t>
            </a:r>
            <a:r>
              <a:rPr lang="de-DE" dirty="0" err="1"/>
              <a:t>of</a:t>
            </a:r>
            <a:r>
              <a:rPr lang="de-DE" dirty="0"/>
              <a:t> </a:t>
            </a:r>
            <a:r>
              <a:rPr lang="de-DE" dirty="0" err="1"/>
              <a:t>labels</a:t>
            </a:r>
            <a:r>
              <a:rPr lang="de-DE" dirty="0"/>
              <a:t> </a:t>
            </a:r>
            <a:r>
              <a:rPr lang="de-DE" dirty="0" err="1"/>
              <a:t>to</a:t>
            </a:r>
            <a:r>
              <a:rPr lang="de-DE" dirty="0"/>
              <a:t> </a:t>
            </a:r>
            <a:r>
              <a:rPr lang="de-DE" dirty="0" err="1"/>
              <a:t>be</a:t>
            </a:r>
            <a:r>
              <a:rPr lang="de-DE" dirty="0"/>
              <a:t> </a:t>
            </a:r>
            <a:r>
              <a:rPr lang="de-DE" dirty="0" err="1"/>
              <a:t>shown</a:t>
            </a:r>
            <a:r>
              <a:rPr lang="de-DE" dirty="0"/>
              <a:t> </a:t>
            </a:r>
            <a:r>
              <a:rPr lang="de-DE" dirty="0" err="1"/>
              <a:t>and</a:t>
            </a:r>
            <a:r>
              <a:rPr lang="de-DE" dirty="0"/>
              <a:t> </a:t>
            </a:r>
            <a:r>
              <a:rPr lang="de-DE" dirty="0" err="1"/>
              <a:t>their</a:t>
            </a:r>
            <a:r>
              <a:rPr lang="de-DE" dirty="0"/>
              <a:t> </a:t>
            </a:r>
            <a:r>
              <a:rPr lang="de-DE" dirty="0" err="1"/>
              <a:t>placement</a:t>
            </a:r>
            <a:r>
              <a:rPr lang="de-DE" dirty="0"/>
              <a:t> </a:t>
            </a:r>
            <a:r>
              <a:rPr lang="de-DE" dirty="0" err="1"/>
              <a:t>should</a:t>
            </a:r>
            <a:r>
              <a:rPr lang="de-DE" dirty="0"/>
              <a:t> follow </a:t>
            </a:r>
            <a:r>
              <a:rPr lang="de-DE" dirty="0" err="1"/>
              <a:t>certain</a:t>
            </a:r>
            <a:r>
              <a:rPr lang="de-DE" dirty="0"/>
              <a:t> </a:t>
            </a:r>
            <a:r>
              <a:rPr lang="de-DE" dirty="0" err="1"/>
              <a:t>rules</a:t>
            </a:r>
            <a:r>
              <a:rPr lang="de-DE" dirty="0"/>
              <a:t>. </a:t>
            </a:r>
            <a:r>
              <a:rPr lang="de-DE" dirty="0" err="1"/>
              <a:t>They</a:t>
            </a:r>
            <a:r>
              <a:rPr lang="de-DE" dirty="0"/>
              <a:t>, </a:t>
            </a:r>
            <a:r>
              <a:rPr lang="de-DE" dirty="0" err="1"/>
              <a:t>too</a:t>
            </a:r>
            <a:r>
              <a:rPr lang="de-DE" dirty="0"/>
              <a:t>, </a:t>
            </a:r>
            <a:r>
              <a:rPr lang="de-DE" dirty="0" err="1"/>
              <a:t>originate</a:t>
            </a:r>
            <a:r>
              <a:rPr lang="de-DE" dirty="0"/>
              <a:t> in </a:t>
            </a:r>
            <a:r>
              <a:rPr lang="de-DE" dirty="0" err="1"/>
              <a:t>map</a:t>
            </a:r>
            <a:r>
              <a:rPr lang="de-DE" dirty="0"/>
              <a:t> </a:t>
            </a:r>
            <a:r>
              <a:rPr lang="de-DE" dirty="0" err="1"/>
              <a:t>label</a:t>
            </a:r>
            <a:r>
              <a:rPr lang="de-DE" dirty="0"/>
              <a:t> </a:t>
            </a:r>
            <a:r>
              <a:rPr lang="de-DE" dirty="0" err="1"/>
              <a:t>placement</a:t>
            </a:r>
            <a:r>
              <a:rPr lang="de-DE" dirty="0"/>
              <a:t>, but </a:t>
            </a:r>
            <a:r>
              <a:rPr lang="de-DE" dirty="0" err="1"/>
              <a:t>these</a:t>
            </a:r>
            <a:r>
              <a:rPr lang="de-DE" dirty="0"/>
              <a:t> </a:t>
            </a:r>
            <a:r>
              <a:rPr lang="de-DE" dirty="0" err="1"/>
              <a:t>three</a:t>
            </a:r>
            <a:r>
              <a:rPr lang="de-DE" dirty="0"/>
              <a:t> also </a:t>
            </a:r>
            <a:r>
              <a:rPr lang="de-DE" dirty="0" err="1"/>
              <a:t>apply</a:t>
            </a:r>
            <a:r>
              <a:rPr lang="de-DE" dirty="0"/>
              <a:t> </a:t>
            </a:r>
            <a:r>
              <a:rPr lang="de-DE" dirty="0" err="1"/>
              <a:t>to</a:t>
            </a:r>
            <a:r>
              <a:rPr lang="de-DE" dirty="0"/>
              <a:t> </a:t>
            </a:r>
            <a:r>
              <a:rPr lang="de-DE" dirty="0" err="1"/>
              <a:t>diagrams</a:t>
            </a:r>
            <a:r>
              <a:rPr lang="de-DE" dirty="0"/>
              <a:t>.</a:t>
            </a:r>
            <a:endParaRPr dirty="0"/>
          </a:p>
        </p:txBody>
      </p:sp>
    </p:spTree>
    <p:extLst>
      <p:ext uri="{BB962C8B-B14F-4D97-AF65-F5344CB8AC3E}">
        <p14:creationId xmlns:p14="http://schemas.microsoft.com/office/powerpoint/2010/main" val="33259530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152430264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a:t>Simple </a:t>
            </a:r>
            <a:r>
              <a:rPr lang="de-DE" dirty="0" err="1"/>
              <a:t>strategies</a:t>
            </a:r>
            <a:r>
              <a:rPr lang="de-DE" dirty="0"/>
              <a:t> </a:t>
            </a:r>
            <a:r>
              <a:rPr lang="de-DE" dirty="0" err="1"/>
              <a:t>choose</a:t>
            </a:r>
            <a:r>
              <a:rPr lang="de-DE" dirty="0"/>
              <a:t> </a:t>
            </a:r>
            <a:r>
              <a:rPr lang="de-DE" dirty="0" err="1"/>
              <a:t>the</a:t>
            </a:r>
            <a:r>
              <a:rPr lang="de-DE" dirty="0"/>
              <a:t> </a:t>
            </a:r>
            <a:r>
              <a:rPr lang="de-DE" dirty="0" err="1"/>
              <a:t>layer</a:t>
            </a:r>
            <a:r>
              <a:rPr lang="de-DE" dirty="0"/>
              <a:t> </a:t>
            </a:r>
            <a:r>
              <a:rPr lang="de-DE" dirty="0" err="1"/>
              <a:t>simply</a:t>
            </a:r>
            <a:r>
              <a:rPr lang="de-DE" dirty="0"/>
              <a:t> </a:t>
            </a:r>
            <a:r>
              <a:rPr lang="de-DE" dirty="0" err="1"/>
              <a:t>based</a:t>
            </a:r>
            <a:r>
              <a:rPr lang="de-DE" dirty="0"/>
              <a:t> on </a:t>
            </a:r>
            <a:r>
              <a:rPr lang="de-DE" dirty="0" err="1"/>
              <a:t>structural</a:t>
            </a:r>
            <a:r>
              <a:rPr lang="de-DE" dirty="0"/>
              <a:t> </a:t>
            </a:r>
            <a:r>
              <a:rPr lang="de-DE" dirty="0" err="1"/>
              <a:t>information</a:t>
            </a:r>
            <a:r>
              <a:rPr lang="de-DE" dirty="0"/>
              <a:t>: </a:t>
            </a:r>
            <a:r>
              <a:rPr lang="de-DE" dirty="0" err="1"/>
              <a:t>which</a:t>
            </a:r>
            <a:r>
              <a:rPr lang="de-DE" dirty="0"/>
              <a:t> </a:t>
            </a:r>
            <a:r>
              <a:rPr lang="de-DE" dirty="0" err="1"/>
              <a:t>layers</a:t>
            </a:r>
            <a:r>
              <a:rPr lang="de-DE" dirty="0"/>
              <a:t> </a:t>
            </a:r>
            <a:r>
              <a:rPr lang="de-DE" dirty="0" err="1"/>
              <a:t>the</a:t>
            </a:r>
            <a:r>
              <a:rPr lang="de-DE" dirty="0"/>
              <a:t> </a:t>
            </a:r>
            <a:r>
              <a:rPr lang="de-DE" dirty="0" err="1"/>
              <a:t>label</a:t>
            </a:r>
            <a:r>
              <a:rPr lang="de-DE" dirty="0"/>
              <a:t> </a:t>
            </a:r>
            <a:r>
              <a:rPr lang="de-DE" dirty="0" err="1"/>
              <a:t>could</a:t>
            </a:r>
            <a:r>
              <a:rPr lang="de-DE" dirty="0"/>
              <a:t> </a:t>
            </a:r>
            <a:r>
              <a:rPr lang="de-DE" dirty="0" err="1"/>
              <a:t>be</a:t>
            </a:r>
            <a:r>
              <a:rPr lang="de-DE" dirty="0"/>
              <a:t> </a:t>
            </a:r>
            <a:r>
              <a:rPr lang="de-DE" dirty="0" err="1"/>
              <a:t>placed</a:t>
            </a:r>
            <a:r>
              <a:rPr lang="de-DE" dirty="0"/>
              <a:t> in. </a:t>
            </a:r>
            <a:r>
              <a:rPr lang="de-DE" dirty="0" err="1"/>
              <a:t>For</a:t>
            </a:r>
            <a:r>
              <a:rPr lang="de-DE" dirty="0"/>
              <a:t> </a:t>
            </a:r>
            <a:r>
              <a:rPr lang="de-DE" dirty="0" err="1"/>
              <a:t>some</a:t>
            </a:r>
            <a:r>
              <a:rPr lang="de-DE" dirty="0"/>
              <a:t> </a:t>
            </a:r>
            <a:r>
              <a:rPr lang="de-DE" dirty="0" err="1"/>
              <a:t>visual</a:t>
            </a:r>
            <a:r>
              <a:rPr lang="de-DE" dirty="0"/>
              <a:t> </a:t>
            </a:r>
            <a:r>
              <a:rPr lang="de-DE" dirty="0" err="1"/>
              <a:t>languages</a:t>
            </a:r>
            <a:r>
              <a:rPr lang="de-DE" dirty="0"/>
              <a:t>, </a:t>
            </a:r>
            <a:r>
              <a:rPr lang="de-DE" dirty="0" err="1"/>
              <a:t>it</a:t>
            </a:r>
            <a:r>
              <a:rPr lang="de-DE" dirty="0"/>
              <a:t> </a:t>
            </a:r>
            <a:r>
              <a:rPr lang="de-DE" dirty="0" err="1"/>
              <a:t>may</a:t>
            </a:r>
            <a:r>
              <a:rPr lang="de-DE" dirty="0"/>
              <a:t> </a:t>
            </a:r>
            <a:r>
              <a:rPr lang="de-DE" dirty="0" err="1"/>
              <a:t>be</a:t>
            </a:r>
            <a:r>
              <a:rPr lang="de-DE" dirty="0"/>
              <a:t> sensible </a:t>
            </a:r>
            <a:r>
              <a:rPr lang="de-DE" dirty="0" err="1"/>
              <a:t>to</a:t>
            </a:r>
            <a:r>
              <a:rPr lang="de-DE" dirty="0"/>
              <a:t> </a:t>
            </a:r>
            <a:r>
              <a:rPr lang="de-DE" dirty="0" err="1"/>
              <a:t>always</a:t>
            </a:r>
            <a:r>
              <a:rPr lang="de-DE" dirty="0"/>
              <a:t> </a:t>
            </a:r>
            <a:r>
              <a:rPr lang="de-DE" dirty="0" err="1"/>
              <a:t>place</a:t>
            </a:r>
            <a:r>
              <a:rPr lang="de-DE" dirty="0"/>
              <a:t> </a:t>
            </a:r>
            <a:r>
              <a:rPr lang="de-DE" dirty="0" err="1"/>
              <a:t>labels</a:t>
            </a:r>
            <a:r>
              <a:rPr lang="de-DE" dirty="0"/>
              <a:t> in </a:t>
            </a:r>
            <a:r>
              <a:rPr lang="de-DE" dirty="0" err="1"/>
              <a:t>the</a:t>
            </a:r>
            <a:r>
              <a:rPr lang="de-DE" dirty="0"/>
              <a:t> </a:t>
            </a:r>
            <a:r>
              <a:rPr lang="de-DE" dirty="0" err="1"/>
              <a:t>source</a:t>
            </a:r>
            <a:r>
              <a:rPr lang="de-DE" dirty="0"/>
              <a:t> </a:t>
            </a:r>
            <a:r>
              <a:rPr lang="de-DE" dirty="0" err="1"/>
              <a:t>layer</a:t>
            </a:r>
            <a:r>
              <a:rPr lang="de-DE" dirty="0"/>
              <a:t>, </a:t>
            </a:r>
            <a:r>
              <a:rPr lang="de-DE" dirty="0" err="1"/>
              <a:t>for</a:t>
            </a:r>
            <a:r>
              <a:rPr lang="de-DE" dirty="0"/>
              <a:t> </a:t>
            </a:r>
            <a:r>
              <a:rPr lang="de-DE" dirty="0" err="1"/>
              <a:t>example</a:t>
            </a:r>
            <a:r>
              <a:rPr lang="de-DE" dirty="0"/>
              <a:t>, </a:t>
            </a:r>
            <a:r>
              <a:rPr lang="de-DE" dirty="0" err="1"/>
              <a:t>since</a:t>
            </a:r>
            <a:r>
              <a:rPr lang="de-DE" dirty="0"/>
              <a:t> </a:t>
            </a:r>
            <a:r>
              <a:rPr lang="de-DE" dirty="0" err="1"/>
              <a:t>their</a:t>
            </a:r>
            <a:r>
              <a:rPr lang="de-DE" dirty="0"/>
              <a:t> </a:t>
            </a:r>
            <a:r>
              <a:rPr lang="de-DE" dirty="0" err="1"/>
              <a:t>information</a:t>
            </a:r>
            <a:r>
              <a:rPr lang="de-DE" dirty="0"/>
              <a:t> </a:t>
            </a:r>
            <a:r>
              <a:rPr lang="de-DE" dirty="0" err="1"/>
              <a:t>are</a:t>
            </a:r>
            <a:r>
              <a:rPr lang="de-DE" dirty="0"/>
              <a:t> </a:t>
            </a:r>
            <a:r>
              <a:rPr lang="de-DE" dirty="0" err="1"/>
              <a:t>most</a:t>
            </a:r>
            <a:r>
              <a:rPr lang="de-DE" dirty="0"/>
              <a:t> relevant at </a:t>
            </a:r>
            <a:r>
              <a:rPr lang="de-DE" dirty="0" err="1"/>
              <a:t>the</a:t>
            </a:r>
            <a:r>
              <a:rPr lang="de-DE" dirty="0"/>
              <a:t> </a:t>
            </a:r>
            <a:r>
              <a:rPr lang="de-DE" dirty="0" err="1"/>
              <a:t>source</a:t>
            </a:r>
            <a:r>
              <a:rPr lang="de-DE" dirty="0"/>
              <a:t> </a:t>
            </a:r>
            <a:r>
              <a:rPr lang="de-DE" dirty="0" err="1"/>
              <a:t>node</a:t>
            </a:r>
            <a:r>
              <a:rPr lang="de-DE" dirty="0"/>
              <a:t>. </a:t>
            </a:r>
            <a:r>
              <a:rPr lang="de-DE" dirty="0" err="1"/>
              <a:t>Why</a:t>
            </a:r>
            <a:r>
              <a:rPr lang="de-DE" dirty="0"/>
              <a:t> not </a:t>
            </a:r>
            <a:r>
              <a:rPr lang="de-DE" dirty="0" err="1"/>
              <a:t>simply</a:t>
            </a:r>
            <a:r>
              <a:rPr lang="de-DE" dirty="0"/>
              <a:t> </a:t>
            </a:r>
            <a:r>
              <a:rPr lang="de-DE" dirty="0" err="1"/>
              <a:t>use</a:t>
            </a:r>
            <a:r>
              <a:rPr lang="de-DE" dirty="0"/>
              <a:t> </a:t>
            </a:r>
            <a:r>
              <a:rPr lang="de-DE" dirty="0" err="1"/>
              <a:t>tail</a:t>
            </a:r>
            <a:r>
              <a:rPr lang="de-DE" dirty="0"/>
              <a:t> </a:t>
            </a:r>
            <a:r>
              <a:rPr lang="de-DE" dirty="0" err="1"/>
              <a:t>labels</a:t>
            </a:r>
            <a:r>
              <a:rPr lang="de-DE" dirty="0"/>
              <a:t> </a:t>
            </a:r>
            <a:r>
              <a:rPr lang="de-DE" dirty="0" err="1"/>
              <a:t>instead</a:t>
            </a:r>
            <a:r>
              <a:rPr lang="de-DE" dirty="0"/>
              <a:t>? </a:t>
            </a:r>
            <a:r>
              <a:rPr lang="de-DE" dirty="0" err="1"/>
              <a:t>Because</a:t>
            </a:r>
            <a:r>
              <a:rPr lang="de-DE" dirty="0"/>
              <a:t> </a:t>
            </a:r>
            <a:r>
              <a:rPr lang="de-DE" dirty="0" err="1"/>
              <a:t>they</a:t>
            </a:r>
            <a:r>
              <a:rPr lang="de-DE" dirty="0"/>
              <a:t> </a:t>
            </a:r>
            <a:r>
              <a:rPr lang="de-DE" dirty="0" err="1"/>
              <a:t>enlarge</a:t>
            </a:r>
            <a:r>
              <a:rPr lang="de-DE" dirty="0"/>
              <a:t> </a:t>
            </a:r>
            <a:r>
              <a:rPr lang="de-DE" dirty="0" err="1"/>
              <a:t>the</a:t>
            </a:r>
            <a:r>
              <a:rPr lang="de-DE" dirty="0"/>
              <a:t> </a:t>
            </a:r>
            <a:r>
              <a:rPr lang="de-DE" dirty="0" err="1"/>
              <a:t>node‘s</a:t>
            </a:r>
            <a:r>
              <a:rPr lang="de-DE" dirty="0"/>
              <a:t> </a:t>
            </a:r>
            <a:r>
              <a:rPr lang="de-DE" dirty="0" err="1"/>
              <a:t>margings</a:t>
            </a:r>
            <a:r>
              <a:rPr lang="de-DE" dirty="0"/>
              <a:t> </a:t>
            </a:r>
            <a:r>
              <a:rPr lang="de-DE" dirty="0" err="1"/>
              <a:t>and</a:t>
            </a:r>
            <a:r>
              <a:rPr lang="de-DE" dirty="0"/>
              <a:t> </a:t>
            </a:r>
            <a:r>
              <a:rPr lang="de-DE" dirty="0" err="1"/>
              <a:t>thereby</a:t>
            </a:r>
            <a:r>
              <a:rPr lang="de-DE" dirty="0"/>
              <a:t> </a:t>
            </a:r>
            <a:r>
              <a:rPr lang="de-DE" dirty="0" err="1"/>
              <a:t>its</a:t>
            </a:r>
            <a:r>
              <a:rPr lang="de-DE" dirty="0"/>
              <a:t> </a:t>
            </a:r>
            <a:r>
              <a:rPr lang="de-DE" dirty="0" err="1"/>
              <a:t>layer</a:t>
            </a:r>
            <a:r>
              <a:rPr lang="de-DE" dirty="0"/>
              <a:t>, </a:t>
            </a:r>
            <a:r>
              <a:rPr lang="de-DE" dirty="0" err="1"/>
              <a:t>while</a:t>
            </a:r>
            <a:r>
              <a:rPr lang="de-DE" dirty="0"/>
              <a:t> </a:t>
            </a:r>
            <a:r>
              <a:rPr lang="de-DE" dirty="0" err="1"/>
              <a:t>center</a:t>
            </a:r>
            <a:r>
              <a:rPr lang="de-DE" dirty="0"/>
              <a:t> </a:t>
            </a:r>
            <a:r>
              <a:rPr lang="de-DE" dirty="0" err="1"/>
              <a:t>labels</a:t>
            </a:r>
            <a:r>
              <a:rPr lang="de-DE" dirty="0"/>
              <a:t> </a:t>
            </a:r>
            <a:r>
              <a:rPr lang="de-DE" dirty="0" err="1"/>
              <a:t>placed</a:t>
            </a:r>
            <a:r>
              <a:rPr lang="de-DE" dirty="0"/>
              <a:t> at </a:t>
            </a:r>
            <a:r>
              <a:rPr lang="de-DE" dirty="0" err="1"/>
              <a:t>the</a:t>
            </a:r>
            <a:r>
              <a:rPr lang="de-DE" dirty="0"/>
              <a:t> </a:t>
            </a:r>
            <a:r>
              <a:rPr lang="de-DE" dirty="0" err="1"/>
              <a:t>source</a:t>
            </a:r>
            <a:r>
              <a:rPr lang="de-DE" dirty="0"/>
              <a:t> </a:t>
            </a:r>
            <a:r>
              <a:rPr lang="de-DE" dirty="0" err="1"/>
              <a:t>layer</a:t>
            </a:r>
            <a:r>
              <a:rPr lang="de-DE" dirty="0"/>
              <a:t> do not.</a:t>
            </a:r>
            <a:endParaRPr dirty="0"/>
          </a:p>
        </p:txBody>
      </p:sp>
    </p:spTree>
    <p:extLst>
      <p:ext uri="{BB962C8B-B14F-4D97-AF65-F5344CB8AC3E}">
        <p14:creationId xmlns:p14="http://schemas.microsoft.com/office/powerpoint/2010/main" val="24683418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err="1"/>
              <a:t>Assigning</a:t>
            </a:r>
            <a:r>
              <a:rPr lang="de-DE" dirty="0"/>
              <a:t> </a:t>
            </a:r>
            <a:r>
              <a:rPr lang="de-DE" dirty="0" err="1"/>
              <a:t>labels</a:t>
            </a:r>
            <a:r>
              <a:rPr lang="de-DE" dirty="0"/>
              <a:t> </a:t>
            </a:r>
            <a:r>
              <a:rPr lang="de-DE" dirty="0" err="1"/>
              <a:t>to</a:t>
            </a:r>
            <a:r>
              <a:rPr lang="de-DE" dirty="0"/>
              <a:t> </a:t>
            </a:r>
            <a:r>
              <a:rPr lang="de-DE" dirty="0" err="1"/>
              <a:t>layers</a:t>
            </a:r>
            <a:r>
              <a:rPr lang="de-DE" dirty="0"/>
              <a:t> such </a:t>
            </a:r>
            <a:r>
              <a:rPr lang="de-DE" dirty="0" err="1"/>
              <a:t>that</a:t>
            </a:r>
            <a:r>
              <a:rPr lang="de-DE" dirty="0"/>
              <a:t> </a:t>
            </a:r>
            <a:r>
              <a:rPr lang="de-DE" dirty="0" err="1"/>
              <a:t>the</a:t>
            </a:r>
            <a:r>
              <a:rPr lang="de-DE" dirty="0"/>
              <a:t> </a:t>
            </a:r>
            <a:r>
              <a:rPr lang="de-DE" dirty="0" err="1"/>
              <a:t>drawing‘s</a:t>
            </a:r>
            <a:r>
              <a:rPr lang="de-DE" dirty="0"/>
              <a:t> </a:t>
            </a:r>
            <a:r>
              <a:rPr lang="de-DE" dirty="0" err="1"/>
              <a:t>width</a:t>
            </a:r>
            <a:r>
              <a:rPr lang="de-DE" dirty="0"/>
              <a:t> </a:t>
            </a:r>
            <a:r>
              <a:rPr lang="de-DE" dirty="0" err="1"/>
              <a:t>is</a:t>
            </a:r>
            <a:r>
              <a:rPr lang="de-DE" dirty="0"/>
              <a:t> </a:t>
            </a:r>
            <a:r>
              <a:rPr lang="de-DE" dirty="0" err="1"/>
              <a:t>minimized</a:t>
            </a:r>
            <a:r>
              <a:rPr lang="de-DE" dirty="0"/>
              <a:t> </a:t>
            </a:r>
            <a:r>
              <a:rPr lang="de-DE" dirty="0" err="1"/>
              <a:t>is</a:t>
            </a:r>
            <a:r>
              <a:rPr lang="de-DE" dirty="0"/>
              <a:t> an </a:t>
            </a:r>
            <a:r>
              <a:rPr lang="de-DE" dirty="0" err="1"/>
              <a:t>optimization</a:t>
            </a:r>
            <a:r>
              <a:rPr lang="de-DE" dirty="0"/>
              <a:t> </a:t>
            </a:r>
            <a:r>
              <a:rPr lang="de-DE" dirty="0" err="1"/>
              <a:t>problem</a:t>
            </a:r>
            <a:r>
              <a:rPr lang="de-DE" dirty="0"/>
              <a:t> </a:t>
            </a:r>
            <a:r>
              <a:rPr lang="de-DE" dirty="0" err="1"/>
              <a:t>and</a:t>
            </a:r>
            <a:r>
              <a:rPr lang="de-DE" dirty="0"/>
              <a:t> </a:t>
            </a:r>
            <a:r>
              <a:rPr lang="de-DE" dirty="0" err="1"/>
              <a:t>can</a:t>
            </a:r>
            <a:r>
              <a:rPr lang="de-DE" dirty="0"/>
              <a:t> </a:t>
            </a:r>
            <a:r>
              <a:rPr lang="de-DE" dirty="0" err="1"/>
              <a:t>be</a:t>
            </a:r>
            <a:r>
              <a:rPr lang="de-DE" dirty="0"/>
              <a:t> </a:t>
            </a:r>
            <a:r>
              <a:rPr lang="de-DE" dirty="0" err="1"/>
              <a:t>formulated</a:t>
            </a:r>
            <a:r>
              <a:rPr lang="de-DE" dirty="0"/>
              <a:t> </a:t>
            </a:r>
            <a:r>
              <a:rPr lang="de-DE" dirty="0" err="1"/>
              <a:t>as</a:t>
            </a:r>
            <a:r>
              <a:rPr lang="de-DE" dirty="0"/>
              <a:t> a </a:t>
            </a:r>
            <a:r>
              <a:rPr lang="de-DE" dirty="0" err="1"/>
              <a:t>mixed</a:t>
            </a:r>
            <a:r>
              <a:rPr lang="de-DE" dirty="0"/>
              <a:t>-integer linear </a:t>
            </a:r>
            <a:r>
              <a:rPr lang="de-DE" dirty="0" err="1"/>
              <a:t>program</a:t>
            </a:r>
            <a:r>
              <a:rPr lang="de-DE" dirty="0"/>
              <a:t>. Note </a:t>
            </a:r>
            <a:r>
              <a:rPr lang="de-DE" dirty="0" err="1"/>
              <a:t>that</a:t>
            </a:r>
            <a:r>
              <a:rPr lang="de-DE" dirty="0"/>
              <a:t> </a:t>
            </a:r>
            <a:r>
              <a:rPr lang="de-DE" dirty="0" err="1"/>
              <a:t>the</a:t>
            </a:r>
            <a:r>
              <a:rPr lang="de-DE" dirty="0"/>
              <a:t> </a:t>
            </a:r>
            <a:r>
              <a:rPr lang="de-DE" dirty="0" err="1"/>
              <a:t>width</a:t>
            </a:r>
            <a:r>
              <a:rPr lang="de-DE" dirty="0"/>
              <a:t> </a:t>
            </a:r>
            <a:r>
              <a:rPr lang="de-DE" dirty="0" err="1"/>
              <a:t>of</a:t>
            </a:r>
            <a:r>
              <a:rPr lang="de-DE" dirty="0"/>
              <a:t> </a:t>
            </a:r>
            <a:r>
              <a:rPr lang="de-DE" dirty="0" err="1"/>
              <a:t>each</a:t>
            </a:r>
            <a:r>
              <a:rPr lang="de-DE" dirty="0"/>
              <a:t> </a:t>
            </a:r>
            <a:r>
              <a:rPr lang="de-DE" dirty="0" err="1"/>
              <a:t>layer</a:t>
            </a:r>
            <a:r>
              <a:rPr lang="de-DE" dirty="0"/>
              <a:t> </a:t>
            </a:r>
            <a:r>
              <a:rPr lang="de-DE" dirty="0" err="1"/>
              <a:t>here</a:t>
            </a:r>
            <a:r>
              <a:rPr lang="de-DE" dirty="0"/>
              <a:t> </a:t>
            </a:r>
            <a:r>
              <a:rPr lang="de-DE" dirty="0" err="1"/>
              <a:t>is</a:t>
            </a:r>
            <a:r>
              <a:rPr lang="de-DE" dirty="0"/>
              <a:t> </a:t>
            </a:r>
            <a:r>
              <a:rPr lang="de-DE" dirty="0" err="1"/>
              <a:t>defined</a:t>
            </a:r>
            <a:r>
              <a:rPr lang="de-DE" dirty="0"/>
              <a:t> </a:t>
            </a:r>
            <a:r>
              <a:rPr lang="de-DE" dirty="0" err="1"/>
              <a:t>as</a:t>
            </a:r>
            <a:r>
              <a:rPr lang="de-DE" dirty="0"/>
              <a:t> </a:t>
            </a:r>
            <a:r>
              <a:rPr lang="de-DE" dirty="0" err="1"/>
              <a:t>the</a:t>
            </a:r>
            <a:r>
              <a:rPr lang="de-DE" dirty="0"/>
              <a:t> </a:t>
            </a:r>
            <a:r>
              <a:rPr lang="de-DE" dirty="0" err="1"/>
              <a:t>width</a:t>
            </a:r>
            <a:r>
              <a:rPr lang="de-DE" dirty="0"/>
              <a:t> </a:t>
            </a:r>
            <a:r>
              <a:rPr lang="de-DE" dirty="0" err="1"/>
              <a:t>of</a:t>
            </a:r>
            <a:r>
              <a:rPr lang="de-DE" dirty="0"/>
              <a:t> </a:t>
            </a:r>
            <a:r>
              <a:rPr lang="de-DE" dirty="0" err="1"/>
              <a:t>its</a:t>
            </a:r>
            <a:r>
              <a:rPr lang="de-DE" dirty="0"/>
              <a:t> </a:t>
            </a:r>
            <a:r>
              <a:rPr lang="de-DE" dirty="0" err="1"/>
              <a:t>widest</a:t>
            </a:r>
            <a:r>
              <a:rPr lang="de-DE" dirty="0"/>
              <a:t> </a:t>
            </a:r>
            <a:r>
              <a:rPr lang="de-DE" dirty="0" err="1"/>
              <a:t>regular</a:t>
            </a:r>
            <a:r>
              <a:rPr lang="de-DE" dirty="0"/>
              <a:t> </a:t>
            </a:r>
            <a:r>
              <a:rPr lang="de-DE" dirty="0" err="1"/>
              <a:t>node</a:t>
            </a:r>
            <a:r>
              <a:rPr lang="de-DE" dirty="0"/>
              <a:t>.</a:t>
            </a:r>
          </a:p>
        </p:txBody>
      </p:sp>
    </p:spTree>
    <p:extLst>
      <p:ext uri="{BB962C8B-B14F-4D97-AF65-F5344CB8AC3E}">
        <p14:creationId xmlns:p14="http://schemas.microsoft.com/office/powerpoint/2010/main" val="37615373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a:t>The </a:t>
            </a:r>
            <a:r>
              <a:rPr lang="de-DE" dirty="0" err="1"/>
              <a:t>output</a:t>
            </a:r>
            <a:r>
              <a:rPr lang="de-DE" dirty="0"/>
              <a:t> </a:t>
            </a:r>
            <a:r>
              <a:rPr lang="de-DE" dirty="0" err="1"/>
              <a:t>should</a:t>
            </a:r>
            <a:r>
              <a:rPr lang="de-DE" dirty="0"/>
              <a:t> </a:t>
            </a:r>
            <a:r>
              <a:rPr lang="de-DE" dirty="0" err="1"/>
              <a:t>be</a:t>
            </a:r>
            <a:r>
              <a:rPr lang="de-DE" dirty="0"/>
              <a:t> </a:t>
            </a:r>
            <a:r>
              <a:rPr lang="de-DE" dirty="0" err="1"/>
              <a:t>the</a:t>
            </a:r>
            <a:r>
              <a:rPr lang="de-DE" dirty="0"/>
              <a:t> </a:t>
            </a:r>
            <a:r>
              <a:rPr lang="de-DE" dirty="0" err="1"/>
              <a:t>assignment</a:t>
            </a:r>
            <a:r>
              <a:rPr lang="de-DE" dirty="0"/>
              <a:t> </a:t>
            </a:r>
            <a:r>
              <a:rPr lang="de-DE" dirty="0" err="1"/>
              <a:t>of</a:t>
            </a:r>
            <a:r>
              <a:rPr lang="de-DE" dirty="0"/>
              <a:t> </a:t>
            </a:r>
            <a:r>
              <a:rPr lang="de-DE" dirty="0" err="1"/>
              <a:t>labels</a:t>
            </a:r>
            <a:r>
              <a:rPr lang="de-DE" dirty="0"/>
              <a:t> </a:t>
            </a:r>
            <a:r>
              <a:rPr lang="de-DE" dirty="0" err="1"/>
              <a:t>to</a:t>
            </a:r>
            <a:r>
              <a:rPr lang="de-DE" dirty="0"/>
              <a:t> </a:t>
            </a:r>
            <a:r>
              <a:rPr lang="de-DE" dirty="0" err="1"/>
              <a:t>layers</a:t>
            </a:r>
            <a:r>
              <a:rPr lang="de-DE" dirty="0"/>
              <a:t> such </a:t>
            </a:r>
            <a:r>
              <a:rPr lang="de-DE" dirty="0" err="1"/>
              <a:t>that</a:t>
            </a:r>
            <a:r>
              <a:rPr lang="de-DE" dirty="0"/>
              <a:t> </a:t>
            </a:r>
            <a:r>
              <a:rPr lang="de-DE" dirty="0" err="1"/>
              <a:t>the</a:t>
            </a:r>
            <a:r>
              <a:rPr lang="de-DE" dirty="0"/>
              <a:t> </a:t>
            </a:r>
            <a:r>
              <a:rPr lang="de-DE" dirty="0" err="1"/>
              <a:t>diagram‘s</a:t>
            </a:r>
            <a:r>
              <a:rPr lang="de-DE" dirty="0"/>
              <a:t> total </a:t>
            </a:r>
            <a:r>
              <a:rPr lang="de-DE" dirty="0" err="1"/>
              <a:t>width</a:t>
            </a:r>
            <a:r>
              <a:rPr lang="de-DE" dirty="0"/>
              <a:t> </a:t>
            </a:r>
            <a:r>
              <a:rPr lang="de-DE" dirty="0" err="1"/>
              <a:t>is</a:t>
            </a:r>
            <a:r>
              <a:rPr lang="de-DE" dirty="0"/>
              <a:t> </a:t>
            </a:r>
            <a:r>
              <a:rPr lang="de-DE" dirty="0" err="1"/>
              <a:t>minimized</a:t>
            </a:r>
            <a:r>
              <a:rPr lang="de-DE" dirty="0"/>
              <a:t>.</a:t>
            </a:r>
          </a:p>
        </p:txBody>
      </p:sp>
    </p:spTree>
    <p:extLst>
      <p:ext uri="{BB962C8B-B14F-4D97-AF65-F5344CB8AC3E}">
        <p14:creationId xmlns:p14="http://schemas.microsoft.com/office/powerpoint/2010/main" val="269176815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a:t>The </a:t>
            </a:r>
            <a:r>
              <a:rPr lang="de-DE" dirty="0" err="1"/>
              <a:t>assignment</a:t>
            </a:r>
            <a:r>
              <a:rPr lang="de-DE" dirty="0"/>
              <a:t> must </a:t>
            </a:r>
            <a:r>
              <a:rPr lang="de-DE" dirty="0" err="1"/>
              <a:t>assign</a:t>
            </a:r>
            <a:r>
              <a:rPr lang="de-DE" dirty="0"/>
              <a:t> </a:t>
            </a:r>
            <a:r>
              <a:rPr lang="de-DE" dirty="0" err="1"/>
              <a:t>each</a:t>
            </a:r>
            <a:r>
              <a:rPr lang="de-DE" dirty="0"/>
              <a:t> </a:t>
            </a:r>
            <a:r>
              <a:rPr lang="de-DE" dirty="0" err="1"/>
              <a:t>label</a:t>
            </a:r>
            <a:r>
              <a:rPr lang="de-DE" dirty="0"/>
              <a:t> </a:t>
            </a:r>
            <a:r>
              <a:rPr lang="de-DE" dirty="0" err="1"/>
              <a:t>to</a:t>
            </a:r>
            <a:r>
              <a:rPr lang="de-DE" dirty="0"/>
              <a:t> </a:t>
            </a:r>
            <a:r>
              <a:rPr lang="de-DE" dirty="0" err="1"/>
              <a:t>exactly</a:t>
            </a:r>
            <a:r>
              <a:rPr lang="de-DE" dirty="0"/>
              <a:t> </a:t>
            </a:r>
            <a:r>
              <a:rPr lang="de-DE" dirty="0" err="1"/>
              <a:t>one</a:t>
            </a:r>
            <a:r>
              <a:rPr lang="de-DE" dirty="0"/>
              <a:t> </a:t>
            </a:r>
            <a:r>
              <a:rPr lang="de-DE" dirty="0" err="1"/>
              <a:t>layer</a:t>
            </a:r>
            <a:r>
              <a:rPr lang="de-DE" dirty="0"/>
              <a:t> </a:t>
            </a:r>
            <a:r>
              <a:rPr lang="de-DE" dirty="0" err="1"/>
              <a:t>from</a:t>
            </a:r>
            <a:r>
              <a:rPr lang="de-DE" dirty="0"/>
              <a:t> </a:t>
            </a:r>
            <a:r>
              <a:rPr lang="de-DE" dirty="0" err="1"/>
              <a:t>its</a:t>
            </a:r>
            <a:r>
              <a:rPr lang="de-DE" dirty="0"/>
              <a:t> </a:t>
            </a:r>
            <a:r>
              <a:rPr lang="de-DE" dirty="0" err="1"/>
              <a:t>set</a:t>
            </a:r>
            <a:r>
              <a:rPr lang="de-DE" dirty="0"/>
              <a:t> </a:t>
            </a:r>
            <a:r>
              <a:rPr lang="de-DE" dirty="0" err="1"/>
              <a:t>of</a:t>
            </a:r>
            <a:r>
              <a:rPr lang="de-DE" dirty="0"/>
              <a:t> valid </a:t>
            </a:r>
            <a:r>
              <a:rPr lang="de-DE" dirty="0" err="1"/>
              <a:t>layers</a:t>
            </a:r>
            <a:r>
              <a:rPr lang="de-DE" dirty="0"/>
              <a:t>. </a:t>
            </a:r>
            <a:r>
              <a:rPr lang="de-DE" dirty="0" err="1"/>
              <a:t>It</a:t>
            </a:r>
            <a:r>
              <a:rPr lang="de-DE" dirty="0"/>
              <a:t> </a:t>
            </a:r>
            <a:r>
              <a:rPr lang="de-DE" dirty="0" err="1"/>
              <a:t>is</a:t>
            </a:r>
            <a:r>
              <a:rPr lang="de-DE" dirty="0"/>
              <a:t> </a:t>
            </a:r>
            <a:r>
              <a:rPr lang="de-DE" dirty="0" err="1"/>
              <a:t>clear</a:t>
            </a:r>
            <a:r>
              <a:rPr lang="de-DE" dirty="0"/>
              <a:t> </a:t>
            </a:r>
            <a:r>
              <a:rPr lang="de-DE" dirty="0" err="1"/>
              <a:t>that</a:t>
            </a:r>
            <a:r>
              <a:rPr lang="de-DE" dirty="0"/>
              <a:t> </a:t>
            </a:r>
            <a:r>
              <a:rPr lang="de-DE" dirty="0" err="1"/>
              <a:t>this</a:t>
            </a:r>
            <a:r>
              <a:rPr lang="de-DE" dirty="0"/>
              <a:t> </a:t>
            </a:r>
            <a:r>
              <a:rPr lang="de-DE" dirty="0" err="1"/>
              <a:t>problem</a:t>
            </a:r>
            <a:r>
              <a:rPr lang="de-DE" dirty="0"/>
              <a:t> </a:t>
            </a:r>
            <a:r>
              <a:rPr lang="de-DE" dirty="0" err="1"/>
              <a:t>is</a:t>
            </a:r>
            <a:r>
              <a:rPr lang="de-DE" dirty="0"/>
              <a:t> in NP. </a:t>
            </a:r>
            <a:r>
              <a:rPr lang="de-DE" dirty="0" err="1"/>
              <a:t>What</a:t>
            </a:r>
            <a:r>
              <a:rPr lang="de-DE" dirty="0"/>
              <a:t> </a:t>
            </a:r>
            <a:r>
              <a:rPr lang="de-DE" dirty="0" err="1"/>
              <a:t>is</a:t>
            </a:r>
            <a:r>
              <a:rPr lang="de-DE" dirty="0"/>
              <a:t> </a:t>
            </a:r>
            <a:r>
              <a:rPr lang="de-DE" dirty="0" err="1"/>
              <a:t>less</a:t>
            </a:r>
            <a:r>
              <a:rPr lang="de-DE" dirty="0"/>
              <a:t> </a:t>
            </a:r>
            <a:r>
              <a:rPr lang="de-DE" dirty="0" err="1"/>
              <a:t>clear</a:t>
            </a:r>
            <a:r>
              <a:rPr lang="de-DE" dirty="0"/>
              <a:t> </a:t>
            </a:r>
            <a:r>
              <a:rPr lang="de-DE" dirty="0" err="1"/>
              <a:t>is</a:t>
            </a:r>
            <a:r>
              <a:rPr lang="de-DE" dirty="0"/>
              <a:t> </a:t>
            </a:r>
            <a:r>
              <a:rPr lang="de-DE" dirty="0" err="1"/>
              <a:t>whether</a:t>
            </a:r>
            <a:r>
              <a:rPr lang="de-DE" dirty="0"/>
              <a:t> </a:t>
            </a:r>
            <a:r>
              <a:rPr lang="de-DE" dirty="0" err="1"/>
              <a:t>it</a:t>
            </a:r>
            <a:r>
              <a:rPr lang="de-DE" dirty="0"/>
              <a:t> </a:t>
            </a:r>
            <a:r>
              <a:rPr lang="de-DE" dirty="0" err="1"/>
              <a:t>is</a:t>
            </a:r>
            <a:r>
              <a:rPr lang="de-DE" dirty="0"/>
              <a:t> also NP-</a:t>
            </a:r>
            <a:r>
              <a:rPr lang="de-DE" dirty="0" err="1"/>
              <a:t>complete</a:t>
            </a:r>
            <a:r>
              <a:rPr lang="de-DE" dirty="0"/>
              <a:t>. </a:t>
            </a:r>
            <a:r>
              <a:rPr lang="de-DE" dirty="0" err="1"/>
              <a:t>While</a:t>
            </a:r>
            <a:r>
              <a:rPr lang="de-DE" dirty="0"/>
              <a:t> </a:t>
            </a:r>
            <a:r>
              <a:rPr lang="de-DE" dirty="0" err="1"/>
              <a:t>it</a:t>
            </a:r>
            <a:r>
              <a:rPr lang="de-DE" dirty="0"/>
              <a:t> </a:t>
            </a:r>
            <a:r>
              <a:rPr lang="de-DE" dirty="0" err="1"/>
              <a:t>certainly</a:t>
            </a:r>
            <a:r>
              <a:rPr lang="de-DE" dirty="0"/>
              <a:t> </a:t>
            </a:r>
            <a:r>
              <a:rPr lang="de-DE" dirty="0" err="1"/>
              <a:t>feels</a:t>
            </a:r>
            <a:r>
              <a:rPr lang="de-DE" dirty="0"/>
              <a:t> </a:t>
            </a:r>
            <a:r>
              <a:rPr lang="de-DE" dirty="0" err="1"/>
              <a:t>that</a:t>
            </a:r>
            <a:r>
              <a:rPr lang="de-DE" dirty="0"/>
              <a:t> </a:t>
            </a:r>
            <a:r>
              <a:rPr lang="de-DE" dirty="0" err="1"/>
              <a:t>way</a:t>
            </a:r>
            <a:r>
              <a:rPr lang="de-DE" dirty="0"/>
              <a:t>, </a:t>
            </a:r>
            <a:r>
              <a:rPr lang="de-DE" dirty="0" err="1"/>
              <a:t>we</a:t>
            </a:r>
            <a:r>
              <a:rPr lang="de-DE" dirty="0"/>
              <a:t> </a:t>
            </a:r>
            <a:r>
              <a:rPr lang="de-DE" dirty="0" err="1"/>
              <a:t>have</a:t>
            </a:r>
            <a:r>
              <a:rPr lang="de-DE" dirty="0"/>
              <a:t> not </a:t>
            </a:r>
            <a:r>
              <a:rPr lang="de-DE" dirty="0" err="1"/>
              <a:t>been</a:t>
            </a:r>
            <a:r>
              <a:rPr lang="de-DE" dirty="0"/>
              <a:t> </a:t>
            </a:r>
            <a:r>
              <a:rPr lang="de-DE" dirty="0" err="1"/>
              <a:t>able</a:t>
            </a:r>
            <a:r>
              <a:rPr lang="de-DE" dirty="0"/>
              <a:t> </a:t>
            </a:r>
            <a:r>
              <a:rPr lang="de-DE" dirty="0" err="1"/>
              <a:t>to</a:t>
            </a:r>
            <a:r>
              <a:rPr lang="de-DE" dirty="0"/>
              <a:t> </a:t>
            </a:r>
            <a:r>
              <a:rPr lang="de-DE" dirty="0" err="1"/>
              <a:t>prove</a:t>
            </a:r>
            <a:r>
              <a:rPr lang="de-DE" dirty="0"/>
              <a:t> </a:t>
            </a:r>
            <a:r>
              <a:rPr lang="de-DE" dirty="0" err="1"/>
              <a:t>that</a:t>
            </a:r>
            <a:r>
              <a:rPr lang="de-DE" dirty="0"/>
              <a:t> </a:t>
            </a:r>
            <a:r>
              <a:rPr lang="de-DE" dirty="0" err="1"/>
              <a:t>yet</a:t>
            </a:r>
            <a:r>
              <a:rPr lang="de-DE" dirty="0"/>
              <a:t>.</a:t>
            </a:r>
          </a:p>
        </p:txBody>
      </p:sp>
    </p:spTree>
    <p:extLst>
      <p:ext uri="{BB962C8B-B14F-4D97-AF65-F5344CB8AC3E}">
        <p14:creationId xmlns:p14="http://schemas.microsoft.com/office/powerpoint/2010/main" val="237408698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a:t>Layer </a:t>
            </a:r>
            <a:r>
              <a:rPr lang="de-DE" dirty="0" err="1"/>
              <a:t>selection</a:t>
            </a:r>
            <a:r>
              <a:rPr lang="de-DE" dirty="0"/>
              <a:t> </a:t>
            </a:r>
            <a:r>
              <a:rPr lang="de-DE" dirty="0" err="1"/>
              <a:t>may</a:t>
            </a:r>
            <a:r>
              <a:rPr lang="de-DE" dirty="0"/>
              <a:t> </a:t>
            </a:r>
            <a:r>
              <a:rPr lang="de-DE" dirty="0" err="1"/>
              <a:t>influence</a:t>
            </a:r>
            <a:r>
              <a:rPr lang="de-DE" dirty="0"/>
              <a:t> </a:t>
            </a:r>
            <a:r>
              <a:rPr lang="de-DE" dirty="0" err="1"/>
              <a:t>the</a:t>
            </a:r>
            <a:r>
              <a:rPr lang="de-DE" dirty="0"/>
              <a:t> </a:t>
            </a:r>
            <a:r>
              <a:rPr lang="de-DE" dirty="0" err="1"/>
              <a:t>width</a:t>
            </a:r>
            <a:r>
              <a:rPr lang="de-DE" dirty="0"/>
              <a:t> </a:t>
            </a:r>
            <a:r>
              <a:rPr lang="de-DE" dirty="0" err="1"/>
              <a:t>of</a:t>
            </a:r>
            <a:r>
              <a:rPr lang="de-DE" dirty="0"/>
              <a:t> </a:t>
            </a:r>
            <a:r>
              <a:rPr lang="de-DE" dirty="0" err="1"/>
              <a:t>the</a:t>
            </a:r>
            <a:r>
              <a:rPr lang="de-DE" dirty="0"/>
              <a:t> </a:t>
            </a:r>
            <a:r>
              <a:rPr lang="de-DE" dirty="0" err="1"/>
              <a:t>drawing</a:t>
            </a:r>
            <a:r>
              <a:rPr lang="de-DE" dirty="0"/>
              <a:t>, so </a:t>
            </a:r>
            <a:r>
              <a:rPr lang="de-DE" dirty="0" err="1"/>
              <a:t>it</a:t>
            </a:r>
            <a:r>
              <a:rPr lang="de-DE" dirty="0"/>
              <a:t> </a:t>
            </a:r>
            <a:r>
              <a:rPr lang="de-DE" dirty="0" err="1"/>
              <a:t>seems</a:t>
            </a:r>
            <a:r>
              <a:rPr lang="de-DE" dirty="0"/>
              <a:t> </a:t>
            </a:r>
            <a:r>
              <a:rPr lang="de-DE" dirty="0" err="1"/>
              <a:t>obvious</a:t>
            </a:r>
            <a:r>
              <a:rPr lang="de-DE" dirty="0"/>
              <a:t> </a:t>
            </a:r>
            <a:r>
              <a:rPr lang="de-DE" dirty="0" err="1"/>
              <a:t>to</a:t>
            </a:r>
            <a:r>
              <a:rPr lang="de-DE" dirty="0"/>
              <a:t> </a:t>
            </a:r>
            <a:r>
              <a:rPr lang="de-DE" dirty="0" err="1"/>
              <a:t>take</a:t>
            </a:r>
            <a:r>
              <a:rPr lang="de-DE" dirty="0"/>
              <a:t> </a:t>
            </a:r>
            <a:r>
              <a:rPr lang="de-DE" dirty="0" err="1"/>
              <a:t>that</a:t>
            </a:r>
            <a:r>
              <a:rPr lang="de-DE" dirty="0"/>
              <a:t> </a:t>
            </a:r>
            <a:r>
              <a:rPr lang="de-DE" dirty="0" err="1"/>
              <a:t>into</a:t>
            </a:r>
            <a:r>
              <a:rPr lang="de-DE" dirty="0"/>
              <a:t> </a:t>
            </a:r>
            <a:r>
              <a:rPr lang="de-DE" dirty="0" err="1"/>
              <a:t>account</a:t>
            </a:r>
            <a:r>
              <a:rPr lang="de-DE" dirty="0"/>
              <a:t> </a:t>
            </a:r>
            <a:r>
              <a:rPr lang="de-DE" dirty="0" err="1"/>
              <a:t>as</a:t>
            </a:r>
            <a:r>
              <a:rPr lang="de-DE" dirty="0"/>
              <a:t> </a:t>
            </a:r>
            <a:r>
              <a:rPr lang="de-DE" dirty="0" err="1"/>
              <a:t>well</a:t>
            </a:r>
            <a:r>
              <a:rPr lang="de-DE" dirty="0"/>
              <a:t>. The „</a:t>
            </a:r>
            <a:r>
              <a:rPr lang="de-DE" dirty="0" err="1"/>
              <a:t>widest</a:t>
            </a:r>
            <a:r>
              <a:rPr lang="de-DE" dirty="0"/>
              <a:t> </a:t>
            </a:r>
            <a:r>
              <a:rPr lang="de-DE" dirty="0" err="1"/>
              <a:t>layer</a:t>
            </a:r>
            <a:r>
              <a:rPr lang="de-DE" dirty="0"/>
              <a:t>“ </a:t>
            </a:r>
            <a:r>
              <a:rPr lang="de-DE" dirty="0" err="1"/>
              <a:t>strategy</a:t>
            </a:r>
            <a:r>
              <a:rPr lang="de-DE" dirty="0"/>
              <a:t> </a:t>
            </a:r>
            <a:r>
              <a:rPr lang="de-DE" dirty="0" err="1"/>
              <a:t>is</a:t>
            </a:r>
            <a:r>
              <a:rPr lang="de-DE" dirty="0"/>
              <a:t> a simple </a:t>
            </a:r>
            <a:r>
              <a:rPr lang="de-DE" dirty="0" err="1"/>
              <a:t>greedy</a:t>
            </a:r>
            <a:r>
              <a:rPr lang="de-DE" dirty="0"/>
              <a:t> </a:t>
            </a:r>
            <a:r>
              <a:rPr lang="de-DE" dirty="0" err="1"/>
              <a:t>strategy</a:t>
            </a:r>
            <a:r>
              <a:rPr lang="de-DE" dirty="0"/>
              <a:t> </a:t>
            </a:r>
            <a:r>
              <a:rPr lang="de-DE" dirty="0" err="1"/>
              <a:t>that</a:t>
            </a:r>
            <a:r>
              <a:rPr lang="de-DE" dirty="0"/>
              <a:t> </a:t>
            </a:r>
            <a:r>
              <a:rPr lang="de-DE" dirty="0" err="1"/>
              <a:t>makes</a:t>
            </a:r>
            <a:r>
              <a:rPr lang="de-DE" dirty="0"/>
              <a:t> </a:t>
            </a:r>
            <a:r>
              <a:rPr lang="de-DE" dirty="0" err="1"/>
              <a:t>its</a:t>
            </a:r>
            <a:r>
              <a:rPr lang="de-DE" dirty="0"/>
              <a:t> </a:t>
            </a:r>
            <a:r>
              <a:rPr lang="de-DE" dirty="0" err="1"/>
              <a:t>decisions</a:t>
            </a:r>
            <a:r>
              <a:rPr lang="de-DE" dirty="0"/>
              <a:t> </a:t>
            </a:r>
            <a:r>
              <a:rPr lang="de-DE" dirty="0" err="1"/>
              <a:t>based</a:t>
            </a:r>
            <a:r>
              <a:rPr lang="de-DE" dirty="0"/>
              <a:t> on </a:t>
            </a:r>
            <a:r>
              <a:rPr lang="de-DE" dirty="0" err="1"/>
              <a:t>the</a:t>
            </a:r>
            <a:r>
              <a:rPr lang="de-DE" dirty="0"/>
              <a:t> </a:t>
            </a:r>
            <a:r>
              <a:rPr lang="de-DE" dirty="0" err="1"/>
              <a:t>width</a:t>
            </a:r>
            <a:r>
              <a:rPr lang="de-DE" dirty="0"/>
              <a:t> </a:t>
            </a:r>
            <a:r>
              <a:rPr lang="de-DE" dirty="0" err="1"/>
              <a:t>of</a:t>
            </a:r>
            <a:r>
              <a:rPr lang="de-DE" dirty="0"/>
              <a:t> non-</a:t>
            </a:r>
            <a:r>
              <a:rPr lang="de-DE" dirty="0" err="1"/>
              <a:t>dummy</a:t>
            </a:r>
            <a:r>
              <a:rPr lang="de-DE" dirty="0"/>
              <a:t> </a:t>
            </a:r>
            <a:r>
              <a:rPr lang="de-DE" dirty="0" err="1"/>
              <a:t>nodes</a:t>
            </a:r>
            <a:r>
              <a:rPr lang="de-DE" dirty="0"/>
              <a:t> in </a:t>
            </a:r>
            <a:r>
              <a:rPr lang="de-DE" dirty="0" err="1"/>
              <a:t>each</a:t>
            </a:r>
            <a:r>
              <a:rPr lang="de-DE" dirty="0"/>
              <a:t> </a:t>
            </a:r>
            <a:r>
              <a:rPr lang="de-DE" dirty="0" err="1"/>
              <a:t>layer</a:t>
            </a:r>
            <a:r>
              <a:rPr lang="de-DE" dirty="0"/>
              <a:t>.</a:t>
            </a:r>
            <a:endParaRPr dirty="0"/>
          </a:p>
        </p:txBody>
      </p:sp>
    </p:spTree>
    <p:extLst>
      <p:ext uri="{BB962C8B-B14F-4D97-AF65-F5344CB8AC3E}">
        <p14:creationId xmlns:p14="http://schemas.microsoft.com/office/powerpoint/2010/main" val="252127247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err="1"/>
              <a:t>Being</a:t>
            </a:r>
            <a:r>
              <a:rPr lang="de-DE" dirty="0"/>
              <a:t> a </a:t>
            </a:r>
            <a:r>
              <a:rPr lang="de-DE" dirty="0" err="1"/>
              <a:t>greedy</a:t>
            </a:r>
            <a:r>
              <a:rPr lang="de-DE" dirty="0"/>
              <a:t> </a:t>
            </a:r>
            <a:r>
              <a:rPr lang="de-DE" dirty="0" err="1"/>
              <a:t>algorithm</a:t>
            </a:r>
            <a:r>
              <a:rPr lang="de-DE" dirty="0"/>
              <a:t>, </a:t>
            </a:r>
            <a:r>
              <a:rPr lang="de-DE" dirty="0" err="1"/>
              <a:t>it</a:t>
            </a:r>
            <a:r>
              <a:rPr lang="de-DE" dirty="0"/>
              <a:t> </a:t>
            </a:r>
            <a:r>
              <a:rPr lang="de-DE" dirty="0" err="1"/>
              <a:t>is</a:t>
            </a:r>
            <a:r>
              <a:rPr lang="de-DE" dirty="0"/>
              <a:t> </a:t>
            </a:r>
            <a:r>
              <a:rPr lang="de-DE" dirty="0" err="1"/>
              <a:t>likely</a:t>
            </a:r>
            <a:r>
              <a:rPr lang="de-DE" dirty="0"/>
              <a:t> </a:t>
            </a:r>
            <a:r>
              <a:rPr lang="de-DE" dirty="0" err="1"/>
              <a:t>that</a:t>
            </a:r>
            <a:r>
              <a:rPr lang="de-DE" dirty="0"/>
              <a:t> </a:t>
            </a:r>
            <a:r>
              <a:rPr lang="de-DE" dirty="0" err="1"/>
              <a:t>there</a:t>
            </a:r>
            <a:r>
              <a:rPr lang="de-DE" dirty="0"/>
              <a:t> will </a:t>
            </a:r>
            <a:r>
              <a:rPr lang="de-DE" dirty="0" err="1"/>
              <a:t>be</a:t>
            </a:r>
            <a:r>
              <a:rPr lang="de-DE" dirty="0"/>
              <a:t> </a:t>
            </a:r>
            <a:r>
              <a:rPr lang="de-DE" dirty="0" err="1"/>
              <a:t>cases</a:t>
            </a:r>
            <a:r>
              <a:rPr lang="de-DE" dirty="0"/>
              <a:t> </a:t>
            </a:r>
            <a:r>
              <a:rPr lang="de-DE" dirty="0" err="1"/>
              <a:t>where</a:t>
            </a:r>
            <a:r>
              <a:rPr lang="de-DE" dirty="0"/>
              <a:t> </a:t>
            </a:r>
            <a:r>
              <a:rPr lang="de-DE" dirty="0" err="1"/>
              <a:t>it</a:t>
            </a:r>
            <a:r>
              <a:rPr lang="de-DE" dirty="0"/>
              <a:t> </a:t>
            </a:r>
            <a:r>
              <a:rPr lang="de-DE" dirty="0" err="1"/>
              <a:t>doesn‘t</a:t>
            </a:r>
            <a:r>
              <a:rPr lang="de-DE" dirty="0"/>
              <a:t> find </a:t>
            </a:r>
            <a:r>
              <a:rPr lang="de-DE" dirty="0" err="1"/>
              <a:t>the</a:t>
            </a:r>
            <a:r>
              <a:rPr lang="de-DE" dirty="0"/>
              <a:t> optimal </a:t>
            </a:r>
            <a:r>
              <a:rPr lang="de-DE" dirty="0" err="1"/>
              <a:t>solution</a:t>
            </a:r>
            <a:r>
              <a:rPr lang="de-DE" dirty="0"/>
              <a:t>. This </a:t>
            </a:r>
            <a:r>
              <a:rPr lang="de-DE" dirty="0" err="1"/>
              <a:t>is</a:t>
            </a:r>
            <a:r>
              <a:rPr lang="de-DE" dirty="0"/>
              <a:t> such a </a:t>
            </a:r>
            <a:r>
              <a:rPr lang="de-DE" dirty="0" err="1"/>
              <a:t>case</a:t>
            </a:r>
            <a:r>
              <a:rPr lang="de-DE" dirty="0"/>
              <a:t>. </a:t>
            </a:r>
            <a:r>
              <a:rPr lang="de-DE" dirty="0" err="1"/>
              <a:t>Each</a:t>
            </a:r>
            <a:r>
              <a:rPr lang="de-DE" dirty="0"/>
              <a:t> </a:t>
            </a:r>
            <a:r>
              <a:rPr lang="de-DE" dirty="0" err="1"/>
              <a:t>label</a:t>
            </a:r>
            <a:r>
              <a:rPr lang="de-DE" dirty="0"/>
              <a:t> </a:t>
            </a:r>
            <a:r>
              <a:rPr lang="de-DE" dirty="0" err="1"/>
              <a:t>is</a:t>
            </a:r>
            <a:r>
              <a:rPr lang="de-DE" dirty="0"/>
              <a:t> 100px </a:t>
            </a:r>
            <a:r>
              <a:rPr lang="de-DE" dirty="0" err="1"/>
              <a:t>wide</a:t>
            </a:r>
            <a:r>
              <a:rPr lang="de-DE" dirty="0"/>
              <a:t> </a:t>
            </a:r>
            <a:r>
              <a:rPr lang="de-DE" dirty="0" err="1"/>
              <a:t>and</a:t>
            </a:r>
            <a:r>
              <a:rPr lang="de-DE" dirty="0"/>
              <a:t> </a:t>
            </a:r>
            <a:r>
              <a:rPr lang="de-DE" dirty="0" err="1"/>
              <a:t>may</a:t>
            </a:r>
            <a:r>
              <a:rPr lang="de-DE" dirty="0"/>
              <a:t> </a:t>
            </a:r>
            <a:r>
              <a:rPr lang="de-DE" dirty="0" err="1"/>
              <a:t>be</a:t>
            </a:r>
            <a:r>
              <a:rPr lang="de-DE" dirty="0"/>
              <a:t> </a:t>
            </a:r>
            <a:r>
              <a:rPr lang="de-DE" dirty="0" err="1"/>
              <a:t>placed</a:t>
            </a:r>
            <a:r>
              <a:rPr lang="de-DE" dirty="0"/>
              <a:t> </a:t>
            </a:r>
            <a:r>
              <a:rPr lang="de-DE" dirty="0" err="1"/>
              <a:t>where</a:t>
            </a:r>
            <a:r>
              <a:rPr lang="de-DE" dirty="0"/>
              <a:t> </a:t>
            </a:r>
            <a:r>
              <a:rPr lang="de-DE" dirty="0" err="1"/>
              <a:t>its</a:t>
            </a:r>
            <a:r>
              <a:rPr lang="de-DE" dirty="0"/>
              <a:t> </a:t>
            </a:r>
            <a:r>
              <a:rPr lang="de-DE" dirty="0" err="1"/>
              <a:t>circles</a:t>
            </a:r>
            <a:r>
              <a:rPr lang="de-DE" dirty="0"/>
              <a:t> </a:t>
            </a:r>
            <a:r>
              <a:rPr lang="de-DE" dirty="0" err="1"/>
              <a:t>are</a:t>
            </a:r>
            <a:r>
              <a:rPr lang="de-DE" dirty="0"/>
              <a:t>. The </a:t>
            </a:r>
            <a:r>
              <a:rPr lang="de-DE" dirty="0" err="1"/>
              <a:t>widest</a:t>
            </a:r>
            <a:r>
              <a:rPr lang="de-DE" dirty="0"/>
              <a:t> </a:t>
            </a:r>
            <a:r>
              <a:rPr lang="de-DE" dirty="0" err="1"/>
              <a:t>layer</a:t>
            </a:r>
            <a:r>
              <a:rPr lang="de-DE" dirty="0"/>
              <a:t> </a:t>
            </a:r>
            <a:r>
              <a:rPr lang="de-DE" dirty="0" err="1"/>
              <a:t>strategy</a:t>
            </a:r>
            <a:r>
              <a:rPr lang="de-DE" dirty="0"/>
              <a:t> </a:t>
            </a:r>
            <a:r>
              <a:rPr lang="de-DE" dirty="0" err="1"/>
              <a:t>places</a:t>
            </a:r>
            <a:r>
              <a:rPr lang="de-DE" dirty="0"/>
              <a:t> „Label 1“ in „Layer 1“ </a:t>
            </a:r>
            <a:r>
              <a:rPr lang="de-DE" dirty="0" err="1"/>
              <a:t>since</a:t>
            </a:r>
            <a:r>
              <a:rPr lang="de-DE" dirty="0"/>
              <a:t> </a:t>
            </a:r>
            <a:r>
              <a:rPr lang="de-DE" dirty="0" err="1"/>
              <a:t>it</a:t>
            </a:r>
            <a:r>
              <a:rPr lang="de-DE" dirty="0"/>
              <a:t> </a:t>
            </a:r>
            <a:r>
              <a:rPr lang="de-DE" dirty="0" err="1"/>
              <a:t>is</a:t>
            </a:r>
            <a:r>
              <a:rPr lang="de-DE" dirty="0"/>
              <a:t> wider </a:t>
            </a:r>
            <a:r>
              <a:rPr lang="de-DE" dirty="0" err="1"/>
              <a:t>than</a:t>
            </a:r>
            <a:r>
              <a:rPr lang="de-DE" dirty="0"/>
              <a:t> „Layer 2“, </a:t>
            </a:r>
            <a:r>
              <a:rPr lang="de-DE" dirty="0" err="1"/>
              <a:t>and</a:t>
            </a:r>
            <a:r>
              <a:rPr lang="de-DE" dirty="0"/>
              <a:t> „Label 2“ in “Layer 3“, </a:t>
            </a:r>
            <a:r>
              <a:rPr lang="de-DE" dirty="0" err="1"/>
              <a:t>for</a:t>
            </a:r>
            <a:r>
              <a:rPr lang="de-DE" dirty="0"/>
              <a:t> </a:t>
            </a:r>
            <a:r>
              <a:rPr lang="de-DE" dirty="0" err="1"/>
              <a:t>the</a:t>
            </a:r>
            <a:r>
              <a:rPr lang="de-DE" dirty="0"/>
              <a:t> same </a:t>
            </a:r>
            <a:r>
              <a:rPr lang="de-DE" dirty="0" err="1"/>
              <a:t>reason</a:t>
            </a:r>
            <a:r>
              <a:rPr lang="de-DE" dirty="0"/>
              <a:t>. The optimal </a:t>
            </a:r>
            <a:r>
              <a:rPr lang="de-DE" dirty="0" err="1"/>
              <a:t>solution</a:t>
            </a:r>
            <a:r>
              <a:rPr lang="de-DE" dirty="0"/>
              <a:t> </a:t>
            </a:r>
            <a:r>
              <a:rPr lang="de-DE" dirty="0" err="1"/>
              <a:t>places</a:t>
            </a:r>
            <a:r>
              <a:rPr lang="de-DE" dirty="0"/>
              <a:t> </a:t>
            </a:r>
            <a:r>
              <a:rPr lang="de-DE" dirty="0" err="1"/>
              <a:t>both</a:t>
            </a:r>
            <a:r>
              <a:rPr lang="de-DE" dirty="0"/>
              <a:t> </a:t>
            </a:r>
            <a:r>
              <a:rPr lang="de-DE" dirty="0" err="1"/>
              <a:t>labels</a:t>
            </a:r>
            <a:r>
              <a:rPr lang="de-DE" dirty="0"/>
              <a:t> in „Layer 2“.</a:t>
            </a:r>
            <a:endParaRPr dirty="0"/>
          </a:p>
        </p:txBody>
      </p:sp>
    </p:spTree>
    <p:extLst>
      <p:ext uri="{BB962C8B-B14F-4D97-AF65-F5344CB8AC3E}">
        <p14:creationId xmlns:p14="http://schemas.microsoft.com/office/powerpoint/2010/main" val="130547500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a:t>This </a:t>
            </a:r>
            <a:r>
              <a:rPr lang="de-DE" dirty="0" err="1"/>
              <a:t>leads</a:t>
            </a:r>
            <a:r>
              <a:rPr lang="de-DE" dirty="0"/>
              <a:t> </a:t>
            </a:r>
            <a:r>
              <a:rPr lang="de-DE" dirty="0" err="1"/>
              <a:t>us</a:t>
            </a:r>
            <a:r>
              <a:rPr lang="de-DE" dirty="0"/>
              <a:t> </a:t>
            </a:r>
            <a:r>
              <a:rPr lang="de-DE" dirty="0" err="1"/>
              <a:t>to</a:t>
            </a:r>
            <a:r>
              <a:rPr lang="de-DE" dirty="0"/>
              <a:t> an </a:t>
            </a:r>
            <a:r>
              <a:rPr lang="de-DE" dirty="0" err="1"/>
              <a:t>improved</a:t>
            </a:r>
            <a:r>
              <a:rPr lang="de-DE" dirty="0"/>
              <a:t> </a:t>
            </a:r>
            <a:r>
              <a:rPr lang="de-DE" dirty="0" err="1"/>
              <a:t>heuristic</a:t>
            </a:r>
            <a:r>
              <a:rPr lang="de-DE" dirty="0"/>
              <a:t> </a:t>
            </a:r>
            <a:r>
              <a:rPr lang="de-DE" dirty="0" err="1"/>
              <a:t>based</a:t>
            </a:r>
            <a:r>
              <a:rPr lang="de-DE" dirty="0"/>
              <a:t> on </a:t>
            </a:r>
            <a:r>
              <a:rPr lang="de-DE" dirty="0" err="1"/>
              <a:t>the</a:t>
            </a:r>
            <a:r>
              <a:rPr lang="de-DE" dirty="0"/>
              <a:t> „potential </a:t>
            </a:r>
            <a:r>
              <a:rPr lang="de-DE" dirty="0" err="1"/>
              <a:t>width</a:t>
            </a:r>
            <a:r>
              <a:rPr lang="de-DE" dirty="0"/>
              <a:t>“ </a:t>
            </a:r>
            <a:r>
              <a:rPr lang="de-DE" dirty="0" err="1"/>
              <a:t>of</a:t>
            </a:r>
            <a:r>
              <a:rPr lang="de-DE" dirty="0"/>
              <a:t> a </a:t>
            </a:r>
            <a:r>
              <a:rPr lang="de-DE" dirty="0" err="1"/>
              <a:t>layer</a:t>
            </a:r>
            <a:r>
              <a:rPr lang="de-DE" dirty="0"/>
              <a:t>.</a:t>
            </a:r>
            <a:endParaRPr dirty="0"/>
          </a:p>
        </p:txBody>
      </p:sp>
    </p:spTree>
    <p:extLst>
      <p:ext uri="{BB962C8B-B14F-4D97-AF65-F5344CB8AC3E}">
        <p14:creationId xmlns:p14="http://schemas.microsoft.com/office/powerpoint/2010/main" val="426003611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205122296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err="1"/>
              <a:t>When</a:t>
            </a:r>
            <a:r>
              <a:rPr lang="de-DE" dirty="0"/>
              <a:t> </a:t>
            </a:r>
            <a:r>
              <a:rPr lang="de-DE" dirty="0" err="1"/>
              <a:t>placing</a:t>
            </a:r>
            <a:r>
              <a:rPr lang="de-DE" dirty="0"/>
              <a:t> “Label 1“, „Layer 1“ </a:t>
            </a:r>
            <a:r>
              <a:rPr lang="de-DE" dirty="0" err="1"/>
              <a:t>has</a:t>
            </a:r>
            <a:r>
              <a:rPr lang="de-DE" dirty="0"/>
              <a:t> a </a:t>
            </a:r>
            <a:r>
              <a:rPr lang="de-DE" dirty="0" err="1"/>
              <a:t>width</a:t>
            </a:r>
            <a:r>
              <a:rPr lang="de-DE" dirty="0"/>
              <a:t> </a:t>
            </a:r>
            <a:r>
              <a:rPr lang="de-DE" dirty="0" err="1"/>
              <a:t>of</a:t>
            </a:r>
            <a:r>
              <a:rPr lang="de-DE" dirty="0"/>
              <a:t> 20px, but “Layer 2“ </a:t>
            </a:r>
            <a:r>
              <a:rPr lang="de-DE" dirty="0" err="1"/>
              <a:t>has</a:t>
            </a:r>
            <a:r>
              <a:rPr lang="de-DE" dirty="0"/>
              <a:t> a potential </a:t>
            </a:r>
            <a:r>
              <a:rPr lang="de-DE" dirty="0" err="1"/>
              <a:t>width</a:t>
            </a:r>
            <a:r>
              <a:rPr lang="de-DE" dirty="0"/>
              <a:t> </a:t>
            </a:r>
            <a:r>
              <a:rPr lang="de-DE" dirty="0" err="1"/>
              <a:t>of</a:t>
            </a:r>
            <a:r>
              <a:rPr lang="de-DE" dirty="0"/>
              <a:t> 100px </a:t>
            </a:r>
            <a:r>
              <a:rPr lang="de-DE" dirty="0" err="1"/>
              <a:t>since</a:t>
            </a:r>
            <a:r>
              <a:rPr lang="de-DE" dirty="0"/>
              <a:t> „Label 2“ </a:t>
            </a:r>
            <a:r>
              <a:rPr lang="de-DE" dirty="0" err="1"/>
              <a:t>may</a:t>
            </a:r>
            <a:r>
              <a:rPr lang="de-DE" dirty="0"/>
              <a:t> still </a:t>
            </a:r>
            <a:r>
              <a:rPr lang="de-DE" dirty="0" err="1"/>
              <a:t>be</a:t>
            </a:r>
            <a:r>
              <a:rPr lang="de-DE" dirty="0"/>
              <a:t> </a:t>
            </a:r>
            <a:r>
              <a:rPr lang="de-DE" dirty="0" err="1"/>
              <a:t>assigned</a:t>
            </a:r>
            <a:r>
              <a:rPr lang="de-DE" dirty="0"/>
              <a:t> </a:t>
            </a:r>
            <a:r>
              <a:rPr lang="de-DE" dirty="0" err="1"/>
              <a:t>to</a:t>
            </a:r>
            <a:r>
              <a:rPr lang="de-DE" dirty="0"/>
              <a:t> it. The </a:t>
            </a:r>
            <a:r>
              <a:rPr lang="de-DE" dirty="0" err="1"/>
              <a:t>heuristic</a:t>
            </a:r>
            <a:r>
              <a:rPr lang="de-DE" dirty="0"/>
              <a:t> </a:t>
            </a:r>
            <a:r>
              <a:rPr lang="de-DE" dirty="0" err="1"/>
              <a:t>thus</a:t>
            </a:r>
            <a:r>
              <a:rPr lang="de-DE" dirty="0"/>
              <a:t> </a:t>
            </a:r>
            <a:r>
              <a:rPr lang="de-DE" dirty="0" err="1"/>
              <a:t>ends</a:t>
            </a:r>
            <a:r>
              <a:rPr lang="de-DE" dirty="0"/>
              <a:t> </a:t>
            </a:r>
            <a:r>
              <a:rPr lang="de-DE" dirty="0" err="1"/>
              <a:t>up</a:t>
            </a:r>
            <a:r>
              <a:rPr lang="de-DE" dirty="0"/>
              <a:t> </a:t>
            </a:r>
            <a:r>
              <a:rPr lang="de-DE" dirty="0" err="1"/>
              <a:t>assigning</a:t>
            </a:r>
            <a:r>
              <a:rPr lang="de-DE" dirty="0"/>
              <a:t> </a:t>
            </a:r>
            <a:r>
              <a:rPr lang="de-DE" dirty="0" err="1"/>
              <a:t>both</a:t>
            </a:r>
            <a:r>
              <a:rPr lang="de-DE" dirty="0"/>
              <a:t> </a:t>
            </a:r>
            <a:r>
              <a:rPr lang="de-DE" dirty="0" err="1"/>
              <a:t>labels</a:t>
            </a:r>
            <a:r>
              <a:rPr lang="de-DE" dirty="0"/>
              <a:t> </a:t>
            </a:r>
            <a:r>
              <a:rPr lang="de-DE" dirty="0" err="1"/>
              <a:t>to</a:t>
            </a:r>
            <a:r>
              <a:rPr lang="de-DE" dirty="0"/>
              <a:t> „Layer 2“ </a:t>
            </a:r>
            <a:r>
              <a:rPr lang="de-DE" dirty="0" err="1"/>
              <a:t>for</a:t>
            </a:r>
            <a:r>
              <a:rPr lang="de-DE" dirty="0"/>
              <a:t> </a:t>
            </a:r>
            <a:r>
              <a:rPr lang="de-DE" dirty="0" err="1"/>
              <a:t>the</a:t>
            </a:r>
            <a:r>
              <a:rPr lang="de-DE" dirty="0"/>
              <a:t> </a:t>
            </a:r>
            <a:r>
              <a:rPr lang="de-DE" dirty="0" err="1"/>
              <a:t>optimum</a:t>
            </a:r>
            <a:r>
              <a:rPr lang="de-DE" dirty="0"/>
              <a:t> </a:t>
            </a:r>
            <a:r>
              <a:rPr lang="de-DE" dirty="0" err="1"/>
              <a:t>solution</a:t>
            </a:r>
            <a:r>
              <a:rPr lang="de-DE" dirty="0"/>
              <a:t>.</a:t>
            </a:r>
            <a:endParaRPr dirty="0"/>
          </a:p>
        </p:txBody>
      </p:sp>
    </p:spTree>
    <p:extLst>
      <p:ext uri="{BB962C8B-B14F-4D97-AF65-F5344CB8AC3E}">
        <p14:creationId xmlns:p14="http://schemas.microsoft.com/office/powerpoint/2010/main" val="2007404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a:spLocks noGrp="1" noRot="1" noChangeAspect="1"/>
          </p:cNvSpPr>
          <p:nvPr>
            <p:ph type="sldImg"/>
          </p:nvPr>
        </p:nvSpPr>
        <p:spPr>
          <a:prstGeom prst="rect">
            <a:avLst/>
          </a:prstGeom>
        </p:spPr>
        <p:txBody>
          <a:bodyPr/>
          <a:lstStyle/>
          <a:p>
            <a:endParaRPr/>
          </a:p>
        </p:txBody>
      </p:sp>
      <p:sp>
        <p:nvSpPr>
          <p:cNvPr id="221" name="Shape 221"/>
          <p:cNvSpPr>
            <a:spLocks noGrp="1"/>
          </p:cNvSpPr>
          <p:nvPr>
            <p:ph type="body" sz="quarter" idx="1"/>
          </p:nvPr>
        </p:nvSpPr>
        <p:spPr>
          <a:prstGeom prst="rect">
            <a:avLst/>
          </a:prstGeom>
        </p:spPr>
        <p:txBody>
          <a:bodyPr/>
          <a:lstStyle/>
          <a:p>
            <a:r>
              <a:rPr dirty="0"/>
              <a:t>There are three different types of things that can appear on a map. Point features are villages, towns, and generally points of interest. Line features are rivers and possibly mountain chains. Area features are things </a:t>
            </a:r>
            <a:r>
              <a:rPr lang="de-DE" dirty="0"/>
              <a:t>such </a:t>
            </a:r>
            <a:r>
              <a:rPr lang="de-DE" dirty="0" err="1"/>
              <a:t>as</a:t>
            </a:r>
            <a:r>
              <a:rPr dirty="0"/>
              <a:t> counties, countries, seas and everything else that </a:t>
            </a:r>
            <a:r>
              <a:rPr lang="de-DE" dirty="0" err="1"/>
              <a:t>covers</a:t>
            </a:r>
            <a:r>
              <a:rPr dirty="0"/>
              <a:t> a larger area. The different features require different kinds of label placement</a:t>
            </a:r>
            <a:r>
              <a:rPr lang="de-DE" dirty="0"/>
              <a:t>s</a:t>
            </a:r>
            <a:r>
              <a:rPr dirty="0"/>
              <a:t>.</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lang="de-DE" dirty="0" err="1"/>
              <a:t>Again</a:t>
            </a:r>
            <a:r>
              <a:rPr lang="de-DE" dirty="0"/>
              <a:t>, </a:t>
            </a:r>
            <a:r>
              <a:rPr lang="de-DE" dirty="0" err="1"/>
              <a:t>being</a:t>
            </a:r>
            <a:r>
              <a:rPr lang="de-DE" dirty="0"/>
              <a:t> a </a:t>
            </a:r>
            <a:r>
              <a:rPr lang="de-DE" dirty="0" err="1"/>
              <a:t>greedy</a:t>
            </a:r>
            <a:r>
              <a:rPr lang="de-DE" dirty="0"/>
              <a:t> </a:t>
            </a:r>
            <a:r>
              <a:rPr lang="de-DE" dirty="0" err="1"/>
              <a:t>heuristic</a:t>
            </a:r>
            <a:r>
              <a:rPr lang="de-DE" dirty="0"/>
              <a:t>, </a:t>
            </a:r>
            <a:r>
              <a:rPr lang="de-DE" dirty="0" err="1"/>
              <a:t>here</a:t>
            </a:r>
            <a:r>
              <a:rPr lang="de-DE" dirty="0"/>
              <a:t> </a:t>
            </a:r>
            <a:r>
              <a:rPr lang="de-DE" dirty="0" err="1"/>
              <a:t>is</a:t>
            </a:r>
            <a:r>
              <a:rPr lang="de-DE" dirty="0"/>
              <a:t> an </a:t>
            </a:r>
            <a:r>
              <a:rPr lang="de-DE" dirty="0" err="1"/>
              <a:t>example</a:t>
            </a:r>
            <a:r>
              <a:rPr lang="de-DE" dirty="0"/>
              <a:t> </a:t>
            </a:r>
            <a:r>
              <a:rPr lang="de-DE" dirty="0" err="1"/>
              <a:t>of</a:t>
            </a:r>
            <a:r>
              <a:rPr lang="de-DE" dirty="0"/>
              <a:t> </a:t>
            </a:r>
            <a:r>
              <a:rPr lang="de-DE" dirty="0" err="1"/>
              <a:t>where</a:t>
            </a:r>
            <a:r>
              <a:rPr lang="de-DE" dirty="0"/>
              <a:t> </a:t>
            </a:r>
            <a:r>
              <a:rPr lang="de-DE" dirty="0" err="1"/>
              <a:t>it</a:t>
            </a:r>
            <a:r>
              <a:rPr lang="de-DE" dirty="0"/>
              <a:t> </a:t>
            </a:r>
            <a:r>
              <a:rPr lang="de-DE" dirty="0" err="1"/>
              <a:t>does</a:t>
            </a:r>
            <a:r>
              <a:rPr lang="de-DE" dirty="0"/>
              <a:t> not </a:t>
            </a:r>
            <a:r>
              <a:rPr lang="de-DE" dirty="0" err="1"/>
              <a:t>succeed</a:t>
            </a:r>
            <a:r>
              <a:rPr lang="de-DE" dirty="0"/>
              <a:t>. “Label 3“ </a:t>
            </a:r>
            <a:r>
              <a:rPr lang="de-DE" dirty="0" err="1"/>
              <a:t>gets</a:t>
            </a:r>
            <a:r>
              <a:rPr lang="de-DE" dirty="0"/>
              <a:t> </a:t>
            </a:r>
            <a:r>
              <a:rPr lang="de-DE" dirty="0" err="1"/>
              <a:t>assigned</a:t>
            </a:r>
            <a:r>
              <a:rPr lang="de-DE" dirty="0"/>
              <a:t> </a:t>
            </a:r>
            <a:r>
              <a:rPr lang="de-DE" dirty="0" err="1"/>
              <a:t>to</a:t>
            </a:r>
            <a:r>
              <a:rPr lang="de-DE" dirty="0"/>
              <a:t> „Layer 3“ </a:t>
            </a:r>
            <a:r>
              <a:rPr lang="de-DE" dirty="0" err="1"/>
              <a:t>since</a:t>
            </a:r>
            <a:r>
              <a:rPr lang="de-DE" dirty="0"/>
              <a:t> </a:t>
            </a:r>
            <a:r>
              <a:rPr lang="de-DE" dirty="0" err="1"/>
              <a:t>that</a:t>
            </a:r>
            <a:r>
              <a:rPr lang="de-DE" dirty="0"/>
              <a:t> </a:t>
            </a:r>
            <a:r>
              <a:rPr lang="de-DE" dirty="0" err="1"/>
              <a:t>is</a:t>
            </a:r>
            <a:r>
              <a:rPr lang="de-DE" dirty="0"/>
              <a:t> </a:t>
            </a:r>
            <a:r>
              <a:rPr lang="de-DE" dirty="0" err="1"/>
              <a:t>its</a:t>
            </a:r>
            <a:r>
              <a:rPr lang="de-DE" dirty="0"/>
              <a:t> </a:t>
            </a:r>
            <a:r>
              <a:rPr lang="de-DE" dirty="0" err="1"/>
              <a:t>only</a:t>
            </a:r>
            <a:r>
              <a:rPr lang="de-DE" dirty="0"/>
              <a:t> </a:t>
            </a:r>
            <a:r>
              <a:rPr lang="de-DE" dirty="0" err="1"/>
              <a:t>option</a:t>
            </a:r>
            <a:r>
              <a:rPr lang="de-DE" dirty="0"/>
              <a:t>. „Label 1“ </a:t>
            </a:r>
            <a:r>
              <a:rPr lang="de-DE" dirty="0" err="1"/>
              <a:t>gets</a:t>
            </a:r>
            <a:r>
              <a:rPr lang="de-DE" dirty="0"/>
              <a:t> </a:t>
            </a:r>
            <a:r>
              <a:rPr lang="de-DE" dirty="0" err="1"/>
              <a:t>assigned</a:t>
            </a:r>
            <a:r>
              <a:rPr lang="de-DE" dirty="0"/>
              <a:t> </a:t>
            </a:r>
            <a:r>
              <a:rPr lang="de-DE" dirty="0" err="1"/>
              <a:t>to</a:t>
            </a:r>
            <a:r>
              <a:rPr lang="de-DE" dirty="0"/>
              <a:t> “Layer 2“ </a:t>
            </a:r>
            <a:r>
              <a:rPr lang="de-DE" dirty="0" err="1"/>
              <a:t>because</a:t>
            </a:r>
            <a:r>
              <a:rPr lang="de-DE" dirty="0"/>
              <a:t> </a:t>
            </a:r>
            <a:r>
              <a:rPr lang="de-DE" dirty="0" err="1"/>
              <a:t>that</a:t>
            </a:r>
            <a:r>
              <a:rPr lang="de-DE" dirty="0"/>
              <a:t> </a:t>
            </a:r>
            <a:r>
              <a:rPr lang="de-DE" dirty="0" err="1"/>
              <a:t>has</a:t>
            </a:r>
            <a:r>
              <a:rPr lang="de-DE" dirty="0"/>
              <a:t> a potential </a:t>
            </a:r>
            <a:r>
              <a:rPr lang="de-DE" dirty="0" err="1"/>
              <a:t>width</a:t>
            </a:r>
            <a:r>
              <a:rPr lang="de-DE" dirty="0"/>
              <a:t> </a:t>
            </a:r>
            <a:r>
              <a:rPr lang="de-DE" dirty="0" err="1"/>
              <a:t>of</a:t>
            </a:r>
            <a:r>
              <a:rPr lang="de-DE" dirty="0"/>
              <a:t> 180px due </a:t>
            </a:r>
            <a:r>
              <a:rPr lang="de-DE" dirty="0" err="1"/>
              <a:t>to</a:t>
            </a:r>
            <a:r>
              <a:rPr lang="de-DE" dirty="0"/>
              <a:t> „Label 2“. “Label 2“ </a:t>
            </a:r>
            <a:r>
              <a:rPr lang="de-DE" dirty="0" err="1"/>
              <a:t>then</a:t>
            </a:r>
            <a:r>
              <a:rPr lang="de-DE" dirty="0"/>
              <a:t> also </a:t>
            </a:r>
            <a:r>
              <a:rPr lang="de-DE" dirty="0" err="1"/>
              <a:t>gets</a:t>
            </a:r>
            <a:r>
              <a:rPr lang="de-DE" dirty="0"/>
              <a:t> </a:t>
            </a:r>
            <a:r>
              <a:rPr lang="de-DE" dirty="0" err="1"/>
              <a:t>assigned</a:t>
            </a:r>
            <a:r>
              <a:rPr lang="de-DE" dirty="0"/>
              <a:t> </a:t>
            </a:r>
            <a:r>
              <a:rPr lang="de-DE" dirty="0" err="1"/>
              <a:t>to</a:t>
            </a:r>
            <a:r>
              <a:rPr lang="de-DE" dirty="0"/>
              <a:t> „Layer 2“, </a:t>
            </a:r>
            <a:r>
              <a:rPr lang="de-DE" dirty="0" err="1"/>
              <a:t>yielding</a:t>
            </a:r>
            <a:r>
              <a:rPr lang="de-DE" dirty="0"/>
              <a:t> a total </a:t>
            </a:r>
            <a:r>
              <a:rPr lang="de-DE" dirty="0" err="1"/>
              <a:t>width</a:t>
            </a:r>
            <a:r>
              <a:rPr lang="de-DE" dirty="0"/>
              <a:t> </a:t>
            </a:r>
            <a:r>
              <a:rPr lang="de-DE" dirty="0" err="1"/>
              <a:t>of</a:t>
            </a:r>
            <a:r>
              <a:rPr lang="de-DE" dirty="0"/>
              <a:t> 420px. The optimal </a:t>
            </a:r>
            <a:r>
              <a:rPr lang="de-DE" dirty="0" err="1"/>
              <a:t>solution</a:t>
            </a:r>
            <a:r>
              <a:rPr lang="de-DE" dirty="0"/>
              <a:t> </a:t>
            </a:r>
            <a:r>
              <a:rPr lang="de-DE" dirty="0" err="1"/>
              <a:t>assigns</a:t>
            </a:r>
            <a:r>
              <a:rPr lang="de-DE" dirty="0"/>
              <a:t> „Label 1“ </a:t>
            </a:r>
            <a:r>
              <a:rPr lang="de-DE" dirty="0" err="1"/>
              <a:t>to</a:t>
            </a:r>
            <a:r>
              <a:rPr lang="de-DE" dirty="0"/>
              <a:t> „Layer 3“ </a:t>
            </a:r>
            <a:r>
              <a:rPr lang="de-DE" dirty="0" err="1"/>
              <a:t>and</a:t>
            </a:r>
            <a:r>
              <a:rPr lang="de-DE" dirty="0"/>
              <a:t> “Label 2“ </a:t>
            </a:r>
            <a:r>
              <a:rPr lang="de-DE" dirty="0" err="1"/>
              <a:t>to</a:t>
            </a:r>
            <a:r>
              <a:rPr lang="de-DE" dirty="0"/>
              <a:t> “Layer 1“.</a:t>
            </a:r>
          </a:p>
        </p:txBody>
      </p:sp>
    </p:spTree>
    <p:extLst>
      <p:ext uri="{BB962C8B-B14F-4D97-AF65-F5344CB8AC3E}">
        <p14:creationId xmlns:p14="http://schemas.microsoft.com/office/powerpoint/2010/main" val="417587993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4" name="Shape 834"/>
          <p:cNvSpPr>
            <a:spLocks noGrp="1" noRot="1" noChangeAspect="1"/>
          </p:cNvSpPr>
          <p:nvPr>
            <p:ph type="sldImg"/>
          </p:nvPr>
        </p:nvSpPr>
        <p:spPr>
          <a:prstGeom prst="rect">
            <a:avLst/>
          </a:prstGeom>
        </p:spPr>
        <p:txBody>
          <a:bodyPr/>
          <a:lstStyle/>
          <a:p>
            <a:endParaRPr/>
          </a:p>
        </p:txBody>
      </p:sp>
      <p:sp>
        <p:nvSpPr>
          <p:cNvPr id="835" name="Shape 835"/>
          <p:cNvSpPr>
            <a:spLocks noGrp="1"/>
          </p:cNvSpPr>
          <p:nvPr>
            <p:ph type="body" sz="quarter" idx="1"/>
          </p:nvPr>
        </p:nvSpPr>
        <p:spPr>
          <a:prstGeom prst="rect">
            <a:avLst/>
          </a:prstGeom>
        </p:spPr>
        <p:txBody>
          <a:bodyPr/>
          <a:lstStyle/>
          <a:p>
            <a:r>
              <a:t>This is a typical SCCharts example. Edge labels tend to get rather long, causing the diagram to become very wide.</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 name="Shape 839"/>
          <p:cNvSpPr>
            <a:spLocks noGrp="1" noRot="1" noChangeAspect="1"/>
          </p:cNvSpPr>
          <p:nvPr>
            <p:ph type="sldImg"/>
          </p:nvPr>
        </p:nvSpPr>
        <p:spPr>
          <a:prstGeom prst="rect">
            <a:avLst/>
          </a:prstGeom>
        </p:spPr>
        <p:txBody>
          <a:bodyPr/>
          <a:lstStyle/>
          <a:p>
            <a:endParaRPr/>
          </a:p>
        </p:txBody>
      </p:sp>
      <p:sp>
        <p:nvSpPr>
          <p:cNvPr id="840" name="Shape 840"/>
          <p:cNvSpPr>
            <a:spLocks noGrp="1"/>
          </p:cNvSpPr>
          <p:nvPr>
            <p:ph type="body" sz="quarter" idx="1"/>
          </p:nvPr>
        </p:nvSpPr>
        <p:spPr>
          <a:prstGeom prst="rect">
            <a:avLst/>
          </a:prstGeom>
        </p:spPr>
        <p:txBody>
          <a:bodyPr/>
          <a:lstStyle/>
          <a:p>
            <a:r>
              <a:t>This is the same diagram with label management active. We simply word-wrap the labels, which results in a much more screen-friendly aspect ratio. In fact, this version of the diagram is zoomed to the same width as the previous version. Granted, the text is still not legible on a slide, but it does demonstrate the potential of label management.</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7" name="Shape 847"/>
          <p:cNvSpPr>
            <a:spLocks noGrp="1" noRot="1" noChangeAspect="1"/>
          </p:cNvSpPr>
          <p:nvPr>
            <p:ph type="sldImg"/>
          </p:nvPr>
        </p:nvSpPr>
        <p:spPr>
          <a:prstGeom prst="rect">
            <a:avLst/>
          </a:prstGeom>
        </p:spPr>
        <p:txBody>
          <a:bodyPr/>
          <a:lstStyle/>
          <a:p>
            <a:endParaRPr/>
          </a:p>
        </p:txBody>
      </p:sp>
      <p:sp>
        <p:nvSpPr>
          <p:cNvPr id="848" name="Shape 848"/>
          <p:cNvSpPr>
            <a:spLocks noGrp="1"/>
          </p:cNvSpPr>
          <p:nvPr>
            <p:ph type="body" sz="quarter" idx="1"/>
          </p:nvPr>
        </p:nvSpPr>
        <p:spPr>
          <a:prstGeom prst="rect">
            <a:avLst/>
          </a:prstGeom>
        </p:spPr>
        <p:txBody>
          <a:bodyPr/>
          <a:lstStyle/>
          <a:p>
            <a:r>
              <a:t>The whole idea of label management is to increase the zoom level on whatever the user is interested in. If the text is legible, the screen should show more than one or two nodes to help the user keep an overview of everything.</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 name="Shape 865"/>
          <p:cNvSpPr>
            <a:spLocks noGrp="1" noRot="1" noChangeAspect="1"/>
          </p:cNvSpPr>
          <p:nvPr>
            <p:ph type="sldImg"/>
          </p:nvPr>
        </p:nvSpPr>
        <p:spPr>
          <a:prstGeom prst="rect">
            <a:avLst/>
          </a:prstGeom>
        </p:spPr>
        <p:txBody>
          <a:bodyPr/>
          <a:lstStyle/>
          <a:p>
            <a:endParaRPr/>
          </a:p>
        </p:txBody>
      </p:sp>
      <p:sp>
        <p:nvSpPr>
          <p:cNvPr id="866" name="Shape 866"/>
          <p:cNvSpPr>
            <a:spLocks noGrp="1"/>
          </p:cNvSpPr>
          <p:nvPr>
            <p:ph type="body" sz="quarter" idx="1"/>
          </p:nvPr>
        </p:nvSpPr>
        <p:spPr>
          <a:prstGeom prst="rect">
            <a:avLst/>
          </a:prstGeom>
        </p:spPr>
        <p:txBody>
          <a:bodyPr/>
          <a:lstStyle/>
          <a:p>
            <a:r>
              <a:t>Label management tries to achieve that goal by reducing the width of labels to a </a:t>
            </a:r>
            <a:r>
              <a:rPr>
                <a:latin typeface="Avenir Book Oblique"/>
                <a:ea typeface="Avenir Book Oblique"/>
                <a:cs typeface="Avenir Book Oblique"/>
                <a:sym typeface="Avenir Book Oblique"/>
              </a:rPr>
              <a:t>target width</a:t>
            </a:r>
            <a:r>
              <a:t> that we assume to be magically known for the time being. The most basic way to do so is to shorten the text inside it. We distinguish two ways to do so. </a:t>
            </a:r>
            <a:r>
              <a:rPr>
                <a:latin typeface="Avenir Book Oblique"/>
                <a:ea typeface="Avenir Book Oblique"/>
                <a:cs typeface="Avenir Book Oblique"/>
                <a:sym typeface="Avenir Book Oblique"/>
              </a:rPr>
              <a:t>Syntactical abbreviation</a:t>
            </a:r>
            <a:r>
              <a:t> simply cuts off a label’s text once it becomes too long, right at that point. This strategy always meets the target width to shorten the label to. </a:t>
            </a:r>
            <a:r>
              <a:rPr>
                <a:latin typeface="Avenir Book Oblique"/>
                <a:ea typeface="Avenir Book Oblique"/>
                <a:cs typeface="Avenir Book Oblique"/>
                <a:sym typeface="Avenir Book Oblique"/>
              </a:rPr>
              <a:t>Semantical abbreviation</a:t>
            </a:r>
            <a:r>
              <a:t> tries to shorten the label and, at the same time, keep the most important information. This may mean violating the target width.</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 name="Shape 880"/>
          <p:cNvSpPr>
            <a:spLocks noGrp="1" noRot="1" noChangeAspect="1"/>
          </p:cNvSpPr>
          <p:nvPr>
            <p:ph type="sldImg"/>
          </p:nvPr>
        </p:nvSpPr>
        <p:spPr>
          <a:prstGeom prst="rect">
            <a:avLst/>
          </a:prstGeom>
        </p:spPr>
        <p:txBody>
          <a:bodyPr/>
          <a:lstStyle/>
          <a:p>
            <a:endParaRPr/>
          </a:p>
        </p:txBody>
      </p:sp>
      <p:sp>
        <p:nvSpPr>
          <p:cNvPr id="881" name="Shape 881"/>
          <p:cNvSpPr>
            <a:spLocks noGrp="1"/>
          </p:cNvSpPr>
          <p:nvPr>
            <p:ph type="body" sz="quarter" idx="1"/>
          </p:nvPr>
        </p:nvSpPr>
        <p:spPr>
          <a:prstGeom prst="rect">
            <a:avLst/>
          </a:prstGeom>
        </p:spPr>
        <p:txBody>
          <a:bodyPr/>
          <a:lstStyle/>
          <a:p>
            <a:r>
              <a:t>The problem with labels is often the width, not the height. Thus, if we can make them less wide at the expense of making them higher, this may actually be a good idea. As with the abbreviation strategies, </a:t>
            </a:r>
            <a:r>
              <a:rPr>
                <a:latin typeface="Avenir Book Oblique"/>
                <a:ea typeface="Avenir Book Oblique"/>
                <a:cs typeface="Avenir Book Oblique"/>
                <a:sym typeface="Avenir Book Oblique"/>
              </a:rPr>
              <a:t>syntactical hard wrapping</a:t>
            </a:r>
            <a:r>
              <a:t> has no idea what’s in the text while </a:t>
            </a:r>
            <a:r>
              <a:rPr>
                <a:latin typeface="Avenir Book Oblique"/>
                <a:ea typeface="Avenir Book Oblique"/>
                <a:cs typeface="Avenir Book Oblique"/>
                <a:sym typeface="Avenir Book Oblique"/>
              </a:rPr>
              <a:t>syntactical soft wrapping</a:t>
            </a:r>
            <a:r>
              <a:t> at least knows token boundaries.</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 name="Shape 892"/>
          <p:cNvSpPr>
            <a:spLocks noGrp="1" noRot="1" noChangeAspect="1"/>
          </p:cNvSpPr>
          <p:nvPr>
            <p:ph type="sldImg"/>
          </p:nvPr>
        </p:nvSpPr>
        <p:spPr>
          <a:prstGeom prst="rect">
            <a:avLst/>
          </a:prstGeom>
        </p:spPr>
        <p:txBody>
          <a:bodyPr/>
          <a:lstStyle/>
          <a:p>
            <a:endParaRPr/>
          </a:p>
        </p:txBody>
      </p:sp>
      <p:sp>
        <p:nvSpPr>
          <p:cNvPr id="893" name="Shape 893"/>
          <p:cNvSpPr>
            <a:spLocks noGrp="1"/>
          </p:cNvSpPr>
          <p:nvPr>
            <p:ph type="body" sz="quarter" idx="1"/>
          </p:nvPr>
        </p:nvSpPr>
        <p:spPr>
          <a:prstGeom prst="rect">
            <a:avLst/>
          </a:prstGeom>
        </p:spPr>
        <p:txBody>
          <a:bodyPr/>
          <a:lstStyle/>
          <a:p>
            <a:r>
              <a:t>Semantical wrapping restricts the token pairs between which a line break can be inserted. The idea is to better preserve the text’s structure visually.</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0" name="Shape 910"/>
          <p:cNvSpPr>
            <a:spLocks noGrp="1" noRot="1" noChangeAspect="1"/>
          </p:cNvSpPr>
          <p:nvPr>
            <p:ph type="sldImg"/>
          </p:nvPr>
        </p:nvSpPr>
        <p:spPr>
          <a:prstGeom prst="rect">
            <a:avLst/>
          </a:prstGeom>
        </p:spPr>
        <p:txBody>
          <a:bodyPr/>
          <a:lstStyle/>
          <a:p>
            <a:endParaRPr/>
          </a:p>
        </p:txBody>
      </p:sp>
      <p:sp>
        <p:nvSpPr>
          <p:cNvPr id="911" name="Shape 911"/>
          <p:cNvSpPr>
            <a:spLocks noGrp="1"/>
          </p:cNvSpPr>
          <p:nvPr>
            <p:ph type="body" sz="quarter" idx="1"/>
          </p:nvPr>
        </p:nvSpPr>
        <p:spPr>
          <a:prstGeom prst="rect">
            <a:avLst/>
          </a:prstGeom>
        </p:spPr>
        <p:txBody>
          <a:bodyPr/>
          <a:lstStyle/>
          <a:p>
            <a:r>
              <a:t>SCChart strategies are label management strategies that we developed specifically for SCCharts.</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6" name="Shape 926"/>
          <p:cNvSpPr>
            <a:spLocks noGrp="1" noRot="1" noChangeAspect="1"/>
          </p:cNvSpPr>
          <p:nvPr>
            <p:ph type="sldImg"/>
          </p:nvPr>
        </p:nvSpPr>
        <p:spPr>
          <a:prstGeom prst="rect">
            <a:avLst/>
          </a:prstGeom>
        </p:spPr>
        <p:txBody>
          <a:bodyPr/>
          <a:lstStyle/>
          <a:p>
            <a:endParaRPr/>
          </a:p>
        </p:txBody>
      </p:sp>
      <p:sp>
        <p:nvSpPr>
          <p:cNvPr id="927" name="Shape 927"/>
          <p:cNvSpPr>
            <a:spLocks noGrp="1"/>
          </p:cNvSpPr>
          <p:nvPr>
            <p:ph type="body" sz="quarter" idx="1"/>
          </p:nvPr>
        </p:nvSpPr>
        <p:spPr>
          <a:prstGeom prst="rect">
            <a:avLst/>
          </a:prstGeom>
        </p:spPr>
        <p:txBody>
          <a:bodyPr/>
          <a:lstStyle/>
          <a:p>
            <a:r>
              <a:t>There are different ways for integrating label management into the view generation process. The most obvious one is to shorten labels while we’re assembling the diagram elements that should later be shown. Label Management can then shorten labels based on information such as what the user is currently looking at and what is selected. This integrates well with </a:t>
            </a:r>
            <a:r>
              <a:rPr>
                <a:latin typeface="Avenir Book Oblique"/>
                <a:ea typeface="Avenir Book Oblique"/>
                <a:cs typeface="Avenir Book Oblique"/>
                <a:sym typeface="Avenir Book Oblique"/>
              </a:rPr>
              <a:t>focus and context</a:t>
            </a:r>
            <a:r>
              <a:t>. In this approach, the target width to shorten labels to must somehow be chosen by the designer or be configurable by the user.</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 name="Shape 944"/>
          <p:cNvSpPr>
            <a:spLocks noGrp="1" noRot="1" noChangeAspect="1"/>
          </p:cNvSpPr>
          <p:nvPr>
            <p:ph type="sldImg"/>
          </p:nvPr>
        </p:nvSpPr>
        <p:spPr>
          <a:prstGeom prst="rect">
            <a:avLst/>
          </a:prstGeom>
        </p:spPr>
        <p:txBody>
          <a:bodyPr/>
          <a:lstStyle/>
          <a:p>
            <a:endParaRPr/>
          </a:p>
        </p:txBody>
      </p:sp>
      <p:sp>
        <p:nvSpPr>
          <p:cNvPr id="945" name="Shape 945"/>
          <p:cNvSpPr>
            <a:spLocks noGrp="1"/>
          </p:cNvSpPr>
          <p:nvPr>
            <p:ph type="body" sz="quarter" idx="1"/>
          </p:nvPr>
        </p:nvSpPr>
        <p:spPr>
          <a:prstGeom prst="rect">
            <a:avLst/>
          </a:prstGeom>
        </p:spPr>
        <p:txBody>
          <a:bodyPr/>
          <a:lstStyle/>
          <a:p>
            <a:r>
              <a:t>In the feedback loop approach, we configure label management while generating the diagram elements. During automatic layout, we check how much we actually need labels to be shortened. We than call label management and ask it to do its thing. The advantage of this approach is that we only reduce the amount of information visible if we actually need to.</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Shape 251"/>
          <p:cNvSpPr>
            <a:spLocks noGrp="1" noRot="1" noChangeAspect="1"/>
          </p:cNvSpPr>
          <p:nvPr>
            <p:ph type="sldImg"/>
          </p:nvPr>
        </p:nvSpPr>
        <p:spPr>
          <a:prstGeom prst="rect">
            <a:avLst/>
          </a:prstGeom>
        </p:spPr>
        <p:txBody>
          <a:bodyPr/>
          <a:lstStyle/>
          <a:p>
            <a:endParaRPr/>
          </a:p>
        </p:txBody>
      </p:sp>
      <p:sp>
        <p:nvSpPr>
          <p:cNvPr id="252" name="Shape 252"/>
          <p:cNvSpPr>
            <a:spLocks noGrp="1"/>
          </p:cNvSpPr>
          <p:nvPr>
            <p:ph type="body" sz="quarter" idx="1"/>
          </p:nvPr>
        </p:nvSpPr>
        <p:spPr>
          <a:prstGeom prst="rect">
            <a:avLst/>
          </a:prstGeom>
        </p:spPr>
        <p:txBody>
          <a:bodyPr/>
          <a:lstStyle/>
          <a:p>
            <a:r>
              <a:rPr dirty="0"/>
              <a:t>When labelling point features on maps, we usually allow a small number of candidate positions for the label. Some</a:t>
            </a:r>
            <a:r>
              <a:rPr lang="de-DE" dirty="0"/>
              <a:t> </a:t>
            </a:r>
            <a:r>
              <a:rPr lang="de-DE" dirty="0" err="1"/>
              <a:t>of</a:t>
            </a:r>
            <a:r>
              <a:rPr lang="de-DE" dirty="0"/>
              <a:t> </a:t>
            </a:r>
            <a:r>
              <a:rPr lang="de-DE" dirty="0" err="1"/>
              <a:t>them</a:t>
            </a:r>
            <a:r>
              <a:rPr lang="de-DE" dirty="0"/>
              <a:t> </a:t>
            </a:r>
            <a:r>
              <a:rPr lang="de-DE" dirty="0" err="1"/>
              <a:t>may</a:t>
            </a:r>
            <a:r>
              <a:rPr dirty="0"/>
              <a:t> be obstructed by other features (in this case, a river self-righteously </a:t>
            </a:r>
            <a:r>
              <a:rPr dirty="0" err="1"/>
              <a:t>mak</a:t>
            </a:r>
            <a:r>
              <a:rPr lang="de-DE" dirty="0"/>
              <a:t>es </a:t>
            </a:r>
            <a:r>
              <a:rPr dirty="0"/>
              <a:t>its way through </a:t>
            </a:r>
            <a:r>
              <a:rPr lang="de-DE" dirty="0" err="1"/>
              <a:t>some</a:t>
            </a:r>
            <a:r>
              <a:rPr lang="de-DE" dirty="0"/>
              <a:t> </a:t>
            </a:r>
            <a:r>
              <a:rPr lang="de-DE" dirty="0" err="1"/>
              <a:t>of</a:t>
            </a:r>
            <a:r>
              <a:rPr lang="de-DE" dirty="0"/>
              <a:t> </a:t>
            </a:r>
            <a:r>
              <a:rPr dirty="0"/>
              <a:t>our precious candidate positions). Others may overlap with candidate positions of other point features — the positions are</a:t>
            </a:r>
            <a:r>
              <a:rPr lang="de-DE" dirty="0"/>
              <a:t> </a:t>
            </a:r>
            <a:r>
              <a:rPr lang="de-DE" dirty="0" err="1"/>
              <a:t>said</a:t>
            </a:r>
            <a:r>
              <a:rPr lang="de-DE" dirty="0"/>
              <a:t> </a:t>
            </a:r>
            <a:r>
              <a:rPr lang="de-DE" dirty="0" err="1"/>
              <a:t>to</a:t>
            </a:r>
            <a:r>
              <a:rPr lang="de-DE" dirty="0"/>
              <a:t> </a:t>
            </a:r>
            <a:r>
              <a:rPr lang="de-DE" dirty="0" err="1"/>
              <a:t>be</a:t>
            </a:r>
            <a:r>
              <a:rPr dirty="0"/>
              <a:t> </a:t>
            </a:r>
            <a:r>
              <a:rPr dirty="0">
                <a:latin typeface="Avenir Book Oblique"/>
                <a:ea typeface="Avenir Book Oblique"/>
                <a:cs typeface="Avenir Book Oblique"/>
                <a:sym typeface="Avenir Book Oblique"/>
              </a:rPr>
              <a:t>conflict</a:t>
            </a:r>
            <a:r>
              <a:rPr lang="de-DE" dirty="0" err="1"/>
              <a:t>ing</a:t>
            </a:r>
            <a:r>
              <a:rPr dirty="0"/>
              <a:t>. This is not a problem in itself, but only one candidate position from each conflict set may be used in order to prevent labels from overlapping.</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4" name="Shape 954"/>
          <p:cNvSpPr>
            <a:spLocks noGrp="1" noRot="1" noChangeAspect="1"/>
          </p:cNvSpPr>
          <p:nvPr>
            <p:ph type="sldImg"/>
          </p:nvPr>
        </p:nvSpPr>
        <p:spPr>
          <a:prstGeom prst="rect">
            <a:avLst/>
          </a:prstGeom>
        </p:spPr>
        <p:txBody>
          <a:bodyPr/>
          <a:lstStyle/>
          <a:p>
            <a:endParaRPr/>
          </a:p>
        </p:txBody>
      </p:sp>
      <p:sp>
        <p:nvSpPr>
          <p:cNvPr id="955" name="Shape 955"/>
          <p:cNvSpPr>
            <a:spLocks noGrp="1"/>
          </p:cNvSpPr>
          <p:nvPr>
            <p:ph type="body" sz="quarter" idx="1"/>
          </p:nvPr>
        </p:nvSpPr>
        <p:spPr>
          <a:prstGeom prst="rect">
            <a:avLst/>
          </a:prstGeom>
        </p:spPr>
        <p:txBody>
          <a:bodyPr/>
          <a:lstStyle/>
          <a:p>
            <a:r>
              <a:t>So, how does the layout algorithm determine the target width? In ELK Layered, center edge labels are represented by label dummy nodes. For each layer, we check the maximum width of all non-dummy nodes. If a label dummy exceeds that width, the label will cause the diagram to grow wider. In that case, we ask label management to shorten the label to the maximum node width.</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rPr dirty="0"/>
              <a:t>The point-feature labelling problem takes a set of point feature coordinates. Each point feature has a set of candidate positions associated with it that its label may be placed in. Each candidate position has a coordinate and a size, and must not overlap with any other feature on the map (but may overlap with other candidate positions). The goal of the algorithm is to choose, for each label, which of its candidate positions to place it at. Of course, labels must not overlap, which may well mean that not all labels can be placed at the same time. This problem then becomes an </a:t>
            </a:r>
            <a:r>
              <a:rPr dirty="0" err="1"/>
              <a:t>optimisation</a:t>
            </a:r>
            <a:r>
              <a:rPr dirty="0"/>
              <a:t> problem with the goal of placing as many labels on the map as possible.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el &amp; Untertitel">
    <p:spTree>
      <p:nvGrpSpPr>
        <p:cNvPr id="1" name=""/>
        <p:cNvGrpSpPr/>
        <p:nvPr/>
      </p:nvGrpSpPr>
      <p:grpSpPr>
        <a:xfrm>
          <a:off x="0" y="0"/>
          <a:ext cx="0" cy="0"/>
          <a:chOff x="0" y="0"/>
          <a:chExt cx="0" cy="0"/>
        </a:xfrm>
      </p:grpSpPr>
      <p:sp>
        <p:nvSpPr>
          <p:cNvPr id="11" name="Titeltext"/>
          <p:cNvSpPr txBox="1">
            <a:spLocks noGrp="1"/>
          </p:cNvSpPr>
          <p:nvPr>
            <p:ph type="title"/>
          </p:nvPr>
        </p:nvSpPr>
        <p:spPr>
          <a:xfrm>
            <a:off x="1270000" y="1638300"/>
            <a:ext cx="10464800" cy="3302000"/>
          </a:xfrm>
          <a:prstGeom prst="rect">
            <a:avLst/>
          </a:prstGeom>
        </p:spPr>
        <p:txBody>
          <a:bodyPr anchor="b"/>
          <a:lstStyle/>
          <a:p>
            <a:r>
              <a:t>Titeltext</a:t>
            </a:r>
          </a:p>
        </p:txBody>
      </p:sp>
      <p:sp>
        <p:nvSpPr>
          <p:cNvPr id="12" name="Textebene 1…"/>
          <p:cNvSpPr txBox="1">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Textebene 1</a:t>
            </a:r>
          </a:p>
          <a:p>
            <a:pPr lvl="1"/>
            <a:r>
              <a:t>Textebene 2</a:t>
            </a:r>
          </a:p>
          <a:p>
            <a:pPr lvl="2"/>
            <a:r>
              <a:t>Textebene 3</a:t>
            </a:r>
          </a:p>
          <a:p>
            <a:pPr lvl="3"/>
            <a:r>
              <a:t>Textebene 4</a:t>
            </a:r>
          </a:p>
          <a:p>
            <a:pPr lvl="4"/>
            <a:r>
              <a:t>Textebene 5</a:t>
            </a:r>
          </a:p>
        </p:txBody>
      </p:sp>
      <p:sp>
        <p:nvSpPr>
          <p:cNvPr id="13" name="Folien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atin typeface="Helvetica"/>
                <a:ea typeface="Helvetica"/>
                <a:cs typeface="Helvetica"/>
                <a:sym typeface="Helvetica"/>
              </a:defRPr>
            </a:lvl1pPr>
          </a:lstStyle>
          <a:p>
            <a:r>
              <a:t>–Christian Bauer</a:t>
            </a:r>
          </a:p>
        </p:txBody>
      </p:sp>
      <p:sp>
        <p:nvSpPr>
          <p:cNvPr id="94" name="„Zitat hier eingeben.“"/>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„Zitat hier eingeben.“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
    <p:spTree>
      <p:nvGrpSpPr>
        <p:cNvPr id="1" name=""/>
        <p:cNvGrpSpPr/>
        <p:nvPr/>
      </p:nvGrpSpPr>
      <p:grpSpPr>
        <a:xfrm>
          <a:off x="0" y="0"/>
          <a:ext cx="0" cy="0"/>
          <a:chOff x="0" y="0"/>
          <a:chExt cx="0" cy="0"/>
        </a:xfrm>
      </p:grpSpPr>
      <p:sp>
        <p:nvSpPr>
          <p:cNvPr id="102" name="Bild"/>
          <p:cNvSpPr>
            <a:spLocks noGrp="1"/>
          </p:cNvSpPr>
          <p:nvPr>
            <p:ph type="pic" idx="13"/>
          </p:nvPr>
        </p:nvSpPr>
        <p:spPr>
          <a:xfrm>
            <a:off x="0" y="0"/>
            <a:ext cx="12999418" cy="9753600"/>
          </a:xfrm>
          <a:prstGeom prst="rect">
            <a:avLst/>
          </a:prstGeom>
        </p:spPr>
        <p:txBody>
          <a:bodyPr lIns="91439" tIns="45719" rIns="91439" bIns="45719" anchor="t">
            <a:noAutofit/>
          </a:bodyPr>
          <a:lstStyle/>
          <a:p>
            <a:endParaRPr/>
          </a:p>
        </p:txBody>
      </p:sp>
      <p:sp>
        <p:nvSpPr>
          <p:cNvPr id="103" name="Folien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Leer">
    <p:spTree>
      <p:nvGrpSpPr>
        <p:cNvPr id="1" name=""/>
        <p:cNvGrpSpPr/>
        <p:nvPr/>
      </p:nvGrpSpPr>
      <p:grpSpPr>
        <a:xfrm>
          <a:off x="0" y="0"/>
          <a:ext cx="0" cy="0"/>
          <a:chOff x="0" y="0"/>
          <a:chExt cx="0" cy="0"/>
        </a:xfrm>
      </p:grpSpPr>
      <p:sp>
        <p:nvSpPr>
          <p:cNvPr id="110" name="Folien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 - Horizontal">
    <p:spTree>
      <p:nvGrpSpPr>
        <p:cNvPr id="1" name=""/>
        <p:cNvGrpSpPr/>
        <p:nvPr/>
      </p:nvGrpSpPr>
      <p:grpSpPr>
        <a:xfrm>
          <a:off x="0" y="0"/>
          <a:ext cx="0" cy="0"/>
          <a:chOff x="0" y="0"/>
          <a:chExt cx="0" cy="0"/>
        </a:xfrm>
      </p:grpSpPr>
      <p:sp>
        <p:nvSpPr>
          <p:cNvPr id="20" name="Bild"/>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Titeltext"/>
          <p:cNvSpPr txBox="1">
            <a:spLocks noGrp="1"/>
          </p:cNvSpPr>
          <p:nvPr>
            <p:ph type="title"/>
          </p:nvPr>
        </p:nvSpPr>
        <p:spPr>
          <a:xfrm>
            <a:off x="1270000" y="6718300"/>
            <a:ext cx="10464800" cy="1422400"/>
          </a:xfrm>
          <a:prstGeom prst="rect">
            <a:avLst/>
          </a:prstGeom>
        </p:spPr>
        <p:txBody>
          <a:bodyPr anchor="b"/>
          <a:lstStyle/>
          <a:p>
            <a:r>
              <a:t>Titeltext</a:t>
            </a:r>
          </a:p>
        </p:txBody>
      </p:sp>
      <p:sp>
        <p:nvSpPr>
          <p:cNvPr id="22" name="Textebene 1…"/>
          <p:cNvSpPr txBox="1">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Textebene 1</a:t>
            </a:r>
          </a:p>
          <a:p>
            <a:pPr lvl="1"/>
            <a:r>
              <a:t>Textebene 2</a:t>
            </a:r>
          </a:p>
          <a:p>
            <a:pPr lvl="2"/>
            <a:r>
              <a:t>Textebene 3</a:t>
            </a:r>
          </a:p>
          <a:p>
            <a:pPr lvl="3"/>
            <a:r>
              <a:t>Textebene 4</a:t>
            </a:r>
          </a:p>
          <a:p>
            <a:pPr lvl="4"/>
            <a:r>
              <a:t>Textebene 5</a:t>
            </a:r>
          </a:p>
        </p:txBody>
      </p:sp>
      <p:sp>
        <p:nvSpPr>
          <p:cNvPr id="23" name="Foliennummer"/>
          <p:cNvSpPr txBox="1">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el - Mitte">
    <p:spTree>
      <p:nvGrpSpPr>
        <p:cNvPr id="1" name=""/>
        <p:cNvGrpSpPr/>
        <p:nvPr/>
      </p:nvGrpSpPr>
      <p:grpSpPr>
        <a:xfrm>
          <a:off x="0" y="0"/>
          <a:ext cx="0" cy="0"/>
          <a:chOff x="0" y="0"/>
          <a:chExt cx="0" cy="0"/>
        </a:xfrm>
      </p:grpSpPr>
      <p:sp>
        <p:nvSpPr>
          <p:cNvPr id="30" name="Titeltext"/>
          <p:cNvSpPr txBox="1">
            <a:spLocks noGrp="1"/>
          </p:cNvSpPr>
          <p:nvPr>
            <p:ph type="title"/>
          </p:nvPr>
        </p:nvSpPr>
        <p:spPr>
          <a:xfrm>
            <a:off x="1270000" y="3225800"/>
            <a:ext cx="10464800" cy="3302000"/>
          </a:xfrm>
          <a:prstGeom prst="rect">
            <a:avLst/>
          </a:prstGeom>
        </p:spPr>
        <p:txBody>
          <a:bodyPr/>
          <a:lstStyle/>
          <a:p>
            <a:r>
              <a:t>Titeltext</a:t>
            </a:r>
          </a:p>
        </p:txBody>
      </p:sp>
      <p:sp>
        <p:nvSpPr>
          <p:cNvPr id="31" name="Folien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 - Vertikal">
    <p:spTree>
      <p:nvGrpSpPr>
        <p:cNvPr id="1" name=""/>
        <p:cNvGrpSpPr/>
        <p:nvPr/>
      </p:nvGrpSpPr>
      <p:grpSpPr>
        <a:xfrm>
          <a:off x="0" y="0"/>
          <a:ext cx="0" cy="0"/>
          <a:chOff x="0" y="0"/>
          <a:chExt cx="0" cy="0"/>
        </a:xfrm>
      </p:grpSpPr>
      <p:sp>
        <p:nvSpPr>
          <p:cNvPr id="38" name="Bild"/>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Titeltext"/>
          <p:cNvSpPr txBox="1">
            <a:spLocks noGrp="1"/>
          </p:cNvSpPr>
          <p:nvPr>
            <p:ph type="title"/>
          </p:nvPr>
        </p:nvSpPr>
        <p:spPr>
          <a:xfrm>
            <a:off x="952500" y="635000"/>
            <a:ext cx="5334000" cy="3987800"/>
          </a:xfrm>
          <a:prstGeom prst="rect">
            <a:avLst/>
          </a:prstGeom>
        </p:spPr>
        <p:txBody>
          <a:bodyPr anchor="b"/>
          <a:lstStyle>
            <a:lvl1pPr>
              <a:defRPr sz="6000"/>
            </a:lvl1pPr>
          </a:lstStyle>
          <a:p>
            <a:r>
              <a:t>Titeltext</a:t>
            </a:r>
          </a:p>
        </p:txBody>
      </p:sp>
      <p:sp>
        <p:nvSpPr>
          <p:cNvPr id="40" name="Textebene 1…"/>
          <p:cNvSpPr txBox="1">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Textebene 1</a:t>
            </a:r>
          </a:p>
          <a:p>
            <a:pPr lvl="1"/>
            <a:r>
              <a:t>Textebene 2</a:t>
            </a:r>
          </a:p>
          <a:p>
            <a:pPr lvl="2"/>
            <a:r>
              <a:t>Textebene 3</a:t>
            </a:r>
          </a:p>
          <a:p>
            <a:pPr lvl="3"/>
            <a:r>
              <a:t>Textebene 4</a:t>
            </a:r>
          </a:p>
          <a:p>
            <a:pPr lvl="4"/>
            <a:r>
              <a:t>Textebene 5</a:t>
            </a:r>
          </a:p>
        </p:txBody>
      </p:sp>
      <p:sp>
        <p:nvSpPr>
          <p:cNvPr id="41" name="Folien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el - Oben">
    <p:spTree>
      <p:nvGrpSpPr>
        <p:cNvPr id="1" name=""/>
        <p:cNvGrpSpPr/>
        <p:nvPr/>
      </p:nvGrpSpPr>
      <p:grpSpPr>
        <a:xfrm>
          <a:off x="0" y="0"/>
          <a:ext cx="0" cy="0"/>
          <a:chOff x="0" y="0"/>
          <a:chExt cx="0" cy="0"/>
        </a:xfrm>
      </p:grpSpPr>
      <p:sp>
        <p:nvSpPr>
          <p:cNvPr id="48" name="Titeltext"/>
          <p:cNvSpPr txBox="1">
            <a:spLocks noGrp="1"/>
          </p:cNvSpPr>
          <p:nvPr>
            <p:ph type="title"/>
          </p:nvPr>
        </p:nvSpPr>
        <p:spPr>
          <a:prstGeom prst="rect">
            <a:avLst/>
          </a:prstGeom>
        </p:spPr>
        <p:txBody>
          <a:bodyPr/>
          <a:lstStyle/>
          <a:p>
            <a:r>
              <a:t>Titeltext</a:t>
            </a:r>
          </a:p>
        </p:txBody>
      </p:sp>
      <p:sp>
        <p:nvSpPr>
          <p:cNvPr id="49" name="Folien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el &amp; Aufzählung">
    <p:spTree>
      <p:nvGrpSpPr>
        <p:cNvPr id="1" name=""/>
        <p:cNvGrpSpPr/>
        <p:nvPr/>
      </p:nvGrpSpPr>
      <p:grpSpPr>
        <a:xfrm>
          <a:off x="0" y="0"/>
          <a:ext cx="0" cy="0"/>
          <a:chOff x="0" y="0"/>
          <a:chExt cx="0" cy="0"/>
        </a:xfrm>
      </p:grpSpPr>
      <p:sp>
        <p:nvSpPr>
          <p:cNvPr id="56" name="Titeltext"/>
          <p:cNvSpPr txBox="1">
            <a:spLocks noGrp="1"/>
          </p:cNvSpPr>
          <p:nvPr>
            <p:ph type="title"/>
          </p:nvPr>
        </p:nvSpPr>
        <p:spPr>
          <a:prstGeom prst="rect">
            <a:avLst/>
          </a:prstGeom>
        </p:spPr>
        <p:txBody>
          <a:bodyPr/>
          <a:lstStyle/>
          <a:p>
            <a:r>
              <a:t>Titeltext</a:t>
            </a:r>
          </a:p>
        </p:txBody>
      </p:sp>
      <p:sp>
        <p:nvSpPr>
          <p:cNvPr id="57" name="Textebene 1…"/>
          <p:cNvSpPr txBox="1">
            <a:spLocks noGrp="1"/>
          </p:cNvSpPr>
          <p:nvPr>
            <p:ph type="body" idx="1"/>
          </p:nvPr>
        </p:nvSpPr>
        <p:spPr>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el, Aufzählung &amp; Foto">
    <p:spTree>
      <p:nvGrpSpPr>
        <p:cNvPr id="1" name=""/>
        <p:cNvGrpSpPr/>
        <p:nvPr/>
      </p:nvGrpSpPr>
      <p:grpSpPr>
        <a:xfrm>
          <a:off x="0" y="0"/>
          <a:ext cx="0" cy="0"/>
          <a:chOff x="0" y="0"/>
          <a:chExt cx="0" cy="0"/>
        </a:xfrm>
      </p:grpSpPr>
      <p:sp>
        <p:nvSpPr>
          <p:cNvPr id="65" name="Bild"/>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Titeltext"/>
          <p:cNvSpPr txBox="1">
            <a:spLocks noGrp="1"/>
          </p:cNvSpPr>
          <p:nvPr>
            <p:ph type="title"/>
          </p:nvPr>
        </p:nvSpPr>
        <p:spPr>
          <a:prstGeom prst="rect">
            <a:avLst/>
          </a:prstGeom>
        </p:spPr>
        <p:txBody>
          <a:bodyPr/>
          <a:lstStyle/>
          <a:p>
            <a:r>
              <a:t>Titeltext</a:t>
            </a:r>
          </a:p>
        </p:txBody>
      </p:sp>
      <p:sp>
        <p:nvSpPr>
          <p:cNvPr id="67" name="Textebene 1…"/>
          <p:cNvSpPr txBox="1">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Textebene 1</a:t>
            </a:r>
          </a:p>
          <a:p>
            <a:pPr lvl="1"/>
            <a:r>
              <a:t>Textebene 2</a:t>
            </a:r>
          </a:p>
          <a:p>
            <a:pPr lvl="2"/>
            <a:r>
              <a:t>Textebene 3</a:t>
            </a:r>
          </a:p>
          <a:p>
            <a:pPr lvl="3"/>
            <a:r>
              <a:t>Textebene 4</a:t>
            </a:r>
          </a:p>
          <a:p>
            <a:pPr lvl="4"/>
            <a:r>
              <a:t>Textebene 5</a:t>
            </a:r>
          </a:p>
        </p:txBody>
      </p:sp>
      <p:sp>
        <p:nvSpPr>
          <p:cNvPr id="68" name="Folien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952500" y="1270000"/>
            <a:ext cx="11099800" cy="7213600"/>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 - 3 Stück">
    <p:spTree>
      <p:nvGrpSpPr>
        <p:cNvPr id="1" name=""/>
        <p:cNvGrpSpPr/>
        <p:nvPr/>
      </p:nvGrpSpPr>
      <p:grpSpPr>
        <a:xfrm>
          <a:off x="0" y="0"/>
          <a:ext cx="0" cy="0"/>
          <a:chOff x="0" y="0"/>
          <a:chExt cx="0" cy="0"/>
        </a:xfrm>
      </p:grpSpPr>
      <p:sp>
        <p:nvSpPr>
          <p:cNvPr id="83" name="Bild"/>
          <p:cNvSpPr>
            <a:spLocks noGrp="1"/>
          </p:cNvSpPr>
          <p:nvPr>
            <p:ph type="pic" sz="half" idx="13"/>
          </p:nvPr>
        </p:nvSpPr>
        <p:spPr>
          <a:xfrm>
            <a:off x="952500" y="889000"/>
            <a:ext cx="5334000" cy="7975600"/>
          </a:xfrm>
          <a:prstGeom prst="rect">
            <a:avLst/>
          </a:prstGeom>
        </p:spPr>
        <p:txBody>
          <a:bodyPr lIns="91439" tIns="45719" rIns="91439" bIns="45719" anchor="t">
            <a:noAutofit/>
          </a:bodyPr>
          <a:lstStyle/>
          <a:p>
            <a:endParaRPr/>
          </a:p>
        </p:txBody>
      </p:sp>
      <p:sp>
        <p:nvSpPr>
          <p:cNvPr id="84" name="Bild"/>
          <p:cNvSpPr>
            <a:spLocks noGrp="1"/>
          </p:cNvSpPr>
          <p:nvPr>
            <p:ph type="pic" sz="quarter" idx="14"/>
          </p:nvPr>
        </p:nvSpPr>
        <p:spPr>
          <a:xfrm>
            <a:off x="6718300" y="5092700"/>
            <a:ext cx="5334000" cy="3771900"/>
          </a:xfrm>
          <a:prstGeom prst="rect">
            <a:avLst/>
          </a:prstGeom>
        </p:spPr>
        <p:txBody>
          <a:bodyPr lIns="91439" tIns="45719" rIns="91439" bIns="45719" anchor="t">
            <a:noAutofit/>
          </a:bodyPr>
          <a:lstStyle/>
          <a:p>
            <a:endParaRPr/>
          </a:p>
        </p:txBody>
      </p:sp>
      <p:sp>
        <p:nvSpPr>
          <p:cNvPr id="85" name="Bild"/>
          <p:cNvSpPr>
            <a:spLocks noGrp="1"/>
          </p:cNvSpPr>
          <p:nvPr>
            <p:ph type="pic" sz="quarter" idx="15"/>
          </p:nvPr>
        </p:nvSpPr>
        <p:spPr>
          <a:xfrm>
            <a:off x="6724518" y="889000"/>
            <a:ext cx="5334001" cy="3771900"/>
          </a:xfrm>
          <a:prstGeom prst="rect">
            <a:avLst/>
          </a:prstGeom>
        </p:spPr>
        <p:txBody>
          <a:bodyPr lIns="91439" tIns="45719" rIns="91439" bIns="45719" anchor="t">
            <a:noAutofit/>
          </a:bodyPr>
          <a:lstStyle/>
          <a:p>
            <a:endParaRPr/>
          </a:p>
        </p:txBody>
      </p:sp>
      <p:sp>
        <p:nvSpPr>
          <p:cNvPr id="86" name="Foliennumm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952500" y="190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Titeltext</a:t>
            </a:r>
          </a:p>
        </p:txBody>
      </p:sp>
      <p:sp>
        <p:nvSpPr>
          <p:cNvPr id="3" name="Foliennummer"/>
          <p:cNvSpPr txBox="1">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
        <p:nvSpPr>
          <p:cNvPr id="4" name="Textebene 1…"/>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Textebene 1</a:t>
            </a:r>
          </a:p>
          <a:p>
            <a:pPr lvl="1"/>
            <a:r>
              <a:t>Textebene 2</a:t>
            </a:r>
          </a:p>
          <a:p>
            <a:pPr lvl="2"/>
            <a:r>
              <a:t>Textebene 3</a:t>
            </a:r>
          </a:p>
          <a:p>
            <a:pPr lvl="3"/>
            <a:r>
              <a:t>Textebene 4</a:t>
            </a:r>
          </a:p>
          <a:p>
            <a:pPr lvl="4"/>
            <a:r>
              <a:t>Textebene 5</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cds@informatik.uni-kiel.de?subject="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hyperlink" Target="https://www.flickr.com/photos/jurvetson/63009926"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image" Target="../media/image29.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3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52.xml"/><Relationship Id="rId1" Type="http://schemas.openxmlformats.org/officeDocument/2006/relationships/slideLayout" Target="../slideLayouts/slideLayout5.xml"/><Relationship Id="rId4" Type="http://schemas.openxmlformats.org/officeDocument/2006/relationships/image" Target="../media/image34.emf"/></Relationships>
</file>

<file path=ppt/slides/_rels/slide55.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53.xml"/><Relationship Id="rId1" Type="http://schemas.openxmlformats.org/officeDocument/2006/relationships/slideLayout" Target="../slideLayouts/slideLayout5.xml"/><Relationship Id="rId4" Type="http://schemas.openxmlformats.org/officeDocument/2006/relationships/image" Target="../media/image36.emf"/></Relationships>
</file>

<file path=ppt/slides/_rels/slide56.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54.xml"/><Relationship Id="rId1" Type="http://schemas.openxmlformats.org/officeDocument/2006/relationships/slideLayout" Target="../slideLayouts/slideLayout5.xml"/><Relationship Id="rId4" Type="http://schemas.openxmlformats.org/officeDocument/2006/relationships/image" Target="../media/image38.emf"/></Relationships>
</file>

<file path=ppt/slides/_rels/slide57.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55.xml"/><Relationship Id="rId1" Type="http://schemas.openxmlformats.org/officeDocument/2006/relationships/slideLayout" Target="../slideLayouts/slideLayout5.xml"/><Relationship Id="rId4" Type="http://schemas.openxmlformats.org/officeDocument/2006/relationships/image" Target="../media/image40.emf"/></Relationships>
</file>

<file path=ppt/slides/_rels/slide58.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1.xml"/><Relationship Id="rId1" Type="http://schemas.openxmlformats.org/officeDocument/2006/relationships/slideLayout" Target="../slideLayouts/slideLayout5.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64.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62.xml"/><Relationship Id="rId1" Type="http://schemas.openxmlformats.org/officeDocument/2006/relationships/slideLayout" Target="../slideLayouts/slideLayout5.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6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3.xml"/><Relationship Id="rId1" Type="http://schemas.openxmlformats.org/officeDocument/2006/relationships/slideLayout" Target="../slideLayouts/slideLayout5.xml"/><Relationship Id="rId4" Type="http://schemas.openxmlformats.org/officeDocument/2006/relationships/image" Target="../media/image55.png"/></Relationships>
</file>

<file path=ppt/slides/_rels/slide6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4.xml"/><Relationship Id="rId1" Type="http://schemas.openxmlformats.org/officeDocument/2006/relationships/slideLayout" Target="../slideLayouts/slideLayout5.xml"/><Relationship Id="rId5" Type="http://schemas.openxmlformats.org/officeDocument/2006/relationships/image" Target="../media/image58.png"/><Relationship Id="rId4" Type="http://schemas.openxmlformats.org/officeDocument/2006/relationships/image" Target="../media/image57.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hyperlink" Target="https://upload.wikimedia.org/wikipedia/de/0/0a/Pincerno_-_Schleswig-Holstein_1898.jpg" TargetMode="Externa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Christoph Daniel Schulze cds@informatik.uni-kiel.de"/>
          <p:cNvSpPr txBox="1">
            <a:spLocks noGrp="1"/>
          </p:cNvSpPr>
          <p:nvPr>
            <p:ph type="subTitle" sz="quarter" idx="1"/>
          </p:nvPr>
        </p:nvSpPr>
        <p:spPr>
          <a:xfrm>
            <a:off x="1270000" y="7516539"/>
            <a:ext cx="10464800" cy="1440078"/>
          </a:xfrm>
          <a:prstGeom prst="rect">
            <a:avLst/>
          </a:prstGeom>
        </p:spPr>
        <p:txBody>
          <a:bodyPr/>
          <a:lstStyle/>
          <a:p>
            <a:r>
              <a:t>Christoph Daniel Schulze</a:t>
            </a:r>
            <a:br/>
            <a:r>
              <a:rPr u="sng">
                <a:hlinkClick r:id="rId2"/>
              </a:rPr>
              <a:t>cds@informatik.uni-kiel.de</a:t>
            </a:r>
          </a:p>
        </p:txBody>
      </p:sp>
      <p:sp>
        <p:nvSpPr>
          <p:cNvPr id="121" name="Inf-GraphDraw:…"/>
          <p:cNvSpPr txBox="1">
            <a:spLocks noGrp="1"/>
          </p:cNvSpPr>
          <p:nvPr>
            <p:ph type="ctrTitle"/>
          </p:nvPr>
        </p:nvSpPr>
        <p:spPr>
          <a:xfrm>
            <a:off x="234856" y="1638300"/>
            <a:ext cx="12535088" cy="4172177"/>
          </a:xfrm>
          <a:prstGeom prst="rect">
            <a:avLst/>
          </a:prstGeom>
        </p:spPr>
        <p:txBody>
          <a:bodyPr>
            <a:normAutofit fontScale="90000"/>
          </a:bodyPr>
          <a:lstStyle/>
          <a:p>
            <a:pPr defTabSz="391414">
              <a:defRPr sz="5360"/>
            </a:pPr>
            <a:r>
              <a:rPr dirty="0" err="1"/>
              <a:t>Inf-GraphDraw</a:t>
            </a:r>
            <a:r>
              <a:rPr dirty="0"/>
              <a:t>:</a:t>
            </a:r>
          </a:p>
          <a:p>
            <a:pPr defTabSz="391414">
              <a:defRPr sz="5360"/>
            </a:pPr>
            <a:r>
              <a:rPr dirty="0"/>
              <a:t>Automatic Graph Drawing</a:t>
            </a:r>
          </a:p>
          <a:p>
            <a:pPr defTabSz="391414">
              <a:defRPr sz="5360"/>
            </a:pPr>
            <a:r>
              <a:rPr lang="de-DE" dirty="0"/>
              <a:t>Bonus </a:t>
            </a:r>
            <a:r>
              <a:rPr dirty="0"/>
              <a:t>Lecture</a:t>
            </a:r>
          </a:p>
          <a:p>
            <a:pPr defTabSz="391414">
              <a:defRPr sz="5360"/>
            </a:pPr>
            <a:endParaRPr dirty="0"/>
          </a:p>
          <a:p>
            <a:pPr defTabSz="391414">
              <a:defRPr sz="5360" b="1">
                <a:latin typeface="Helvetica"/>
                <a:ea typeface="Helvetica"/>
                <a:cs typeface="Helvetica"/>
                <a:sym typeface="Helvetica"/>
              </a:defRPr>
            </a:pPr>
            <a:r>
              <a:rPr dirty="0"/>
              <a:t>Labels</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3" name="Rechteck"/>
          <p:cNvSpPr/>
          <p:nvPr/>
        </p:nvSpPr>
        <p:spPr>
          <a:xfrm>
            <a:off x="5630468" y="5327650"/>
            <a:ext cx="1333501" cy="647700"/>
          </a:xfrm>
          <a:prstGeom prst="rect">
            <a:avLst/>
          </a:prstGeom>
          <a:solidFill>
            <a:srgbClr val="CA7D17">
              <a:alpha val="62000"/>
            </a:srgbClr>
          </a:solidFill>
          <a:ln w="12700">
            <a:miter lim="400000"/>
          </a:ln>
        </p:spPr>
        <p:txBody>
          <a:bodyPr lIns="50800" tIns="50800" rIns="50800" bIns="50800" anchor="ctr"/>
          <a:lstStyle/>
          <a:p>
            <a:pPr>
              <a:defRPr sz="2400">
                <a:solidFill>
                  <a:srgbClr val="FFFFFF"/>
                </a:solidFill>
              </a:defRPr>
            </a:pPr>
            <a:endParaRPr/>
          </a:p>
        </p:txBody>
      </p:sp>
      <p:sp>
        <p:nvSpPr>
          <p:cNvPr id="224" name="Rechteck"/>
          <p:cNvSpPr/>
          <p:nvPr/>
        </p:nvSpPr>
        <p:spPr>
          <a:xfrm>
            <a:off x="6502400" y="5753100"/>
            <a:ext cx="1333500" cy="647700"/>
          </a:xfrm>
          <a:prstGeom prst="rect">
            <a:avLst/>
          </a:prstGeom>
          <a:solidFill>
            <a:srgbClr val="CA7D17">
              <a:alpha val="62000"/>
            </a:srgbClr>
          </a:solidFill>
          <a:ln w="12700">
            <a:miter lim="400000"/>
          </a:ln>
        </p:spPr>
        <p:txBody>
          <a:bodyPr lIns="50800" tIns="50800" rIns="50800" bIns="50800" anchor="ctr"/>
          <a:lstStyle/>
          <a:p>
            <a:pPr>
              <a:defRPr sz="2400">
                <a:solidFill>
                  <a:srgbClr val="FFFFFF"/>
                </a:solidFill>
              </a:defRPr>
            </a:pPr>
            <a:endParaRPr/>
          </a:p>
        </p:txBody>
      </p:sp>
      <p:sp>
        <p:nvSpPr>
          <p:cNvPr id="225" name="Point Features"/>
          <p:cNvSpPr txBox="1">
            <a:spLocks noGrp="1"/>
          </p:cNvSpPr>
          <p:nvPr>
            <p:ph type="title"/>
          </p:nvPr>
        </p:nvSpPr>
        <p:spPr>
          <a:prstGeom prst="rect">
            <a:avLst/>
          </a:prstGeom>
        </p:spPr>
        <p:txBody>
          <a:bodyPr/>
          <a:lstStyle/>
          <a:p>
            <a:r>
              <a:rPr dirty="0"/>
              <a:t>Point Feature</a:t>
            </a:r>
            <a:r>
              <a:rPr lang="de-DE" dirty="0"/>
              <a:t> </a:t>
            </a:r>
            <a:r>
              <a:rPr lang="de-DE" dirty="0" err="1"/>
              <a:t>Labelling</a:t>
            </a:r>
            <a:endParaRPr dirty="0"/>
          </a:p>
        </p:txBody>
      </p:sp>
      <p:sp>
        <p:nvSpPr>
          <p:cNvPr id="226"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10</a:t>
            </a:fld>
            <a:endParaRPr/>
          </a:p>
        </p:txBody>
      </p:sp>
      <p:sp>
        <p:nvSpPr>
          <p:cNvPr id="227" name="Gnutz"/>
          <p:cNvSpPr txBox="1"/>
          <p:nvPr/>
        </p:nvSpPr>
        <p:spPr>
          <a:xfrm>
            <a:off x="4747462" y="4318000"/>
            <a:ext cx="1334111"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4200"/>
              </a:spcBef>
            </a:lvl1pPr>
          </a:lstStyle>
          <a:p>
            <a:r>
              <a:t>Gnutz</a:t>
            </a:r>
          </a:p>
        </p:txBody>
      </p:sp>
      <p:sp>
        <p:nvSpPr>
          <p:cNvPr id="228" name="Kreis"/>
          <p:cNvSpPr/>
          <p:nvPr/>
        </p:nvSpPr>
        <p:spPr>
          <a:xfrm>
            <a:off x="5293816" y="5022799"/>
            <a:ext cx="241403" cy="241402"/>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sp>
        <p:nvSpPr>
          <p:cNvPr id="229" name="Rechteck"/>
          <p:cNvSpPr/>
          <p:nvPr/>
        </p:nvSpPr>
        <p:spPr>
          <a:xfrm>
            <a:off x="4754422" y="4311650"/>
            <a:ext cx="1333501" cy="647700"/>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30" name="Rechteck"/>
          <p:cNvSpPr/>
          <p:nvPr/>
        </p:nvSpPr>
        <p:spPr>
          <a:xfrm>
            <a:off x="4754422" y="5327650"/>
            <a:ext cx="1333501" cy="647700"/>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31" name="Rechteck"/>
          <p:cNvSpPr/>
          <p:nvPr/>
        </p:nvSpPr>
        <p:spPr>
          <a:xfrm>
            <a:off x="3903167" y="4819650"/>
            <a:ext cx="1333501" cy="647700"/>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32" name="Rechteck"/>
          <p:cNvSpPr/>
          <p:nvPr/>
        </p:nvSpPr>
        <p:spPr>
          <a:xfrm>
            <a:off x="5630468" y="4819650"/>
            <a:ext cx="1333501" cy="647700"/>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33" name="Rechteck"/>
          <p:cNvSpPr/>
          <p:nvPr/>
        </p:nvSpPr>
        <p:spPr>
          <a:xfrm>
            <a:off x="5630468" y="4311650"/>
            <a:ext cx="1333501" cy="647700"/>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34" name="Rechteck"/>
          <p:cNvSpPr/>
          <p:nvPr/>
        </p:nvSpPr>
        <p:spPr>
          <a:xfrm>
            <a:off x="3903167" y="4311650"/>
            <a:ext cx="1333501" cy="647700"/>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35" name="Rechteck"/>
          <p:cNvSpPr/>
          <p:nvPr/>
        </p:nvSpPr>
        <p:spPr>
          <a:xfrm>
            <a:off x="5630468" y="5340350"/>
            <a:ext cx="1333501" cy="647700"/>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36" name="Rechteck"/>
          <p:cNvSpPr/>
          <p:nvPr/>
        </p:nvSpPr>
        <p:spPr>
          <a:xfrm>
            <a:off x="3903167" y="5340350"/>
            <a:ext cx="1333501" cy="647700"/>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37" name="Linie"/>
          <p:cNvSpPr/>
          <p:nvPr/>
        </p:nvSpPr>
        <p:spPr>
          <a:xfrm rot="10800000" flipH="1">
            <a:off x="1620910" y="2932831"/>
            <a:ext cx="4652239" cy="450640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81" y="19433"/>
                  <a:pt x="2001" y="17549"/>
                  <a:pt x="3303" y="16041"/>
                </a:cubicBezTo>
                <a:cubicBezTo>
                  <a:pt x="5559" y="13426"/>
                  <a:pt x="8242" y="12060"/>
                  <a:pt x="10860" y="10559"/>
                </a:cubicBezTo>
                <a:cubicBezTo>
                  <a:pt x="12239" y="9769"/>
                  <a:pt x="13608" y="8934"/>
                  <a:pt x="14966" y="8055"/>
                </a:cubicBezTo>
                <a:cubicBezTo>
                  <a:pt x="15984" y="7353"/>
                  <a:pt x="16958" y="6495"/>
                  <a:pt x="17875" y="5494"/>
                </a:cubicBezTo>
                <a:cubicBezTo>
                  <a:pt x="19275" y="3965"/>
                  <a:pt x="20530" y="2114"/>
                  <a:pt x="21600" y="0"/>
                </a:cubicBezTo>
              </a:path>
            </a:pathLst>
          </a:custGeom>
          <a:ln w="63500">
            <a:solidFill>
              <a:schemeClr val="accent1"/>
            </a:solidFill>
            <a:miter lim="400000"/>
          </a:ln>
        </p:spPr>
        <p:txBody>
          <a:bodyPr lIns="50800" tIns="50800" rIns="50800" bIns="50800" anchor="ctr"/>
          <a:lstStyle/>
          <a:p>
            <a:pPr>
              <a:defRPr sz="2400"/>
            </a:pPr>
            <a:endParaRPr/>
          </a:p>
        </p:txBody>
      </p:sp>
      <p:grpSp>
        <p:nvGrpSpPr>
          <p:cNvPr id="247" name="Gruppieren"/>
          <p:cNvGrpSpPr/>
          <p:nvPr/>
        </p:nvGrpSpPr>
        <p:grpSpPr>
          <a:xfrm>
            <a:off x="6502400" y="5753100"/>
            <a:ext cx="3060802" cy="1676400"/>
            <a:chOff x="0" y="0"/>
            <a:chExt cx="3060801" cy="1676400"/>
          </a:xfrm>
        </p:grpSpPr>
        <p:sp>
          <p:nvSpPr>
            <p:cNvPr id="238" name="Kreis"/>
            <p:cNvSpPr/>
            <p:nvPr/>
          </p:nvSpPr>
          <p:spPr>
            <a:xfrm>
              <a:off x="1390649" y="711149"/>
              <a:ext cx="241402" cy="241402"/>
            </a:xfrm>
            <a:prstGeom prst="ellipse">
              <a:avLst/>
            </a:prstGeom>
            <a:solidFill>
              <a:srgbClr val="000000"/>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239" name="Rechteck"/>
            <p:cNvSpPr/>
            <p:nvPr/>
          </p:nvSpPr>
          <p:spPr>
            <a:xfrm>
              <a:off x="851255" y="0"/>
              <a:ext cx="1333501" cy="647700"/>
            </a:xfrm>
            <a:prstGeom prst="rect">
              <a:avLst/>
            </a:prstGeom>
            <a:no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240" name="Rechteck"/>
            <p:cNvSpPr/>
            <p:nvPr/>
          </p:nvSpPr>
          <p:spPr>
            <a:xfrm>
              <a:off x="851255" y="1016000"/>
              <a:ext cx="1333501" cy="647700"/>
            </a:xfrm>
            <a:prstGeom prst="rect">
              <a:avLst/>
            </a:prstGeom>
            <a:no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241" name="Rechteck"/>
            <p:cNvSpPr/>
            <p:nvPr/>
          </p:nvSpPr>
          <p:spPr>
            <a:xfrm>
              <a:off x="0" y="508000"/>
              <a:ext cx="1333500" cy="647700"/>
            </a:xfrm>
            <a:prstGeom prst="rect">
              <a:avLst/>
            </a:prstGeom>
            <a:no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242" name="Rechteck"/>
            <p:cNvSpPr/>
            <p:nvPr/>
          </p:nvSpPr>
          <p:spPr>
            <a:xfrm>
              <a:off x="1727301" y="508000"/>
              <a:ext cx="1333501" cy="647700"/>
            </a:xfrm>
            <a:prstGeom prst="rect">
              <a:avLst/>
            </a:prstGeom>
            <a:no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243" name="Rechteck"/>
            <p:cNvSpPr/>
            <p:nvPr/>
          </p:nvSpPr>
          <p:spPr>
            <a:xfrm>
              <a:off x="1727301" y="0"/>
              <a:ext cx="1333501" cy="647700"/>
            </a:xfrm>
            <a:prstGeom prst="rect">
              <a:avLst/>
            </a:prstGeom>
            <a:no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244" name="Rechteck"/>
            <p:cNvSpPr/>
            <p:nvPr/>
          </p:nvSpPr>
          <p:spPr>
            <a:xfrm>
              <a:off x="0" y="0"/>
              <a:ext cx="1333500" cy="647700"/>
            </a:xfrm>
            <a:prstGeom prst="rect">
              <a:avLst/>
            </a:prstGeom>
            <a:no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245" name="Rechteck"/>
            <p:cNvSpPr/>
            <p:nvPr/>
          </p:nvSpPr>
          <p:spPr>
            <a:xfrm>
              <a:off x="1727301" y="1028700"/>
              <a:ext cx="1333501" cy="647700"/>
            </a:xfrm>
            <a:prstGeom prst="rect">
              <a:avLst/>
            </a:prstGeom>
            <a:no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246" name="Rechteck"/>
            <p:cNvSpPr/>
            <p:nvPr/>
          </p:nvSpPr>
          <p:spPr>
            <a:xfrm>
              <a:off x="0" y="1028700"/>
              <a:ext cx="1333500" cy="647700"/>
            </a:xfrm>
            <a:prstGeom prst="rect">
              <a:avLst/>
            </a:prstGeom>
            <a:no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grpSp>
      <p:grpSp>
        <p:nvGrpSpPr>
          <p:cNvPr id="250" name="Gruppieren"/>
          <p:cNvGrpSpPr/>
          <p:nvPr/>
        </p:nvGrpSpPr>
        <p:grpSpPr>
          <a:xfrm>
            <a:off x="7118678" y="4445000"/>
            <a:ext cx="2444524" cy="1168035"/>
            <a:chOff x="0" y="0"/>
            <a:chExt cx="2444522" cy="1168034"/>
          </a:xfrm>
        </p:grpSpPr>
        <p:sp>
          <p:nvSpPr>
            <p:cNvPr id="248" name="Conflict"/>
            <p:cNvSpPr txBox="1"/>
            <p:nvPr/>
          </p:nvSpPr>
          <p:spPr>
            <a:xfrm>
              <a:off x="1124738" y="0"/>
              <a:ext cx="1319785"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Conflict</a:t>
              </a:r>
            </a:p>
          </p:txBody>
        </p:sp>
        <p:sp>
          <p:nvSpPr>
            <p:cNvPr id="249" name="Linie"/>
            <p:cNvSpPr/>
            <p:nvPr/>
          </p:nvSpPr>
          <p:spPr>
            <a:xfrm flipH="1">
              <a:off x="-1" y="420813"/>
              <a:ext cx="1118370" cy="747222"/>
            </a:xfrm>
            <a:prstGeom prst="line">
              <a:avLst/>
            </a:prstGeom>
            <a:noFill/>
            <a:ln w="381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xit" fill="hold" grpId="1" nodeType="clickEffect">
                                  <p:stCondLst>
                                    <p:cond delay="0"/>
                                  </p:stCondLst>
                                  <p:iterate>
                                    <p:tmAbs val="0"/>
                                  </p:iterate>
                                  <p:childTnLst>
                                    <p:animEffect transition="out" filter="dissolve">
                                      <p:cBhvr>
                                        <p:cTn id="6" dur="200" fill="hold"/>
                                        <p:tgtEl>
                                          <p:spTgt spid="227"/>
                                        </p:tgtEl>
                                      </p:cBhvr>
                                    </p:animEffect>
                                    <p:set>
                                      <p:cBhvr>
                                        <p:cTn id="7" fill="hold">
                                          <p:stCondLst>
                                            <p:cond delay="199"/>
                                          </p:stCondLst>
                                        </p:cTn>
                                        <p:tgtEl>
                                          <p:spTgt spid="227"/>
                                        </p:tgtEl>
                                        <p:attrNameLst>
                                          <p:attrName>style.visibility</p:attrName>
                                        </p:attrNameLst>
                                      </p:cBhvr>
                                      <p:to>
                                        <p:strVal val="hidden"/>
                                      </p:to>
                                    </p:set>
                                  </p:childTnLst>
                                </p:cTn>
                              </p:par>
                              <p:par>
                                <p:cTn id="8" presetID="9" presetClass="entr" fill="hold" grpId="2" nodeType="withEffect">
                                  <p:stCondLst>
                                    <p:cond delay="0"/>
                                  </p:stCondLst>
                                  <p:iterate>
                                    <p:tmAbs val="0"/>
                                  </p:iterate>
                                  <p:childTnLst>
                                    <p:set>
                                      <p:cBhvr>
                                        <p:cTn id="9" fill="hold"/>
                                        <p:tgtEl>
                                          <p:spTgt spid="229"/>
                                        </p:tgtEl>
                                        <p:attrNameLst>
                                          <p:attrName>style.visibility</p:attrName>
                                        </p:attrNameLst>
                                      </p:cBhvr>
                                      <p:to>
                                        <p:strVal val="visible"/>
                                      </p:to>
                                    </p:set>
                                    <p:animEffect transition="in" filter="dissolve">
                                      <p:cBhvr>
                                        <p:cTn id="10" dur="200"/>
                                        <p:tgtEl>
                                          <p:spTgt spid="229"/>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fill="hold" grpId="3" nodeType="clickEffect">
                                  <p:stCondLst>
                                    <p:cond delay="0"/>
                                  </p:stCondLst>
                                  <p:iterate>
                                    <p:tmAbs val="0"/>
                                  </p:iterate>
                                  <p:childTnLst>
                                    <p:set>
                                      <p:cBhvr>
                                        <p:cTn id="14" fill="hold"/>
                                        <p:tgtEl>
                                          <p:spTgt spid="230"/>
                                        </p:tgtEl>
                                        <p:attrNameLst>
                                          <p:attrName>style.visibility</p:attrName>
                                        </p:attrNameLst>
                                      </p:cBhvr>
                                      <p:to>
                                        <p:strVal val="visible"/>
                                      </p:to>
                                    </p:set>
                                    <p:animEffect transition="in" filter="dissolve">
                                      <p:cBhvr>
                                        <p:cTn id="15" dur="200"/>
                                        <p:tgtEl>
                                          <p:spTgt spid="230"/>
                                        </p:tgtEl>
                                      </p:cBhvr>
                                    </p:animEffect>
                                  </p:childTnLst>
                                </p:cTn>
                              </p:par>
                              <p:par>
                                <p:cTn id="16" presetID="9" presetClass="entr" fill="hold" grpId="4" nodeType="withEffect">
                                  <p:stCondLst>
                                    <p:cond delay="0"/>
                                  </p:stCondLst>
                                  <p:iterate>
                                    <p:tmAbs val="0"/>
                                  </p:iterate>
                                  <p:childTnLst>
                                    <p:set>
                                      <p:cBhvr>
                                        <p:cTn id="17" fill="hold"/>
                                        <p:tgtEl>
                                          <p:spTgt spid="231"/>
                                        </p:tgtEl>
                                        <p:attrNameLst>
                                          <p:attrName>style.visibility</p:attrName>
                                        </p:attrNameLst>
                                      </p:cBhvr>
                                      <p:to>
                                        <p:strVal val="visible"/>
                                      </p:to>
                                    </p:set>
                                    <p:animEffect transition="in" filter="dissolve">
                                      <p:cBhvr>
                                        <p:cTn id="18" dur="200"/>
                                        <p:tgtEl>
                                          <p:spTgt spid="231"/>
                                        </p:tgtEl>
                                      </p:cBhvr>
                                    </p:animEffect>
                                  </p:childTnLst>
                                </p:cTn>
                              </p:par>
                              <p:par>
                                <p:cTn id="19" presetID="9" presetClass="entr" fill="hold" grpId="5" nodeType="withEffect">
                                  <p:stCondLst>
                                    <p:cond delay="0"/>
                                  </p:stCondLst>
                                  <p:iterate>
                                    <p:tmAbs val="0"/>
                                  </p:iterate>
                                  <p:childTnLst>
                                    <p:set>
                                      <p:cBhvr>
                                        <p:cTn id="20" fill="hold"/>
                                        <p:tgtEl>
                                          <p:spTgt spid="232"/>
                                        </p:tgtEl>
                                        <p:attrNameLst>
                                          <p:attrName>style.visibility</p:attrName>
                                        </p:attrNameLst>
                                      </p:cBhvr>
                                      <p:to>
                                        <p:strVal val="visible"/>
                                      </p:to>
                                    </p:set>
                                    <p:animEffect transition="in" filter="dissolve">
                                      <p:cBhvr>
                                        <p:cTn id="21" dur="200"/>
                                        <p:tgtEl>
                                          <p:spTgt spid="232"/>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fill="hold" grpId="6" nodeType="clickEffect">
                                  <p:stCondLst>
                                    <p:cond delay="0"/>
                                  </p:stCondLst>
                                  <p:iterate>
                                    <p:tmAbs val="0"/>
                                  </p:iterate>
                                  <p:childTnLst>
                                    <p:set>
                                      <p:cBhvr>
                                        <p:cTn id="25" fill="hold"/>
                                        <p:tgtEl>
                                          <p:spTgt spid="233"/>
                                        </p:tgtEl>
                                        <p:attrNameLst>
                                          <p:attrName>style.visibility</p:attrName>
                                        </p:attrNameLst>
                                      </p:cBhvr>
                                      <p:to>
                                        <p:strVal val="visible"/>
                                      </p:to>
                                    </p:set>
                                    <p:animEffect transition="in" filter="dissolve">
                                      <p:cBhvr>
                                        <p:cTn id="26" dur="200"/>
                                        <p:tgtEl>
                                          <p:spTgt spid="233"/>
                                        </p:tgtEl>
                                      </p:cBhvr>
                                    </p:animEffect>
                                  </p:childTnLst>
                                </p:cTn>
                              </p:par>
                              <p:par>
                                <p:cTn id="27" presetID="9" presetClass="entr" fill="hold" grpId="7" nodeType="withEffect">
                                  <p:stCondLst>
                                    <p:cond delay="0"/>
                                  </p:stCondLst>
                                  <p:iterate>
                                    <p:tmAbs val="0"/>
                                  </p:iterate>
                                  <p:childTnLst>
                                    <p:set>
                                      <p:cBhvr>
                                        <p:cTn id="28" fill="hold"/>
                                        <p:tgtEl>
                                          <p:spTgt spid="234"/>
                                        </p:tgtEl>
                                        <p:attrNameLst>
                                          <p:attrName>style.visibility</p:attrName>
                                        </p:attrNameLst>
                                      </p:cBhvr>
                                      <p:to>
                                        <p:strVal val="visible"/>
                                      </p:to>
                                    </p:set>
                                    <p:animEffect transition="in" filter="dissolve">
                                      <p:cBhvr>
                                        <p:cTn id="29" dur="200"/>
                                        <p:tgtEl>
                                          <p:spTgt spid="234"/>
                                        </p:tgtEl>
                                      </p:cBhvr>
                                    </p:animEffect>
                                  </p:childTnLst>
                                </p:cTn>
                              </p:par>
                              <p:par>
                                <p:cTn id="30" presetID="9" presetClass="entr" fill="hold" grpId="8" nodeType="withEffect">
                                  <p:stCondLst>
                                    <p:cond delay="0"/>
                                  </p:stCondLst>
                                  <p:iterate>
                                    <p:tmAbs val="0"/>
                                  </p:iterate>
                                  <p:childTnLst>
                                    <p:set>
                                      <p:cBhvr>
                                        <p:cTn id="31" fill="hold"/>
                                        <p:tgtEl>
                                          <p:spTgt spid="235"/>
                                        </p:tgtEl>
                                        <p:attrNameLst>
                                          <p:attrName>style.visibility</p:attrName>
                                        </p:attrNameLst>
                                      </p:cBhvr>
                                      <p:to>
                                        <p:strVal val="visible"/>
                                      </p:to>
                                    </p:set>
                                    <p:animEffect transition="in" filter="dissolve">
                                      <p:cBhvr>
                                        <p:cTn id="32" dur="200"/>
                                        <p:tgtEl>
                                          <p:spTgt spid="235"/>
                                        </p:tgtEl>
                                      </p:cBhvr>
                                    </p:animEffect>
                                  </p:childTnLst>
                                </p:cTn>
                              </p:par>
                              <p:par>
                                <p:cTn id="33" presetID="9" presetClass="entr" fill="hold" grpId="9" nodeType="withEffect">
                                  <p:stCondLst>
                                    <p:cond delay="0"/>
                                  </p:stCondLst>
                                  <p:iterate>
                                    <p:tmAbs val="0"/>
                                  </p:iterate>
                                  <p:childTnLst>
                                    <p:set>
                                      <p:cBhvr>
                                        <p:cTn id="34" fill="hold"/>
                                        <p:tgtEl>
                                          <p:spTgt spid="236"/>
                                        </p:tgtEl>
                                        <p:attrNameLst>
                                          <p:attrName>style.visibility</p:attrName>
                                        </p:attrNameLst>
                                      </p:cBhvr>
                                      <p:to>
                                        <p:strVal val="visible"/>
                                      </p:to>
                                    </p:set>
                                    <p:animEffect transition="in" filter="dissolve">
                                      <p:cBhvr>
                                        <p:cTn id="35" dur="200"/>
                                        <p:tgtEl>
                                          <p:spTgt spid="236"/>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fill="hold" grpId="10" nodeType="clickEffect">
                                  <p:stCondLst>
                                    <p:cond delay="0"/>
                                  </p:stCondLst>
                                  <p:iterate>
                                    <p:tmAbs val="0"/>
                                  </p:iterate>
                                  <p:childTnLst>
                                    <p:set>
                                      <p:cBhvr>
                                        <p:cTn id="39" fill="hold"/>
                                        <p:tgtEl>
                                          <p:spTgt spid="237"/>
                                        </p:tgtEl>
                                        <p:attrNameLst>
                                          <p:attrName>style.visibility</p:attrName>
                                        </p:attrNameLst>
                                      </p:cBhvr>
                                      <p:to>
                                        <p:strVal val="visible"/>
                                      </p:to>
                                    </p:set>
                                    <p:animEffect transition="in" filter="dissolve">
                                      <p:cBhvr>
                                        <p:cTn id="40" dur="200"/>
                                        <p:tgtEl>
                                          <p:spTgt spid="237"/>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xit" fill="hold" grpId="11" nodeType="clickEffect">
                                  <p:stCondLst>
                                    <p:cond delay="0"/>
                                  </p:stCondLst>
                                  <p:iterate>
                                    <p:tmAbs val="0"/>
                                  </p:iterate>
                                  <p:childTnLst>
                                    <p:animEffect transition="out" filter="dissolve">
                                      <p:cBhvr>
                                        <p:cTn id="44" dur="200" fill="hold"/>
                                        <p:tgtEl>
                                          <p:spTgt spid="231"/>
                                        </p:tgtEl>
                                      </p:cBhvr>
                                    </p:animEffect>
                                    <p:set>
                                      <p:cBhvr>
                                        <p:cTn id="45" fill="hold">
                                          <p:stCondLst>
                                            <p:cond delay="199"/>
                                          </p:stCondLst>
                                        </p:cTn>
                                        <p:tgtEl>
                                          <p:spTgt spid="231"/>
                                        </p:tgtEl>
                                        <p:attrNameLst>
                                          <p:attrName>style.visibility</p:attrName>
                                        </p:attrNameLst>
                                      </p:cBhvr>
                                      <p:to>
                                        <p:strVal val="hidden"/>
                                      </p:to>
                                    </p:set>
                                  </p:childTnLst>
                                </p:cTn>
                              </p:par>
                              <p:par>
                                <p:cTn id="46" presetID="9" presetClass="exit" fill="hold" grpId="12" nodeType="withEffect">
                                  <p:stCondLst>
                                    <p:cond delay="0"/>
                                  </p:stCondLst>
                                  <p:iterate>
                                    <p:tmAbs val="0"/>
                                  </p:iterate>
                                  <p:childTnLst>
                                    <p:animEffect transition="out" filter="dissolve">
                                      <p:cBhvr>
                                        <p:cTn id="47" dur="200" fill="hold"/>
                                        <p:tgtEl>
                                          <p:spTgt spid="230"/>
                                        </p:tgtEl>
                                      </p:cBhvr>
                                    </p:animEffect>
                                    <p:set>
                                      <p:cBhvr>
                                        <p:cTn id="48" fill="hold">
                                          <p:stCondLst>
                                            <p:cond delay="199"/>
                                          </p:stCondLst>
                                        </p:cTn>
                                        <p:tgtEl>
                                          <p:spTgt spid="230"/>
                                        </p:tgtEl>
                                        <p:attrNameLst>
                                          <p:attrName>style.visibility</p:attrName>
                                        </p:attrNameLst>
                                      </p:cBhvr>
                                      <p:to>
                                        <p:strVal val="hidden"/>
                                      </p:to>
                                    </p:set>
                                  </p:childTnLst>
                                </p:cTn>
                              </p:par>
                              <p:par>
                                <p:cTn id="49" presetID="9" presetClass="exit" fill="hold" grpId="13" nodeType="withEffect">
                                  <p:stCondLst>
                                    <p:cond delay="0"/>
                                  </p:stCondLst>
                                  <p:iterate>
                                    <p:tmAbs val="0"/>
                                  </p:iterate>
                                  <p:childTnLst>
                                    <p:animEffect transition="out" filter="dissolve">
                                      <p:cBhvr>
                                        <p:cTn id="50" dur="200" fill="hold"/>
                                        <p:tgtEl>
                                          <p:spTgt spid="236"/>
                                        </p:tgtEl>
                                      </p:cBhvr>
                                    </p:animEffect>
                                    <p:set>
                                      <p:cBhvr>
                                        <p:cTn id="51" fill="hold">
                                          <p:stCondLst>
                                            <p:cond delay="199"/>
                                          </p:stCondLst>
                                        </p:cTn>
                                        <p:tgtEl>
                                          <p:spTgt spid="236"/>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9" presetClass="entr" fill="hold" grpId="14" nodeType="clickEffect">
                                  <p:stCondLst>
                                    <p:cond delay="0"/>
                                  </p:stCondLst>
                                  <p:iterate>
                                    <p:tmAbs val="0"/>
                                  </p:iterate>
                                  <p:childTnLst>
                                    <p:set>
                                      <p:cBhvr>
                                        <p:cTn id="55" fill="hold"/>
                                        <p:tgtEl>
                                          <p:spTgt spid="247"/>
                                        </p:tgtEl>
                                        <p:attrNameLst>
                                          <p:attrName>style.visibility</p:attrName>
                                        </p:attrNameLst>
                                      </p:cBhvr>
                                      <p:to>
                                        <p:strVal val="visible"/>
                                      </p:to>
                                    </p:set>
                                    <p:animEffect transition="in" filter="dissolve">
                                      <p:cBhvr>
                                        <p:cTn id="56" dur="200"/>
                                        <p:tgtEl>
                                          <p:spTgt spid="247"/>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fill="hold" grpId="15" nodeType="clickEffect">
                                  <p:stCondLst>
                                    <p:cond delay="0"/>
                                  </p:stCondLst>
                                  <p:iterate>
                                    <p:tmAbs val="0"/>
                                  </p:iterate>
                                  <p:childTnLst>
                                    <p:set>
                                      <p:cBhvr>
                                        <p:cTn id="60" fill="hold"/>
                                        <p:tgtEl>
                                          <p:spTgt spid="250"/>
                                        </p:tgtEl>
                                        <p:attrNameLst>
                                          <p:attrName>style.visibility</p:attrName>
                                        </p:attrNameLst>
                                      </p:cBhvr>
                                      <p:to>
                                        <p:strVal val="visible"/>
                                      </p:to>
                                    </p:set>
                                    <p:animEffect transition="in" filter="dissolve">
                                      <p:cBhvr>
                                        <p:cTn id="61" dur="200"/>
                                        <p:tgtEl>
                                          <p:spTgt spid="250"/>
                                        </p:tgtEl>
                                      </p:cBhvr>
                                    </p:animEffect>
                                  </p:childTnLst>
                                </p:cTn>
                              </p:par>
                              <p:par>
                                <p:cTn id="62" presetID="9" presetClass="entr" fill="hold" grpId="16" nodeType="withEffect">
                                  <p:stCondLst>
                                    <p:cond delay="0"/>
                                  </p:stCondLst>
                                  <p:iterate>
                                    <p:tmAbs val="0"/>
                                  </p:iterate>
                                  <p:childTnLst>
                                    <p:set>
                                      <p:cBhvr>
                                        <p:cTn id="63" fill="hold"/>
                                        <p:tgtEl>
                                          <p:spTgt spid="223"/>
                                        </p:tgtEl>
                                        <p:attrNameLst>
                                          <p:attrName>style.visibility</p:attrName>
                                        </p:attrNameLst>
                                      </p:cBhvr>
                                      <p:to>
                                        <p:strVal val="visible"/>
                                      </p:to>
                                    </p:set>
                                    <p:animEffect transition="in" filter="dissolve">
                                      <p:cBhvr>
                                        <p:cTn id="64" dur="200"/>
                                        <p:tgtEl>
                                          <p:spTgt spid="223"/>
                                        </p:tgtEl>
                                      </p:cBhvr>
                                    </p:animEffect>
                                  </p:childTnLst>
                                </p:cTn>
                              </p:par>
                              <p:par>
                                <p:cTn id="65" presetID="9" presetClass="entr" fill="hold" grpId="17" nodeType="withEffect">
                                  <p:stCondLst>
                                    <p:cond delay="0"/>
                                  </p:stCondLst>
                                  <p:iterate>
                                    <p:tmAbs val="0"/>
                                  </p:iterate>
                                  <p:childTnLst>
                                    <p:set>
                                      <p:cBhvr>
                                        <p:cTn id="66" fill="hold"/>
                                        <p:tgtEl>
                                          <p:spTgt spid="224"/>
                                        </p:tgtEl>
                                        <p:attrNameLst>
                                          <p:attrName>style.visibility</p:attrName>
                                        </p:attrNameLst>
                                      </p:cBhvr>
                                      <p:to>
                                        <p:strVal val="visible"/>
                                      </p:to>
                                    </p:set>
                                    <p:animEffect transition="in" filter="dissolve">
                                      <p:cBhvr>
                                        <p:cTn id="67" dur="2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 grpId="16" animBg="1" advAuto="0"/>
      <p:bldP spid="224" grpId="17" animBg="1" advAuto="0"/>
      <p:bldP spid="227" grpId="1" animBg="1" advAuto="0"/>
      <p:bldP spid="229" grpId="2" animBg="1" advAuto="0"/>
      <p:bldP spid="230" grpId="3" animBg="1" advAuto="0"/>
      <p:bldP spid="230" grpId="12" animBg="1" advAuto="0"/>
      <p:bldP spid="231" grpId="4" animBg="1" advAuto="0"/>
      <p:bldP spid="231" grpId="11" animBg="1" advAuto="0"/>
      <p:bldP spid="232" grpId="5" animBg="1" advAuto="0"/>
      <p:bldP spid="233" grpId="6" animBg="1" advAuto="0"/>
      <p:bldP spid="234" grpId="7" animBg="1" advAuto="0"/>
      <p:bldP spid="235" grpId="8" animBg="1" advAuto="0"/>
      <p:bldP spid="236" grpId="9" animBg="1" advAuto="0"/>
      <p:bldP spid="236" grpId="13" animBg="1" advAuto="0"/>
      <p:bldP spid="237" grpId="10" animBg="1" advAuto="0"/>
      <p:bldP spid="247" grpId="14" animBg="1" advAuto="0"/>
      <p:bldP spid="250" grpId="15" animBg="1" advAuto="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t>Point Feature Labelling</a:t>
            </a:r>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11</a:t>
            </a:fld>
            <a:endParaRPr/>
          </a:p>
        </p:txBody>
      </p:sp>
      <p:sp>
        <p:nvSpPr>
          <p:cNvPr id="256" name="Input"/>
          <p:cNvSpPr txBox="1"/>
          <p:nvPr/>
        </p:nvSpPr>
        <p:spPr>
          <a:xfrm>
            <a:off x="1014271" y="2464039"/>
            <a:ext cx="1561466" cy="8636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t>Input</a:t>
            </a:r>
          </a:p>
        </p:txBody>
      </p:sp>
      <p:sp>
        <p:nvSpPr>
          <p:cNvPr id="257" name="Set of point feature coordinates…"/>
          <p:cNvSpPr txBox="1"/>
          <p:nvPr/>
        </p:nvSpPr>
        <p:spPr>
          <a:xfrm>
            <a:off x="1420671" y="3486389"/>
            <a:ext cx="7073444" cy="201295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p>
            <a:pPr marL="444500" indent="-444500" algn="l">
              <a:lnSpc>
                <a:spcPct val="150000"/>
              </a:lnSpc>
              <a:buSzPct val="75000"/>
              <a:buChar char="•"/>
            </a:pPr>
            <a:r>
              <a:rPr dirty="0"/>
              <a:t>Set of point feature coordinates</a:t>
            </a:r>
          </a:p>
          <a:p>
            <a:pPr marL="444500" indent="-444500" algn="l">
              <a:buSzPct val="75000"/>
              <a:buChar char="•"/>
            </a:pPr>
            <a:r>
              <a:rPr dirty="0"/>
              <a:t>Map from point features</a:t>
            </a:r>
            <a:br>
              <a:rPr dirty="0"/>
            </a:br>
            <a:r>
              <a:rPr dirty="0"/>
              <a:t>to label candidate positions</a:t>
            </a:r>
          </a:p>
        </p:txBody>
      </p:sp>
      <p:sp>
        <p:nvSpPr>
          <p:cNvPr id="258" name="Output"/>
          <p:cNvSpPr txBox="1"/>
          <p:nvPr/>
        </p:nvSpPr>
        <p:spPr>
          <a:xfrm>
            <a:off x="1014271" y="6020039"/>
            <a:ext cx="2055496" cy="8636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t>Output</a:t>
            </a:r>
          </a:p>
        </p:txBody>
      </p:sp>
      <p:sp>
        <p:nvSpPr>
          <p:cNvPr id="259" name="Set of active label candidate positions that are pairwise overlap-free"/>
          <p:cNvSpPr txBox="1"/>
          <p:nvPr/>
        </p:nvSpPr>
        <p:spPr>
          <a:xfrm>
            <a:off x="1420671" y="7042390"/>
            <a:ext cx="7527702" cy="121058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p>
            <a:pPr marL="444500" indent="-444500" algn="l">
              <a:spcBef>
                <a:spcPts val="2000"/>
              </a:spcBef>
              <a:buSzPct val="75000"/>
              <a:buChar char="•"/>
            </a:pPr>
            <a:r>
              <a:rPr lang="de-DE" dirty="0" err="1"/>
              <a:t>Overlap-free</a:t>
            </a:r>
            <a:r>
              <a:rPr lang="de-DE" dirty="0"/>
              <a:t> </a:t>
            </a:r>
            <a:r>
              <a:rPr lang="de-DE" dirty="0" err="1"/>
              <a:t>assignment</a:t>
            </a:r>
            <a:r>
              <a:rPr lang="de-DE" dirty="0"/>
              <a:t> </a:t>
            </a:r>
            <a:r>
              <a:rPr lang="de-DE" dirty="0" err="1"/>
              <a:t>of</a:t>
            </a:r>
            <a:r>
              <a:rPr lang="de-DE" dirty="0"/>
              <a:t> </a:t>
            </a:r>
            <a:r>
              <a:rPr lang="de-DE" dirty="0" err="1"/>
              <a:t>labels</a:t>
            </a:r>
            <a:br>
              <a:rPr lang="de-DE" dirty="0"/>
            </a:br>
            <a:r>
              <a:rPr lang="de-DE" dirty="0" err="1"/>
              <a:t>to</a:t>
            </a:r>
            <a:r>
              <a:rPr lang="de-DE" dirty="0"/>
              <a:t> </a:t>
            </a:r>
            <a:r>
              <a:rPr lang="de-DE" dirty="0" err="1"/>
              <a:t>candidate</a:t>
            </a:r>
            <a:r>
              <a:rPr lang="de-DE" dirty="0"/>
              <a:t> </a:t>
            </a:r>
            <a:r>
              <a:rPr lang="de-DE" dirty="0" err="1"/>
              <a:t>positions</a:t>
            </a:r>
            <a:endParaRPr lang="de-DE" dirty="0"/>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2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257">
                                            <p:bg/>
                                          </p:spTgt>
                                        </p:tgtEl>
                                        <p:attrNameLst>
                                          <p:attrName>style.visibility</p:attrName>
                                        </p:attrNameLst>
                                      </p:cBhvr>
                                      <p:to>
                                        <p:strVal val="visible"/>
                                      </p:to>
                                    </p:set>
                                  </p:childTnLst>
                                </p:cTn>
                              </p:par>
                              <p:par>
                                <p:cTn id="11" presetID="1" presetClass="entr" presetSubtype="0" fill="hold" grpId="2" nodeType="withEffect">
                                  <p:stCondLst>
                                    <p:cond delay="0"/>
                                  </p:stCondLst>
                                  <p:iterate>
                                    <p:tmAbs val="0"/>
                                  </p:iterate>
                                  <p:childTnLst>
                                    <p:set>
                                      <p:cBhvr>
                                        <p:cTn id="12" fill="hold"/>
                                        <p:tgtEl>
                                          <p:spTgt spid="257">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2" nodeType="clickEffect">
                                  <p:stCondLst>
                                    <p:cond delay="0"/>
                                  </p:stCondLst>
                                  <p:iterate>
                                    <p:tmAbs val="0"/>
                                  </p:iterate>
                                  <p:childTnLst>
                                    <p:set>
                                      <p:cBhvr>
                                        <p:cTn id="16" fill="hold"/>
                                        <p:tgtEl>
                                          <p:spTgt spid="257">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3" nodeType="clickEffect">
                                  <p:stCondLst>
                                    <p:cond delay="0"/>
                                  </p:stCondLst>
                                  <p:iterate>
                                    <p:tmAbs val="0"/>
                                  </p:iterate>
                                  <p:childTnLst>
                                    <p:set>
                                      <p:cBhvr>
                                        <p:cTn id="20" fill="hold"/>
                                        <p:tgtEl>
                                          <p:spTgt spid="25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4" nodeType="clickEffect">
                                  <p:stCondLst>
                                    <p:cond delay="0"/>
                                  </p:stCondLst>
                                  <p:iterate>
                                    <p:tmAbs val="0"/>
                                  </p:iterate>
                                  <p:childTnLst>
                                    <p:set>
                                      <p:cBhvr>
                                        <p:cTn id="24" fill="hold"/>
                                        <p:tgtEl>
                                          <p:spTgt spid="259">
                                            <p:bg/>
                                          </p:spTgt>
                                        </p:tgtEl>
                                        <p:attrNameLst>
                                          <p:attrName>style.visibility</p:attrName>
                                        </p:attrNameLst>
                                      </p:cBhvr>
                                      <p:to>
                                        <p:strVal val="visible"/>
                                      </p:to>
                                    </p:set>
                                  </p:childTnLst>
                                </p:cTn>
                              </p:par>
                              <p:par>
                                <p:cTn id="25" presetID="1" presetClass="entr" presetSubtype="0" fill="hold" grpId="4" nodeType="withEffect">
                                  <p:stCondLst>
                                    <p:cond delay="0"/>
                                  </p:stCondLst>
                                  <p:iterate>
                                    <p:tmAbs val="0"/>
                                  </p:iterate>
                                  <p:childTnLst>
                                    <p:set>
                                      <p:cBhvr>
                                        <p:cTn id="26" fill="hold"/>
                                        <p:tgtEl>
                                          <p:spTgt spid="25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 grpId="1" animBg="1" advAuto="0"/>
      <p:bldP spid="257" grpId="2" build="p" bldLvl="5" animBg="1" advAuto="0"/>
      <p:bldP spid="258" grpId="3" animBg="1" advAuto="0"/>
      <p:bldP spid="259" grpId="4" build="p" bldLvl="5" animBg="1" advAuto="0"/>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3" name="Point Feature Labelling"/>
          <p:cNvSpPr txBox="1">
            <a:spLocks noGrp="1"/>
          </p:cNvSpPr>
          <p:nvPr>
            <p:ph type="title"/>
          </p:nvPr>
        </p:nvSpPr>
        <p:spPr>
          <a:prstGeom prst="rect">
            <a:avLst/>
          </a:prstGeom>
        </p:spPr>
        <p:txBody>
          <a:bodyPr/>
          <a:lstStyle/>
          <a:p>
            <a:r>
              <a:rPr dirty="0"/>
              <a:t>Point Feature Labelling</a:t>
            </a:r>
          </a:p>
        </p:txBody>
      </p:sp>
      <p:sp>
        <p:nvSpPr>
          <p:cNvPr id="264"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12</a:t>
            </a:fld>
            <a:endParaRPr/>
          </a:p>
        </p:txBody>
      </p:sp>
      <p:sp>
        <p:nvSpPr>
          <p:cNvPr id="265" name="Kreis"/>
          <p:cNvSpPr/>
          <p:nvPr/>
        </p:nvSpPr>
        <p:spPr>
          <a:xfrm>
            <a:off x="4450724" y="3509707"/>
            <a:ext cx="344095" cy="344095"/>
          </a:xfrm>
          <a:prstGeom prst="ellipse">
            <a:avLst/>
          </a:prstGeom>
          <a:solidFill>
            <a:srgbClr val="DCDEE0"/>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66" name="Rechteck"/>
          <p:cNvSpPr/>
          <p:nvPr/>
        </p:nvSpPr>
        <p:spPr>
          <a:xfrm>
            <a:off x="4930588" y="2496034"/>
            <a:ext cx="1900773" cy="923233"/>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67" name="Rechteck"/>
          <p:cNvSpPr/>
          <p:nvPr/>
        </p:nvSpPr>
        <p:spPr>
          <a:xfrm>
            <a:off x="2468490" y="2496034"/>
            <a:ext cx="1900773" cy="923233"/>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68" name="Rechteck"/>
          <p:cNvSpPr/>
          <p:nvPr/>
        </p:nvSpPr>
        <p:spPr>
          <a:xfrm>
            <a:off x="4930588" y="3962344"/>
            <a:ext cx="1900773" cy="923233"/>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69" name="Rechteck"/>
          <p:cNvSpPr/>
          <p:nvPr/>
        </p:nvSpPr>
        <p:spPr>
          <a:xfrm>
            <a:off x="2468490" y="3962344"/>
            <a:ext cx="1900773" cy="923233"/>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70" name="Kreis"/>
          <p:cNvSpPr/>
          <p:nvPr/>
        </p:nvSpPr>
        <p:spPr>
          <a:xfrm>
            <a:off x="8155672" y="5564351"/>
            <a:ext cx="344095" cy="344095"/>
          </a:xfrm>
          <a:prstGeom prst="ellipse">
            <a:avLst/>
          </a:prstGeom>
          <a:solidFill>
            <a:srgbClr val="DCDEE0"/>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71" name="Rechteck"/>
          <p:cNvSpPr/>
          <p:nvPr/>
        </p:nvSpPr>
        <p:spPr>
          <a:xfrm>
            <a:off x="8635537" y="4550678"/>
            <a:ext cx="1900773" cy="923234"/>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72" name="Rechteck"/>
          <p:cNvSpPr/>
          <p:nvPr/>
        </p:nvSpPr>
        <p:spPr>
          <a:xfrm>
            <a:off x="6173439" y="4550678"/>
            <a:ext cx="1900774" cy="923234"/>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73" name="Rechteck"/>
          <p:cNvSpPr/>
          <p:nvPr/>
        </p:nvSpPr>
        <p:spPr>
          <a:xfrm>
            <a:off x="8635537" y="6016988"/>
            <a:ext cx="1900773" cy="923233"/>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74" name="Rechteck"/>
          <p:cNvSpPr/>
          <p:nvPr/>
        </p:nvSpPr>
        <p:spPr>
          <a:xfrm>
            <a:off x="6173439" y="6016988"/>
            <a:ext cx="1900774" cy="923233"/>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275" name="Kreis"/>
          <p:cNvSpPr/>
          <p:nvPr/>
        </p:nvSpPr>
        <p:spPr>
          <a:xfrm>
            <a:off x="3298176" y="2836949"/>
            <a:ext cx="241402" cy="241403"/>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sp>
        <p:nvSpPr>
          <p:cNvPr id="276" name="Kreis"/>
          <p:cNvSpPr/>
          <p:nvPr/>
        </p:nvSpPr>
        <p:spPr>
          <a:xfrm>
            <a:off x="5760273" y="2836949"/>
            <a:ext cx="241402" cy="241403"/>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sp>
        <p:nvSpPr>
          <p:cNvPr id="277" name="Kreis"/>
          <p:cNvSpPr/>
          <p:nvPr/>
        </p:nvSpPr>
        <p:spPr>
          <a:xfrm>
            <a:off x="3298176" y="4303259"/>
            <a:ext cx="241402" cy="241403"/>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sp>
        <p:nvSpPr>
          <p:cNvPr id="278" name="Kreis"/>
          <p:cNvSpPr/>
          <p:nvPr/>
        </p:nvSpPr>
        <p:spPr>
          <a:xfrm>
            <a:off x="5760273" y="4303259"/>
            <a:ext cx="241402" cy="241403"/>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sp>
        <p:nvSpPr>
          <p:cNvPr id="279" name="Kreis"/>
          <p:cNvSpPr/>
          <p:nvPr/>
        </p:nvSpPr>
        <p:spPr>
          <a:xfrm>
            <a:off x="7003125" y="4891594"/>
            <a:ext cx="241402" cy="241402"/>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sp>
        <p:nvSpPr>
          <p:cNvPr id="280" name="Kreis"/>
          <p:cNvSpPr/>
          <p:nvPr/>
        </p:nvSpPr>
        <p:spPr>
          <a:xfrm>
            <a:off x="9465222" y="4891594"/>
            <a:ext cx="241402" cy="241402"/>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sp>
        <p:nvSpPr>
          <p:cNvPr id="281" name="Kreis"/>
          <p:cNvSpPr/>
          <p:nvPr/>
        </p:nvSpPr>
        <p:spPr>
          <a:xfrm>
            <a:off x="9465222" y="6357903"/>
            <a:ext cx="241402" cy="241403"/>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sp>
        <p:nvSpPr>
          <p:cNvPr id="282" name="Kreis"/>
          <p:cNvSpPr/>
          <p:nvPr/>
        </p:nvSpPr>
        <p:spPr>
          <a:xfrm>
            <a:off x="7003125" y="6357903"/>
            <a:ext cx="241402" cy="241403"/>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cxnSp>
        <p:nvCxnSpPr>
          <p:cNvPr id="283" name="Verbindungslinie"/>
          <p:cNvCxnSpPr>
            <a:stCxn id="278" idx="0"/>
            <a:endCxn id="279" idx="0"/>
          </p:cNvCxnSpPr>
          <p:nvPr/>
        </p:nvCxnSpPr>
        <p:spPr>
          <a:xfrm>
            <a:off x="5880974" y="4423960"/>
            <a:ext cx="1242853" cy="588335"/>
          </a:xfrm>
          <a:prstGeom prst="straightConnector1">
            <a:avLst/>
          </a:prstGeom>
          <a:ln w="88900">
            <a:solidFill>
              <a:srgbClr val="000000"/>
            </a:solidFill>
            <a:miter lim="400000"/>
          </a:ln>
        </p:spPr>
      </p:cxnSp>
      <p:cxnSp>
        <p:nvCxnSpPr>
          <p:cNvPr id="284" name="Verbindungslinie"/>
          <p:cNvCxnSpPr>
            <a:stCxn id="275" idx="0"/>
            <a:endCxn id="276" idx="0"/>
          </p:cNvCxnSpPr>
          <p:nvPr/>
        </p:nvCxnSpPr>
        <p:spPr>
          <a:xfrm>
            <a:off x="3418877" y="2957650"/>
            <a:ext cx="2462098" cy="1"/>
          </a:xfrm>
          <a:prstGeom prst="straightConnector1">
            <a:avLst/>
          </a:prstGeom>
          <a:ln w="38100">
            <a:solidFill>
              <a:srgbClr val="000000"/>
            </a:solidFill>
            <a:miter lim="400000"/>
          </a:ln>
        </p:spPr>
      </p:cxnSp>
      <p:cxnSp>
        <p:nvCxnSpPr>
          <p:cNvPr id="285" name="Verbindungslinie"/>
          <p:cNvCxnSpPr>
            <a:stCxn id="278" idx="0"/>
            <a:endCxn id="276" idx="0"/>
          </p:cNvCxnSpPr>
          <p:nvPr/>
        </p:nvCxnSpPr>
        <p:spPr>
          <a:xfrm flipV="1">
            <a:off x="5880974" y="2957650"/>
            <a:ext cx="1" cy="1466311"/>
          </a:xfrm>
          <a:prstGeom prst="straightConnector1">
            <a:avLst/>
          </a:prstGeom>
          <a:ln w="38100">
            <a:solidFill>
              <a:srgbClr val="000000"/>
            </a:solidFill>
            <a:miter lim="400000"/>
          </a:ln>
        </p:spPr>
      </p:cxnSp>
      <p:cxnSp>
        <p:nvCxnSpPr>
          <p:cNvPr id="286" name="Verbindungslinie"/>
          <p:cNvCxnSpPr>
            <a:stCxn id="277" idx="0"/>
            <a:endCxn id="275" idx="0"/>
          </p:cNvCxnSpPr>
          <p:nvPr/>
        </p:nvCxnSpPr>
        <p:spPr>
          <a:xfrm flipV="1">
            <a:off x="3418877" y="2957650"/>
            <a:ext cx="1" cy="1466311"/>
          </a:xfrm>
          <a:prstGeom prst="straightConnector1">
            <a:avLst/>
          </a:prstGeom>
          <a:ln w="38100">
            <a:solidFill>
              <a:srgbClr val="000000"/>
            </a:solidFill>
            <a:miter lim="400000"/>
          </a:ln>
        </p:spPr>
      </p:cxnSp>
      <p:cxnSp>
        <p:nvCxnSpPr>
          <p:cNvPr id="287" name="Verbindungslinie"/>
          <p:cNvCxnSpPr>
            <a:stCxn id="277" idx="0"/>
            <a:endCxn id="278" idx="0"/>
          </p:cNvCxnSpPr>
          <p:nvPr/>
        </p:nvCxnSpPr>
        <p:spPr>
          <a:xfrm>
            <a:off x="3418877" y="4423960"/>
            <a:ext cx="2462098" cy="1"/>
          </a:xfrm>
          <a:prstGeom prst="straightConnector1">
            <a:avLst/>
          </a:prstGeom>
          <a:ln w="38100">
            <a:solidFill>
              <a:srgbClr val="000000"/>
            </a:solidFill>
            <a:miter lim="400000"/>
          </a:ln>
        </p:spPr>
      </p:cxnSp>
      <p:cxnSp>
        <p:nvCxnSpPr>
          <p:cNvPr id="288" name="Verbindungslinie"/>
          <p:cNvCxnSpPr>
            <a:stCxn id="277" idx="0"/>
            <a:endCxn id="276" idx="0"/>
          </p:cNvCxnSpPr>
          <p:nvPr/>
        </p:nvCxnSpPr>
        <p:spPr>
          <a:xfrm flipV="1">
            <a:off x="3418877" y="2957650"/>
            <a:ext cx="2462098" cy="1466311"/>
          </a:xfrm>
          <a:prstGeom prst="straightConnector1">
            <a:avLst/>
          </a:prstGeom>
          <a:ln w="38100">
            <a:solidFill>
              <a:srgbClr val="000000"/>
            </a:solidFill>
            <a:miter lim="400000"/>
          </a:ln>
        </p:spPr>
      </p:cxnSp>
      <p:cxnSp>
        <p:nvCxnSpPr>
          <p:cNvPr id="289" name="Verbindungslinie"/>
          <p:cNvCxnSpPr>
            <a:stCxn id="278" idx="0"/>
            <a:endCxn id="275" idx="0"/>
          </p:cNvCxnSpPr>
          <p:nvPr/>
        </p:nvCxnSpPr>
        <p:spPr>
          <a:xfrm flipH="1" flipV="1">
            <a:off x="3418877" y="2957650"/>
            <a:ext cx="2462098" cy="1466311"/>
          </a:xfrm>
          <a:prstGeom prst="straightConnector1">
            <a:avLst/>
          </a:prstGeom>
          <a:ln w="38100">
            <a:solidFill>
              <a:srgbClr val="000000"/>
            </a:solidFill>
            <a:miter lim="400000"/>
          </a:ln>
        </p:spPr>
      </p:cxnSp>
      <p:cxnSp>
        <p:nvCxnSpPr>
          <p:cNvPr id="290" name="Verbindungslinie"/>
          <p:cNvCxnSpPr>
            <a:stCxn id="281" idx="0"/>
            <a:endCxn id="279" idx="0"/>
          </p:cNvCxnSpPr>
          <p:nvPr/>
        </p:nvCxnSpPr>
        <p:spPr>
          <a:xfrm flipH="1" flipV="1">
            <a:off x="7123826" y="5012294"/>
            <a:ext cx="2462098" cy="1466311"/>
          </a:xfrm>
          <a:prstGeom prst="straightConnector1">
            <a:avLst/>
          </a:prstGeom>
          <a:ln w="38100">
            <a:solidFill>
              <a:srgbClr val="000000"/>
            </a:solidFill>
            <a:miter lim="400000"/>
          </a:ln>
        </p:spPr>
      </p:cxnSp>
      <p:cxnSp>
        <p:nvCxnSpPr>
          <p:cNvPr id="291" name="Verbindungslinie"/>
          <p:cNvCxnSpPr>
            <a:stCxn id="282" idx="0"/>
            <a:endCxn id="280" idx="0"/>
          </p:cNvCxnSpPr>
          <p:nvPr/>
        </p:nvCxnSpPr>
        <p:spPr>
          <a:xfrm flipV="1">
            <a:off x="7123826" y="5012294"/>
            <a:ext cx="2462098" cy="1466311"/>
          </a:xfrm>
          <a:prstGeom prst="straightConnector1">
            <a:avLst/>
          </a:prstGeom>
          <a:ln w="38100">
            <a:solidFill>
              <a:srgbClr val="000000"/>
            </a:solidFill>
            <a:miter lim="400000"/>
          </a:ln>
        </p:spPr>
      </p:cxnSp>
      <p:cxnSp>
        <p:nvCxnSpPr>
          <p:cNvPr id="292" name="Verbindungslinie"/>
          <p:cNvCxnSpPr>
            <a:stCxn id="281" idx="0"/>
            <a:endCxn id="280" idx="0"/>
          </p:cNvCxnSpPr>
          <p:nvPr/>
        </p:nvCxnSpPr>
        <p:spPr>
          <a:xfrm flipV="1">
            <a:off x="9585923" y="5012294"/>
            <a:ext cx="1" cy="1466311"/>
          </a:xfrm>
          <a:prstGeom prst="straightConnector1">
            <a:avLst/>
          </a:prstGeom>
          <a:ln w="38100">
            <a:solidFill>
              <a:srgbClr val="000000"/>
            </a:solidFill>
            <a:miter lim="400000"/>
          </a:ln>
        </p:spPr>
      </p:cxnSp>
      <p:cxnSp>
        <p:nvCxnSpPr>
          <p:cNvPr id="293" name="Verbindungslinie"/>
          <p:cNvCxnSpPr>
            <a:stCxn id="282" idx="0"/>
            <a:endCxn id="279" idx="0"/>
          </p:cNvCxnSpPr>
          <p:nvPr/>
        </p:nvCxnSpPr>
        <p:spPr>
          <a:xfrm flipV="1">
            <a:off x="7123826" y="5012294"/>
            <a:ext cx="1" cy="1466311"/>
          </a:xfrm>
          <a:prstGeom prst="straightConnector1">
            <a:avLst/>
          </a:prstGeom>
          <a:ln w="38100">
            <a:solidFill>
              <a:srgbClr val="000000"/>
            </a:solidFill>
            <a:miter lim="400000"/>
          </a:ln>
        </p:spPr>
      </p:cxnSp>
      <p:cxnSp>
        <p:nvCxnSpPr>
          <p:cNvPr id="294" name="Verbindungslinie"/>
          <p:cNvCxnSpPr>
            <a:stCxn id="282" idx="0"/>
            <a:endCxn id="281" idx="0"/>
          </p:cNvCxnSpPr>
          <p:nvPr/>
        </p:nvCxnSpPr>
        <p:spPr>
          <a:xfrm>
            <a:off x="7123826" y="6478604"/>
            <a:ext cx="2462098" cy="1"/>
          </a:xfrm>
          <a:prstGeom prst="straightConnector1">
            <a:avLst/>
          </a:prstGeom>
          <a:ln w="38100">
            <a:solidFill>
              <a:srgbClr val="000000"/>
            </a:solidFill>
            <a:miter lim="400000"/>
          </a:ln>
        </p:spPr>
      </p:cxnSp>
      <p:cxnSp>
        <p:nvCxnSpPr>
          <p:cNvPr id="295" name="Verbindungslinie"/>
          <p:cNvCxnSpPr>
            <a:stCxn id="279" idx="0"/>
            <a:endCxn id="280" idx="0"/>
          </p:cNvCxnSpPr>
          <p:nvPr/>
        </p:nvCxnSpPr>
        <p:spPr>
          <a:xfrm>
            <a:off x="7123826" y="5012294"/>
            <a:ext cx="2462098" cy="1"/>
          </a:xfrm>
          <a:prstGeom prst="straightConnector1">
            <a:avLst/>
          </a:prstGeom>
          <a:ln w="38100">
            <a:solidFill>
              <a:srgbClr val="000000"/>
            </a:solidFill>
            <a:miter lim="400000"/>
          </a:ln>
        </p:spPr>
      </p:cxnSp>
      <p:sp>
        <p:nvSpPr>
          <p:cNvPr id="296" name="Build conflict graph…"/>
          <p:cNvSpPr txBox="1"/>
          <p:nvPr/>
        </p:nvSpPr>
        <p:spPr>
          <a:xfrm>
            <a:off x="1413808" y="7356243"/>
            <a:ext cx="9464129" cy="149271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marL="635000" indent="-635000" algn="l">
              <a:spcBef>
                <a:spcPts val="2200"/>
              </a:spcBef>
              <a:buSzPct val="100000"/>
              <a:buAutoNum type="arabicPeriod"/>
            </a:pPr>
            <a:r>
              <a:rPr dirty="0"/>
              <a:t>Build </a:t>
            </a:r>
            <a:r>
              <a:rPr dirty="0">
                <a:latin typeface="Helvetica"/>
                <a:ea typeface="Helvetica"/>
                <a:cs typeface="Helvetica"/>
                <a:sym typeface="Helvetica"/>
              </a:rPr>
              <a:t>conflict graph</a:t>
            </a:r>
          </a:p>
          <a:p>
            <a:pPr marL="635000" indent="-635000" algn="l">
              <a:spcBef>
                <a:spcPts val="2200"/>
              </a:spcBef>
              <a:buSzPct val="100000"/>
              <a:buAutoNum type="arabicPeriod"/>
            </a:pPr>
            <a:r>
              <a:rPr dirty="0"/>
              <a:t>Find </a:t>
            </a:r>
            <a:r>
              <a:rPr dirty="0">
                <a:latin typeface="Helvetica"/>
                <a:ea typeface="Helvetica"/>
                <a:cs typeface="Helvetica"/>
                <a:sym typeface="Helvetica"/>
              </a:rPr>
              <a:t>maximum independent set</a:t>
            </a:r>
            <a:r>
              <a:rPr dirty="0"/>
              <a:t> (NP-hard)</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296">
                                            <p:bg/>
                                          </p:spTgt>
                                        </p:tgtEl>
                                        <p:attrNameLst>
                                          <p:attrName>style.visibility</p:attrName>
                                        </p:attrNameLst>
                                      </p:cBhvr>
                                      <p:to>
                                        <p:strVal val="visible"/>
                                      </p:to>
                                    </p:set>
                                  </p:childTnLst>
                                </p:cTn>
                              </p:par>
                              <p:par>
                                <p:cTn id="7" presetID="1" presetClass="entr" presetSubtype="0" fill="hold" grpId="1" nodeType="withEffect">
                                  <p:stCondLst>
                                    <p:cond delay="0"/>
                                  </p:stCondLst>
                                  <p:iterate>
                                    <p:tmAbs val="0"/>
                                  </p:iterate>
                                  <p:childTnLst>
                                    <p:set>
                                      <p:cBhvr>
                                        <p:cTn id="8" fill="hold"/>
                                        <p:tgtEl>
                                          <p:spTgt spid="29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9" presetClass="entr" fill="hold" grpId="2" nodeType="clickEffect">
                                  <p:stCondLst>
                                    <p:cond delay="0"/>
                                  </p:stCondLst>
                                  <p:iterate>
                                    <p:tmAbs val="0"/>
                                  </p:iterate>
                                  <p:childTnLst>
                                    <p:set>
                                      <p:cBhvr>
                                        <p:cTn id="12" fill="hold"/>
                                        <p:tgtEl>
                                          <p:spTgt spid="275"/>
                                        </p:tgtEl>
                                        <p:attrNameLst>
                                          <p:attrName>style.visibility</p:attrName>
                                        </p:attrNameLst>
                                      </p:cBhvr>
                                      <p:to>
                                        <p:strVal val="visible"/>
                                      </p:to>
                                    </p:set>
                                    <p:animEffect transition="in" filter="dissolve">
                                      <p:cBhvr>
                                        <p:cTn id="13" dur="200"/>
                                        <p:tgtEl>
                                          <p:spTgt spid="275"/>
                                        </p:tgtEl>
                                      </p:cBhvr>
                                    </p:animEffect>
                                  </p:childTnLst>
                                </p:cTn>
                              </p:par>
                              <p:par>
                                <p:cTn id="14" presetID="9" presetClass="entr" fill="hold" grpId="3" nodeType="withEffect">
                                  <p:stCondLst>
                                    <p:cond delay="0"/>
                                  </p:stCondLst>
                                  <p:iterate>
                                    <p:tmAbs val="0"/>
                                  </p:iterate>
                                  <p:childTnLst>
                                    <p:set>
                                      <p:cBhvr>
                                        <p:cTn id="15" fill="hold"/>
                                        <p:tgtEl>
                                          <p:spTgt spid="276"/>
                                        </p:tgtEl>
                                        <p:attrNameLst>
                                          <p:attrName>style.visibility</p:attrName>
                                        </p:attrNameLst>
                                      </p:cBhvr>
                                      <p:to>
                                        <p:strVal val="visible"/>
                                      </p:to>
                                    </p:set>
                                    <p:animEffect transition="in" filter="dissolve">
                                      <p:cBhvr>
                                        <p:cTn id="16" dur="200"/>
                                        <p:tgtEl>
                                          <p:spTgt spid="276"/>
                                        </p:tgtEl>
                                      </p:cBhvr>
                                    </p:animEffect>
                                  </p:childTnLst>
                                </p:cTn>
                              </p:par>
                              <p:par>
                                <p:cTn id="17" presetID="9" presetClass="entr" fill="hold" grpId="4" nodeType="withEffect">
                                  <p:stCondLst>
                                    <p:cond delay="0"/>
                                  </p:stCondLst>
                                  <p:iterate>
                                    <p:tmAbs val="0"/>
                                  </p:iterate>
                                  <p:childTnLst>
                                    <p:set>
                                      <p:cBhvr>
                                        <p:cTn id="18" fill="hold"/>
                                        <p:tgtEl>
                                          <p:spTgt spid="278"/>
                                        </p:tgtEl>
                                        <p:attrNameLst>
                                          <p:attrName>style.visibility</p:attrName>
                                        </p:attrNameLst>
                                      </p:cBhvr>
                                      <p:to>
                                        <p:strVal val="visible"/>
                                      </p:to>
                                    </p:set>
                                    <p:animEffect transition="in" filter="dissolve">
                                      <p:cBhvr>
                                        <p:cTn id="19" dur="200"/>
                                        <p:tgtEl>
                                          <p:spTgt spid="278"/>
                                        </p:tgtEl>
                                      </p:cBhvr>
                                    </p:animEffect>
                                  </p:childTnLst>
                                </p:cTn>
                              </p:par>
                              <p:par>
                                <p:cTn id="20" presetID="9" presetClass="entr" fill="hold" grpId="5" nodeType="withEffect">
                                  <p:stCondLst>
                                    <p:cond delay="0"/>
                                  </p:stCondLst>
                                  <p:iterate>
                                    <p:tmAbs val="0"/>
                                  </p:iterate>
                                  <p:childTnLst>
                                    <p:set>
                                      <p:cBhvr>
                                        <p:cTn id="21" fill="hold"/>
                                        <p:tgtEl>
                                          <p:spTgt spid="277"/>
                                        </p:tgtEl>
                                        <p:attrNameLst>
                                          <p:attrName>style.visibility</p:attrName>
                                        </p:attrNameLst>
                                      </p:cBhvr>
                                      <p:to>
                                        <p:strVal val="visible"/>
                                      </p:to>
                                    </p:set>
                                    <p:animEffect transition="in" filter="dissolve">
                                      <p:cBhvr>
                                        <p:cTn id="22" dur="200"/>
                                        <p:tgtEl>
                                          <p:spTgt spid="277"/>
                                        </p:tgtEl>
                                      </p:cBhvr>
                                    </p:animEffect>
                                  </p:childTnLst>
                                </p:cTn>
                              </p:par>
                              <p:par>
                                <p:cTn id="23" presetID="9" presetClass="entr" fill="hold" grpId="6" nodeType="withEffect">
                                  <p:stCondLst>
                                    <p:cond delay="0"/>
                                  </p:stCondLst>
                                  <p:iterate>
                                    <p:tmAbs val="0"/>
                                  </p:iterate>
                                  <p:childTnLst>
                                    <p:set>
                                      <p:cBhvr>
                                        <p:cTn id="24" fill="hold"/>
                                        <p:tgtEl>
                                          <p:spTgt spid="280"/>
                                        </p:tgtEl>
                                        <p:attrNameLst>
                                          <p:attrName>style.visibility</p:attrName>
                                        </p:attrNameLst>
                                      </p:cBhvr>
                                      <p:to>
                                        <p:strVal val="visible"/>
                                      </p:to>
                                    </p:set>
                                    <p:animEffect transition="in" filter="dissolve">
                                      <p:cBhvr>
                                        <p:cTn id="25" dur="200"/>
                                        <p:tgtEl>
                                          <p:spTgt spid="280"/>
                                        </p:tgtEl>
                                      </p:cBhvr>
                                    </p:animEffect>
                                  </p:childTnLst>
                                </p:cTn>
                              </p:par>
                              <p:par>
                                <p:cTn id="26" presetID="9" presetClass="entr" fill="hold" grpId="7" nodeType="withEffect">
                                  <p:stCondLst>
                                    <p:cond delay="0"/>
                                  </p:stCondLst>
                                  <p:iterate>
                                    <p:tmAbs val="0"/>
                                  </p:iterate>
                                  <p:childTnLst>
                                    <p:set>
                                      <p:cBhvr>
                                        <p:cTn id="27" fill="hold"/>
                                        <p:tgtEl>
                                          <p:spTgt spid="279"/>
                                        </p:tgtEl>
                                        <p:attrNameLst>
                                          <p:attrName>style.visibility</p:attrName>
                                        </p:attrNameLst>
                                      </p:cBhvr>
                                      <p:to>
                                        <p:strVal val="visible"/>
                                      </p:to>
                                    </p:set>
                                    <p:animEffect transition="in" filter="dissolve">
                                      <p:cBhvr>
                                        <p:cTn id="28" dur="200"/>
                                        <p:tgtEl>
                                          <p:spTgt spid="279"/>
                                        </p:tgtEl>
                                      </p:cBhvr>
                                    </p:animEffect>
                                  </p:childTnLst>
                                </p:cTn>
                              </p:par>
                              <p:par>
                                <p:cTn id="29" presetID="9" presetClass="entr" fill="hold" grpId="8" nodeType="withEffect">
                                  <p:stCondLst>
                                    <p:cond delay="0"/>
                                  </p:stCondLst>
                                  <p:iterate>
                                    <p:tmAbs val="0"/>
                                  </p:iterate>
                                  <p:childTnLst>
                                    <p:set>
                                      <p:cBhvr>
                                        <p:cTn id="30" fill="hold"/>
                                        <p:tgtEl>
                                          <p:spTgt spid="282"/>
                                        </p:tgtEl>
                                        <p:attrNameLst>
                                          <p:attrName>style.visibility</p:attrName>
                                        </p:attrNameLst>
                                      </p:cBhvr>
                                      <p:to>
                                        <p:strVal val="visible"/>
                                      </p:to>
                                    </p:set>
                                    <p:animEffect transition="in" filter="dissolve">
                                      <p:cBhvr>
                                        <p:cTn id="31" dur="200"/>
                                        <p:tgtEl>
                                          <p:spTgt spid="282"/>
                                        </p:tgtEl>
                                      </p:cBhvr>
                                    </p:animEffect>
                                  </p:childTnLst>
                                </p:cTn>
                              </p:par>
                              <p:par>
                                <p:cTn id="32" presetID="9" presetClass="entr" fill="hold" grpId="9" nodeType="withEffect">
                                  <p:stCondLst>
                                    <p:cond delay="0"/>
                                  </p:stCondLst>
                                  <p:iterate>
                                    <p:tmAbs val="0"/>
                                  </p:iterate>
                                  <p:childTnLst>
                                    <p:set>
                                      <p:cBhvr>
                                        <p:cTn id="33" fill="hold"/>
                                        <p:tgtEl>
                                          <p:spTgt spid="281"/>
                                        </p:tgtEl>
                                        <p:attrNameLst>
                                          <p:attrName>style.visibility</p:attrName>
                                        </p:attrNameLst>
                                      </p:cBhvr>
                                      <p:to>
                                        <p:strVal val="visible"/>
                                      </p:to>
                                    </p:set>
                                    <p:animEffect transition="in" filter="dissolve">
                                      <p:cBhvr>
                                        <p:cTn id="34" dur="200"/>
                                        <p:tgtEl>
                                          <p:spTgt spid="281"/>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fill="hold" grpId="10" nodeType="clickEffect">
                                  <p:stCondLst>
                                    <p:cond delay="0"/>
                                  </p:stCondLst>
                                  <p:iterate>
                                    <p:tmAbs val="0"/>
                                  </p:iterate>
                                  <p:childTnLst>
                                    <p:set>
                                      <p:cBhvr>
                                        <p:cTn id="38" fill="hold"/>
                                        <p:tgtEl>
                                          <p:spTgt spid="283"/>
                                        </p:tgtEl>
                                        <p:attrNameLst>
                                          <p:attrName>style.visibility</p:attrName>
                                        </p:attrNameLst>
                                      </p:cBhvr>
                                      <p:to>
                                        <p:strVal val="visible"/>
                                      </p:to>
                                    </p:set>
                                    <p:animEffect transition="in" filter="dissolve">
                                      <p:cBhvr>
                                        <p:cTn id="39" dur="200"/>
                                        <p:tgtEl>
                                          <p:spTgt spid="283"/>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fill="hold" grpId="11" nodeType="clickEffect">
                                  <p:stCondLst>
                                    <p:cond delay="0"/>
                                  </p:stCondLst>
                                  <p:iterate>
                                    <p:tmAbs val="0"/>
                                  </p:iterate>
                                  <p:childTnLst>
                                    <p:set>
                                      <p:cBhvr>
                                        <p:cTn id="43" fill="hold"/>
                                        <p:tgtEl>
                                          <p:spTgt spid="284"/>
                                        </p:tgtEl>
                                        <p:attrNameLst>
                                          <p:attrName>style.visibility</p:attrName>
                                        </p:attrNameLst>
                                      </p:cBhvr>
                                      <p:to>
                                        <p:strVal val="visible"/>
                                      </p:to>
                                    </p:set>
                                    <p:animEffect transition="in" filter="dissolve">
                                      <p:cBhvr>
                                        <p:cTn id="44" dur="200"/>
                                        <p:tgtEl>
                                          <p:spTgt spid="284"/>
                                        </p:tgtEl>
                                      </p:cBhvr>
                                    </p:animEffect>
                                  </p:childTnLst>
                                </p:cTn>
                              </p:par>
                              <p:par>
                                <p:cTn id="45" presetID="9" presetClass="entr" fill="hold" grpId="12" nodeType="withEffect">
                                  <p:stCondLst>
                                    <p:cond delay="0"/>
                                  </p:stCondLst>
                                  <p:iterate>
                                    <p:tmAbs val="0"/>
                                  </p:iterate>
                                  <p:childTnLst>
                                    <p:set>
                                      <p:cBhvr>
                                        <p:cTn id="46" fill="hold"/>
                                        <p:tgtEl>
                                          <p:spTgt spid="288"/>
                                        </p:tgtEl>
                                        <p:attrNameLst>
                                          <p:attrName>style.visibility</p:attrName>
                                        </p:attrNameLst>
                                      </p:cBhvr>
                                      <p:to>
                                        <p:strVal val="visible"/>
                                      </p:to>
                                    </p:set>
                                    <p:animEffect transition="in" filter="dissolve">
                                      <p:cBhvr>
                                        <p:cTn id="47" dur="200"/>
                                        <p:tgtEl>
                                          <p:spTgt spid="288"/>
                                        </p:tgtEl>
                                      </p:cBhvr>
                                    </p:animEffect>
                                  </p:childTnLst>
                                </p:cTn>
                              </p:par>
                              <p:par>
                                <p:cTn id="48" presetID="9" presetClass="entr" fill="hold" grpId="13" nodeType="withEffect">
                                  <p:stCondLst>
                                    <p:cond delay="0"/>
                                  </p:stCondLst>
                                  <p:iterate>
                                    <p:tmAbs val="0"/>
                                  </p:iterate>
                                  <p:childTnLst>
                                    <p:set>
                                      <p:cBhvr>
                                        <p:cTn id="49" fill="hold"/>
                                        <p:tgtEl>
                                          <p:spTgt spid="289"/>
                                        </p:tgtEl>
                                        <p:attrNameLst>
                                          <p:attrName>style.visibility</p:attrName>
                                        </p:attrNameLst>
                                      </p:cBhvr>
                                      <p:to>
                                        <p:strVal val="visible"/>
                                      </p:to>
                                    </p:set>
                                    <p:animEffect transition="in" filter="dissolve">
                                      <p:cBhvr>
                                        <p:cTn id="50" dur="200"/>
                                        <p:tgtEl>
                                          <p:spTgt spid="289"/>
                                        </p:tgtEl>
                                      </p:cBhvr>
                                    </p:animEffect>
                                  </p:childTnLst>
                                </p:cTn>
                              </p:par>
                              <p:par>
                                <p:cTn id="51" presetID="9" presetClass="entr" fill="hold" grpId="14" nodeType="withEffect">
                                  <p:stCondLst>
                                    <p:cond delay="0"/>
                                  </p:stCondLst>
                                  <p:iterate>
                                    <p:tmAbs val="0"/>
                                  </p:iterate>
                                  <p:childTnLst>
                                    <p:set>
                                      <p:cBhvr>
                                        <p:cTn id="52" fill="hold"/>
                                        <p:tgtEl>
                                          <p:spTgt spid="286"/>
                                        </p:tgtEl>
                                        <p:attrNameLst>
                                          <p:attrName>style.visibility</p:attrName>
                                        </p:attrNameLst>
                                      </p:cBhvr>
                                      <p:to>
                                        <p:strVal val="visible"/>
                                      </p:to>
                                    </p:set>
                                    <p:animEffect transition="in" filter="dissolve">
                                      <p:cBhvr>
                                        <p:cTn id="53" dur="200"/>
                                        <p:tgtEl>
                                          <p:spTgt spid="286"/>
                                        </p:tgtEl>
                                      </p:cBhvr>
                                    </p:animEffect>
                                  </p:childTnLst>
                                </p:cTn>
                              </p:par>
                              <p:par>
                                <p:cTn id="54" presetID="9" presetClass="entr" fill="hold" grpId="15" nodeType="withEffect">
                                  <p:stCondLst>
                                    <p:cond delay="0"/>
                                  </p:stCondLst>
                                  <p:iterate>
                                    <p:tmAbs val="0"/>
                                  </p:iterate>
                                  <p:childTnLst>
                                    <p:set>
                                      <p:cBhvr>
                                        <p:cTn id="55" fill="hold"/>
                                        <p:tgtEl>
                                          <p:spTgt spid="285"/>
                                        </p:tgtEl>
                                        <p:attrNameLst>
                                          <p:attrName>style.visibility</p:attrName>
                                        </p:attrNameLst>
                                      </p:cBhvr>
                                      <p:to>
                                        <p:strVal val="visible"/>
                                      </p:to>
                                    </p:set>
                                    <p:animEffect transition="in" filter="dissolve">
                                      <p:cBhvr>
                                        <p:cTn id="56" dur="200"/>
                                        <p:tgtEl>
                                          <p:spTgt spid="285"/>
                                        </p:tgtEl>
                                      </p:cBhvr>
                                    </p:animEffect>
                                  </p:childTnLst>
                                </p:cTn>
                              </p:par>
                              <p:par>
                                <p:cTn id="57" presetID="9" presetClass="entr" fill="hold" grpId="16" nodeType="withEffect">
                                  <p:stCondLst>
                                    <p:cond delay="0"/>
                                  </p:stCondLst>
                                  <p:iterate>
                                    <p:tmAbs val="0"/>
                                  </p:iterate>
                                  <p:childTnLst>
                                    <p:set>
                                      <p:cBhvr>
                                        <p:cTn id="58" fill="hold"/>
                                        <p:tgtEl>
                                          <p:spTgt spid="287"/>
                                        </p:tgtEl>
                                        <p:attrNameLst>
                                          <p:attrName>style.visibility</p:attrName>
                                        </p:attrNameLst>
                                      </p:cBhvr>
                                      <p:to>
                                        <p:strVal val="visible"/>
                                      </p:to>
                                    </p:set>
                                    <p:animEffect transition="in" filter="dissolve">
                                      <p:cBhvr>
                                        <p:cTn id="59" dur="200"/>
                                        <p:tgtEl>
                                          <p:spTgt spid="287"/>
                                        </p:tgtEl>
                                      </p:cBhvr>
                                    </p:animEffect>
                                  </p:childTnLst>
                                </p:cTn>
                              </p:par>
                              <p:par>
                                <p:cTn id="60" presetID="9" presetClass="entr" fill="hold" grpId="17" nodeType="withEffect">
                                  <p:stCondLst>
                                    <p:cond delay="0"/>
                                  </p:stCondLst>
                                  <p:iterate>
                                    <p:tmAbs val="0"/>
                                  </p:iterate>
                                  <p:childTnLst>
                                    <p:set>
                                      <p:cBhvr>
                                        <p:cTn id="61" fill="hold"/>
                                        <p:tgtEl>
                                          <p:spTgt spid="295"/>
                                        </p:tgtEl>
                                        <p:attrNameLst>
                                          <p:attrName>style.visibility</p:attrName>
                                        </p:attrNameLst>
                                      </p:cBhvr>
                                      <p:to>
                                        <p:strVal val="visible"/>
                                      </p:to>
                                    </p:set>
                                    <p:animEffect transition="in" filter="dissolve">
                                      <p:cBhvr>
                                        <p:cTn id="62" dur="200"/>
                                        <p:tgtEl>
                                          <p:spTgt spid="295"/>
                                        </p:tgtEl>
                                      </p:cBhvr>
                                    </p:animEffect>
                                  </p:childTnLst>
                                </p:cTn>
                              </p:par>
                              <p:par>
                                <p:cTn id="63" presetID="9" presetClass="entr" fill="hold" grpId="18" nodeType="withEffect">
                                  <p:stCondLst>
                                    <p:cond delay="0"/>
                                  </p:stCondLst>
                                  <p:iterate>
                                    <p:tmAbs val="0"/>
                                  </p:iterate>
                                  <p:childTnLst>
                                    <p:set>
                                      <p:cBhvr>
                                        <p:cTn id="64" fill="hold"/>
                                        <p:tgtEl>
                                          <p:spTgt spid="291"/>
                                        </p:tgtEl>
                                        <p:attrNameLst>
                                          <p:attrName>style.visibility</p:attrName>
                                        </p:attrNameLst>
                                      </p:cBhvr>
                                      <p:to>
                                        <p:strVal val="visible"/>
                                      </p:to>
                                    </p:set>
                                    <p:animEffect transition="in" filter="dissolve">
                                      <p:cBhvr>
                                        <p:cTn id="65" dur="200"/>
                                        <p:tgtEl>
                                          <p:spTgt spid="291"/>
                                        </p:tgtEl>
                                      </p:cBhvr>
                                    </p:animEffect>
                                  </p:childTnLst>
                                </p:cTn>
                              </p:par>
                              <p:par>
                                <p:cTn id="66" presetID="9" presetClass="entr" fill="hold" grpId="19" nodeType="withEffect">
                                  <p:stCondLst>
                                    <p:cond delay="0"/>
                                  </p:stCondLst>
                                  <p:iterate>
                                    <p:tmAbs val="0"/>
                                  </p:iterate>
                                  <p:childTnLst>
                                    <p:set>
                                      <p:cBhvr>
                                        <p:cTn id="67" fill="hold"/>
                                        <p:tgtEl>
                                          <p:spTgt spid="290"/>
                                        </p:tgtEl>
                                        <p:attrNameLst>
                                          <p:attrName>style.visibility</p:attrName>
                                        </p:attrNameLst>
                                      </p:cBhvr>
                                      <p:to>
                                        <p:strVal val="visible"/>
                                      </p:to>
                                    </p:set>
                                    <p:animEffect transition="in" filter="dissolve">
                                      <p:cBhvr>
                                        <p:cTn id="68" dur="200"/>
                                        <p:tgtEl>
                                          <p:spTgt spid="290"/>
                                        </p:tgtEl>
                                      </p:cBhvr>
                                    </p:animEffect>
                                  </p:childTnLst>
                                </p:cTn>
                              </p:par>
                              <p:par>
                                <p:cTn id="69" presetID="9" presetClass="entr" fill="hold" grpId="20" nodeType="withEffect">
                                  <p:stCondLst>
                                    <p:cond delay="0"/>
                                  </p:stCondLst>
                                  <p:iterate>
                                    <p:tmAbs val="0"/>
                                  </p:iterate>
                                  <p:childTnLst>
                                    <p:set>
                                      <p:cBhvr>
                                        <p:cTn id="70" fill="hold"/>
                                        <p:tgtEl>
                                          <p:spTgt spid="292"/>
                                        </p:tgtEl>
                                        <p:attrNameLst>
                                          <p:attrName>style.visibility</p:attrName>
                                        </p:attrNameLst>
                                      </p:cBhvr>
                                      <p:to>
                                        <p:strVal val="visible"/>
                                      </p:to>
                                    </p:set>
                                    <p:animEffect transition="in" filter="dissolve">
                                      <p:cBhvr>
                                        <p:cTn id="71" dur="200"/>
                                        <p:tgtEl>
                                          <p:spTgt spid="292"/>
                                        </p:tgtEl>
                                      </p:cBhvr>
                                    </p:animEffect>
                                  </p:childTnLst>
                                </p:cTn>
                              </p:par>
                              <p:par>
                                <p:cTn id="72" presetID="9" presetClass="entr" fill="hold" grpId="21" nodeType="withEffect">
                                  <p:stCondLst>
                                    <p:cond delay="0"/>
                                  </p:stCondLst>
                                  <p:iterate>
                                    <p:tmAbs val="0"/>
                                  </p:iterate>
                                  <p:childTnLst>
                                    <p:set>
                                      <p:cBhvr>
                                        <p:cTn id="73" fill="hold"/>
                                        <p:tgtEl>
                                          <p:spTgt spid="293"/>
                                        </p:tgtEl>
                                        <p:attrNameLst>
                                          <p:attrName>style.visibility</p:attrName>
                                        </p:attrNameLst>
                                      </p:cBhvr>
                                      <p:to>
                                        <p:strVal val="visible"/>
                                      </p:to>
                                    </p:set>
                                    <p:animEffect transition="in" filter="dissolve">
                                      <p:cBhvr>
                                        <p:cTn id="74" dur="200"/>
                                        <p:tgtEl>
                                          <p:spTgt spid="293"/>
                                        </p:tgtEl>
                                      </p:cBhvr>
                                    </p:animEffect>
                                  </p:childTnLst>
                                </p:cTn>
                              </p:par>
                              <p:par>
                                <p:cTn id="75" presetID="9" presetClass="entr" fill="hold" grpId="22" nodeType="withEffect">
                                  <p:stCondLst>
                                    <p:cond delay="0"/>
                                  </p:stCondLst>
                                  <p:iterate>
                                    <p:tmAbs val="0"/>
                                  </p:iterate>
                                  <p:childTnLst>
                                    <p:set>
                                      <p:cBhvr>
                                        <p:cTn id="76" fill="hold"/>
                                        <p:tgtEl>
                                          <p:spTgt spid="294"/>
                                        </p:tgtEl>
                                        <p:attrNameLst>
                                          <p:attrName>style.visibility</p:attrName>
                                        </p:attrNameLst>
                                      </p:cBhvr>
                                      <p:to>
                                        <p:strVal val="visible"/>
                                      </p:to>
                                    </p:set>
                                    <p:animEffect transition="in" filter="dissolve">
                                      <p:cBhvr>
                                        <p:cTn id="77" dur="200"/>
                                        <p:tgtEl>
                                          <p:spTgt spid="294"/>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1" nodeType="clickEffect">
                                  <p:stCondLst>
                                    <p:cond delay="0"/>
                                  </p:stCondLst>
                                  <p:iterate>
                                    <p:tmAbs val="0"/>
                                  </p:iterate>
                                  <p:childTnLst>
                                    <p:set>
                                      <p:cBhvr>
                                        <p:cTn id="81" fill="hold"/>
                                        <p:tgtEl>
                                          <p:spTgt spid="29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 grpId="2" animBg="1" advAuto="0"/>
      <p:bldP spid="276" grpId="3" animBg="1" advAuto="0"/>
      <p:bldP spid="277" grpId="5" animBg="1" advAuto="0"/>
      <p:bldP spid="278" grpId="4" animBg="1" advAuto="0"/>
      <p:bldP spid="279" grpId="7" animBg="1" advAuto="0"/>
      <p:bldP spid="280" grpId="6" animBg="1" advAuto="0"/>
      <p:bldP spid="281" grpId="9" animBg="1" advAuto="0"/>
      <p:bldP spid="282" grpId="8" animBg="1" advAuto="0"/>
      <p:bldP spid="283" grpId="10" animBg="1" advAuto="0"/>
      <p:bldP spid="284" grpId="11" animBg="1" advAuto="0"/>
      <p:bldP spid="285" grpId="15" animBg="1" advAuto="0"/>
      <p:bldP spid="286" grpId="14" animBg="1" advAuto="0"/>
      <p:bldP spid="287" grpId="16" animBg="1" advAuto="0"/>
      <p:bldP spid="288" grpId="12" animBg="1" advAuto="0"/>
      <p:bldP spid="289" grpId="13" animBg="1" advAuto="0"/>
      <p:bldP spid="290" grpId="19" animBg="1" advAuto="0"/>
      <p:bldP spid="291" grpId="18" animBg="1" advAuto="0"/>
      <p:bldP spid="292" grpId="20" animBg="1" advAuto="0"/>
      <p:bldP spid="293" grpId="21" animBg="1" advAuto="0"/>
      <p:bldP spid="294" grpId="22" animBg="1" advAuto="0"/>
      <p:bldP spid="295" grpId="17" animBg="1" advAuto="0"/>
      <p:bldP spid="296" grpId="1" uiExpand="1" build="p" bldLvl="5"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91F452-B85B-1349-885A-2AB9A466EF64}"/>
              </a:ext>
            </a:extLst>
          </p:cNvPr>
          <p:cNvSpPr txBox="1"/>
          <p:nvPr/>
        </p:nvSpPr>
        <p:spPr>
          <a:xfrm>
            <a:off x="3142509" y="2768777"/>
            <a:ext cx="6719788"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5400" b="0" i="0" u="none" strike="noStrike" cap="none" spc="0" normalizeH="0" baseline="0" dirty="0" err="1">
                <a:ln>
                  <a:noFill/>
                </a:ln>
                <a:solidFill>
                  <a:srgbClr val="000000"/>
                </a:solidFill>
                <a:effectLst/>
                <a:uFillTx/>
                <a:latin typeface="+mn-lt"/>
                <a:ea typeface="+mn-ea"/>
                <a:cs typeface="+mn-cs"/>
                <a:sym typeface="Helvetica Light"/>
              </a:rPr>
              <a:t>Right</a:t>
            </a:r>
            <a:r>
              <a:rPr kumimoji="0" lang="de-DE" sz="5400" b="0" i="0" u="none" strike="noStrike" cap="none" spc="0" normalizeH="0" baseline="0" dirty="0">
                <a:ln>
                  <a:noFill/>
                </a:ln>
                <a:solidFill>
                  <a:srgbClr val="000000"/>
                </a:solidFill>
                <a:effectLst/>
                <a:uFillTx/>
                <a:latin typeface="+mn-lt"/>
                <a:ea typeface="+mn-ea"/>
                <a:cs typeface="+mn-cs"/>
                <a:sym typeface="Helvetica Light"/>
              </a:rPr>
              <a:t>, but </a:t>
            </a:r>
            <a:r>
              <a:rPr kumimoji="0" lang="de-DE" sz="5400" b="0" i="0" u="none" strike="noStrike" cap="none" spc="0" normalizeH="0" baseline="0" dirty="0" err="1">
                <a:ln>
                  <a:noFill/>
                </a:ln>
                <a:solidFill>
                  <a:srgbClr val="000000"/>
                </a:solidFill>
                <a:effectLst/>
                <a:uFillTx/>
                <a:latin typeface="+mn-lt"/>
                <a:ea typeface="+mn-ea"/>
                <a:cs typeface="+mn-cs"/>
                <a:sym typeface="Helvetica Light"/>
              </a:rPr>
              <a:t>what</a:t>
            </a:r>
            <a:r>
              <a:rPr kumimoji="0" lang="de-DE" sz="5400" b="0" i="0" u="none" strike="noStrike" cap="none" spc="0" normalizeH="0" baseline="0" dirty="0">
                <a:ln>
                  <a:noFill/>
                </a:ln>
                <a:solidFill>
                  <a:srgbClr val="000000"/>
                </a:solidFill>
                <a:effectLst/>
                <a:uFillTx/>
                <a:latin typeface="+mn-lt"/>
                <a:ea typeface="+mn-ea"/>
                <a:cs typeface="+mn-cs"/>
                <a:sym typeface="Helvetica Light"/>
              </a:rPr>
              <a:t> </a:t>
            </a:r>
            <a:r>
              <a:rPr kumimoji="0" lang="de-DE" sz="5400" b="0" i="0" u="none" strike="noStrike" cap="none" spc="0" normalizeH="0" baseline="0" dirty="0" err="1">
                <a:ln>
                  <a:noFill/>
                </a:ln>
                <a:solidFill>
                  <a:srgbClr val="000000"/>
                </a:solidFill>
                <a:effectLst/>
                <a:uFillTx/>
                <a:latin typeface="+mn-lt"/>
                <a:ea typeface="+mn-ea"/>
                <a:cs typeface="+mn-cs"/>
                <a:sym typeface="Helvetica Light"/>
              </a:rPr>
              <a:t>about</a:t>
            </a:r>
            <a:endParaRPr kumimoji="0" lang="de-DE" sz="5400" b="0" i="0" u="none" strike="noStrike" cap="none" spc="0" normalizeH="0" baseline="0" dirty="0">
              <a:ln>
                <a:noFill/>
              </a:ln>
              <a:solidFill>
                <a:srgbClr val="000000"/>
              </a:solidFill>
              <a:effectLst/>
              <a:uFillTx/>
              <a:latin typeface="+mn-lt"/>
              <a:ea typeface="+mn-ea"/>
              <a:cs typeface="+mn-cs"/>
              <a:sym typeface="Helvetica Light"/>
            </a:endParaRPr>
          </a:p>
        </p:txBody>
      </p:sp>
      <p:sp>
        <p:nvSpPr>
          <p:cNvPr id="3" name="TextBox 2">
            <a:extLst>
              <a:ext uri="{FF2B5EF4-FFF2-40B4-BE49-F238E27FC236}">
                <a16:creationId xmlns:a16="http://schemas.microsoft.com/office/drawing/2014/main" id="{B5CB131D-0E35-704A-8AB8-97342A367DFC}"/>
              </a:ext>
            </a:extLst>
          </p:cNvPr>
          <p:cNvSpPr txBox="1"/>
          <p:nvPr/>
        </p:nvSpPr>
        <p:spPr>
          <a:xfrm>
            <a:off x="3158536" y="3913938"/>
            <a:ext cx="6687728" cy="14568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8800" u="none" strike="noStrike" cap="none" spc="0" normalizeH="0" baseline="0" dirty="0" err="1">
                <a:ln>
                  <a:noFill/>
                </a:ln>
                <a:solidFill>
                  <a:srgbClr val="000000"/>
                </a:solidFill>
                <a:effectLst/>
                <a:uFillTx/>
                <a:latin typeface="Helvetica" pitchFamily="2" charset="0"/>
                <a:sym typeface="Helvetica Light"/>
              </a:rPr>
              <a:t>Diagrams</a:t>
            </a:r>
            <a:r>
              <a:rPr kumimoji="0" lang="de-DE" sz="8800" u="none" strike="noStrike" cap="none" spc="0" normalizeH="0" baseline="0" dirty="0">
                <a:ln>
                  <a:noFill/>
                </a:ln>
                <a:solidFill>
                  <a:srgbClr val="000000"/>
                </a:solidFill>
                <a:effectLst/>
                <a:uFillTx/>
                <a:latin typeface="Helvetica" pitchFamily="2" charset="0"/>
                <a:sym typeface="Helvetica Light"/>
              </a:rPr>
              <a:t>…?</a:t>
            </a:r>
          </a:p>
        </p:txBody>
      </p:sp>
    </p:spTree>
    <p:extLst>
      <p:ext uri="{BB962C8B-B14F-4D97-AF65-F5344CB8AC3E}">
        <p14:creationId xmlns:p14="http://schemas.microsoft.com/office/powerpoint/2010/main" val="677720243"/>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Diagram Features"/>
          <p:cNvSpPr txBox="1">
            <a:spLocks noGrp="1"/>
          </p:cNvSpPr>
          <p:nvPr>
            <p:ph type="title"/>
          </p:nvPr>
        </p:nvSpPr>
        <p:spPr>
          <a:prstGeom prst="rect">
            <a:avLst/>
          </a:prstGeom>
        </p:spPr>
        <p:txBody>
          <a:bodyPr/>
          <a:lstStyle/>
          <a:p>
            <a:r>
              <a:t>Diagram Features</a:t>
            </a:r>
          </a:p>
        </p:txBody>
      </p:sp>
      <p:sp>
        <p:nvSpPr>
          <p:cNvPr id="301"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14</a:t>
            </a:fld>
            <a:endParaRPr/>
          </a:p>
        </p:txBody>
      </p:sp>
      <p:grpSp>
        <p:nvGrpSpPr>
          <p:cNvPr id="5" name="Group 4">
            <a:extLst>
              <a:ext uri="{FF2B5EF4-FFF2-40B4-BE49-F238E27FC236}">
                <a16:creationId xmlns:a16="http://schemas.microsoft.com/office/drawing/2014/main" id="{1E3A6422-FC73-5D4A-BDE8-7B3E0DA389F3}"/>
              </a:ext>
            </a:extLst>
          </p:cNvPr>
          <p:cNvGrpSpPr/>
          <p:nvPr/>
        </p:nvGrpSpPr>
        <p:grpSpPr>
          <a:xfrm>
            <a:off x="3179911" y="5686270"/>
            <a:ext cx="7729883" cy="1133168"/>
            <a:chOff x="3179911" y="5686270"/>
            <a:chExt cx="7729883" cy="1133168"/>
          </a:xfrm>
        </p:grpSpPr>
        <p:sp>
          <p:nvSpPr>
            <p:cNvPr id="314" name="Edges"/>
            <p:cNvSpPr txBox="1"/>
            <p:nvPr/>
          </p:nvSpPr>
          <p:spPr>
            <a:xfrm>
              <a:off x="3179911" y="5929002"/>
              <a:ext cx="1435151" cy="64770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rPr dirty="0"/>
                <a:t>Edges</a:t>
              </a:r>
            </a:p>
          </p:txBody>
        </p:sp>
        <p:grpSp>
          <p:nvGrpSpPr>
            <p:cNvPr id="321" name="Gruppieren"/>
            <p:cNvGrpSpPr/>
            <p:nvPr/>
          </p:nvGrpSpPr>
          <p:grpSpPr>
            <a:xfrm>
              <a:off x="7301100" y="5686270"/>
              <a:ext cx="3608694" cy="1133168"/>
              <a:chOff x="0" y="0"/>
              <a:chExt cx="3608692" cy="1133166"/>
            </a:xfrm>
          </p:grpSpPr>
          <p:sp>
            <p:nvSpPr>
              <p:cNvPr id="315" name="Rechteck"/>
              <p:cNvSpPr/>
              <p:nvPr/>
            </p:nvSpPr>
            <p:spPr>
              <a:xfrm>
                <a:off x="127000" y="109546"/>
                <a:ext cx="687693" cy="914075"/>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16" name="Rechteck"/>
              <p:cNvSpPr/>
              <p:nvPr/>
            </p:nvSpPr>
            <p:spPr>
              <a:xfrm>
                <a:off x="0" y="0"/>
                <a:ext cx="330404" cy="1133167"/>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317" name="Rechteck"/>
              <p:cNvSpPr/>
              <p:nvPr/>
            </p:nvSpPr>
            <p:spPr>
              <a:xfrm flipH="1">
                <a:off x="2794000" y="109546"/>
                <a:ext cx="687693" cy="914075"/>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18" name="Rechteck"/>
              <p:cNvSpPr/>
              <p:nvPr/>
            </p:nvSpPr>
            <p:spPr>
              <a:xfrm flipH="1">
                <a:off x="3278289" y="0"/>
                <a:ext cx="330404" cy="1133167"/>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319" name="Linie"/>
              <p:cNvSpPr/>
              <p:nvPr/>
            </p:nvSpPr>
            <p:spPr>
              <a:xfrm>
                <a:off x="833742" y="566583"/>
                <a:ext cx="1941209" cy="1"/>
              </a:xfrm>
              <a:prstGeom prst="line">
                <a:avLst/>
              </a:prstGeom>
              <a:noFill/>
              <a:ln w="508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dirty="0"/>
              </a:p>
            </p:txBody>
          </p:sp>
          <p:sp>
            <p:nvSpPr>
              <p:cNvPr id="320" name="Edge"/>
              <p:cNvSpPr txBox="1"/>
              <p:nvPr/>
            </p:nvSpPr>
            <p:spPr>
              <a:xfrm>
                <a:off x="1322432" y="534413"/>
                <a:ext cx="963829"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Edge</a:t>
                </a:r>
              </a:p>
            </p:txBody>
          </p:sp>
        </p:grpSp>
      </p:grpSp>
      <p:grpSp>
        <p:nvGrpSpPr>
          <p:cNvPr id="4" name="Group 3">
            <a:extLst>
              <a:ext uri="{FF2B5EF4-FFF2-40B4-BE49-F238E27FC236}">
                <a16:creationId xmlns:a16="http://schemas.microsoft.com/office/drawing/2014/main" id="{8D8CC7DB-CE7E-214C-B57E-1CBE039B6A52}"/>
              </a:ext>
            </a:extLst>
          </p:cNvPr>
          <p:cNvGrpSpPr/>
          <p:nvPr/>
        </p:nvGrpSpPr>
        <p:grpSpPr>
          <a:xfrm>
            <a:off x="3179911" y="3694034"/>
            <a:ext cx="6576325" cy="647702"/>
            <a:chOff x="3179911" y="3694034"/>
            <a:chExt cx="6576325" cy="647702"/>
          </a:xfrm>
        </p:grpSpPr>
        <p:sp>
          <p:nvSpPr>
            <p:cNvPr id="302" name="Nodes"/>
            <p:cNvSpPr txBox="1"/>
            <p:nvPr/>
          </p:nvSpPr>
          <p:spPr>
            <a:xfrm>
              <a:off x="3179911" y="3694034"/>
              <a:ext cx="1460754" cy="64770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rPr dirty="0"/>
                <a:t>Nodes</a:t>
              </a:r>
            </a:p>
          </p:txBody>
        </p:sp>
        <p:grpSp>
          <p:nvGrpSpPr>
            <p:cNvPr id="3" name="Group 2">
              <a:extLst>
                <a:ext uri="{FF2B5EF4-FFF2-40B4-BE49-F238E27FC236}">
                  <a16:creationId xmlns:a16="http://schemas.microsoft.com/office/drawing/2014/main" id="{36694640-0A15-A64D-8D4B-2428EB2C376C}"/>
                </a:ext>
              </a:extLst>
            </p:cNvPr>
            <p:cNvGrpSpPr/>
            <p:nvPr/>
          </p:nvGrpSpPr>
          <p:grpSpPr>
            <a:xfrm>
              <a:off x="8454658" y="3751185"/>
              <a:ext cx="1301578" cy="533403"/>
              <a:chOff x="8295742" y="3751185"/>
              <a:chExt cx="1301578" cy="533403"/>
            </a:xfrm>
          </p:grpSpPr>
          <p:sp>
            <p:nvSpPr>
              <p:cNvPr id="304" name="Node"/>
              <p:cNvSpPr txBox="1"/>
              <p:nvPr/>
            </p:nvSpPr>
            <p:spPr>
              <a:xfrm>
                <a:off x="8613576" y="3751185"/>
                <a:ext cx="983744" cy="53340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rPr dirty="0"/>
                  <a:t>Node</a:t>
                </a:r>
              </a:p>
            </p:txBody>
          </p:sp>
          <p:sp>
            <p:nvSpPr>
              <p:cNvPr id="2" name="Oval 1">
                <a:extLst>
                  <a:ext uri="{FF2B5EF4-FFF2-40B4-BE49-F238E27FC236}">
                    <a16:creationId xmlns:a16="http://schemas.microsoft.com/office/drawing/2014/main" id="{24A9D7CE-B5EF-FA4F-910B-2559CA4F0DCD}"/>
                  </a:ext>
                </a:extLst>
              </p:cNvPr>
              <p:cNvSpPr/>
              <p:nvPr/>
            </p:nvSpPr>
            <p:spPr>
              <a:xfrm>
                <a:off x="8295742" y="3916087"/>
                <a:ext cx="203595" cy="203595"/>
              </a:xfrm>
              <a:prstGeom prst="ellipse">
                <a:avLst/>
              </a:prstGeom>
              <a:solidFill>
                <a:schemeClr val="tx1">
                  <a:lumMod val="65000"/>
                  <a:lumOff val="3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de-DE" sz="2400" b="0" i="0" u="none" strike="noStrike" cap="none" spc="0" normalizeH="0" baseline="0">
                  <a:ln>
                    <a:noFill/>
                  </a:ln>
                  <a:solidFill>
                    <a:srgbClr val="FFFFFF"/>
                  </a:solidFill>
                  <a:effectLst/>
                  <a:uFillTx/>
                  <a:latin typeface="+mn-lt"/>
                  <a:ea typeface="+mn-ea"/>
                  <a:cs typeface="+mn-cs"/>
                  <a:sym typeface="Helvetica Light"/>
                </a:endParaRPr>
              </a:p>
            </p:txBody>
          </p:sp>
        </p:grpSp>
      </p:grpSp>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a:t>GFLP Problem</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15</a:t>
            </a:fld>
            <a:endParaRPr/>
          </a:p>
        </p:txBody>
      </p:sp>
      <p:sp>
        <p:nvSpPr>
          <p:cNvPr id="256" name="Input"/>
          <p:cNvSpPr txBox="1"/>
          <p:nvPr/>
        </p:nvSpPr>
        <p:spPr>
          <a:xfrm>
            <a:off x="1014271" y="2464039"/>
            <a:ext cx="1561466" cy="8636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a:t>Input</a:t>
            </a:r>
            <a:endParaRPr dirty="0"/>
          </a:p>
        </p:txBody>
      </p:sp>
      <mc:AlternateContent xmlns:mc="http://schemas.openxmlformats.org/markup-compatibility/2006">
        <mc:Choice xmlns:a14="http://schemas.microsoft.com/office/drawing/2010/main" Requires="a14">
          <p:sp>
            <p:nvSpPr>
              <p:cNvPr id="257" name="Set of point feature coordinates…"/>
              <p:cNvSpPr txBox="1"/>
              <p:nvPr/>
            </p:nvSpPr>
            <p:spPr>
              <a:xfrm>
                <a:off x="1420671" y="3486389"/>
                <a:ext cx="7986032" cy="1087477"/>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p>
                <a:pPr marL="444500" indent="-444500" algn="l">
                  <a:buSzPct val="75000"/>
                  <a:buChar char="•"/>
                </a:pPr>
                <a:r>
                  <a:rPr lang="de-DE" dirty="0"/>
                  <a:t>Set </a:t>
                </a:r>
                <a14:m>
                  <m:oMath xmlns:m="http://schemas.openxmlformats.org/officeDocument/2006/math">
                    <m:r>
                      <a:rPr lang="de-DE" b="0" i="1" smtClean="0">
                        <a:latin typeface="Cambria Math" panose="02040503050406030204" pitchFamily="18" charset="0"/>
                      </a:rPr>
                      <m:t>𝐿</m:t>
                    </m:r>
                    <m:r>
                      <a:rPr lang="de-DE" i="1">
                        <a:latin typeface="Cambria Math" panose="02040503050406030204" pitchFamily="18" charset="0"/>
                      </a:rPr>
                      <m:t> </m:t>
                    </m:r>
                  </m:oMath>
                </a14:m>
                <a:r>
                  <a:rPr lang="de-DE" dirty="0" err="1"/>
                  <a:t>of</a:t>
                </a:r>
                <a:r>
                  <a:rPr lang="de-DE" dirty="0"/>
                  <a:t> </a:t>
                </a:r>
                <a:r>
                  <a:rPr lang="de-DE" dirty="0" err="1"/>
                  <a:t>labels</a:t>
                </a:r>
                <a:r>
                  <a:rPr lang="de-DE" dirty="0"/>
                  <a:t> </a:t>
                </a:r>
                <a:r>
                  <a:rPr lang="de-DE" dirty="0" err="1"/>
                  <a:t>for</a:t>
                </a:r>
                <a:r>
                  <a:rPr lang="de-DE" dirty="0"/>
                  <a:t> </a:t>
                </a:r>
                <a:r>
                  <a:rPr lang="de-DE" dirty="0" err="1"/>
                  <a:t>graphical</a:t>
                </a:r>
                <a:r>
                  <a:rPr lang="de-DE" dirty="0"/>
                  <a:t> </a:t>
                </a:r>
                <a:r>
                  <a:rPr lang="de-DE" dirty="0" err="1"/>
                  <a:t>features</a:t>
                </a:r>
                <a:br>
                  <a:rPr lang="de-DE" dirty="0"/>
                </a:br>
                <a:r>
                  <a:rPr lang="de-DE" sz="2800" dirty="0">
                    <a:solidFill>
                      <a:schemeClr val="tx1">
                        <a:lumMod val="50000"/>
                        <a:lumOff val="50000"/>
                      </a:schemeClr>
                    </a:solidFill>
                  </a:rPr>
                  <a:t>(</a:t>
                </a:r>
                <a:r>
                  <a:rPr lang="de-DE" sz="2800" dirty="0" err="1">
                    <a:solidFill>
                      <a:schemeClr val="tx1">
                        <a:lumMod val="50000"/>
                        <a:lumOff val="50000"/>
                      </a:schemeClr>
                    </a:solidFill>
                  </a:rPr>
                  <a:t>each</a:t>
                </a:r>
                <a:r>
                  <a:rPr lang="de-DE" sz="2800" dirty="0">
                    <a:solidFill>
                      <a:schemeClr val="tx1">
                        <a:lumMod val="50000"/>
                        <a:lumOff val="50000"/>
                      </a:schemeClr>
                    </a:solidFill>
                  </a:rPr>
                  <a:t> </a:t>
                </a:r>
                <a:r>
                  <a:rPr lang="de-DE" sz="2800" dirty="0" err="1">
                    <a:solidFill>
                      <a:schemeClr val="tx1">
                        <a:lumMod val="50000"/>
                        <a:lumOff val="50000"/>
                      </a:schemeClr>
                    </a:solidFill>
                  </a:rPr>
                  <a:t>feature</a:t>
                </a:r>
                <a:r>
                  <a:rPr lang="de-DE" sz="2800" dirty="0">
                    <a:solidFill>
                      <a:schemeClr val="tx1">
                        <a:lumMod val="50000"/>
                        <a:lumOff val="50000"/>
                      </a:schemeClr>
                    </a:solidFill>
                  </a:rPr>
                  <a:t> </a:t>
                </a:r>
                <a:r>
                  <a:rPr lang="de-DE" sz="2800" dirty="0" err="1">
                    <a:solidFill>
                      <a:schemeClr val="tx1">
                        <a:lumMod val="50000"/>
                        <a:lumOff val="50000"/>
                      </a:schemeClr>
                    </a:solidFill>
                  </a:rPr>
                  <a:t>only</a:t>
                </a:r>
                <a:r>
                  <a:rPr lang="de-DE" sz="2800" dirty="0">
                    <a:solidFill>
                      <a:schemeClr val="tx1">
                        <a:lumMod val="50000"/>
                        <a:lumOff val="50000"/>
                      </a:schemeClr>
                    </a:solidFill>
                  </a:rPr>
                  <a:t> </a:t>
                </a:r>
                <a:r>
                  <a:rPr lang="de-DE" sz="2800" dirty="0" err="1">
                    <a:solidFill>
                      <a:schemeClr val="tx1">
                        <a:lumMod val="50000"/>
                        <a:lumOff val="50000"/>
                      </a:schemeClr>
                    </a:solidFill>
                  </a:rPr>
                  <a:t>has</a:t>
                </a:r>
                <a:r>
                  <a:rPr lang="de-DE" sz="2800" dirty="0">
                    <a:solidFill>
                      <a:schemeClr val="tx1">
                        <a:lumMod val="50000"/>
                        <a:lumOff val="50000"/>
                      </a:schemeClr>
                    </a:solidFill>
                  </a:rPr>
                  <a:t> at </a:t>
                </a:r>
                <a:r>
                  <a:rPr lang="de-DE" sz="2800" dirty="0" err="1">
                    <a:solidFill>
                      <a:schemeClr val="tx1">
                        <a:lumMod val="50000"/>
                        <a:lumOff val="50000"/>
                      </a:schemeClr>
                    </a:solidFill>
                  </a:rPr>
                  <a:t>most</a:t>
                </a:r>
                <a:r>
                  <a:rPr lang="de-DE" sz="2800" dirty="0">
                    <a:solidFill>
                      <a:schemeClr val="tx1">
                        <a:lumMod val="50000"/>
                        <a:lumOff val="50000"/>
                      </a:schemeClr>
                    </a:solidFill>
                  </a:rPr>
                  <a:t> </a:t>
                </a:r>
                <a:r>
                  <a:rPr lang="de-DE" sz="2800" dirty="0" err="1">
                    <a:solidFill>
                      <a:schemeClr val="tx1">
                        <a:lumMod val="50000"/>
                        <a:lumOff val="50000"/>
                      </a:schemeClr>
                    </a:solidFill>
                  </a:rPr>
                  <a:t>one</a:t>
                </a:r>
                <a:r>
                  <a:rPr lang="de-DE" sz="2800" dirty="0">
                    <a:solidFill>
                      <a:schemeClr val="tx1">
                        <a:lumMod val="50000"/>
                        <a:lumOff val="50000"/>
                      </a:schemeClr>
                    </a:solidFill>
                  </a:rPr>
                  <a:t> </a:t>
                </a:r>
                <a:r>
                  <a:rPr lang="de-DE" sz="2800" dirty="0" err="1">
                    <a:solidFill>
                      <a:schemeClr val="tx1">
                        <a:lumMod val="50000"/>
                        <a:lumOff val="50000"/>
                      </a:schemeClr>
                    </a:solidFill>
                  </a:rPr>
                  <a:t>label</a:t>
                </a:r>
                <a:r>
                  <a:rPr lang="de-DE" sz="2800" dirty="0">
                    <a:solidFill>
                      <a:schemeClr val="tx1">
                        <a:lumMod val="50000"/>
                        <a:lumOff val="50000"/>
                      </a:schemeClr>
                    </a:solidFill>
                  </a:rPr>
                  <a:t>)</a:t>
                </a:r>
                <a:endParaRPr dirty="0">
                  <a:solidFill>
                    <a:schemeClr val="tx1">
                      <a:lumMod val="50000"/>
                      <a:lumOff val="50000"/>
                    </a:schemeClr>
                  </a:solidFill>
                </a:endParaRPr>
              </a:p>
            </p:txBody>
          </p:sp>
        </mc:Choice>
        <mc:Fallback>
          <p:sp>
            <p:nvSpPr>
              <p:cNvPr id="257" name="Set of point feature coordinates…"/>
              <p:cNvSpPr txBox="1">
                <a:spLocks noRot="1" noChangeAspect="1" noMove="1" noResize="1" noEditPoints="1" noAdjustHandles="1" noChangeArrowheads="1" noChangeShapeType="1" noTextEdit="1"/>
              </p:cNvSpPr>
              <p:nvPr/>
            </p:nvSpPr>
            <p:spPr>
              <a:xfrm>
                <a:off x="1420671" y="3486389"/>
                <a:ext cx="7986032" cy="1087477"/>
              </a:xfrm>
              <a:prstGeom prst="rect">
                <a:avLst/>
              </a:prstGeom>
              <a:blipFill>
                <a:blip r:embed="rId3"/>
                <a:stretch>
                  <a:fillRect l="-1429" t="-8140" r="-1746" b="-13953"/>
                </a:stretch>
              </a:blipFill>
              <a:ln w="12700">
                <a:miter lim="400000"/>
              </a:ln>
              <a:extLst>
                <a:ext uri="{C572A759-6A51-4108-AA02-DFA0A04FC94B}">
                  <ma14:wrappingTextBoxFlag xmlns="" xmlns:ma14="http://schemas.microsoft.com/office/mac/drawingml/2011/main" val="1"/>
                </a:ext>
              </a:extLst>
            </p:spPr>
            <p:txBody>
              <a:bodyPr/>
              <a:lstStyle/>
              <a:p>
                <a:r>
                  <a:rPr lang="de-DE">
                    <a:noFill/>
                  </a:rPr>
                  <a:t> </a:t>
                </a:r>
              </a:p>
            </p:txBody>
          </p:sp>
        </mc:Fallback>
      </mc:AlternateContent>
      <p:sp>
        <p:nvSpPr>
          <p:cNvPr id="258" name="Output"/>
          <p:cNvSpPr txBox="1"/>
          <p:nvPr/>
        </p:nvSpPr>
        <p:spPr>
          <a:xfrm>
            <a:off x="1014271" y="5382372"/>
            <a:ext cx="2055496" cy="8636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t>Output</a:t>
            </a:r>
          </a:p>
        </p:txBody>
      </p:sp>
      <mc:AlternateContent xmlns:mc="http://schemas.openxmlformats.org/markup-compatibility/2006">
        <mc:Choice xmlns:a14="http://schemas.microsoft.com/office/drawing/2010/main" Requires="a14">
          <p:sp>
            <p:nvSpPr>
              <p:cNvPr id="259" name="Set of active label candidate positions that are pairwise overlap-free"/>
              <p:cNvSpPr txBox="1"/>
              <p:nvPr/>
            </p:nvSpPr>
            <p:spPr>
              <a:xfrm>
                <a:off x="1420671" y="6404723"/>
                <a:ext cx="7101431" cy="65659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p>
                <a:pPr marL="444500" indent="-444500" algn="l">
                  <a:spcBef>
                    <a:spcPts val="2000"/>
                  </a:spcBef>
                  <a:buSzPct val="75000"/>
                  <a:buChar char="•"/>
                </a:pPr>
                <a:r>
                  <a:rPr lang="de-DE" dirty="0"/>
                  <a:t>Coordinates </a:t>
                </a:r>
                <a:r>
                  <a:rPr lang="de-DE" dirty="0" err="1"/>
                  <a:t>for</a:t>
                </a:r>
                <a:r>
                  <a:rPr lang="de-DE" dirty="0"/>
                  <a:t> </a:t>
                </a:r>
                <a:r>
                  <a:rPr lang="de-DE" dirty="0" err="1"/>
                  <a:t>each</a:t>
                </a:r>
                <a:r>
                  <a:rPr lang="de-DE" dirty="0"/>
                  <a:t> </a:t>
                </a:r>
                <a:r>
                  <a:rPr lang="de-DE" dirty="0" err="1"/>
                  <a:t>label</a:t>
                </a:r>
                <a:r>
                  <a:rPr lang="de-DE" dirty="0"/>
                  <a:t> </a:t>
                </a:r>
                <a14:m>
                  <m:oMath xmlns:m="http://schemas.openxmlformats.org/officeDocument/2006/math">
                    <m:r>
                      <a:rPr lang="de-DE" b="0" i="1" smtClean="0">
                        <a:latin typeface="Cambria Math" panose="02040503050406030204" pitchFamily="18" charset="0"/>
                      </a:rPr>
                      <m:t>𝑙</m:t>
                    </m:r>
                    <m:r>
                      <a:rPr lang="de-DE" b="0" i="1" smtClean="0">
                        <a:latin typeface="Cambria Math" panose="02040503050406030204" pitchFamily="18" charset="0"/>
                        <a:ea typeface="Cambria Math" panose="02040503050406030204" pitchFamily="18" charset="0"/>
                      </a:rPr>
                      <m:t>∈</m:t>
                    </m:r>
                    <m:r>
                      <a:rPr lang="de-DE" b="0" i="1" smtClean="0">
                        <a:latin typeface="Cambria Math" panose="02040503050406030204" pitchFamily="18" charset="0"/>
                        <a:ea typeface="Cambria Math" panose="02040503050406030204" pitchFamily="18" charset="0"/>
                      </a:rPr>
                      <m:t>𝐿</m:t>
                    </m:r>
                  </m:oMath>
                </a14:m>
                <a:endParaRPr lang="de-DE" dirty="0"/>
              </a:p>
            </p:txBody>
          </p:sp>
        </mc:Choice>
        <mc:Fallback>
          <p:sp>
            <p:nvSpPr>
              <p:cNvPr id="259" name="Set of active label candidate positions that are pairwise overlap-free"/>
              <p:cNvSpPr txBox="1">
                <a:spLocks noRot="1" noChangeAspect="1" noMove="1" noResize="1" noEditPoints="1" noAdjustHandles="1" noChangeArrowheads="1" noChangeShapeType="1" noTextEdit="1"/>
              </p:cNvSpPr>
              <p:nvPr/>
            </p:nvSpPr>
            <p:spPr>
              <a:xfrm>
                <a:off x="1420671" y="6404723"/>
                <a:ext cx="7101431" cy="656590"/>
              </a:xfrm>
              <a:prstGeom prst="rect">
                <a:avLst/>
              </a:prstGeom>
              <a:blipFill>
                <a:blip r:embed="rId4"/>
                <a:stretch>
                  <a:fillRect l="-1607" t="-13462" r="-179" b="-32692"/>
                </a:stretch>
              </a:blipFill>
              <a:ln w="12700">
                <a:miter lim="400000"/>
              </a:ln>
              <a:extLst>
                <a:ext uri="{C572A759-6A51-4108-AA02-DFA0A04FC94B}">
                  <ma14:wrappingTextBoxFlag xmlns="" xmlns:ma14="http://schemas.microsoft.com/office/mac/drawingml/2011/main" val="1"/>
                </a:ext>
              </a:extLst>
            </p:spPr>
            <p:txBody>
              <a:bodyPr/>
              <a:lstStyle/>
              <a:p>
                <a:r>
                  <a:rPr lang="de-DE">
                    <a:noFill/>
                  </a:rPr>
                  <a:t> </a:t>
                </a:r>
              </a:p>
            </p:txBody>
          </p:sp>
        </mc:Fallback>
      </mc:AlternateContent>
      <p:sp>
        <p:nvSpPr>
          <p:cNvPr id="8" name="[Schulze, Lasch, von Hanxleden 2016] Christoph Daniel Schulze, Yella Lasch, Reinhard von Hanxleden, Label Management: Keeping Complex Diagrams Usable, Proceedings of the IEEE Symposium on Visual Languages and Human-Centric Computing (VL/HCC’16), 2016.">
            <a:extLst>
              <a:ext uri="{FF2B5EF4-FFF2-40B4-BE49-F238E27FC236}">
                <a16:creationId xmlns:a16="http://schemas.microsoft.com/office/drawing/2014/main" id="{083AA4F3-B094-344A-A40A-143D9790446E}"/>
              </a:ext>
            </a:extLst>
          </p:cNvPr>
          <p:cNvSpPr txBox="1"/>
          <p:nvPr/>
        </p:nvSpPr>
        <p:spPr>
          <a:xfrm>
            <a:off x="204054" y="8269576"/>
            <a:ext cx="12596692" cy="99892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p>
            <a:pPr>
              <a:lnSpc>
                <a:spcPts val="2400"/>
              </a:lnSpc>
              <a:defRPr sz="2400">
                <a:latin typeface="Helvetica"/>
                <a:ea typeface="Helvetica"/>
                <a:cs typeface="Helvetica"/>
                <a:sym typeface="Helvetica"/>
              </a:defRPr>
            </a:pPr>
            <a: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rPr>
              <a:t>K. G. </a:t>
            </a:r>
            <a:r>
              <a:rPr lang="de-DE" sz="1800" dirty="0" err="1">
                <a:solidFill>
                  <a:schemeClr val="tx1">
                    <a:lumMod val="50000"/>
                    <a:lumOff val="50000"/>
                  </a:schemeClr>
                </a:solidFill>
                <a:latin typeface="Helvetica Neue Light" panose="02000403000000020004" pitchFamily="2" charset="0"/>
                <a:ea typeface="Helvetica Neue Light" panose="02000403000000020004" pitchFamily="2" charset="0"/>
              </a:rPr>
              <a:t>Kakoulis</a:t>
            </a:r>
            <a: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rPr>
              <a:t>, I. G. </a:t>
            </a:r>
            <a:r>
              <a:rPr lang="de-DE" sz="1800" dirty="0" err="1">
                <a:solidFill>
                  <a:schemeClr val="tx1">
                    <a:lumMod val="50000"/>
                    <a:lumOff val="50000"/>
                  </a:schemeClr>
                </a:solidFill>
                <a:latin typeface="Helvetica Neue Light" panose="02000403000000020004" pitchFamily="2" charset="0"/>
                <a:ea typeface="Helvetica Neue Light" panose="02000403000000020004" pitchFamily="2" charset="0"/>
              </a:rPr>
              <a:t>Tollis</a:t>
            </a:r>
            <a:b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rPr>
            </a:br>
            <a:r>
              <a:rPr lang="de-DE" sz="1800" dirty="0">
                <a:solidFill>
                  <a:schemeClr val="tx1"/>
                </a:solidFill>
                <a:latin typeface="Helvetica Neue Light" panose="02000403000000020004" pitchFamily="2" charset="0"/>
                <a:ea typeface="Helvetica Neue Light" panose="02000403000000020004" pitchFamily="2" charset="0"/>
              </a:rPr>
              <a:t>A Unified Approach </a:t>
            </a:r>
            <a:r>
              <a:rPr lang="de-DE" sz="1800" dirty="0" err="1">
                <a:solidFill>
                  <a:schemeClr val="tx1"/>
                </a:solidFill>
                <a:latin typeface="Helvetica Neue Light" panose="02000403000000020004" pitchFamily="2" charset="0"/>
                <a:ea typeface="Helvetica Neue Light" panose="02000403000000020004" pitchFamily="2" charset="0"/>
              </a:rPr>
              <a:t>to</a:t>
            </a:r>
            <a:r>
              <a:rPr lang="de-DE" sz="1800" dirty="0">
                <a:solidFill>
                  <a:schemeClr val="tx1"/>
                </a:solidFill>
                <a:latin typeface="Helvetica Neue Light" panose="02000403000000020004" pitchFamily="2" charset="0"/>
                <a:ea typeface="Helvetica Neue Light" panose="02000403000000020004" pitchFamily="2" charset="0"/>
              </a:rPr>
              <a:t> </a:t>
            </a:r>
            <a:r>
              <a:rPr lang="de-DE" sz="1800" dirty="0" err="1">
                <a:solidFill>
                  <a:schemeClr val="tx1"/>
                </a:solidFill>
                <a:latin typeface="Helvetica Neue Light" panose="02000403000000020004" pitchFamily="2" charset="0"/>
                <a:ea typeface="Helvetica Neue Light" panose="02000403000000020004" pitchFamily="2" charset="0"/>
              </a:rPr>
              <a:t>Automatic</a:t>
            </a:r>
            <a:r>
              <a:rPr lang="de-DE" sz="1800" dirty="0">
                <a:solidFill>
                  <a:schemeClr val="tx1"/>
                </a:solidFill>
                <a:latin typeface="Helvetica Neue Light" panose="02000403000000020004" pitchFamily="2" charset="0"/>
                <a:ea typeface="Helvetica Neue Light" panose="02000403000000020004" pitchFamily="2" charset="0"/>
              </a:rPr>
              <a:t> Label Placement</a:t>
            </a:r>
            <a:b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br>
            <a: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International </a:t>
            </a:r>
            <a:r>
              <a:rPr lang="de-DE" sz="1800" dirty="0" err="1">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Jounal</a:t>
            </a:r>
            <a: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 </a:t>
            </a:r>
            <a:r>
              <a:rPr lang="de-DE" sz="1800" dirty="0" err="1">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of</a:t>
            </a:r>
            <a: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 </a:t>
            </a:r>
            <a:r>
              <a:rPr lang="de-DE" sz="1800" dirty="0" err="1">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Computational</a:t>
            </a:r>
            <a: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 </a:t>
            </a:r>
            <a:r>
              <a:rPr lang="de-DE" sz="1800" dirty="0" err="1">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Geometry</a:t>
            </a:r>
            <a: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 </a:t>
            </a:r>
            <a:r>
              <a:rPr lang="de-DE" sz="1800" dirty="0" err="1">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and</a:t>
            </a:r>
            <a: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 </a:t>
            </a:r>
            <a:r>
              <a:rPr lang="de-DE" sz="1800" dirty="0" err="1">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Applications</a:t>
            </a:r>
            <a: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 13(1):23-60, 2003.</a:t>
            </a:r>
            <a:endParaRPr sz="1800" dirty="0">
              <a:solidFill>
                <a:schemeClr val="tx1">
                  <a:lumMod val="50000"/>
                  <a:lumOff val="50000"/>
                </a:schemeClr>
              </a:solidFill>
              <a:latin typeface="Helvetica Neue Light" panose="02000403000000020004" pitchFamily="2" charset="0"/>
              <a:ea typeface="Helvetica Neue Light" panose="02000403000000020004" pitchFamily="2" charset="0"/>
            </a:endParaRPr>
          </a:p>
        </p:txBody>
      </p:sp>
    </p:spTree>
    <p:extLst>
      <p:ext uri="{BB962C8B-B14F-4D97-AF65-F5344CB8AC3E}">
        <p14:creationId xmlns:p14="http://schemas.microsoft.com/office/powerpoint/2010/main" val="994471037"/>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2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257">
                                            <p:bg/>
                                          </p:spTgt>
                                        </p:tgtEl>
                                        <p:attrNameLst>
                                          <p:attrName>style.visibility</p:attrName>
                                        </p:attrNameLst>
                                      </p:cBhvr>
                                      <p:to>
                                        <p:strVal val="visible"/>
                                      </p:to>
                                    </p:set>
                                  </p:childTnLst>
                                </p:cTn>
                              </p:par>
                              <p:par>
                                <p:cTn id="11" presetID="1" presetClass="entr" presetSubtype="0" fill="hold" grpId="0" nodeType="withEffect">
                                  <p:stCondLst>
                                    <p:cond delay="0"/>
                                  </p:stCondLst>
                                  <p:iterate>
                                    <p:tmAbs val="0"/>
                                  </p:iterate>
                                  <p:childTnLst>
                                    <p:set>
                                      <p:cBhvr>
                                        <p:cTn id="12" fill="hold"/>
                                        <p:tgtEl>
                                          <p:spTgt spid="257">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p:tmAbs val="0"/>
                                  </p:iterate>
                                  <p:childTnLst>
                                    <p:set>
                                      <p:cBhvr>
                                        <p:cTn id="16" fill="hold"/>
                                        <p:tgtEl>
                                          <p:spTgt spid="25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p:tmAbs val="0"/>
                                  </p:iterate>
                                  <p:childTnLst>
                                    <p:set>
                                      <p:cBhvr>
                                        <p:cTn id="20" fill="hold"/>
                                        <p:tgtEl>
                                          <p:spTgt spid="259">
                                            <p:bg/>
                                          </p:spTgt>
                                        </p:tgtEl>
                                        <p:attrNameLst>
                                          <p:attrName>style.visibility</p:attrName>
                                        </p:attrNameLst>
                                      </p:cBhvr>
                                      <p:to>
                                        <p:strVal val="visible"/>
                                      </p:to>
                                    </p:set>
                                  </p:childTnLst>
                                </p:cTn>
                              </p:par>
                              <p:par>
                                <p:cTn id="21" presetID="1" presetClass="entr" presetSubtype="0" fill="hold" grpId="0" nodeType="withEffect">
                                  <p:stCondLst>
                                    <p:cond delay="0"/>
                                  </p:stCondLst>
                                  <p:iterate>
                                    <p:tmAbs val="0"/>
                                  </p:iterate>
                                  <p:childTnLst>
                                    <p:set>
                                      <p:cBhvr>
                                        <p:cTn id="22" fill="hold"/>
                                        <p:tgtEl>
                                          <p:spTgt spid="25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 grpId="0" animBg="1" advAuto="0"/>
      <p:bldP spid="257" grpId="0" build="p" bldLvl="5" animBg="1" advAuto="0"/>
      <p:bldP spid="258" grpId="0" animBg="1" advAuto="0"/>
      <p:bldP spid="259" grpId="0" build="p" bldLvl="5"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a:t>GFLP Problem</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16</a:t>
            </a:fld>
            <a:endParaRPr/>
          </a:p>
        </p:txBody>
      </p:sp>
      <p:sp>
        <p:nvSpPr>
          <p:cNvPr id="256" name="Input"/>
          <p:cNvSpPr txBox="1"/>
          <p:nvPr/>
        </p:nvSpPr>
        <p:spPr>
          <a:xfrm>
            <a:off x="1014271" y="2459823"/>
            <a:ext cx="2487861"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a:t>Notation</a:t>
            </a:r>
            <a:endParaRPr dirty="0"/>
          </a:p>
        </p:txBody>
      </p:sp>
      <p:grpSp>
        <p:nvGrpSpPr>
          <p:cNvPr id="3" name="Group 2">
            <a:extLst>
              <a:ext uri="{FF2B5EF4-FFF2-40B4-BE49-F238E27FC236}">
                <a16:creationId xmlns:a16="http://schemas.microsoft.com/office/drawing/2014/main" id="{C86203E4-3D81-4D4F-BD78-DBAA6CF42DF5}"/>
              </a:ext>
            </a:extLst>
          </p:cNvPr>
          <p:cNvGrpSpPr/>
          <p:nvPr/>
        </p:nvGrpSpPr>
        <p:grpSpPr>
          <a:xfrm>
            <a:off x="1690971" y="3615217"/>
            <a:ext cx="9698119" cy="562014"/>
            <a:chOff x="1690971" y="3615217"/>
            <a:chExt cx="9698119" cy="562014"/>
          </a:xfrm>
        </p:grpSpPr>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357F0C74-826E-3B4B-8E2A-24E514399680}"/>
                    </a:ext>
                  </a:extLst>
                </p:cNvPr>
                <p:cNvSpPr txBox="1"/>
                <p:nvPr/>
              </p:nvSpPr>
              <p:spPr>
                <a:xfrm>
                  <a:off x="1690971" y="3615217"/>
                  <a:ext cx="589905"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m:rPr>
                                <m:sty m:val="p"/>
                              </m:rPr>
                              <a:rPr kumimoji="0" lang="el-GR"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Λ</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sub>
                        </m:sSub>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2" name="TextBox 1">
                  <a:extLst>
                    <a:ext uri="{FF2B5EF4-FFF2-40B4-BE49-F238E27FC236}">
                      <a16:creationId xmlns:a16="http://schemas.microsoft.com/office/drawing/2014/main" id="{357F0C74-826E-3B4B-8E2A-24E514399680}"/>
                    </a:ext>
                  </a:extLst>
                </p:cNvPr>
                <p:cNvSpPr txBox="1">
                  <a:spLocks noRot="1" noChangeAspect="1" noMove="1" noResize="1" noEditPoints="1" noAdjustHandles="1" noChangeArrowheads="1" noChangeShapeType="1" noTextEdit="1"/>
                </p:cNvSpPr>
                <p:nvPr/>
              </p:nvSpPr>
              <p:spPr>
                <a:xfrm>
                  <a:off x="1690971" y="3615217"/>
                  <a:ext cx="589905" cy="553998"/>
                </a:xfrm>
                <a:prstGeom prst="rect">
                  <a:avLst/>
                </a:prstGeom>
                <a:blipFill>
                  <a:blip r:embed="rId3"/>
                  <a:stretch>
                    <a:fillRect l="-22917" b="-13636"/>
                  </a:stretch>
                </a:blipFill>
                <a:ln w="12700" cap="flat">
                  <a:noFill/>
                  <a:miter lim="400000"/>
                </a:ln>
                <a:effectLst/>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10" name="TextBox 9">
                  <a:extLst>
                    <a:ext uri="{FF2B5EF4-FFF2-40B4-BE49-F238E27FC236}">
                      <a16:creationId xmlns:a16="http://schemas.microsoft.com/office/drawing/2014/main" id="{4FA4762B-2CDB-6641-8E06-C96DE6FE11F7}"/>
                    </a:ext>
                  </a:extLst>
                </p:cNvPr>
                <p:cNvSpPr txBox="1"/>
                <p:nvPr/>
              </p:nvSpPr>
              <p:spPr>
                <a:xfrm>
                  <a:off x="4608259" y="3623233"/>
                  <a:ext cx="6780831"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a:ln>
                        <a:noFill/>
                      </a:ln>
                      <a:solidFill>
                        <a:srgbClr val="000000"/>
                      </a:solidFill>
                      <a:effectLst/>
                      <a:uFillTx/>
                      <a:latin typeface="+mn-lt"/>
                      <a:ea typeface="+mn-ea"/>
                      <a:cs typeface="+mn-cs"/>
                      <a:sym typeface="Helvetica Light"/>
                    </a:rPr>
                    <a:t>Set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of</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possible</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locations</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for</a:t>
                  </a:r>
                  <a:r>
                    <a:rPr lang="de-DE" dirty="0"/>
                    <a:t> </a:t>
                  </a:r>
                  <a14:m>
                    <m:oMath xmlns:m="http://schemas.openxmlformats.org/officeDocument/2006/math">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𝐿</m:t>
                      </m:r>
                    </m:oMath>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10" name="TextBox 9">
                  <a:extLst>
                    <a:ext uri="{FF2B5EF4-FFF2-40B4-BE49-F238E27FC236}">
                      <a16:creationId xmlns:a16="http://schemas.microsoft.com/office/drawing/2014/main" id="{4FA4762B-2CDB-6641-8E06-C96DE6FE11F7}"/>
                    </a:ext>
                  </a:extLst>
                </p:cNvPr>
                <p:cNvSpPr txBox="1">
                  <a:spLocks noRot="1" noChangeAspect="1" noMove="1" noResize="1" noEditPoints="1" noAdjustHandles="1" noChangeArrowheads="1" noChangeShapeType="1" noTextEdit="1"/>
                </p:cNvSpPr>
                <p:nvPr/>
              </p:nvSpPr>
              <p:spPr>
                <a:xfrm>
                  <a:off x="4608259" y="3623233"/>
                  <a:ext cx="6780831" cy="553998"/>
                </a:xfrm>
                <a:prstGeom prst="rect">
                  <a:avLst/>
                </a:prstGeom>
                <a:blipFill>
                  <a:blip r:embed="rId4"/>
                  <a:stretch>
                    <a:fillRect l="-3925" t="-22222" r="-935" b="-46667"/>
                  </a:stretch>
                </a:blipFill>
                <a:ln w="12700" cap="flat">
                  <a:noFill/>
                  <a:miter lim="400000"/>
                </a:ln>
                <a:effectLst/>
              </p:spPr>
              <p:txBody>
                <a:bodyPr/>
                <a:lstStyle/>
                <a:p>
                  <a:r>
                    <a:rPr lang="de-DE">
                      <a:noFill/>
                    </a:rPr>
                    <a:t> </a:t>
                  </a:r>
                </a:p>
              </p:txBody>
            </p:sp>
          </mc:Fallback>
        </mc:AlternateContent>
      </p:grpSp>
      <p:grpSp>
        <p:nvGrpSpPr>
          <p:cNvPr id="4" name="Group 3">
            <a:extLst>
              <a:ext uri="{FF2B5EF4-FFF2-40B4-BE49-F238E27FC236}">
                <a16:creationId xmlns:a16="http://schemas.microsoft.com/office/drawing/2014/main" id="{278327B0-74B1-4F42-90C1-42019E0094ED}"/>
              </a:ext>
            </a:extLst>
          </p:cNvPr>
          <p:cNvGrpSpPr/>
          <p:nvPr/>
        </p:nvGrpSpPr>
        <p:grpSpPr>
          <a:xfrm>
            <a:off x="1690971" y="5095649"/>
            <a:ext cx="9645568" cy="1353063"/>
            <a:chOff x="1690971" y="5095649"/>
            <a:chExt cx="9645568" cy="1353063"/>
          </a:xfrm>
        </p:grpSpPr>
        <mc:AlternateContent xmlns:mc="http://schemas.openxmlformats.org/markup-compatibility/2006">
          <mc:Choice xmlns:a14="http://schemas.microsoft.com/office/drawing/2010/main" Requires="a14">
            <p:sp>
              <p:nvSpPr>
                <p:cNvPr id="11" name="TextBox 10">
                  <a:extLst>
                    <a:ext uri="{FF2B5EF4-FFF2-40B4-BE49-F238E27FC236}">
                      <a16:creationId xmlns:a16="http://schemas.microsoft.com/office/drawing/2014/main" id="{D10BD09B-3FFE-CD47-BDFF-F200DCCA6F09}"/>
                    </a:ext>
                  </a:extLst>
                </p:cNvPr>
                <p:cNvSpPr txBox="1"/>
                <p:nvPr/>
              </p:nvSpPr>
              <p:spPr>
                <a:xfrm>
                  <a:off x="1690971" y="5095649"/>
                  <a:ext cx="2169633" cy="13530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a14:m>
                    <m:oMathPara xmlns:m="http://schemas.openxmlformats.org/officeDocument/2006/math">
                      <m:oMathParaPr>
                        <m:jc m:val="left"/>
                      </m:oMathParaPr>
                      <m:oMath xmlns:m="http://schemas.openxmlformats.org/officeDocument/2006/math">
                        <m:r>
                          <m:rPr>
                            <m:sty m:val="p"/>
                          </m:rPr>
                          <a:rPr lang="el-GR" i="1" smtClean="0">
                            <a:latin typeface="Cambria Math" panose="02040503050406030204" pitchFamily="18" charset="0"/>
                            <a:ea typeface="Cambria Math" panose="02040503050406030204" pitchFamily="18" charset="0"/>
                          </a:rPr>
                          <m:t>Λ</m:t>
                        </m:r>
                        <m:r>
                          <a:rPr lang="de-DE" b="0" i="1" smtClean="0">
                            <a:latin typeface="Cambria Math" panose="02040503050406030204" pitchFamily="18" charset="0"/>
                            <a:ea typeface="Cambria Math" panose="02040503050406030204" pitchFamily="18" charset="0"/>
                          </a:rPr>
                          <m:t>=</m:t>
                        </m:r>
                        <m:nary>
                          <m:naryPr>
                            <m:chr m:val="⋃"/>
                            <m:supHide m:val="on"/>
                            <m:ctrlPr>
                              <a:rPr lang="de-DE" b="0" i="1" smtClean="0">
                                <a:latin typeface="Cambria Math" panose="02040503050406030204" pitchFamily="18" charset="0"/>
                                <a:ea typeface="Cambria Math" panose="02040503050406030204" pitchFamily="18" charset="0"/>
                              </a:rPr>
                            </m:ctrlPr>
                          </m:naryPr>
                          <m:sub>
                            <m:r>
                              <m:rPr>
                                <m:brk m:alnAt="7"/>
                              </m:rPr>
                              <a:rPr lang="de-DE" b="0" i="1" smtClean="0">
                                <a:latin typeface="Cambria Math" panose="02040503050406030204" pitchFamily="18" charset="0"/>
                                <a:ea typeface="Cambria Math" panose="02040503050406030204" pitchFamily="18" charset="0"/>
                              </a:rPr>
                              <m:t>𝑙</m:t>
                            </m:r>
                            <m:r>
                              <a:rPr lang="de-DE" b="0" i="1" smtClean="0">
                                <a:latin typeface="Cambria Math" panose="02040503050406030204" pitchFamily="18" charset="0"/>
                                <a:ea typeface="Cambria Math" panose="02040503050406030204" pitchFamily="18" charset="0"/>
                              </a:rPr>
                              <m:t>∈</m:t>
                            </m:r>
                            <m:r>
                              <a:rPr lang="de-DE" b="0" i="1" smtClean="0">
                                <a:latin typeface="Cambria Math" panose="02040503050406030204" pitchFamily="18" charset="0"/>
                                <a:ea typeface="Cambria Math" panose="02040503050406030204" pitchFamily="18" charset="0"/>
                              </a:rPr>
                              <m:t>𝐿</m:t>
                            </m:r>
                          </m:sub>
                          <m:sup/>
                          <m:e>
                            <m:sSub>
                              <m:sSubPr>
                                <m:ctrlPr>
                                  <a:rPr lang="de-DE" b="0" i="1" smtClean="0">
                                    <a:latin typeface="Cambria Math" panose="02040503050406030204" pitchFamily="18" charset="0"/>
                                    <a:ea typeface="Cambria Math" panose="02040503050406030204" pitchFamily="18" charset="0"/>
                                  </a:rPr>
                                </m:ctrlPr>
                              </m:sSubPr>
                              <m:e>
                                <m:r>
                                  <m:rPr>
                                    <m:sty m:val="p"/>
                                  </m:rPr>
                                  <a:rPr lang="el-GR" i="1">
                                    <a:latin typeface="Cambria Math" panose="02040503050406030204" pitchFamily="18" charset="0"/>
                                    <a:ea typeface="Cambria Math" panose="02040503050406030204" pitchFamily="18" charset="0"/>
                                  </a:rPr>
                                  <m:t>Λ</m:t>
                                </m:r>
                              </m:e>
                              <m:sub>
                                <m:r>
                                  <a:rPr lang="de-DE" b="0" i="1" smtClean="0">
                                    <a:latin typeface="Cambria Math" panose="02040503050406030204" pitchFamily="18" charset="0"/>
                                    <a:ea typeface="Cambria Math" panose="02040503050406030204" pitchFamily="18" charset="0"/>
                                  </a:rPr>
                                  <m:t>𝑙</m:t>
                                </m:r>
                              </m:sub>
                            </m:sSub>
                          </m:e>
                        </m:nary>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11" name="TextBox 10">
                  <a:extLst>
                    <a:ext uri="{FF2B5EF4-FFF2-40B4-BE49-F238E27FC236}">
                      <a16:creationId xmlns:a16="http://schemas.microsoft.com/office/drawing/2014/main" id="{D10BD09B-3FFE-CD47-BDFF-F200DCCA6F09}"/>
                    </a:ext>
                  </a:extLst>
                </p:cNvPr>
                <p:cNvSpPr txBox="1">
                  <a:spLocks noRot="1" noChangeAspect="1" noMove="1" noResize="1" noEditPoints="1" noAdjustHandles="1" noChangeArrowheads="1" noChangeShapeType="1" noTextEdit="1"/>
                </p:cNvSpPr>
                <p:nvPr/>
              </p:nvSpPr>
              <p:spPr>
                <a:xfrm>
                  <a:off x="1690971" y="5095649"/>
                  <a:ext cx="2169633" cy="1353063"/>
                </a:xfrm>
                <a:prstGeom prst="rect">
                  <a:avLst/>
                </a:prstGeom>
                <a:blipFill>
                  <a:blip r:embed="rId5"/>
                  <a:stretch>
                    <a:fillRect l="-40116" t="-145370" r="-20930" b="-202778"/>
                  </a:stretch>
                </a:blipFill>
                <a:ln w="12700" cap="flat">
                  <a:noFill/>
                  <a:miter lim="400000"/>
                </a:ln>
                <a:effectLst/>
              </p:spPr>
              <p:txBody>
                <a:bodyPr/>
                <a:lstStyle/>
                <a:p>
                  <a:r>
                    <a:rPr lang="de-DE">
                      <a:noFill/>
                    </a:rPr>
                    <a:t> </a:t>
                  </a:r>
                </a:p>
              </p:txBody>
            </p:sp>
          </mc:Fallback>
        </mc:AlternateContent>
        <p:sp>
          <p:nvSpPr>
            <p:cNvPr id="12" name="TextBox 11">
              <a:extLst>
                <a:ext uri="{FF2B5EF4-FFF2-40B4-BE49-F238E27FC236}">
                  <a16:creationId xmlns:a16="http://schemas.microsoft.com/office/drawing/2014/main" id="{228F6D58-300F-BF49-8C79-9E9418553623}"/>
                </a:ext>
              </a:extLst>
            </p:cNvPr>
            <p:cNvSpPr txBox="1"/>
            <p:nvPr/>
          </p:nvSpPr>
          <p:spPr>
            <a:xfrm>
              <a:off x="4591103" y="5387025"/>
              <a:ext cx="6745436"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a:ln>
                    <a:noFill/>
                  </a:ln>
                  <a:solidFill>
                    <a:srgbClr val="000000"/>
                  </a:solidFill>
                  <a:effectLst/>
                  <a:uFillTx/>
                  <a:latin typeface="+mn-lt"/>
                  <a:ea typeface="+mn-ea"/>
                  <a:cs typeface="+mn-cs"/>
                  <a:sym typeface="Helvetica Light"/>
                </a:rPr>
                <a:t>Set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of</a:t>
              </a:r>
              <a:r>
                <a:rPr kumimoji="0" lang="de-DE" sz="3600" b="0" i="0" u="none" strike="noStrike" cap="none" spc="0" normalizeH="0" baseline="0" dirty="0">
                  <a:ln>
                    <a:noFill/>
                  </a:ln>
                  <a:solidFill>
                    <a:srgbClr val="000000"/>
                  </a:solidFill>
                  <a:effectLst/>
                  <a:uFillTx/>
                  <a:latin typeface="+mn-lt"/>
                  <a:ea typeface="+mn-ea"/>
                  <a:cs typeface="+mn-cs"/>
                  <a:sym typeface="Helvetica Light"/>
                </a:rPr>
                <a:t> all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possible</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label</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locations</a:t>
              </a:r>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p:grpSp>
      <p:grpSp>
        <p:nvGrpSpPr>
          <p:cNvPr id="5" name="Group 4">
            <a:extLst>
              <a:ext uri="{FF2B5EF4-FFF2-40B4-BE49-F238E27FC236}">
                <a16:creationId xmlns:a16="http://schemas.microsoft.com/office/drawing/2014/main" id="{D3BF5A9B-D50D-6E42-A749-BCBC3444E993}"/>
              </a:ext>
            </a:extLst>
          </p:cNvPr>
          <p:cNvGrpSpPr/>
          <p:nvPr/>
        </p:nvGrpSpPr>
        <p:grpSpPr>
          <a:xfrm>
            <a:off x="1708127" y="7150817"/>
            <a:ext cx="8388814" cy="553998"/>
            <a:chOff x="1708127" y="7150817"/>
            <a:chExt cx="8388814" cy="553998"/>
          </a:xfrm>
        </p:grpSpPr>
        <mc:AlternateContent xmlns:mc="http://schemas.openxmlformats.org/markup-compatibility/2006">
          <mc:Choice xmlns:a14="http://schemas.microsoft.com/office/drawing/2010/main" Requires="a14">
            <p:sp>
              <p:nvSpPr>
                <p:cNvPr id="13" name="TextBox 12">
                  <a:extLst>
                    <a:ext uri="{FF2B5EF4-FFF2-40B4-BE49-F238E27FC236}">
                      <a16:creationId xmlns:a16="http://schemas.microsoft.com/office/drawing/2014/main" id="{3B7045CF-52A9-CE4C-B9CD-EE6ECBFA7918}"/>
                    </a:ext>
                  </a:extLst>
                </p:cNvPr>
                <p:cNvSpPr txBox="1"/>
                <p:nvPr/>
              </p:nvSpPr>
              <p:spPr>
                <a:xfrm>
                  <a:off x="1708127" y="7150817"/>
                  <a:ext cx="1806841"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𝑐</m:t>
                        </m:r>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m:t>
                        </m:r>
                        <m:r>
                          <m:rPr>
                            <m:sty m:val="p"/>
                          </m:rPr>
                          <a:rPr kumimoji="0" lang="el-GR"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Λ</m:t>
                        </m:r>
                        <m:r>
                          <a:rPr kumimoji="0" lang="el-GR"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el-GR"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ℕ</m:t>
                        </m:r>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13" name="TextBox 12">
                  <a:extLst>
                    <a:ext uri="{FF2B5EF4-FFF2-40B4-BE49-F238E27FC236}">
                      <a16:creationId xmlns:a16="http://schemas.microsoft.com/office/drawing/2014/main" id="{3B7045CF-52A9-CE4C-B9CD-EE6ECBFA7918}"/>
                    </a:ext>
                  </a:extLst>
                </p:cNvPr>
                <p:cNvSpPr txBox="1">
                  <a:spLocks noRot="1" noChangeAspect="1" noMove="1" noResize="1" noEditPoints="1" noAdjustHandles="1" noChangeArrowheads="1" noChangeShapeType="1" noTextEdit="1"/>
                </p:cNvSpPr>
                <p:nvPr/>
              </p:nvSpPr>
              <p:spPr>
                <a:xfrm>
                  <a:off x="1708127" y="7150817"/>
                  <a:ext cx="1806841" cy="553998"/>
                </a:xfrm>
                <a:prstGeom prst="rect">
                  <a:avLst/>
                </a:prstGeom>
                <a:blipFill>
                  <a:blip r:embed="rId6"/>
                  <a:stretch>
                    <a:fillRect l="-4861" r="-694" b="-2222"/>
                  </a:stretch>
                </a:blipFill>
                <a:ln w="12700" cap="flat">
                  <a:noFill/>
                  <a:miter lim="400000"/>
                </a:ln>
                <a:effectLst/>
              </p:spPr>
              <p:txBody>
                <a:bodyPr/>
                <a:lstStyle/>
                <a:p>
                  <a:r>
                    <a:rPr lang="de-DE">
                      <a:noFill/>
                    </a:rPr>
                    <a:t> </a:t>
                  </a:r>
                </a:p>
              </p:txBody>
            </p:sp>
          </mc:Fallback>
        </mc:AlternateContent>
        <p:sp>
          <p:nvSpPr>
            <p:cNvPr id="14" name="TextBox 13">
              <a:extLst>
                <a:ext uri="{FF2B5EF4-FFF2-40B4-BE49-F238E27FC236}">
                  <a16:creationId xmlns:a16="http://schemas.microsoft.com/office/drawing/2014/main" id="{75C32B3C-020D-594C-BFD6-53B3140F0C31}"/>
                </a:ext>
              </a:extLst>
            </p:cNvPr>
            <p:cNvSpPr txBox="1"/>
            <p:nvPr/>
          </p:nvSpPr>
          <p:spPr>
            <a:xfrm>
              <a:off x="4608259" y="7150817"/>
              <a:ext cx="5488682"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err="1">
                  <a:ln>
                    <a:noFill/>
                  </a:ln>
                  <a:solidFill>
                    <a:srgbClr val="000000"/>
                  </a:solidFill>
                  <a:effectLst/>
                  <a:uFillTx/>
                  <a:latin typeface="+mn-lt"/>
                  <a:ea typeface="+mn-ea"/>
                  <a:cs typeface="+mn-cs"/>
                  <a:sym typeface="Helvetica Light"/>
                </a:rPr>
                <a:t>Cost</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of</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each</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label</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location</a:t>
              </a:r>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p:grpSp>
    </p:spTree>
    <p:extLst>
      <p:ext uri="{BB962C8B-B14F-4D97-AF65-F5344CB8AC3E}">
        <p14:creationId xmlns:p14="http://schemas.microsoft.com/office/powerpoint/2010/main" val="2945710001"/>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a:t>GFLP Problem</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17</a:t>
            </a:fld>
            <a:endParaRPr/>
          </a:p>
        </p:txBody>
      </p:sp>
      <p:grpSp>
        <p:nvGrpSpPr>
          <p:cNvPr id="4" name="Group 3">
            <a:extLst>
              <a:ext uri="{FF2B5EF4-FFF2-40B4-BE49-F238E27FC236}">
                <a16:creationId xmlns:a16="http://schemas.microsoft.com/office/drawing/2014/main" id="{B2D83AAE-77EB-6B44-9758-7C4C7B52423E}"/>
              </a:ext>
            </a:extLst>
          </p:cNvPr>
          <p:cNvGrpSpPr/>
          <p:nvPr/>
        </p:nvGrpSpPr>
        <p:grpSpPr>
          <a:xfrm>
            <a:off x="1014271" y="2459823"/>
            <a:ext cx="7655687" cy="872034"/>
            <a:chOff x="1014271" y="2459823"/>
            <a:chExt cx="7655687" cy="872034"/>
          </a:xfrm>
        </p:grpSpPr>
        <p:sp>
          <p:nvSpPr>
            <p:cNvPr id="256" name="Input"/>
            <p:cNvSpPr txBox="1"/>
            <p:nvPr/>
          </p:nvSpPr>
          <p:spPr>
            <a:xfrm>
              <a:off x="1014271" y="2459823"/>
              <a:ext cx="2630528"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err="1"/>
                <a:t>Minimize</a:t>
              </a:r>
              <a:endParaRPr dirty="0"/>
            </a:p>
          </p:txBody>
        </p:sp>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A6BA968B-D829-9142-B248-7C06E7BC481B}"/>
                    </a:ext>
                  </a:extLst>
                </p:cNvPr>
                <p:cNvSpPr txBox="1"/>
                <p:nvPr/>
              </p:nvSpPr>
              <p:spPr>
                <a:xfrm>
                  <a:off x="5001646" y="2470339"/>
                  <a:ext cx="3668312" cy="8510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nary>
                          <m:naryPr>
                            <m:chr m:val="∑"/>
                            <m:limLoc m:val="subSup"/>
                            <m:supHide m:val="on"/>
                            <m:ctrlPr>
                              <a:rPr kumimoji="0" lang="de-DE" sz="2800" b="0" i="1" u="none" strike="noStrike" cap="none" spc="0" normalizeH="0" baseline="0" smtClean="0">
                                <a:ln>
                                  <a:noFill/>
                                </a:ln>
                                <a:solidFill>
                                  <a:srgbClr val="000000"/>
                                </a:solidFill>
                                <a:effectLst/>
                                <a:uFillTx/>
                                <a:latin typeface="Cambria Math" panose="02040503050406030204" pitchFamily="18" charset="0"/>
                                <a:sym typeface="Helvetica Light"/>
                              </a:rPr>
                            </m:ctrlPr>
                          </m:naryPr>
                          <m:sub>
                            <m:r>
                              <m:rPr>
                                <m:brk m:alnAt="9"/>
                              </m:rPr>
                              <a:rPr kumimoji="0" lang="de-DE" sz="2800" b="0" i="1" u="none" strike="noStrike" cap="none" spc="0" normalizeH="0" baseline="0" smtClean="0">
                                <a:ln>
                                  <a:noFill/>
                                </a:ln>
                                <a:solidFill>
                                  <a:srgbClr val="000000"/>
                                </a:solidFill>
                                <a:effectLst/>
                                <a:uFillTx/>
                                <a:latin typeface="Cambria Math" panose="02040503050406030204" pitchFamily="18" charset="0"/>
                                <a:sym typeface="Helvetica Light"/>
                              </a:rPr>
                              <m:t>𝑙</m:t>
                            </m:r>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𝐿</m:t>
                            </m:r>
                          </m:sub>
                          <m:sup/>
                          <m:e>
                            <m:nary>
                              <m:naryPr>
                                <m:chr m:val="∑"/>
                                <m:limLoc m:val="subSup"/>
                                <m:supHide m:val="on"/>
                                <m:ctrlPr>
                                  <a:rPr kumimoji="0" lang="de-DE" sz="2800" b="0" i="1" u="none" strike="noStrike" cap="none" spc="0" normalizeH="0" baseline="0" smtClean="0">
                                    <a:ln>
                                      <a:noFill/>
                                    </a:ln>
                                    <a:solidFill>
                                      <a:srgbClr val="000000"/>
                                    </a:solidFill>
                                    <a:effectLst/>
                                    <a:uFillTx/>
                                    <a:latin typeface="Cambria Math" panose="02040503050406030204" pitchFamily="18" charset="0"/>
                                    <a:sym typeface="Helvetica Light"/>
                                  </a:rPr>
                                </m:ctrlPr>
                              </m:naryPr>
                              <m:sub>
                                <m:r>
                                  <m:rPr>
                                    <m:brk m:alnAt="9"/>
                                  </m:rPr>
                                  <a:rPr kumimoji="0" lang="de-DE" sz="2800" b="0" i="1" u="none" strike="noStrike" cap="none" spc="0" normalizeH="0" baseline="0" smtClean="0">
                                    <a:ln>
                                      <a:noFill/>
                                    </a:ln>
                                    <a:solidFill>
                                      <a:srgbClr val="000000"/>
                                    </a:solidFill>
                                    <a:effectLst/>
                                    <a:uFillTx/>
                                    <a:latin typeface="Cambria Math" panose="02040503050406030204" pitchFamily="18" charset="0"/>
                                    <a:sym typeface="Helvetica Light"/>
                                  </a:rPr>
                                  <m:t>𝑝</m:t>
                                </m:r>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sSub>
                                  <m:sSubPr>
                                    <m:ctrlP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ctrlPr>
                                  </m:sSubPr>
                                  <m:e>
                                    <m:r>
                                      <m:rPr>
                                        <m:sty m:val="p"/>
                                      </m:rPr>
                                      <a:rPr kumimoji="0" lang="el-GR"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Λ</m:t>
                                    </m:r>
                                  </m:e>
                                  <m:sub>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𝑙</m:t>
                                    </m:r>
                                  </m:sub>
                                </m:sSub>
                              </m:sub>
                              <m:sup/>
                              <m:e>
                                <m:r>
                                  <a:rPr kumimoji="0" lang="de-DE" sz="2800" b="0" i="1" u="none" strike="noStrike" cap="none" spc="0" normalizeH="0" baseline="0" smtClean="0">
                                    <a:ln>
                                      <a:noFill/>
                                    </a:ln>
                                    <a:solidFill>
                                      <a:srgbClr val="000000"/>
                                    </a:solidFill>
                                    <a:effectLst/>
                                    <a:uFillTx/>
                                    <a:latin typeface="Cambria Math" panose="02040503050406030204" pitchFamily="18" charset="0"/>
                                    <a:sym typeface="Helvetica Light"/>
                                  </a:rPr>
                                  <m:t>𝑐</m:t>
                                </m:r>
                                <m:d>
                                  <m:dPr>
                                    <m:ctrlPr>
                                      <a:rPr kumimoji="0" lang="de-DE" sz="2800" b="0" i="1" u="none" strike="noStrike" cap="none" spc="0" normalizeH="0" baseline="0" smtClean="0">
                                        <a:ln>
                                          <a:noFill/>
                                        </a:ln>
                                        <a:solidFill>
                                          <a:srgbClr val="000000"/>
                                        </a:solidFill>
                                        <a:effectLst/>
                                        <a:uFillTx/>
                                        <a:latin typeface="Cambria Math" panose="02040503050406030204" pitchFamily="18" charset="0"/>
                                        <a:sym typeface="Helvetica Light"/>
                                      </a:rPr>
                                    </m:ctrlPr>
                                  </m:dPr>
                                  <m:e>
                                    <m:r>
                                      <a:rPr kumimoji="0" lang="de-DE" sz="2800" b="0" i="1" u="none" strike="noStrike" cap="none" spc="0" normalizeH="0" baseline="0" smtClean="0">
                                        <a:ln>
                                          <a:noFill/>
                                        </a:ln>
                                        <a:solidFill>
                                          <a:srgbClr val="000000"/>
                                        </a:solidFill>
                                        <a:effectLst/>
                                        <a:uFillTx/>
                                        <a:latin typeface="Cambria Math" panose="02040503050406030204" pitchFamily="18" charset="0"/>
                                        <a:sym typeface="Helvetica Light"/>
                                      </a:rPr>
                                      <m:t>𝑝</m:t>
                                    </m:r>
                                  </m:e>
                                </m:d>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sSub>
                                  <m:sSubPr>
                                    <m:ctrlP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ctrlPr>
                                  </m:sSubPr>
                                  <m:e>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𝑎</m:t>
                                    </m:r>
                                  </m:e>
                                  <m:sub>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𝑙</m:t>
                                    </m:r>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𝑝</m:t>
                                    </m:r>
                                  </m:sub>
                                </m:sSub>
                              </m:e>
                            </m:nary>
                          </m:e>
                        </m:nary>
                      </m:oMath>
                    </m:oMathPara>
                  </a14:m>
                  <a:endParaRPr kumimoji="0" lang="de-DE" sz="2800" b="0" i="0" u="none" strike="noStrike" cap="none" spc="0" normalizeH="0" baseline="0" dirty="0">
                    <a:ln>
                      <a:noFill/>
                    </a:ln>
                    <a:solidFill>
                      <a:srgbClr val="000000"/>
                    </a:solidFill>
                    <a:effectLst/>
                    <a:uFillTx/>
                    <a:sym typeface="Helvetica Light"/>
                  </a:endParaRPr>
                </a:p>
              </p:txBody>
            </p:sp>
          </mc:Choice>
          <mc:Fallback>
            <p:sp>
              <p:nvSpPr>
                <p:cNvPr id="3" name="TextBox 2">
                  <a:extLst>
                    <a:ext uri="{FF2B5EF4-FFF2-40B4-BE49-F238E27FC236}">
                      <a16:creationId xmlns:a16="http://schemas.microsoft.com/office/drawing/2014/main" id="{A6BA968B-D829-9142-B248-7C06E7BC481B}"/>
                    </a:ext>
                  </a:extLst>
                </p:cNvPr>
                <p:cNvSpPr txBox="1">
                  <a:spLocks noRot="1" noChangeAspect="1" noMove="1" noResize="1" noEditPoints="1" noAdjustHandles="1" noChangeArrowheads="1" noChangeShapeType="1" noTextEdit="1"/>
                </p:cNvSpPr>
                <p:nvPr/>
              </p:nvSpPr>
              <p:spPr>
                <a:xfrm>
                  <a:off x="5001646" y="2470339"/>
                  <a:ext cx="3668312" cy="851002"/>
                </a:xfrm>
                <a:prstGeom prst="rect">
                  <a:avLst/>
                </a:prstGeom>
                <a:blipFill>
                  <a:blip r:embed="rId3"/>
                  <a:stretch>
                    <a:fillRect l="-36207" t="-188235" b="-258824"/>
                  </a:stretch>
                </a:blipFill>
                <a:ln w="12700" cap="flat">
                  <a:noFill/>
                  <a:miter lim="400000"/>
                </a:ln>
                <a:effectLst/>
              </p:spPr>
              <p:txBody>
                <a:bodyPr/>
                <a:lstStyle/>
                <a:p>
                  <a:r>
                    <a:rPr lang="de-DE">
                      <a:noFill/>
                    </a:rPr>
                    <a:t> </a:t>
                  </a:r>
                </a:p>
              </p:txBody>
            </p:sp>
          </mc:Fallback>
        </mc:AlternateContent>
      </p:grpSp>
      <p:grpSp>
        <p:nvGrpSpPr>
          <p:cNvPr id="5" name="Group 4">
            <a:extLst>
              <a:ext uri="{FF2B5EF4-FFF2-40B4-BE49-F238E27FC236}">
                <a16:creationId xmlns:a16="http://schemas.microsoft.com/office/drawing/2014/main" id="{27CE68FD-520A-F84B-BC1B-84781554E2D2}"/>
              </a:ext>
            </a:extLst>
          </p:cNvPr>
          <p:cNvGrpSpPr/>
          <p:nvPr/>
        </p:nvGrpSpPr>
        <p:grpSpPr>
          <a:xfrm>
            <a:off x="1014271" y="4112162"/>
            <a:ext cx="7615356" cy="872034"/>
            <a:chOff x="1014271" y="4112162"/>
            <a:chExt cx="7615356" cy="872034"/>
          </a:xfrm>
        </p:grpSpPr>
        <p:sp>
          <p:nvSpPr>
            <p:cNvPr id="17" name="Input">
              <a:extLst>
                <a:ext uri="{FF2B5EF4-FFF2-40B4-BE49-F238E27FC236}">
                  <a16:creationId xmlns:a16="http://schemas.microsoft.com/office/drawing/2014/main" id="{8E175162-F49D-274A-B1F0-ABEF1581C966}"/>
                </a:ext>
              </a:extLst>
            </p:cNvPr>
            <p:cNvSpPr txBox="1"/>
            <p:nvPr/>
          </p:nvSpPr>
          <p:spPr>
            <a:xfrm>
              <a:off x="1014271" y="4112162"/>
              <a:ext cx="2984791"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err="1"/>
                <a:t>Subject</a:t>
              </a:r>
              <a:r>
                <a:rPr lang="de-DE" dirty="0"/>
                <a:t> </a:t>
              </a:r>
              <a:r>
                <a:rPr lang="de-DE" dirty="0" err="1"/>
                <a:t>to</a:t>
              </a:r>
              <a:endParaRPr dirty="0"/>
            </a:p>
          </p:txBody>
        </p:sp>
        <mc:AlternateContent xmlns:mc="http://schemas.openxmlformats.org/markup-compatibility/2006">
          <mc:Choice xmlns:a14="http://schemas.microsoft.com/office/drawing/2010/main" Requires="a14">
            <p:sp>
              <p:nvSpPr>
                <p:cNvPr id="18" name="TextBox 17">
                  <a:extLst>
                    <a:ext uri="{FF2B5EF4-FFF2-40B4-BE49-F238E27FC236}">
                      <a16:creationId xmlns:a16="http://schemas.microsoft.com/office/drawing/2014/main" id="{F4066F9C-D562-6F48-BE3C-CB993252B3A9}"/>
                    </a:ext>
                  </a:extLst>
                </p:cNvPr>
                <p:cNvSpPr txBox="1"/>
                <p:nvPr/>
              </p:nvSpPr>
              <p:spPr>
                <a:xfrm>
                  <a:off x="5001646" y="4122678"/>
                  <a:ext cx="3627981" cy="8510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14:m>
                    <m:oMathPara xmlns:m="http://schemas.openxmlformats.org/officeDocument/2006/math">
                      <m:oMathParaPr>
                        <m:jc m:val="centerGroup"/>
                      </m:oMathParaPr>
                      <m:oMath xmlns:m="http://schemas.openxmlformats.org/officeDocument/2006/math">
                        <m:nary>
                          <m:naryPr>
                            <m:chr m:val="∑"/>
                            <m:limLoc m:val="subSup"/>
                            <m:supHide m:val="on"/>
                            <m:ctrlPr>
                              <a:rPr kumimoji="0" lang="de-DE" sz="2800" b="0" i="1" u="none" strike="noStrike" cap="none" spc="0" normalizeH="0" baseline="0" smtClean="0">
                                <a:ln>
                                  <a:noFill/>
                                </a:ln>
                                <a:solidFill>
                                  <a:srgbClr val="000000"/>
                                </a:solidFill>
                                <a:effectLst/>
                                <a:uFillTx/>
                                <a:latin typeface="Cambria Math" panose="02040503050406030204" pitchFamily="18" charset="0"/>
                                <a:sym typeface="Helvetica Light"/>
                              </a:rPr>
                            </m:ctrlPr>
                          </m:naryPr>
                          <m:sub>
                            <m:r>
                              <m:rPr>
                                <m:brk m:alnAt="9"/>
                              </m:rPr>
                              <a:rPr kumimoji="0" lang="de-DE" sz="2800" b="0" i="1" u="none" strike="noStrike" cap="none" spc="0" normalizeH="0" baseline="0" smtClean="0">
                                <a:ln>
                                  <a:noFill/>
                                </a:ln>
                                <a:solidFill>
                                  <a:srgbClr val="000000"/>
                                </a:solidFill>
                                <a:effectLst/>
                                <a:uFillTx/>
                                <a:latin typeface="Cambria Math" panose="02040503050406030204" pitchFamily="18" charset="0"/>
                                <a:sym typeface="Helvetica Light"/>
                              </a:rPr>
                              <m:t>𝑙</m:t>
                            </m:r>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𝐿</m:t>
                            </m:r>
                          </m:sub>
                          <m:sup/>
                          <m:e>
                            <m:nary>
                              <m:naryPr>
                                <m:chr m:val="∑"/>
                                <m:limLoc m:val="subSup"/>
                                <m:supHide m:val="on"/>
                                <m:ctrlPr>
                                  <a:rPr kumimoji="0" lang="de-DE" sz="2800" b="0" i="1" u="none" strike="noStrike" cap="none" spc="0" normalizeH="0" baseline="0" smtClean="0">
                                    <a:ln>
                                      <a:noFill/>
                                    </a:ln>
                                    <a:solidFill>
                                      <a:srgbClr val="000000"/>
                                    </a:solidFill>
                                    <a:effectLst/>
                                    <a:uFillTx/>
                                    <a:latin typeface="Cambria Math" panose="02040503050406030204" pitchFamily="18" charset="0"/>
                                    <a:sym typeface="Helvetica Light"/>
                                  </a:rPr>
                                </m:ctrlPr>
                              </m:naryPr>
                              <m:sub>
                                <m:r>
                                  <m:rPr>
                                    <m:brk m:alnAt="9"/>
                                  </m:rPr>
                                  <a:rPr kumimoji="0" lang="de-DE" sz="2800" b="0" i="1" u="none" strike="noStrike" cap="none" spc="0" normalizeH="0" baseline="0" smtClean="0">
                                    <a:ln>
                                      <a:noFill/>
                                    </a:ln>
                                    <a:solidFill>
                                      <a:srgbClr val="000000"/>
                                    </a:solidFill>
                                    <a:effectLst/>
                                    <a:uFillTx/>
                                    <a:latin typeface="Cambria Math" panose="02040503050406030204" pitchFamily="18" charset="0"/>
                                    <a:sym typeface="Helvetica Light"/>
                                  </a:rPr>
                                  <m:t>𝑝</m:t>
                                </m:r>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sSub>
                                  <m:sSubPr>
                                    <m:ctrlP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ctrlPr>
                                  </m:sSubPr>
                                  <m:e>
                                    <m:r>
                                      <m:rPr>
                                        <m:sty m:val="p"/>
                                      </m:rPr>
                                      <a:rPr kumimoji="0" lang="el-GR"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Λ</m:t>
                                    </m:r>
                                  </m:e>
                                  <m:sub>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𝑙</m:t>
                                    </m:r>
                                  </m:sub>
                                </m:sSub>
                              </m:sub>
                              <m:sup/>
                              <m:e>
                                <m:sSub>
                                  <m:sSubPr>
                                    <m:ctrlPr>
                                      <a:rPr lang="de-DE" sz="2800" i="1">
                                        <a:latin typeface="Cambria Math" panose="02040503050406030204" pitchFamily="18" charset="0"/>
                                        <a:ea typeface="Cambria Math" panose="02040503050406030204" pitchFamily="18" charset="0"/>
                                      </a:rPr>
                                    </m:ctrlPr>
                                  </m:sSubPr>
                                  <m:e>
                                    <m:r>
                                      <a:rPr lang="de-DE" sz="2800" b="0" i="1" smtClean="0">
                                        <a:latin typeface="Cambria Math" panose="02040503050406030204" pitchFamily="18" charset="0"/>
                                        <a:ea typeface="Cambria Math" panose="02040503050406030204" pitchFamily="18" charset="0"/>
                                      </a:rPr>
                                      <m:t>𝑎</m:t>
                                    </m:r>
                                  </m:e>
                                  <m:sub>
                                    <m:r>
                                      <a:rPr lang="de-DE" sz="2800" i="1">
                                        <a:latin typeface="Cambria Math" panose="02040503050406030204" pitchFamily="18" charset="0"/>
                                        <a:ea typeface="Cambria Math" panose="02040503050406030204" pitchFamily="18" charset="0"/>
                                      </a:rPr>
                                      <m:t>𝑙</m:t>
                                    </m:r>
                                    <m:r>
                                      <a:rPr lang="de-DE" sz="2800" i="1">
                                        <a:latin typeface="Cambria Math" panose="02040503050406030204" pitchFamily="18" charset="0"/>
                                        <a:ea typeface="Cambria Math" panose="02040503050406030204" pitchFamily="18" charset="0"/>
                                      </a:rPr>
                                      <m:t>,</m:t>
                                    </m:r>
                                    <m:r>
                                      <a:rPr lang="de-DE" sz="2800" b="0" i="1" smtClean="0">
                                        <a:latin typeface="Cambria Math" panose="02040503050406030204" pitchFamily="18" charset="0"/>
                                        <a:ea typeface="Cambria Math" panose="02040503050406030204" pitchFamily="18" charset="0"/>
                                      </a:rPr>
                                      <m:t>𝑝</m:t>
                                    </m:r>
                                  </m:sub>
                                </m:sSub>
                              </m:e>
                            </m:nary>
                          </m:e>
                        </m:nary>
                        <m:r>
                          <a:rPr kumimoji="0" lang="de-DE" sz="2800" b="0" i="1" u="none" strike="noStrike" cap="none" spc="0" normalizeH="0" baseline="0" smtClean="0">
                            <a:ln>
                              <a:noFill/>
                            </a:ln>
                            <a:solidFill>
                              <a:srgbClr val="000000"/>
                            </a:solidFill>
                            <a:effectLst/>
                            <a:uFillTx/>
                            <a:latin typeface="Cambria Math" panose="02040503050406030204" pitchFamily="18" charset="0"/>
                            <a:sym typeface="Helvetica Light"/>
                          </a:rPr>
                          <m:t>=</m:t>
                        </m:r>
                        <m:d>
                          <m:dPr>
                            <m:begChr m:val="|"/>
                            <m:endChr m:val="|"/>
                            <m:ctrlPr>
                              <a:rPr kumimoji="0" lang="de-DE" sz="2800" b="0" i="1" u="none" strike="noStrike" cap="none" spc="0" normalizeH="0" baseline="0" smtClean="0">
                                <a:ln>
                                  <a:noFill/>
                                </a:ln>
                                <a:solidFill>
                                  <a:srgbClr val="000000"/>
                                </a:solidFill>
                                <a:effectLst/>
                                <a:uFillTx/>
                                <a:latin typeface="Cambria Math" panose="02040503050406030204" pitchFamily="18" charset="0"/>
                                <a:sym typeface="Helvetica Light"/>
                              </a:rPr>
                            </m:ctrlPr>
                          </m:dPr>
                          <m:e>
                            <m:r>
                              <a:rPr kumimoji="0" lang="de-DE" sz="2800" b="0" i="1" u="none" strike="noStrike" cap="none" spc="0" normalizeH="0" baseline="0" smtClean="0">
                                <a:ln>
                                  <a:noFill/>
                                </a:ln>
                                <a:solidFill>
                                  <a:srgbClr val="000000"/>
                                </a:solidFill>
                                <a:effectLst/>
                                <a:uFillTx/>
                                <a:latin typeface="Cambria Math" panose="02040503050406030204" pitchFamily="18" charset="0"/>
                                <a:sym typeface="Helvetica Light"/>
                              </a:rPr>
                              <m:t>𝐿</m:t>
                            </m:r>
                          </m:e>
                        </m:d>
                      </m:oMath>
                    </m:oMathPara>
                  </a14:m>
                  <a:endParaRPr kumimoji="0" lang="de-DE" sz="2800" b="0" i="0" u="none" strike="noStrike" cap="none" spc="0" normalizeH="0" baseline="0" dirty="0">
                    <a:ln>
                      <a:noFill/>
                    </a:ln>
                    <a:solidFill>
                      <a:srgbClr val="000000"/>
                    </a:solidFill>
                    <a:effectLst/>
                    <a:uFillTx/>
                    <a:sym typeface="Helvetica Light"/>
                  </a:endParaRPr>
                </a:p>
              </p:txBody>
            </p:sp>
          </mc:Choice>
          <mc:Fallback>
            <p:sp>
              <p:nvSpPr>
                <p:cNvPr id="18" name="TextBox 17">
                  <a:extLst>
                    <a:ext uri="{FF2B5EF4-FFF2-40B4-BE49-F238E27FC236}">
                      <a16:creationId xmlns:a16="http://schemas.microsoft.com/office/drawing/2014/main" id="{F4066F9C-D562-6F48-BE3C-CB993252B3A9}"/>
                    </a:ext>
                  </a:extLst>
                </p:cNvPr>
                <p:cNvSpPr txBox="1">
                  <a:spLocks noRot="1" noChangeAspect="1" noMove="1" noResize="1" noEditPoints="1" noAdjustHandles="1" noChangeArrowheads="1" noChangeShapeType="1" noTextEdit="1"/>
                </p:cNvSpPr>
                <p:nvPr/>
              </p:nvSpPr>
              <p:spPr>
                <a:xfrm>
                  <a:off x="5001646" y="4122678"/>
                  <a:ext cx="3627981" cy="851002"/>
                </a:xfrm>
                <a:prstGeom prst="rect">
                  <a:avLst/>
                </a:prstGeom>
                <a:blipFill>
                  <a:blip r:embed="rId4"/>
                  <a:stretch>
                    <a:fillRect l="-36364" t="-188235" b="-258824"/>
                  </a:stretch>
                </a:blipFill>
                <a:ln w="12700" cap="flat">
                  <a:noFill/>
                  <a:miter lim="400000"/>
                </a:ln>
                <a:effectLst/>
              </p:spPr>
              <p:txBody>
                <a:bodyPr/>
                <a:lstStyle/>
                <a:p>
                  <a:r>
                    <a:rPr lang="de-DE">
                      <a:noFill/>
                    </a:rPr>
                    <a:t> </a:t>
                  </a:r>
                </a:p>
              </p:txBody>
            </p:sp>
          </mc:Fallback>
        </mc:AlternateContent>
      </p:grpSp>
      <mc:AlternateContent xmlns:mc="http://schemas.openxmlformats.org/markup-compatibility/2006">
        <mc:Choice xmlns:a14="http://schemas.microsoft.com/office/drawing/2010/main" Requires="a14">
          <p:sp>
            <p:nvSpPr>
              <p:cNvPr id="19" name="TextBox 18">
                <a:extLst>
                  <a:ext uri="{FF2B5EF4-FFF2-40B4-BE49-F238E27FC236}">
                    <a16:creationId xmlns:a16="http://schemas.microsoft.com/office/drawing/2014/main" id="{E5304028-A535-084F-A9FC-3E1F1D5636DE}"/>
                  </a:ext>
                </a:extLst>
              </p:cNvPr>
              <p:cNvSpPr txBox="1"/>
              <p:nvPr/>
            </p:nvSpPr>
            <p:spPr>
              <a:xfrm>
                <a:off x="5001646" y="5542966"/>
                <a:ext cx="4380879" cy="4641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14:m>
                  <m:oMathPara xmlns:m="http://schemas.openxmlformats.org/officeDocument/2006/math">
                    <m:oMathParaPr>
                      <m:jc m:val="centerGroup"/>
                    </m:oMathParaPr>
                    <m:oMath xmlns:m="http://schemas.openxmlformats.org/officeDocument/2006/math">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𝑙</m:t>
                      </m:r>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𝐿</m:t>
                      </m:r>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 ∀</m:t>
                      </m:r>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𝑝</m:t>
                      </m:r>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sSub>
                        <m:sSubPr>
                          <m:ctrlPr>
                            <a:rPr lang="de-DE" sz="2800" i="1">
                              <a:latin typeface="Cambria Math" panose="02040503050406030204" pitchFamily="18" charset="0"/>
                              <a:ea typeface="Cambria Math" panose="02040503050406030204" pitchFamily="18" charset="0"/>
                            </a:rPr>
                          </m:ctrlPr>
                        </m:sSubPr>
                        <m:e>
                          <m:r>
                            <m:rPr>
                              <m:sty m:val="p"/>
                            </m:rPr>
                            <a:rPr lang="el-GR" sz="2800" i="1">
                              <a:latin typeface="Cambria Math" panose="02040503050406030204" pitchFamily="18" charset="0"/>
                              <a:ea typeface="Cambria Math" panose="02040503050406030204" pitchFamily="18" charset="0"/>
                            </a:rPr>
                            <m:t>Λ</m:t>
                          </m:r>
                        </m:e>
                        <m:sub>
                          <m:r>
                            <a:rPr lang="de-DE" sz="2800" i="1">
                              <a:latin typeface="Cambria Math" panose="02040503050406030204" pitchFamily="18" charset="0"/>
                              <a:ea typeface="Cambria Math" panose="02040503050406030204" pitchFamily="18" charset="0"/>
                            </a:rPr>
                            <m:t>𝑙</m:t>
                          </m:r>
                        </m:sub>
                      </m:sSub>
                      <m:r>
                        <a:rPr lang="de-DE" sz="2800" b="0" i="1" smtClean="0">
                          <a:latin typeface="Cambria Math" panose="02040503050406030204" pitchFamily="18" charset="0"/>
                          <a:ea typeface="Cambria Math" panose="02040503050406030204" pitchFamily="18" charset="0"/>
                        </a:rPr>
                        <m:t>:0≤</m:t>
                      </m:r>
                      <m:sSub>
                        <m:sSubPr>
                          <m:ctrlPr>
                            <a:rPr lang="de-DE" sz="2800" i="1">
                              <a:latin typeface="Cambria Math" panose="02040503050406030204" pitchFamily="18" charset="0"/>
                              <a:ea typeface="Cambria Math" panose="02040503050406030204" pitchFamily="18" charset="0"/>
                            </a:rPr>
                          </m:ctrlPr>
                        </m:sSubPr>
                        <m:e>
                          <m:r>
                            <a:rPr lang="de-DE" sz="2800" b="0" i="1" smtClean="0">
                              <a:latin typeface="Cambria Math" panose="02040503050406030204" pitchFamily="18" charset="0"/>
                              <a:ea typeface="Cambria Math" panose="02040503050406030204" pitchFamily="18" charset="0"/>
                            </a:rPr>
                            <m:t>𝑎</m:t>
                          </m:r>
                        </m:e>
                        <m:sub>
                          <m:r>
                            <a:rPr lang="de-DE" sz="2800" i="1">
                              <a:latin typeface="Cambria Math" panose="02040503050406030204" pitchFamily="18" charset="0"/>
                              <a:ea typeface="Cambria Math" panose="02040503050406030204" pitchFamily="18" charset="0"/>
                            </a:rPr>
                            <m:t>𝑙</m:t>
                          </m:r>
                          <m:r>
                            <a:rPr lang="de-DE" sz="2800" i="1">
                              <a:latin typeface="Cambria Math" panose="02040503050406030204" pitchFamily="18" charset="0"/>
                              <a:ea typeface="Cambria Math" panose="02040503050406030204" pitchFamily="18" charset="0"/>
                            </a:rPr>
                            <m:t>,</m:t>
                          </m:r>
                          <m:r>
                            <a:rPr lang="de-DE" sz="2800" b="0" i="1" smtClean="0">
                              <a:latin typeface="Cambria Math" panose="02040503050406030204" pitchFamily="18" charset="0"/>
                              <a:ea typeface="Cambria Math" panose="02040503050406030204" pitchFamily="18" charset="0"/>
                            </a:rPr>
                            <m:t>𝑝</m:t>
                          </m:r>
                        </m:sub>
                      </m:sSub>
                      <m:r>
                        <a:rPr lang="de-DE" sz="2800" i="1" smtClean="0">
                          <a:latin typeface="Cambria Math" panose="02040503050406030204" pitchFamily="18" charset="0"/>
                          <a:ea typeface="Cambria Math" panose="02040503050406030204" pitchFamily="18" charset="0"/>
                        </a:rPr>
                        <m:t>≤</m:t>
                      </m:r>
                      <m:r>
                        <a:rPr lang="de-DE" sz="2800" b="0" i="1" smtClean="0">
                          <a:latin typeface="Cambria Math" panose="02040503050406030204" pitchFamily="18" charset="0"/>
                          <a:ea typeface="Cambria Math" panose="02040503050406030204" pitchFamily="18" charset="0"/>
                        </a:rPr>
                        <m:t>1</m:t>
                      </m:r>
                    </m:oMath>
                  </m:oMathPara>
                </a14:m>
                <a:endParaRPr kumimoji="0" lang="de-DE" sz="2800" b="0" i="0" u="none" strike="noStrike" cap="none" spc="0" normalizeH="0" baseline="0" dirty="0">
                  <a:ln>
                    <a:noFill/>
                  </a:ln>
                  <a:solidFill>
                    <a:srgbClr val="000000"/>
                  </a:solidFill>
                  <a:effectLst/>
                  <a:uFillTx/>
                  <a:sym typeface="Helvetica Light"/>
                </a:endParaRPr>
              </a:p>
            </p:txBody>
          </p:sp>
        </mc:Choice>
        <mc:Fallback>
          <p:sp>
            <p:nvSpPr>
              <p:cNvPr id="19" name="TextBox 18">
                <a:extLst>
                  <a:ext uri="{FF2B5EF4-FFF2-40B4-BE49-F238E27FC236}">
                    <a16:creationId xmlns:a16="http://schemas.microsoft.com/office/drawing/2014/main" id="{E5304028-A535-084F-A9FC-3E1F1D5636DE}"/>
                  </a:ext>
                </a:extLst>
              </p:cNvPr>
              <p:cNvSpPr txBox="1">
                <a:spLocks noRot="1" noChangeAspect="1" noMove="1" noResize="1" noEditPoints="1" noAdjustHandles="1" noChangeArrowheads="1" noChangeShapeType="1" noTextEdit="1"/>
              </p:cNvSpPr>
              <p:nvPr/>
            </p:nvSpPr>
            <p:spPr>
              <a:xfrm>
                <a:off x="5001646" y="5542966"/>
                <a:ext cx="4380879" cy="464101"/>
              </a:xfrm>
              <a:prstGeom prst="rect">
                <a:avLst/>
              </a:prstGeom>
              <a:blipFill>
                <a:blip r:embed="rId5"/>
                <a:stretch>
                  <a:fillRect l="-2023" t="-2632" b="-28947"/>
                </a:stretch>
              </a:blipFill>
              <a:ln w="12700" cap="flat">
                <a:noFill/>
                <a:miter lim="400000"/>
              </a:ln>
              <a:effectLst/>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21" name="TextBox 20">
                <a:extLst>
                  <a:ext uri="{FF2B5EF4-FFF2-40B4-BE49-F238E27FC236}">
                    <a16:creationId xmlns:a16="http://schemas.microsoft.com/office/drawing/2014/main" id="{A393362A-A7D5-B646-A9C9-FDB803A1CCAF}"/>
                  </a:ext>
                </a:extLst>
              </p:cNvPr>
              <p:cNvSpPr txBox="1"/>
              <p:nvPr/>
            </p:nvSpPr>
            <p:spPr>
              <a:xfrm>
                <a:off x="5001646" y="6576353"/>
                <a:ext cx="3476721" cy="8510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14:m>
                  <m:oMathPara xmlns:m="http://schemas.openxmlformats.org/officeDocument/2006/math">
                    <m:oMathParaPr>
                      <m:jc m:val="centerGroup"/>
                    </m:oMathParaPr>
                    <m:oMath xmlns:m="http://schemas.openxmlformats.org/officeDocument/2006/math">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𝑙</m:t>
                      </m:r>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28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𝐿</m:t>
                      </m:r>
                      <m:nary>
                        <m:naryPr>
                          <m:chr m:val="∑"/>
                          <m:limLoc m:val="subSup"/>
                          <m:supHide m:val="on"/>
                          <m:ctrlPr>
                            <a:rPr lang="de-DE" sz="2800" i="1">
                              <a:latin typeface="Cambria Math" panose="02040503050406030204" pitchFamily="18" charset="0"/>
                            </a:rPr>
                          </m:ctrlPr>
                        </m:naryPr>
                        <m:sub>
                          <m:r>
                            <a:rPr lang="de-DE" sz="2800" b="0" i="1" smtClean="0">
                              <a:latin typeface="Cambria Math" panose="02040503050406030204" pitchFamily="18" charset="0"/>
                            </a:rPr>
                            <m:t>𝑝</m:t>
                          </m:r>
                          <m:r>
                            <a:rPr lang="de-DE" sz="2800" i="1">
                              <a:latin typeface="Cambria Math" panose="02040503050406030204" pitchFamily="18" charset="0"/>
                              <a:ea typeface="Cambria Math" panose="02040503050406030204" pitchFamily="18" charset="0"/>
                            </a:rPr>
                            <m:t>∈</m:t>
                          </m:r>
                          <m:sSub>
                            <m:sSubPr>
                              <m:ctrlPr>
                                <a:rPr lang="de-DE" sz="2800" i="1">
                                  <a:latin typeface="Cambria Math" panose="02040503050406030204" pitchFamily="18" charset="0"/>
                                  <a:ea typeface="Cambria Math" panose="02040503050406030204" pitchFamily="18" charset="0"/>
                                </a:rPr>
                              </m:ctrlPr>
                            </m:sSubPr>
                            <m:e>
                              <m:r>
                                <m:rPr>
                                  <m:sty m:val="p"/>
                                </m:rPr>
                                <a:rPr lang="el-GR" sz="2800" i="1">
                                  <a:latin typeface="Cambria Math" panose="02040503050406030204" pitchFamily="18" charset="0"/>
                                  <a:ea typeface="Cambria Math" panose="02040503050406030204" pitchFamily="18" charset="0"/>
                                </a:rPr>
                                <m:t>Λ</m:t>
                              </m:r>
                            </m:e>
                            <m:sub>
                              <m:r>
                                <a:rPr lang="de-DE" sz="2800" i="1">
                                  <a:latin typeface="Cambria Math" panose="02040503050406030204" pitchFamily="18" charset="0"/>
                                  <a:ea typeface="Cambria Math" panose="02040503050406030204" pitchFamily="18" charset="0"/>
                                </a:rPr>
                                <m:t>𝑙</m:t>
                              </m:r>
                            </m:sub>
                          </m:sSub>
                        </m:sub>
                        <m:sup/>
                        <m:e>
                          <m:sSub>
                            <m:sSubPr>
                              <m:ctrlPr>
                                <a:rPr lang="de-DE" sz="2800" i="1">
                                  <a:latin typeface="Cambria Math" panose="02040503050406030204" pitchFamily="18" charset="0"/>
                                  <a:ea typeface="Cambria Math" panose="02040503050406030204" pitchFamily="18" charset="0"/>
                                </a:rPr>
                              </m:ctrlPr>
                            </m:sSubPr>
                            <m:e>
                              <m:r>
                                <a:rPr lang="de-DE" sz="2800" b="0" i="1" smtClean="0">
                                  <a:latin typeface="Cambria Math" panose="02040503050406030204" pitchFamily="18" charset="0"/>
                                  <a:ea typeface="Cambria Math" panose="02040503050406030204" pitchFamily="18" charset="0"/>
                                </a:rPr>
                                <m:t>𝑎</m:t>
                              </m:r>
                            </m:e>
                            <m:sub>
                              <m:r>
                                <a:rPr lang="de-DE" sz="2800" i="1">
                                  <a:latin typeface="Cambria Math" panose="02040503050406030204" pitchFamily="18" charset="0"/>
                                  <a:ea typeface="Cambria Math" panose="02040503050406030204" pitchFamily="18" charset="0"/>
                                </a:rPr>
                                <m:t>𝑙</m:t>
                              </m:r>
                              <m:r>
                                <a:rPr lang="de-DE" sz="2800" i="1">
                                  <a:latin typeface="Cambria Math" panose="02040503050406030204" pitchFamily="18" charset="0"/>
                                  <a:ea typeface="Cambria Math" panose="02040503050406030204" pitchFamily="18" charset="0"/>
                                </a:rPr>
                                <m:t>,</m:t>
                              </m:r>
                              <m:r>
                                <a:rPr lang="de-DE" sz="2800" b="0" i="1" smtClean="0">
                                  <a:latin typeface="Cambria Math" panose="02040503050406030204" pitchFamily="18" charset="0"/>
                                  <a:ea typeface="Cambria Math" panose="02040503050406030204" pitchFamily="18" charset="0"/>
                                </a:rPr>
                                <m:t>𝑝</m:t>
                              </m:r>
                            </m:sub>
                          </m:sSub>
                        </m:e>
                      </m:nary>
                      <m:r>
                        <a:rPr lang="de-DE" sz="2800" i="1">
                          <a:latin typeface="Cambria Math" panose="02040503050406030204" pitchFamily="18" charset="0"/>
                        </a:rPr>
                        <m:t>=</m:t>
                      </m:r>
                      <m:r>
                        <a:rPr lang="de-DE" sz="2800" b="0" i="1" smtClean="0">
                          <a:latin typeface="Cambria Math" panose="02040503050406030204" pitchFamily="18" charset="0"/>
                        </a:rPr>
                        <m:t>1</m:t>
                      </m:r>
                    </m:oMath>
                  </m:oMathPara>
                </a14:m>
                <a:endParaRPr kumimoji="0" lang="de-DE" sz="2800" b="0" i="0" u="none" strike="noStrike" cap="none" spc="0" normalizeH="0" baseline="0" dirty="0">
                  <a:ln>
                    <a:noFill/>
                  </a:ln>
                  <a:solidFill>
                    <a:srgbClr val="000000"/>
                  </a:solidFill>
                  <a:effectLst/>
                  <a:uFillTx/>
                  <a:sym typeface="Helvetica Light"/>
                </a:endParaRPr>
              </a:p>
            </p:txBody>
          </p:sp>
        </mc:Choice>
        <mc:Fallback>
          <p:sp>
            <p:nvSpPr>
              <p:cNvPr id="21" name="TextBox 20">
                <a:extLst>
                  <a:ext uri="{FF2B5EF4-FFF2-40B4-BE49-F238E27FC236}">
                    <a16:creationId xmlns:a16="http://schemas.microsoft.com/office/drawing/2014/main" id="{A393362A-A7D5-B646-A9C9-FDB803A1CCAF}"/>
                  </a:ext>
                </a:extLst>
              </p:cNvPr>
              <p:cNvSpPr txBox="1">
                <a:spLocks noRot="1" noChangeAspect="1" noMove="1" noResize="1" noEditPoints="1" noAdjustHandles="1" noChangeArrowheads="1" noChangeShapeType="1" noTextEdit="1"/>
              </p:cNvSpPr>
              <p:nvPr/>
            </p:nvSpPr>
            <p:spPr>
              <a:xfrm>
                <a:off x="5001646" y="6576353"/>
                <a:ext cx="3476721" cy="851002"/>
              </a:xfrm>
              <a:prstGeom prst="rect">
                <a:avLst/>
              </a:prstGeom>
              <a:blipFill>
                <a:blip r:embed="rId6"/>
                <a:stretch>
                  <a:fillRect l="-8727" t="-188235" b="-258824"/>
                </a:stretch>
              </a:blipFill>
              <a:ln w="12700" cap="flat">
                <a:noFill/>
                <a:miter lim="400000"/>
              </a:ln>
              <a:effectLst/>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22" name="Input">
                <a:extLst>
                  <a:ext uri="{FF2B5EF4-FFF2-40B4-BE49-F238E27FC236}">
                    <a16:creationId xmlns:a16="http://schemas.microsoft.com/office/drawing/2014/main" id="{BF55CB9B-4BBB-2843-8356-66F08C84471A}"/>
                  </a:ext>
                </a:extLst>
              </p:cNvPr>
              <p:cNvSpPr txBox="1"/>
              <p:nvPr/>
            </p:nvSpPr>
            <p:spPr>
              <a:xfrm>
                <a:off x="1014271" y="7834134"/>
                <a:ext cx="7936532" cy="121058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sz="3600" dirty="0">
                    <a:solidFill>
                      <a:schemeClr val="tx1">
                        <a:lumMod val="50000"/>
                        <a:lumOff val="50000"/>
                      </a:schemeClr>
                    </a:solidFill>
                  </a:rPr>
                  <a:t>Note </a:t>
                </a:r>
                <a:r>
                  <a:rPr lang="de-DE" sz="3600" dirty="0" err="1">
                    <a:solidFill>
                      <a:schemeClr val="tx1">
                        <a:lumMod val="50000"/>
                        <a:lumOff val="50000"/>
                      </a:schemeClr>
                    </a:solidFill>
                  </a:rPr>
                  <a:t>how</a:t>
                </a:r>
                <a:r>
                  <a:rPr lang="de-DE" sz="3600" dirty="0">
                    <a:solidFill>
                      <a:schemeClr val="tx1">
                        <a:lumMod val="50000"/>
                        <a:lumOff val="50000"/>
                      </a:schemeClr>
                    </a:solidFill>
                  </a:rPr>
                  <a:t> </a:t>
                </a:r>
                <a14:m>
                  <m:oMath xmlns:m="http://schemas.openxmlformats.org/officeDocument/2006/math">
                    <m:r>
                      <a:rPr lang="de-DE" sz="3600" b="0" i="1" smtClean="0">
                        <a:solidFill>
                          <a:schemeClr val="tx1">
                            <a:lumMod val="50000"/>
                            <a:lumOff val="50000"/>
                          </a:schemeClr>
                        </a:solidFill>
                        <a:latin typeface="Cambria Math" panose="02040503050406030204" pitchFamily="18" charset="0"/>
                      </a:rPr>
                      <m:t>𝑎</m:t>
                    </m:r>
                  </m:oMath>
                </a14:m>
                <a:r>
                  <a:rPr lang="de-DE" sz="3600" dirty="0">
                    <a:solidFill>
                      <a:schemeClr val="tx1">
                        <a:lumMod val="50000"/>
                        <a:lumOff val="50000"/>
                      </a:schemeClr>
                    </a:solidFill>
                  </a:rPr>
                  <a:t> will end </a:t>
                </a:r>
                <a:r>
                  <a:rPr lang="de-DE" sz="3600" dirty="0" err="1">
                    <a:solidFill>
                      <a:schemeClr val="tx1">
                        <a:lumMod val="50000"/>
                        <a:lumOff val="50000"/>
                      </a:schemeClr>
                    </a:solidFill>
                  </a:rPr>
                  <a:t>up</a:t>
                </a:r>
                <a:r>
                  <a:rPr lang="de-DE" sz="3600" dirty="0">
                    <a:solidFill>
                      <a:schemeClr val="tx1">
                        <a:lumMod val="50000"/>
                        <a:lumOff val="50000"/>
                      </a:schemeClr>
                    </a:solidFill>
                  </a:rPr>
                  <a:t> </a:t>
                </a:r>
                <a:r>
                  <a:rPr lang="de-DE" sz="3600" dirty="0" err="1">
                    <a:solidFill>
                      <a:schemeClr val="tx1">
                        <a:lumMod val="50000"/>
                        <a:lumOff val="50000"/>
                      </a:schemeClr>
                    </a:solidFill>
                  </a:rPr>
                  <a:t>describing</a:t>
                </a:r>
                <a:r>
                  <a:rPr lang="de-DE" sz="3600" dirty="0">
                    <a:solidFill>
                      <a:schemeClr val="tx1">
                        <a:lumMod val="50000"/>
                        <a:lumOff val="50000"/>
                      </a:schemeClr>
                    </a:solidFill>
                  </a:rPr>
                  <a:t> </a:t>
                </a:r>
                <a:r>
                  <a:rPr lang="de-DE" sz="3600" dirty="0" err="1">
                    <a:solidFill>
                      <a:schemeClr val="tx1">
                        <a:lumMod val="50000"/>
                        <a:lumOff val="50000"/>
                      </a:schemeClr>
                    </a:solidFill>
                  </a:rPr>
                  <a:t>our</a:t>
                </a:r>
                <a:br>
                  <a:rPr lang="de-DE" sz="3600" dirty="0">
                    <a:solidFill>
                      <a:schemeClr val="tx1">
                        <a:lumMod val="50000"/>
                        <a:lumOff val="50000"/>
                      </a:schemeClr>
                    </a:solidFill>
                  </a:rPr>
                </a:br>
                <a:r>
                  <a:rPr lang="de-DE" sz="3600" dirty="0" err="1">
                    <a:solidFill>
                      <a:schemeClr val="tx1">
                        <a:lumMod val="50000"/>
                        <a:lumOff val="50000"/>
                      </a:schemeClr>
                    </a:solidFill>
                  </a:rPr>
                  <a:t>assignment</a:t>
                </a:r>
                <a:r>
                  <a:rPr lang="de-DE" sz="3600" dirty="0">
                    <a:solidFill>
                      <a:schemeClr val="tx1">
                        <a:lumMod val="50000"/>
                        <a:lumOff val="50000"/>
                      </a:schemeClr>
                    </a:solidFill>
                  </a:rPr>
                  <a:t> </a:t>
                </a:r>
                <a:r>
                  <a:rPr lang="de-DE" sz="3600" dirty="0" err="1">
                    <a:solidFill>
                      <a:schemeClr val="tx1">
                        <a:lumMod val="50000"/>
                        <a:lumOff val="50000"/>
                      </a:schemeClr>
                    </a:solidFill>
                  </a:rPr>
                  <a:t>function</a:t>
                </a:r>
                <a:r>
                  <a:rPr lang="de-DE" sz="3600" dirty="0">
                    <a:solidFill>
                      <a:schemeClr val="tx1">
                        <a:lumMod val="50000"/>
                        <a:lumOff val="50000"/>
                      </a:schemeClr>
                    </a:solidFill>
                  </a:rPr>
                  <a:t> </a:t>
                </a:r>
                <a14:m>
                  <m:oMath xmlns:m="http://schemas.openxmlformats.org/officeDocument/2006/math">
                    <m:r>
                      <a:rPr lang="de-DE" sz="3600" i="1" smtClean="0">
                        <a:solidFill>
                          <a:schemeClr val="tx1">
                            <a:lumMod val="50000"/>
                            <a:lumOff val="50000"/>
                          </a:schemeClr>
                        </a:solidFill>
                        <a:latin typeface="Cambria Math" panose="02040503050406030204" pitchFamily="18" charset="0"/>
                        <a:ea typeface="Cambria Math" panose="02040503050406030204" pitchFamily="18" charset="0"/>
                      </a:rPr>
                      <m:t>𝜆</m:t>
                    </m:r>
                  </m:oMath>
                </a14:m>
                <a:r>
                  <a:rPr lang="de-DE" sz="3600" dirty="0">
                    <a:solidFill>
                      <a:schemeClr val="tx1">
                        <a:lumMod val="50000"/>
                        <a:lumOff val="50000"/>
                      </a:schemeClr>
                    </a:solidFill>
                  </a:rPr>
                  <a:t>.</a:t>
                </a:r>
              </a:p>
            </p:txBody>
          </p:sp>
        </mc:Choice>
        <mc:Fallback>
          <p:sp>
            <p:nvSpPr>
              <p:cNvPr id="22" name="Input">
                <a:extLst>
                  <a:ext uri="{FF2B5EF4-FFF2-40B4-BE49-F238E27FC236}">
                    <a16:creationId xmlns:a16="http://schemas.microsoft.com/office/drawing/2014/main" id="{BF55CB9B-4BBB-2843-8356-66F08C84471A}"/>
                  </a:ext>
                </a:extLst>
              </p:cNvPr>
              <p:cNvSpPr txBox="1">
                <a:spLocks noRot="1" noChangeAspect="1" noMove="1" noResize="1" noEditPoints="1" noAdjustHandles="1" noChangeArrowheads="1" noChangeShapeType="1" noTextEdit="1"/>
              </p:cNvSpPr>
              <p:nvPr/>
            </p:nvSpPr>
            <p:spPr>
              <a:xfrm>
                <a:off x="1014271" y="7834134"/>
                <a:ext cx="7936532" cy="1210588"/>
              </a:xfrm>
              <a:prstGeom prst="rect">
                <a:avLst/>
              </a:prstGeom>
              <a:blipFill>
                <a:blip r:embed="rId7"/>
                <a:stretch>
                  <a:fillRect l="-2875" t="-6250" r="-1757" b="-18750"/>
                </a:stretch>
              </a:blipFill>
              <a:ln w="12700">
                <a:miter lim="400000"/>
              </a:ln>
              <a:extLst>
                <a:ext uri="{C572A759-6A51-4108-AA02-DFA0A04FC94B}">
                  <ma14:wrappingTextBoxFlag xmlns="" xmlns:ma14="http://schemas.microsoft.com/office/mac/drawingml/2011/main" val="1"/>
                </a:ext>
              </a:extLst>
            </p:spPr>
            <p:txBody>
              <a:bodyPr/>
              <a:lstStyle/>
              <a:p>
                <a:r>
                  <a:rPr lang="de-DE">
                    <a:noFill/>
                  </a:rPr>
                  <a:t> </a:t>
                </a:r>
              </a:p>
            </p:txBody>
          </p:sp>
        </mc:Fallback>
      </mc:AlternateContent>
    </p:spTree>
    <p:extLst>
      <p:ext uri="{BB962C8B-B14F-4D97-AF65-F5344CB8AC3E}">
        <p14:creationId xmlns:p14="http://schemas.microsoft.com/office/powerpoint/2010/main" val="1222827252"/>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a:t>GFLP Problem</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18</a:t>
            </a:fld>
            <a:endParaRPr/>
          </a:p>
        </p:txBody>
      </p:sp>
      <p:sp>
        <p:nvSpPr>
          <p:cNvPr id="256" name="Input"/>
          <p:cNvSpPr txBox="1"/>
          <p:nvPr/>
        </p:nvSpPr>
        <p:spPr>
          <a:xfrm>
            <a:off x="1014271" y="2459823"/>
            <a:ext cx="5334794"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a:t>Handling </a:t>
            </a:r>
            <a:r>
              <a:rPr lang="de-DE" dirty="0" err="1"/>
              <a:t>overlaps</a:t>
            </a:r>
            <a:endParaRPr dirty="0"/>
          </a:p>
        </p:txBody>
      </p:sp>
      <p:sp>
        <p:nvSpPr>
          <p:cNvPr id="11" name="Set of point feature coordinates…">
            <a:extLst>
              <a:ext uri="{FF2B5EF4-FFF2-40B4-BE49-F238E27FC236}">
                <a16:creationId xmlns:a16="http://schemas.microsoft.com/office/drawing/2014/main" id="{24AE191B-235D-7C42-A7BD-61FA705AC6A2}"/>
              </a:ext>
            </a:extLst>
          </p:cNvPr>
          <p:cNvSpPr txBox="1"/>
          <p:nvPr/>
        </p:nvSpPr>
        <p:spPr>
          <a:xfrm>
            <a:off x="1420671" y="3486389"/>
            <a:ext cx="10086094" cy="251524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p>
            <a:pPr marL="742950" indent="-742950" algn="l">
              <a:lnSpc>
                <a:spcPct val="150000"/>
              </a:lnSpc>
              <a:buSzPct val="75000"/>
              <a:buFont typeface="+mj-lt"/>
              <a:buAutoNum type="arabicPeriod"/>
            </a:pPr>
            <a:r>
              <a:rPr lang="de-DE" dirty="0" err="1">
                <a:solidFill>
                  <a:schemeClr val="tx1"/>
                </a:solidFill>
              </a:rPr>
              <a:t>Choose</a:t>
            </a:r>
            <a:r>
              <a:rPr lang="de-DE" dirty="0">
                <a:solidFill>
                  <a:schemeClr val="tx1"/>
                </a:solidFill>
              </a:rPr>
              <a:t> </a:t>
            </a:r>
            <a:r>
              <a:rPr lang="de-DE" dirty="0" err="1">
                <a:solidFill>
                  <a:schemeClr val="tx1"/>
                </a:solidFill>
              </a:rPr>
              <a:t>huge</a:t>
            </a:r>
            <a:r>
              <a:rPr lang="de-DE" dirty="0">
                <a:solidFill>
                  <a:schemeClr val="tx1"/>
                </a:solidFill>
              </a:rPr>
              <a:t> </a:t>
            </a:r>
            <a:r>
              <a:rPr lang="de-DE" dirty="0" err="1">
                <a:solidFill>
                  <a:schemeClr val="tx1"/>
                </a:solidFill>
              </a:rPr>
              <a:t>costs</a:t>
            </a:r>
            <a:r>
              <a:rPr lang="de-DE" dirty="0">
                <a:solidFill>
                  <a:schemeClr val="tx1"/>
                </a:solidFill>
              </a:rPr>
              <a:t> </a:t>
            </a:r>
            <a:r>
              <a:rPr lang="de-DE" dirty="0" err="1">
                <a:solidFill>
                  <a:schemeClr val="tx1"/>
                </a:solidFill>
              </a:rPr>
              <a:t>for</a:t>
            </a:r>
            <a:r>
              <a:rPr lang="de-DE" dirty="0">
                <a:solidFill>
                  <a:schemeClr val="tx1"/>
                </a:solidFill>
              </a:rPr>
              <a:t> </a:t>
            </a:r>
            <a:r>
              <a:rPr lang="de-DE" dirty="0" err="1">
                <a:solidFill>
                  <a:schemeClr val="tx1"/>
                </a:solidFill>
              </a:rPr>
              <a:t>overlapping</a:t>
            </a:r>
            <a:r>
              <a:rPr lang="de-DE" dirty="0">
                <a:solidFill>
                  <a:schemeClr val="tx1"/>
                </a:solidFill>
              </a:rPr>
              <a:t> </a:t>
            </a:r>
            <a:r>
              <a:rPr lang="de-DE" dirty="0" err="1">
                <a:solidFill>
                  <a:schemeClr val="tx1"/>
                </a:solidFill>
              </a:rPr>
              <a:t>positions</a:t>
            </a:r>
            <a:endParaRPr lang="de-DE" dirty="0">
              <a:solidFill>
                <a:schemeClr val="tx1"/>
              </a:solidFill>
            </a:endParaRPr>
          </a:p>
          <a:p>
            <a:pPr marL="742950" indent="-742950" algn="l">
              <a:lnSpc>
                <a:spcPct val="150000"/>
              </a:lnSpc>
              <a:buSzPct val="75000"/>
              <a:buFont typeface="+mj-lt"/>
              <a:buAutoNum type="arabicPeriod"/>
            </a:pPr>
            <a:r>
              <a:rPr lang="de-DE" dirty="0">
                <a:solidFill>
                  <a:schemeClr val="tx1"/>
                </a:solidFill>
              </a:rPr>
              <a:t>Remove </a:t>
            </a:r>
            <a:r>
              <a:rPr lang="de-DE" dirty="0" err="1">
                <a:solidFill>
                  <a:schemeClr val="tx1"/>
                </a:solidFill>
              </a:rPr>
              <a:t>overlaps</a:t>
            </a:r>
            <a:r>
              <a:rPr lang="de-DE" dirty="0">
                <a:solidFill>
                  <a:schemeClr val="tx1"/>
                </a:solidFill>
              </a:rPr>
              <a:t> </a:t>
            </a:r>
            <a:r>
              <a:rPr lang="de-DE" dirty="0" err="1">
                <a:solidFill>
                  <a:schemeClr val="tx1"/>
                </a:solidFill>
              </a:rPr>
              <a:t>beforehand</a:t>
            </a:r>
            <a:endParaRPr lang="de-DE" dirty="0">
              <a:solidFill>
                <a:schemeClr val="tx1"/>
              </a:solidFill>
            </a:endParaRPr>
          </a:p>
          <a:p>
            <a:pPr marL="742950" indent="-742950" algn="l">
              <a:lnSpc>
                <a:spcPct val="150000"/>
              </a:lnSpc>
              <a:buSzPct val="75000"/>
              <a:buFont typeface="+mj-lt"/>
              <a:buAutoNum type="arabicPeriod"/>
            </a:pPr>
            <a:r>
              <a:rPr lang="de-DE" dirty="0" err="1">
                <a:solidFill>
                  <a:schemeClr val="tx1"/>
                </a:solidFill>
              </a:rPr>
              <a:t>Make</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algorithm</a:t>
            </a:r>
            <a:r>
              <a:rPr lang="de-DE" dirty="0">
                <a:solidFill>
                  <a:schemeClr val="tx1"/>
                </a:solidFill>
              </a:rPr>
              <a:t> </a:t>
            </a:r>
            <a:r>
              <a:rPr lang="de-DE" dirty="0" err="1">
                <a:solidFill>
                  <a:schemeClr val="tx1"/>
                </a:solidFill>
              </a:rPr>
              <a:t>aware</a:t>
            </a:r>
            <a:r>
              <a:rPr lang="de-DE" dirty="0">
                <a:solidFill>
                  <a:schemeClr val="tx1"/>
                </a:solidFill>
              </a:rPr>
              <a:t> </a:t>
            </a:r>
            <a:r>
              <a:rPr lang="de-DE" dirty="0" err="1">
                <a:solidFill>
                  <a:schemeClr val="tx1"/>
                </a:solidFill>
              </a:rPr>
              <a:t>of</a:t>
            </a:r>
            <a:r>
              <a:rPr lang="de-DE" dirty="0">
                <a:solidFill>
                  <a:schemeClr val="tx1"/>
                </a:solidFill>
              </a:rPr>
              <a:t> </a:t>
            </a:r>
            <a:r>
              <a:rPr lang="de-DE" dirty="0" err="1">
                <a:solidFill>
                  <a:schemeClr val="tx1"/>
                </a:solidFill>
              </a:rPr>
              <a:t>overlaps</a:t>
            </a:r>
            <a:endParaRPr lang="de-DE" dirty="0">
              <a:solidFill>
                <a:schemeClr val="tx1"/>
              </a:solidFill>
            </a:endParaRPr>
          </a:p>
        </p:txBody>
      </p:sp>
    </p:spTree>
    <p:extLst>
      <p:ext uri="{BB962C8B-B14F-4D97-AF65-F5344CB8AC3E}">
        <p14:creationId xmlns:p14="http://schemas.microsoft.com/office/powerpoint/2010/main" val="3440915675"/>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bldLvl="5"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err="1"/>
              <a:t>Solving</a:t>
            </a:r>
            <a:r>
              <a:rPr lang="de-DE" dirty="0"/>
              <a:t> GFLP</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19</a:t>
            </a:fld>
            <a:endParaRPr/>
          </a:p>
        </p:txBody>
      </p:sp>
      <p:grpSp>
        <p:nvGrpSpPr>
          <p:cNvPr id="4" name="Group 3">
            <a:extLst>
              <a:ext uri="{FF2B5EF4-FFF2-40B4-BE49-F238E27FC236}">
                <a16:creationId xmlns:a16="http://schemas.microsoft.com/office/drawing/2014/main" id="{ABDC6636-5AE0-AB4D-8204-51D3D4472CAE}"/>
              </a:ext>
            </a:extLst>
          </p:cNvPr>
          <p:cNvGrpSpPr/>
          <p:nvPr/>
        </p:nvGrpSpPr>
        <p:grpSpPr>
          <a:xfrm>
            <a:off x="1558028" y="2694587"/>
            <a:ext cx="8942601" cy="1826141"/>
            <a:chOff x="1558028" y="2694587"/>
            <a:chExt cx="8942601" cy="1826141"/>
          </a:xfrm>
        </p:grpSpPr>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DD6945E6-4993-814A-A674-2065E63952C0}"/>
                    </a:ext>
                  </a:extLst>
                </p:cNvPr>
                <p:cNvSpPr txBox="1"/>
                <p:nvPr/>
              </p:nvSpPr>
              <p:spPr>
                <a:xfrm>
                  <a:off x="2973504" y="2906547"/>
                  <a:ext cx="7527125"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4000" b="0" i="0" u="none" strike="noStrike" cap="none" spc="0" normalizeH="0" baseline="0" dirty="0">
                      <a:ln>
                        <a:noFill/>
                      </a:ln>
                      <a:solidFill>
                        <a:srgbClr val="000000"/>
                      </a:solidFill>
                      <a:effectLst/>
                      <a:uFillTx/>
                      <a:latin typeface="+mn-lt"/>
                      <a:ea typeface="+mn-ea"/>
                      <a:cs typeface="+mn-cs"/>
                      <a:sym typeface="Helvetica Light"/>
                    </a:rPr>
                    <a:t>Generate </a:t>
                  </a:r>
                  <a:r>
                    <a:rPr kumimoji="0" lang="de-DE" sz="4000" b="0" i="0" u="none" strike="noStrike" cap="none" spc="0" normalizeH="0" baseline="0" dirty="0" err="1">
                      <a:ln>
                        <a:noFill/>
                      </a:ln>
                      <a:solidFill>
                        <a:srgbClr val="000000"/>
                      </a:solidFill>
                      <a:effectLst/>
                      <a:uFillTx/>
                      <a:latin typeface="+mn-lt"/>
                      <a:ea typeface="+mn-ea"/>
                      <a:cs typeface="+mn-cs"/>
                      <a:sym typeface="Helvetica Light"/>
                    </a:rPr>
                    <a:t>candidate</a:t>
                  </a:r>
                  <a:r>
                    <a:rPr kumimoji="0" lang="de-DE" sz="4000" b="0" i="0" u="none" strike="noStrike" cap="none" spc="0" normalizeH="0" baseline="0" dirty="0">
                      <a:ln>
                        <a:noFill/>
                      </a:ln>
                      <a:solidFill>
                        <a:srgbClr val="000000"/>
                      </a:solidFill>
                      <a:effectLst/>
                      <a:uFillTx/>
                      <a:latin typeface="+mn-lt"/>
                      <a:ea typeface="+mn-ea"/>
                      <a:cs typeface="+mn-cs"/>
                      <a:sym typeface="Helvetica Light"/>
                    </a:rPr>
                    <a:t> </a:t>
                  </a:r>
                  <a:r>
                    <a:rPr kumimoji="0" lang="de-DE" sz="4000" b="0" i="0" u="none" strike="noStrike" cap="none" spc="0" normalizeH="0" baseline="0" dirty="0" err="1">
                      <a:ln>
                        <a:noFill/>
                      </a:ln>
                      <a:solidFill>
                        <a:srgbClr val="000000"/>
                      </a:solidFill>
                      <a:effectLst/>
                      <a:uFillTx/>
                      <a:latin typeface="+mn-lt"/>
                      <a:ea typeface="+mn-ea"/>
                      <a:cs typeface="+mn-cs"/>
                      <a:sym typeface="Helvetica Light"/>
                    </a:rPr>
                    <a:t>positions</a:t>
                  </a:r>
                  <a:r>
                    <a:rPr kumimoji="0" lang="de-DE" sz="4000" b="0" i="0" u="none" strike="noStrike" cap="none" spc="0" normalizeH="0" baseline="0" dirty="0">
                      <a:ln>
                        <a:noFill/>
                      </a:ln>
                      <a:solidFill>
                        <a:srgbClr val="000000"/>
                      </a:solidFill>
                      <a:effectLst/>
                      <a:uFillTx/>
                      <a:latin typeface="+mn-lt"/>
                      <a:ea typeface="+mn-ea"/>
                      <a:cs typeface="+mn-cs"/>
                      <a:sym typeface="Helvetica Light"/>
                    </a:rPr>
                    <a:t> </a:t>
                  </a:r>
                  <a14:m>
                    <m:oMath xmlns:m="http://schemas.openxmlformats.org/officeDocument/2006/math">
                      <m:sSub>
                        <m:sSubPr>
                          <m:ctrlPr>
                            <a:rPr kumimoji="0" lang="de-DE" sz="40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m:rPr>
                              <m:sty m:val="p"/>
                            </m:rPr>
                            <a:rPr kumimoji="0" lang="el-GR" sz="40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Λ</m:t>
                          </m:r>
                        </m:e>
                        <m:sub>
                          <m:r>
                            <a:rPr kumimoji="0" lang="de-DE" sz="40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sub>
                      </m:sSub>
                    </m:oMath>
                  </a14:m>
                  <a:br>
                    <a:rPr kumimoji="0" lang="de-DE" sz="4000" b="0" i="0" u="none" strike="noStrike" cap="none" spc="0" normalizeH="0" baseline="0" dirty="0">
                      <a:ln>
                        <a:noFill/>
                      </a:ln>
                      <a:solidFill>
                        <a:srgbClr val="000000"/>
                      </a:solidFill>
                      <a:effectLst/>
                      <a:uFillTx/>
                      <a:latin typeface="+mn-lt"/>
                      <a:ea typeface="+mn-ea"/>
                      <a:cs typeface="+mn-cs"/>
                      <a:sym typeface="Helvetica Light"/>
                    </a:rPr>
                  </a:br>
                  <a:r>
                    <a:rPr kumimoji="0" lang="de-DE" sz="4000" b="0" i="0" u="none" strike="noStrike" cap="none" spc="0" normalizeH="0" baseline="0" dirty="0" err="1">
                      <a:ln>
                        <a:noFill/>
                      </a:ln>
                      <a:solidFill>
                        <a:srgbClr val="000000"/>
                      </a:solidFill>
                      <a:effectLst/>
                      <a:uFillTx/>
                      <a:latin typeface="+mn-lt"/>
                      <a:ea typeface="+mn-ea"/>
                      <a:cs typeface="+mn-cs"/>
                      <a:sym typeface="Helvetica Light"/>
                    </a:rPr>
                    <a:t>for</a:t>
                  </a:r>
                  <a:r>
                    <a:rPr kumimoji="0" lang="de-DE" sz="4000" b="0" i="0" u="none" strike="noStrike" cap="none" spc="0" normalizeH="0" baseline="0" dirty="0">
                      <a:ln>
                        <a:noFill/>
                      </a:ln>
                      <a:solidFill>
                        <a:srgbClr val="000000"/>
                      </a:solidFill>
                      <a:effectLst/>
                      <a:uFillTx/>
                      <a:latin typeface="+mn-lt"/>
                      <a:ea typeface="+mn-ea"/>
                      <a:cs typeface="+mn-cs"/>
                      <a:sym typeface="Helvetica Light"/>
                    </a:rPr>
                    <a:t> </a:t>
                  </a:r>
                  <a:r>
                    <a:rPr kumimoji="0" lang="de-DE" sz="4000" b="0" i="0" u="none" strike="noStrike" cap="none" spc="0" normalizeH="0" baseline="0" dirty="0" err="1">
                      <a:ln>
                        <a:noFill/>
                      </a:ln>
                      <a:solidFill>
                        <a:srgbClr val="000000"/>
                      </a:solidFill>
                      <a:effectLst/>
                      <a:uFillTx/>
                      <a:latin typeface="+mn-lt"/>
                      <a:ea typeface="+mn-ea"/>
                      <a:cs typeface="+mn-cs"/>
                      <a:sym typeface="Helvetica Light"/>
                    </a:rPr>
                    <a:t>each</a:t>
                  </a:r>
                  <a:r>
                    <a:rPr kumimoji="0" lang="de-DE" sz="4000" b="0" i="0" u="none" strike="noStrike" cap="none" spc="0" normalizeH="0" baseline="0" dirty="0">
                      <a:ln>
                        <a:noFill/>
                      </a:ln>
                      <a:solidFill>
                        <a:srgbClr val="000000"/>
                      </a:solidFill>
                      <a:effectLst/>
                      <a:uFillTx/>
                      <a:latin typeface="+mn-lt"/>
                      <a:ea typeface="+mn-ea"/>
                      <a:cs typeface="+mn-cs"/>
                      <a:sym typeface="Helvetica Light"/>
                    </a:rPr>
                    <a:t> </a:t>
                  </a:r>
                  <a:r>
                    <a:rPr kumimoji="0" lang="de-DE" sz="4000" b="0" i="0" u="none" strike="noStrike" cap="none" spc="0" normalizeH="0" baseline="0" dirty="0" err="1">
                      <a:ln>
                        <a:noFill/>
                      </a:ln>
                      <a:solidFill>
                        <a:srgbClr val="000000"/>
                      </a:solidFill>
                      <a:effectLst/>
                      <a:uFillTx/>
                      <a:latin typeface="+mn-lt"/>
                      <a:ea typeface="+mn-ea"/>
                      <a:cs typeface="+mn-cs"/>
                      <a:sym typeface="Helvetica Light"/>
                    </a:rPr>
                    <a:t>label</a:t>
                  </a:r>
                  <a:r>
                    <a:rPr kumimoji="0" lang="de-DE" sz="4000" b="0" i="0" u="none" strike="noStrike" cap="none" spc="0" normalizeH="0" baseline="0" dirty="0">
                      <a:ln>
                        <a:noFill/>
                      </a:ln>
                      <a:solidFill>
                        <a:srgbClr val="000000"/>
                      </a:solidFill>
                      <a:effectLst/>
                      <a:uFillTx/>
                      <a:latin typeface="+mn-lt"/>
                      <a:ea typeface="+mn-ea"/>
                      <a:cs typeface="+mn-cs"/>
                      <a:sym typeface="Helvetica Light"/>
                    </a:rPr>
                    <a:t> </a:t>
                  </a:r>
                  <a14:m>
                    <m:oMath xmlns:m="http://schemas.openxmlformats.org/officeDocument/2006/math">
                      <m:r>
                        <a:rPr kumimoji="0" lang="de-DE" sz="40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r>
                        <a:rPr kumimoji="0" lang="de-DE" sz="40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40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𝐿</m:t>
                      </m:r>
                    </m:oMath>
                  </a14:m>
                  <a:endParaRPr kumimoji="0" lang="de-DE" sz="40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2" name="TextBox 1">
                  <a:extLst>
                    <a:ext uri="{FF2B5EF4-FFF2-40B4-BE49-F238E27FC236}">
                      <a16:creationId xmlns:a16="http://schemas.microsoft.com/office/drawing/2014/main" id="{DD6945E6-4993-814A-A674-2065E63952C0}"/>
                    </a:ext>
                  </a:extLst>
                </p:cNvPr>
                <p:cNvSpPr txBox="1">
                  <a:spLocks noRot="1" noChangeAspect="1" noMove="1" noResize="1" noEditPoints="1" noAdjustHandles="1" noChangeArrowheads="1" noChangeShapeType="1" noTextEdit="1"/>
                </p:cNvSpPr>
                <p:nvPr/>
              </p:nvSpPr>
              <p:spPr>
                <a:xfrm>
                  <a:off x="2973504" y="2906547"/>
                  <a:ext cx="7527125" cy="1333698"/>
                </a:xfrm>
                <a:prstGeom prst="rect">
                  <a:avLst/>
                </a:prstGeom>
                <a:blipFill>
                  <a:blip r:embed="rId3"/>
                  <a:stretch>
                    <a:fillRect l="-3199" t="-6604" b="-17925"/>
                  </a:stretch>
                </a:blipFill>
                <a:ln w="12700" cap="flat">
                  <a:noFill/>
                  <a:miter lim="400000"/>
                </a:ln>
                <a:effectLst/>
              </p:spPr>
              <p:txBody>
                <a:bodyPr/>
                <a:lstStyle/>
                <a:p>
                  <a:r>
                    <a:rPr lang="de-DE">
                      <a:noFill/>
                    </a:rPr>
                    <a:t> </a:t>
                  </a:r>
                </a:p>
              </p:txBody>
            </p:sp>
          </mc:Fallback>
        </mc:AlternateContent>
        <p:sp>
          <p:nvSpPr>
            <p:cNvPr id="3" name="TextBox 2">
              <a:extLst>
                <a:ext uri="{FF2B5EF4-FFF2-40B4-BE49-F238E27FC236}">
                  <a16:creationId xmlns:a16="http://schemas.microsoft.com/office/drawing/2014/main" id="{F61E4AC4-69FC-3542-AE52-095ECB1E0C7C}"/>
                </a:ext>
              </a:extLst>
            </p:cNvPr>
            <p:cNvSpPr txBox="1"/>
            <p:nvPr/>
          </p:nvSpPr>
          <p:spPr>
            <a:xfrm>
              <a:off x="1558028" y="2694587"/>
              <a:ext cx="902491"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11000" b="1" i="0" u="none" strike="noStrike" cap="none" spc="0" normalizeH="0" baseline="0" dirty="0">
                  <a:ln>
                    <a:noFill/>
                  </a:ln>
                  <a:solidFill>
                    <a:schemeClr val="bg1">
                      <a:lumMod val="50000"/>
                    </a:schemeClr>
                  </a:solidFill>
                  <a:effectLst/>
                  <a:uFillTx/>
                  <a:latin typeface="+mn-lt"/>
                  <a:ea typeface="+mn-ea"/>
                  <a:cs typeface="+mn-cs"/>
                  <a:sym typeface="Helvetica Light"/>
                </a:rPr>
                <a:t>1</a:t>
              </a:r>
            </a:p>
          </p:txBody>
        </p:sp>
      </p:grpSp>
      <p:grpSp>
        <p:nvGrpSpPr>
          <p:cNvPr id="5" name="Group 4">
            <a:extLst>
              <a:ext uri="{FF2B5EF4-FFF2-40B4-BE49-F238E27FC236}">
                <a16:creationId xmlns:a16="http://schemas.microsoft.com/office/drawing/2014/main" id="{90DA137C-8788-004C-A32D-61AC81B9A82A}"/>
              </a:ext>
            </a:extLst>
          </p:cNvPr>
          <p:cNvGrpSpPr/>
          <p:nvPr/>
        </p:nvGrpSpPr>
        <p:grpSpPr>
          <a:xfrm>
            <a:off x="1582873" y="4639629"/>
            <a:ext cx="9674950" cy="1718419"/>
            <a:chOff x="1582873" y="4639629"/>
            <a:chExt cx="9674950" cy="1718419"/>
          </a:xfrm>
        </p:grpSpPr>
        <p:sp>
          <p:nvSpPr>
            <p:cNvPr id="7" name="TextBox 6">
              <a:extLst>
                <a:ext uri="{FF2B5EF4-FFF2-40B4-BE49-F238E27FC236}">
                  <a16:creationId xmlns:a16="http://schemas.microsoft.com/office/drawing/2014/main" id="{393CBB67-38A4-2143-9B84-86C88DE63FAC}"/>
                </a:ext>
              </a:extLst>
            </p:cNvPr>
            <p:cNvSpPr txBox="1"/>
            <p:nvPr/>
          </p:nvSpPr>
          <p:spPr>
            <a:xfrm>
              <a:off x="2973504" y="4893545"/>
              <a:ext cx="8284319"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l"/>
              <a:r>
                <a:rPr lang="de-DE" dirty="0" err="1"/>
                <a:t>Reduce</a:t>
              </a:r>
              <a:r>
                <a:rPr lang="de-DE" dirty="0"/>
                <a:t> </a:t>
              </a:r>
              <a:r>
                <a:rPr lang="de-DE" dirty="0" err="1"/>
                <a:t>heavily</a:t>
              </a:r>
              <a:r>
                <a:rPr lang="de-DE" dirty="0"/>
                <a:t> </a:t>
              </a:r>
              <a:r>
                <a:rPr lang="de-DE" dirty="0" err="1"/>
                <a:t>overlapping</a:t>
              </a:r>
              <a:r>
                <a:rPr lang="de-DE" dirty="0"/>
                <a:t> </a:t>
              </a:r>
              <a:r>
                <a:rPr lang="de-DE" dirty="0" err="1"/>
                <a:t>positions</a:t>
              </a:r>
              <a:br>
                <a:rPr lang="de-DE" dirty="0"/>
              </a:br>
              <a:r>
                <a:rPr lang="de-DE" dirty="0" err="1"/>
                <a:t>through</a:t>
              </a:r>
              <a:r>
                <a:rPr lang="de-DE" dirty="0"/>
                <a:t> </a:t>
              </a:r>
              <a:r>
                <a:rPr lang="de-DE" dirty="0" err="1"/>
                <a:t>overlap</a:t>
              </a:r>
              <a:r>
                <a:rPr lang="de-DE" dirty="0"/>
                <a:t> </a:t>
              </a:r>
              <a:r>
                <a:rPr lang="de-DE" dirty="0" err="1"/>
                <a:t>graph</a:t>
              </a:r>
              <a:r>
                <a:rPr lang="de-DE" dirty="0"/>
                <a:t> </a:t>
              </a:r>
              <a:r>
                <a:rPr lang="de-DE" dirty="0" err="1"/>
                <a:t>and</a:t>
              </a:r>
              <a:r>
                <a:rPr lang="de-DE" dirty="0"/>
                <a:t> form </a:t>
              </a:r>
              <a:r>
                <a:rPr lang="de-DE" dirty="0" err="1"/>
                <a:t>groups</a:t>
              </a:r>
              <a:endParaRPr lang="de-DE" dirty="0"/>
            </a:p>
          </p:txBody>
        </p:sp>
        <p:sp>
          <p:nvSpPr>
            <p:cNvPr id="10" name="TextBox 9">
              <a:extLst>
                <a:ext uri="{FF2B5EF4-FFF2-40B4-BE49-F238E27FC236}">
                  <a16:creationId xmlns:a16="http://schemas.microsoft.com/office/drawing/2014/main" id="{F4105838-3F1A-3B41-82B8-FFAA9CE2AA9D}"/>
                </a:ext>
              </a:extLst>
            </p:cNvPr>
            <p:cNvSpPr txBox="1"/>
            <p:nvPr/>
          </p:nvSpPr>
          <p:spPr>
            <a:xfrm>
              <a:off x="1582873" y="4639629"/>
              <a:ext cx="852798" cy="17184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de-DE" sz="10500" b="1" dirty="0">
                  <a:solidFill>
                    <a:schemeClr val="bg1">
                      <a:lumMod val="50000"/>
                    </a:schemeClr>
                  </a:solidFill>
                </a:rPr>
                <a:t>2</a:t>
              </a:r>
              <a:endParaRPr kumimoji="0" lang="de-DE" sz="10500" b="1" i="0" u="none" strike="noStrike" cap="none" spc="0" normalizeH="0" baseline="0" dirty="0">
                <a:ln>
                  <a:noFill/>
                </a:ln>
                <a:solidFill>
                  <a:schemeClr val="bg1">
                    <a:lumMod val="50000"/>
                  </a:schemeClr>
                </a:solidFill>
                <a:effectLst/>
                <a:uFillTx/>
                <a:latin typeface="+mn-lt"/>
                <a:ea typeface="+mn-ea"/>
                <a:cs typeface="+mn-cs"/>
                <a:sym typeface="Helvetica Light"/>
              </a:endParaRPr>
            </a:p>
          </p:txBody>
        </p:sp>
      </p:grpSp>
      <p:grpSp>
        <p:nvGrpSpPr>
          <p:cNvPr id="6" name="Group 5">
            <a:extLst>
              <a:ext uri="{FF2B5EF4-FFF2-40B4-BE49-F238E27FC236}">
                <a16:creationId xmlns:a16="http://schemas.microsoft.com/office/drawing/2014/main" id="{A58CCFD4-116A-ED43-A24B-C9020E145328}"/>
              </a:ext>
            </a:extLst>
          </p:cNvPr>
          <p:cNvGrpSpPr/>
          <p:nvPr/>
        </p:nvGrpSpPr>
        <p:grpSpPr>
          <a:xfrm>
            <a:off x="1582873" y="6527581"/>
            <a:ext cx="8854213" cy="1718419"/>
            <a:chOff x="1582873" y="6527581"/>
            <a:chExt cx="8854213" cy="1718419"/>
          </a:xfrm>
        </p:grpSpPr>
        <p:sp>
          <p:nvSpPr>
            <p:cNvPr id="8" name="TextBox 7">
              <a:extLst>
                <a:ext uri="{FF2B5EF4-FFF2-40B4-BE49-F238E27FC236}">
                  <a16:creationId xmlns:a16="http://schemas.microsoft.com/office/drawing/2014/main" id="{C33BB17A-A444-6F4B-8F51-048BF8825AE2}"/>
                </a:ext>
              </a:extLst>
            </p:cNvPr>
            <p:cNvSpPr txBox="1"/>
            <p:nvPr/>
          </p:nvSpPr>
          <p:spPr>
            <a:xfrm>
              <a:off x="2973504" y="6757433"/>
              <a:ext cx="7463582"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l"/>
              <a:r>
                <a:rPr lang="de-DE" dirty="0"/>
                <a:t>Match </a:t>
              </a:r>
              <a:r>
                <a:rPr lang="de-DE" dirty="0" err="1"/>
                <a:t>labels</a:t>
              </a:r>
              <a:r>
                <a:rPr lang="de-DE" dirty="0"/>
                <a:t> </a:t>
              </a:r>
              <a:r>
                <a:rPr lang="de-DE" dirty="0" err="1"/>
                <a:t>to</a:t>
              </a:r>
              <a:r>
                <a:rPr lang="de-DE" dirty="0"/>
                <a:t> </a:t>
              </a:r>
              <a:r>
                <a:rPr lang="de-DE" dirty="0" err="1"/>
                <a:t>groups</a:t>
              </a:r>
              <a:r>
                <a:rPr lang="de-DE" dirty="0"/>
                <a:t> </a:t>
              </a:r>
              <a:r>
                <a:rPr lang="de-DE" dirty="0" err="1"/>
                <a:t>by</a:t>
              </a:r>
              <a:r>
                <a:rPr lang="de-DE" dirty="0"/>
                <a:t> </a:t>
              </a:r>
              <a:r>
                <a:rPr lang="de-DE" dirty="0" err="1"/>
                <a:t>solving</a:t>
              </a:r>
              <a:r>
                <a:rPr lang="de-DE" dirty="0"/>
                <a:t> a</a:t>
              </a:r>
              <a:br>
                <a:rPr lang="de-DE" dirty="0"/>
              </a:br>
              <a:r>
                <a:rPr lang="de-DE" dirty="0"/>
                <a:t>a </a:t>
              </a:r>
              <a:r>
                <a:rPr lang="de-DE" dirty="0" err="1"/>
                <a:t>matching</a:t>
              </a:r>
              <a:r>
                <a:rPr lang="de-DE" dirty="0"/>
                <a:t> </a:t>
              </a:r>
              <a:r>
                <a:rPr lang="de-DE" dirty="0" err="1"/>
                <a:t>problem</a:t>
              </a:r>
              <a:endParaRPr lang="de-DE" dirty="0"/>
            </a:p>
          </p:txBody>
        </p:sp>
        <p:sp>
          <p:nvSpPr>
            <p:cNvPr id="12" name="TextBox 11">
              <a:extLst>
                <a:ext uri="{FF2B5EF4-FFF2-40B4-BE49-F238E27FC236}">
                  <a16:creationId xmlns:a16="http://schemas.microsoft.com/office/drawing/2014/main" id="{E91D2917-4CFA-3042-850B-A6C544F22C71}"/>
                </a:ext>
              </a:extLst>
            </p:cNvPr>
            <p:cNvSpPr txBox="1"/>
            <p:nvPr/>
          </p:nvSpPr>
          <p:spPr>
            <a:xfrm>
              <a:off x="1582873" y="6527581"/>
              <a:ext cx="852798" cy="17184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10500" b="1" i="0" u="none" strike="noStrike" cap="none" spc="0" normalizeH="0" baseline="0" dirty="0">
                  <a:ln>
                    <a:noFill/>
                  </a:ln>
                  <a:solidFill>
                    <a:schemeClr val="bg1">
                      <a:lumMod val="50000"/>
                    </a:schemeClr>
                  </a:solidFill>
                  <a:effectLst/>
                  <a:uFillTx/>
                  <a:latin typeface="+mn-lt"/>
                  <a:ea typeface="+mn-ea"/>
                  <a:cs typeface="+mn-cs"/>
                  <a:sym typeface="Helvetica Light"/>
                </a:rPr>
                <a:t>3</a:t>
              </a:r>
            </a:p>
          </p:txBody>
        </p:sp>
      </p:grpSp>
      <p:grpSp>
        <p:nvGrpSpPr>
          <p:cNvPr id="15" name="Group 14">
            <a:extLst>
              <a:ext uri="{FF2B5EF4-FFF2-40B4-BE49-F238E27FC236}">
                <a16:creationId xmlns:a16="http://schemas.microsoft.com/office/drawing/2014/main" id="{021BAF66-A647-4842-AF4D-6D5F1918F47A}"/>
              </a:ext>
            </a:extLst>
          </p:cNvPr>
          <p:cNvGrpSpPr/>
          <p:nvPr/>
        </p:nvGrpSpPr>
        <p:grpSpPr>
          <a:xfrm>
            <a:off x="1270669" y="2930611"/>
            <a:ext cx="10463462" cy="1232316"/>
            <a:chOff x="1233176" y="2930611"/>
            <a:chExt cx="10463462" cy="1232316"/>
          </a:xfrm>
        </p:grpSpPr>
        <p:cxnSp>
          <p:nvCxnSpPr>
            <p:cNvPr id="13" name="Straight Connector 12">
              <a:extLst>
                <a:ext uri="{FF2B5EF4-FFF2-40B4-BE49-F238E27FC236}">
                  <a16:creationId xmlns:a16="http://schemas.microsoft.com/office/drawing/2014/main" id="{DF9E4B29-3360-3F46-B1A2-32DD2A2F7381}"/>
                </a:ext>
              </a:extLst>
            </p:cNvPr>
            <p:cNvCxnSpPr>
              <a:cxnSpLocks/>
            </p:cNvCxnSpPr>
            <p:nvPr/>
          </p:nvCxnSpPr>
          <p:spPr>
            <a:xfrm>
              <a:off x="1233176" y="2930611"/>
              <a:ext cx="0" cy="1232316"/>
            </a:xfrm>
            <a:prstGeom prst="line">
              <a:avLst/>
            </a:prstGeom>
            <a:noFill/>
            <a:ln w="6985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8" name="Straight Connector 17">
              <a:extLst>
                <a:ext uri="{FF2B5EF4-FFF2-40B4-BE49-F238E27FC236}">
                  <a16:creationId xmlns:a16="http://schemas.microsoft.com/office/drawing/2014/main" id="{A227147C-EA6E-104B-B9DF-6B26B3FB6BFC}"/>
                </a:ext>
              </a:extLst>
            </p:cNvPr>
            <p:cNvCxnSpPr>
              <a:cxnSpLocks/>
            </p:cNvCxnSpPr>
            <p:nvPr/>
          </p:nvCxnSpPr>
          <p:spPr>
            <a:xfrm>
              <a:off x="11696638" y="2930611"/>
              <a:ext cx="0" cy="1232316"/>
            </a:xfrm>
            <a:prstGeom prst="line">
              <a:avLst/>
            </a:prstGeom>
            <a:noFill/>
            <a:ln w="69850" cap="flat">
              <a:solidFill>
                <a:srgbClr val="CA7D17"/>
              </a:solidFill>
              <a:prstDash val="solid"/>
              <a:miter lim="400000"/>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3684316381"/>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dissolve">
                                      <p:cBhvr>
                                        <p:cTn id="19" dur="2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2</a:t>
            </a:fld>
            <a:endParaRPr/>
          </a:p>
        </p:txBody>
      </p:sp>
      <p:pic>
        <p:nvPicPr>
          <p:cNvPr id="124" name="63009926_331a2f0694_o.jpg" descr="63009926_331a2f0694_o.jpg"/>
          <p:cNvPicPr>
            <a:picLocks noChangeAspect="1"/>
          </p:cNvPicPr>
          <p:nvPr/>
        </p:nvPicPr>
        <p:blipFill>
          <a:blip r:embed="rId3">
            <a:extLst/>
          </a:blip>
          <a:stretch>
            <a:fillRect/>
          </a:stretch>
        </p:blipFill>
        <p:spPr>
          <a:xfrm>
            <a:off x="1453407" y="537532"/>
            <a:ext cx="10097986" cy="7985824"/>
          </a:xfrm>
          <a:prstGeom prst="rect">
            <a:avLst/>
          </a:prstGeom>
          <a:ln w="12700">
            <a:miter lim="400000"/>
          </a:ln>
        </p:spPr>
      </p:pic>
      <p:sp>
        <p:nvSpPr>
          <p:cNvPr id="125" name="Source: Flickr"/>
          <p:cNvSpPr txBox="1"/>
          <p:nvPr/>
        </p:nvSpPr>
        <p:spPr>
          <a:xfrm>
            <a:off x="5516371" y="8723680"/>
            <a:ext cx="1972057" cy="4699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a:defRPr sz="2400">
                <a:latin typeface="Helvetica"/>
                <a:ea typeface="Helvetica"/>
                <a:cs typeface="Helvetica"/>
                <a:sym typeface="Helvetica"/>
              </a:defRPr>
            </a:pPr>
            <a:r>
              <a:t>Source: </a:t>
            </a:r>
            <a:r>
              <a:rPr u="sng">
                <a:hlinkClick r:id="rId4"/>
              </a:rPr>
              <a:t>Flickr</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xfrm>
            <a:off x="952500" y="190500"/>
            <a:ext cx="11099800" cy="2159000"/>
          </a:xfrm>
          <a:prstGeom prst="rect">
            <a:avLst/>
          </a:prstGeom>
        </p:spPr>
        <p:txBody>
          <a:bodyPr/>
          <a:lstStyle/>
          <a:p>
            <a:r>
              <a:rPr lang="de-DE" dirty="0" err="1"/>
              <a:t>Candidate</a:t>
            </a:r>
            <a:r>
              <a:rPr lang="de-DE" dirty="0"/>
              <a:t> </a:t>
            </a:r>
            <a:r>
              <a:rPr lang="de-DE" dirty="0" err="1"/>
              <a:t>Positions</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20</a:t>
            </a:fld>
            <a:endParaRPr/>
          </a:p>
        </p:txBody>
      </p:sp>
      <p:sp>
        <p:nvSpPr>
          <p:cNvPr id="20" name="Kreis">
            <a:extLst>
              <a:ext uri="{FF2B5EF4-FFF2-40B4-BE49-F238E27FC236}">
                <a16:creationId xmlns:a16="http://schemas.microsoft.com/office/drawing/2014/main" id="{3714D38A-8000-1944-B93F-C95FDE240D3A}"/>
              </a:ext>
            </a:extLst>
          </p:cNvPr>
          <p:cNvSpPr/>
          <p:nvPr/>
        </p:nvSpPr>
        <p:spPr>
          <a:xfrm>
            <a:off x="6381699" y="4714655"/>
            <a:ext cx="241403" cy="241402"/>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grpSp>
        <p:nvGrpSpPr>
          <p:cNvPr id="60" name="Group 59">
            <a:extLst>
              <a:ext uri="{FF2B5EF4-FFF2-40B4-BE49-F238E27FC236}">
                <a16:creationId xmlns:a16="http://schemas.microsoft.com/office/drawing/2014/main" id="{30B5BF3F-BE25-8D46-97EF-251ABCA489C6}"/>
              </a:ext>
            </a:extLst>
          </p:cNvPr>
          <p:cNvGrpSpPr/>
          <p:nvPr/>
        </p:nvGrpSpPr>
        <p:grpSpPr>
          <a:xfrm>
            <a:off x="3510742" y="2874759"/>
            <a:ext cx="5983316" cy="3917059"/>
            <a:chOff x="3510742" y="2586001"/>
            <a:chExt cx="5983316" cy="3917059"/>
          </a:xfrm>
        </p:grpSpPr>
        <p:sp>
          <p:nvSpPr>
            <p:cNvPr id="46" name="TextBox 45">
              <a:extLst>
                <a:ext uri="{FF2B5EF4-FFF2-40B4-BE49-F238E27FC236}">
                  <a16:creationId xmlns:a16="http://schemas.microsoft.com/office/drawing/2014/main" id="{21D6874D-7FB0-B644-AAB7-725CC528F2BF}"/>
                </a:ext>
              </a:extLst>
            </p:cNvPr>
            <p:cNvSpPr txBox="1"/>
            <p:nvPr/>
          </p:nvSpPr>
          <p:spPr>
            <a:xfrm>
              <a:off x="9191091" y="2586001"/>
              <a:ext cx="3029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2800" b="0" i="0" u="none" strike="noStrike" cap="none" spc="0" normalizeH="0" baseline="0" dirty="0">
                  <a:ln>
                    <a:noFill/>
                  </a:ln>
                  <a:solidFill>
                    <a:schemeClr val="bg1">
                      <a:lumMod val="50000"/>
                    </a:schemeClr>
                  </a:solidFill>
                  <a:effectLst/>
                  <a:uFillTx/>
                  <a:latin typeface="+mn-lt"/>
                  <a:ea typeface="+mn-ea"/>
                  <a:cs typeface="+mn-cs"/>
                  <a:sym typeface="Helvetica Light"/>
                </a:rPr>
                <a:t>1</a:t>
              </a:r>
            </a:p>
          </p:txBody>
        </p:sp>
        <p:sp>
          <p:nvSpPr>
            <p:cNvPr id="52" name="TextBox 51">
              <a:extLst>
                <a:ext uri="{FF2B5EF4-FFF2-40B4-BE49-F238E27FC236}">
                  <a16:creationId xmlns:a16="http://schemas.microsoft.com/office/drawing/2014/main" id="{C4FF1B22-9268-0942-80D6-EB6C87D4D111}"/>
                </a:ext>
              </a:extLst>
            </p:cNvPr>
            <p:cNvSpPr txBox="1"/>
            <p:nvPr/>
          </p:nvSpPr>
          <p:spPr>
            <a:xfrm>
              <a:off x="3510742" y="2586001"/>
              <a:ext cx="3029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2800" b="0" i="0" u="none" strike="noStrike" cap="none" spc="0" normalizeH="0" baseline="0" dirty="0">
                  <a:ln>
                    <a:noFill/>
                  </a:ln>
                  <a:solidFill>
                    <a:schemeClr val="bg1">
                      <a:lumMod val="50000"/>
                    </a:schemeClr>
                  </a:solidFill>
                  <a:effectLst/>
                  <a:uFillTx/>
                  <a:latin typeface="+mn-lt"/>
                  <a:ea typeface="+mn-ea"/>
                  <a:cs typeface="+mn-cs"/>
                  <a:sym typeface="Helvetica Light"/>
                </a:rPr>
                <a:t>2</a:t>
              </a:r>
            </a:p>
          </p:txBody>
        </p:sp>
        <p:sp>
          <p:nvSpPr>
            <p:cNvPr id="53" name="TextBox 52">
              <a:extLst>
                <a:ext uri="{FF2B5EF4-FFF2-40B4-BE49-F238E27FC236}">
                  <a16:creationId xmlns:a16="http://schemas.microsoft.com/office/drawing/2014/main" id="{CB0EFFE4-9731-4047-8030-F30996630114}"/>
                </a:ext>
              </a:extLst>
            </p:cNvPr>
            <p:cNvSpPr txBox="1"/>
            <p:nvPr/>
          </p:nvSpPr>
          <p:spPr>
            <a:xfrm>
              <a:off x="6411445" y="2586001"/>
              <a:ext cx="3029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2800" b="0" i="0" u="none" strike="noStrike" cap="none" spc="0" normalizeH="0" baseline="0" dirty="0">
                  <a:ln>
                    <a:noFill/>
                  </a:ln>
                  <a:solidFill>
                    <a:schemeClr val="bg1">
                      <a:lumMod val="50000"/>
                    </a:schemeClr>
                  </a:solidFill>
                  <a:effectLst/>
                  <a:uFillTx/>
                  <a:latin typeface="+mn-lt"/>
                  <a:ea typeface="+mn-ea"/>
                  <a:cs typeface="+mn-cs"/>
                  <a:sym typeface="Helvetica Light"/>
                </a:rPr>
                <a:t>6</a:t>
              </a:r>
            </a:p>
          </p:txBody>
        </p:sp>
        <p:sp>
          <p:nvSpPr>
            <p:cNvPr id="54" name="TextBox 53">
              <a:extLst>
                <a:ext uri="{FF2B5EF4-FFF2-40B4-BE49-F238E27FC236}">
                  <a16:creationId xmlns:a16="http://schemas.microsoft.com/office/drawing/2014/main" id="{567E463D-5608-2E4F-8E64-525B5CD797E4}"/>
                </a:ext>
              </a:extLst>
            </p:cNvPr>
            <p:cNvSpPr txBox="1"/>
            <p:nvPr/>
          </p:nvSpPr>
          <p:spPr>
            <a:xfrm>
              <a:off x="9191091" y="5969581"/>
              <a:ext cx="3029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2800" b="0" i="0" u="none" strike="noStrike" cap="none" spc="0" normalizeH="0" baseline="0" dirty="0">
                  <a:ln>
                    <a:noFill/>
                  </a:ln>
                  <a:solidFill>
                    <a:schemeClr val="bg1">
                      <a:lumMod val="50000"/>
                    </a:schemeClr>
                  </a:solidFill>
                  <a:effectLst/>
                  <a:uFillTx/>
                  <a:latin typeface="+mn-lt"/>
                  <a:ea typeface="+mn-ea"/>
                  <a:cs typeface="+mn-cs"/>
                  <a:sym typeface="Helvetica Light"/>
                </a:rPr>
                <a:t>4</a:t>
              </a:r>
            </a:p>
          </p:txBody>
        </p:sp>
        <p:sp>
          <p:nvSpPr>
            <p:cNvPr id="55" name="TextBox 54">
              <a:extLst>
                <a:ext uri="{FF2B5EF4-FFF2-40B4-BE49-F238E27FC236}">
                  <a16:creationId xmlns:a16="http://schemas.microsoft.com/office/drawing/2014/main" id="{01E497C4-7870-6A45-A059-375EC6DFA3EB}"/>
                </a:ext>
              </a:extLst>
            </p:cNvPr>
            <p:cNvSpPr txBox="1"/>
            <p:nvPr/>
          </p:nvSpPr>
          <p:spPr>
            <a:xfrm>
              <a:off x="6430580" y="5969581"/>
              <a:ext cx="3029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2800" b="0" i="0" u="none" strike="noStrike" cap="none" spc="0" normalizeH="0" baseline="0" dirty="0">
                  <a:ln>
                    <a:noFill/>
                  </a:ln>
                  <a:solidFill>
                    <a:schemeClr val="bg1">
                      <a:lumMod val="50000"/>
                    </a:schemeClr>
                  </a:solidFill>
                  <a:effectLst/>
                  <a:uFillTx/>
                  <a:latin typeface="+mn-lt"/>
                  <a:ea typeface="+mn-ea"/>
                  <a:cs typeface="+mn-cs"/>
                  <a:sym typeface="Helvetica Light"/>
                </a:rPr>
                <a:t>8</a:t>
              </a:r>
            </a:p>
          </p:txBody>
        </p:sp>
        <p:sp>
          <p:nvSpPr>
            <p:cNvPr id="56" name="TextBox 55">
              <a:extLst>
                <a:ext uri="{FF2B5EF4-FFF2-40B4-BE49-F238E27FC236}">
                  <a16:creationId xmlns:a16="http://schemas.microsoft.com/office/drawing/2014/main" id="{C435DFB1-B3B8-2640-A935-F56760308CFD}"/>
                </a:ext>
              </a:extLst>
            </p:cNvPr>
            <p:cNvSpPr txBox="1"/>
            <p:nvPr/>
          </p:nvSpPr>
          <p:spPr>
            <a:xfrm>
              <a:off x="3510742" y="5969581"/>
              <a:ext cx="3029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2800" b="0" i="0" u="none" strike="noStrike" cap="none" spc="0" normalizeH="0" baseline="0" dirty="0">
                  <a:ln>
                    <a:noFill/>
                  </a:ln>
                  <a:solidFill>
                    <a:schemeClr val="bg1">
                      <a:lumMod val="50000"/>
                    </a:schemeClr>
                  </a:solidFill>
                  <a:effectLst/>
                  <a:uFillTx/>
                  <a:latin typeface="+mn-lt"/>
                  <a:ea typeface="+mn-ea"/>
                  <a:cs typeface="+mn-cs"/>
                  <a:sym typeface="Helvetica Light"/>
                </a:rPr>
                <a:t>3</a:t>
              </a:r>
            </a:p>
          </p:txBody>
        </p:sp>
        <p:sp>
          <p:nvSpPr>
            <p:cNvPr id="57" name="TextBox 56">
              <a:extLst>
                <a:ext uri="{FF2B5EF4-FFF2-40B4-BE49-F238E27FC236}">
                  <a16:creationId xmlns:a16="http://schemas.microsoft.com/office/drawing/2014/main" id="{E566830F-58E2-D240-88D5-20F30D91A6AF}"/>
                </a:ext>
              </a:extLst>
            </p:cNvPr>
            <p:cNvSpPr txBox="1"/>
            <p:nvPr/>
          </p:nvSpPr>
          <p:spPr>
            <a:xfrm>
              <a:off x="3510742" y="4274907"/>
              <a:ext cx="3029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2800" b="0" i="0" u="none" strike="noStrike" cap="none" spc="0" normalizeH="0" baseline="0" dirty="0">
                  <a:ln>
                    <a:noFill/>
                  </a:ln>
                  <a:solidFill>
                    <a:schemeClr val="bg1">
                      <a:lumMod val="50000"/>
                    </a:schemeClr>
                  </a:solidFill>
                  <a:effectLst/>
                  <a:uFillTx/>
                  <a:latin typeface="+mn-lt"/>
                  <a:ea typeface="+mn-ea"/>
                  <a:cs typeface="+mn-cs"/>
                  <a:sym typeface="Helvetica Light"/>
                </a:rPr>
                <a:t>7</a:t>
              </a:r>
            </a:p>
          </p:txBody>
        </p:sp>
        <p:sp>
          <p:nvSpPr>
            <p:cNvPr id="58" name="TextBox 57">
              <a:extLst>
                <a:ext uri="{FF2B5EF4-FFF2-40B4-BE49-F238E27FC236}">
                  <a16:creationId xmlns:a16="http://schemas.microsoft.com/office/drawing/2014/main" id="{23C37C3E-EF38-064A-8380-5F63CC7E606B}"/>
                </a:ext>
              </a:extLst>
            </p:cNvPr>
            <p:cNvSpPr txBox="1"/>
            <p:nvPr/>
          </p:nvSpPr>
          <p:spPr>
            <a:xfrm>
              <a:off x="9191091" y="4274907"/>
              <a:ext cx="3029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2800" b="0" i="0" u="none" strike="noStrike" cap="none" spc="0" normalizeH="0" baseline="0" dirty="0">
                  <a:ln>
                    <a:noFill/>
                  </a:ln>
                  <a:solidFill>
                    <a:schemeClr val="bg1">
                      <a:lumMod val="50000"/>
                    </a:schemeClr>
                  </a:solidFill>
                  <a:effectLst/>
                  <a:uFillTx/>
                  <a:latin typeface="+mn-lt"/>
                  <a:ea typeface="+mn-ea"/>
                  <a:cs typeface="+mn-cs"/>
                  <a:sym typeface="Helvetica Light"/>
                </a:rPr>
                <a:t>5</a:t>
              </a:r>
            </a:p>
          </p:txBody>
        </p:sp>
      </p:grpSp>
      <p:grpSp>
        <p:nvGrpSpPr>
          <p:cNvPr id="62" name="Group 61">
            <a:extLst>
              <a:ext uri="{FF2B5EF4-FFF2-40B4-BE49-F238E27FC236}">
                <a16:creationId xmlns:a16="http://schemas.microsoft.com/office/drawing/2014/main" id="{AF893950-BF11-B64D-A2DE-76D712BE01E3}"/>
              </a:ext>
            </a:extLst>
          </p:cNvPr>
          <p:cNvGrpSpPr/>
          <p:nvPr/>
        </p:nvGrpSpPr>
        <p:grpSpPr>
          <a:xfrm>
            <a:off x="4159196" y="3729038"/>
            <a:ext cx="4673708" cy="2190856"/>
            <a:chOff x="4159196" y="3729038"/>
            <a:chExt cx="4673708" cy="2190856"/>
          </a:xfrm>
        </p:grpSpPr>
        <p:sp>
          <p:nvSpPr>
            <p:cNvPr id="45" name="Rechteck">
              <a:extLst>
                <a:ext uri="{FF2B5EF4-FFF2-40B4-BE49-F238E27FC236}">
                  <a16:creationId xmlns:a16="http://schemas.microsoft.com/office/drawing/2014/main" id="{B42DF0FA-E000-9344-A581-A0912DFC15B8}"/>
                </a:ext>
              </a:extLst>
            </p:cNvPr>
            <p:cNvSpPr/>
            <p:nvPr/>
          </p:nvSpPr>
          <p:spPr>
            <a:xfrm>
              <a:off x="5391149" y="3729038"/>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3" name="Rechteck">
              <a:extLst>
                <a:ext uri="{FF2B5EF4-FFF2-40B4-BE49-F238E27FC236}">
                  <a16:creationId xmlns:a16="http://schemas.microsoft.com/office/drawing/2014/main" id="{4FBEFF27-36EA-C348-BB45-6642DA3DED5B}"/>
                </a:ext>
              </a:extLst>
            </p:cNvPr>
            <p:cNvSpPr/>
            <p:nvPr/>
          </p:nvSpPr>
          <p:spPr>
            <a:xfrm>
              <a:off x="5391149" y="4959103"/>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4" name="Rechteck">
              <a:extLst>
                <a:ext uri="{FF2B5EF4-FFF2-40B4-BE49-F238E27FC236}">
                  <a16:creationId xmlns:a16="http://schemas.microsoft.com/office/drawing/2014/main" id="{93D65A30-F3BD-EE4A-8B9D-CA1E967D2BBF}"/>
                </a:ext>
              </a:extLst>
            </p:cNvPr>
            <p:cNvSpPr/>
            <p:nvPr/>
          </p:nvSpPr>
          <p:spPr>
            <a:xfrm>
              <a:off x="6623102" y="4359029"/>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5" name="Rechteck">
              <a:extLst>
                <a:ext uri="{FF2B5EF4-FFF2-40B4-BE49-F238E27FC236}">
                  <a16:creationId xmlns:a16="http://schemas.microsoft.com/office/drawing/2014/main" id="{D28BFEC6-5C8C-0040-BA42-08D1FE3CEA90}"/>
                </a:ext>
              </a:extLst>
            </p:cNvPr>
            <p:cNvSpPr/>
            <p:nvPr/>
          </p:nvSpPr>
          <p:spPr>
            <a:xfrm>
              <a:off x="4159196" y="4354960"/>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grpSp>
      <p:grpSp>
        <p:nvGrpSpPr>
          <p:cNvPr id="61" name="Group 60">
            <a:extLst>
              <a:ext uri="{FF2B5EF4-FFF2-40B4-BE49-F238E27FC236}">
                <a16:creationId xmlns:a16="http://schemas.microsoft.com/office/drawing/2014/main" id="{F30F9908-0A30-9841-BDA3-68078B39A19B}"/>
              </a:ext>
            </a:extLst>
          </p:cNvPr>
          <p:cNvGrpSpPr/>
          <p:nvPr/>
        </p:nvGrpSpPr>
        <p:grpSpPr>
          <a:xfrm>
            <a:off x="4219370" y="3798206"/>
            <a:ext cx="4553360" cy="2052520"/>
            <a:chOff x="4219370" y="3798206"/>
            <a:chExt cx="4553360" cy="2052520"/>
          </a:xfrm>
        </p:grpSpPr>
        <p:sp>
          <p:nvSpPr>
            <p:cNvPr id="66" name="Rechteck">
              <a:extLst>
                <a:ext uri="{FF2B5EF4-FFF2-40B4-BE49-F238E27FC236}">
                  <a16:creationId xmlns:a16="http://schemas.microsoft.com/office/drawing/2014/main" id="{9EF8B797-C12E-6D47-9799-8E2BB4CAD956}"/>
                </a:ext>
              </a:extLst>
            </p:cNvPr>
            <p:cNvSpPr/>
            <p:nvPr/>
          </p:nvSpPr>
          <p:spPr>
            <a:xfrm>
              <a:off x="6562928" y="3798207"/>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7" name="Rechteck">
              <a:extLst>
                <a:ext uri="{FF2B5EF4-FFF2-40B4-BE49-F238E27FC236}">
                  <a16:creationId xmlns:a16="http://schemas.microsoft.com/office/drawing/2014/main" id="{E7E0FBA8-722D-2F4D-95EA-354D1D1F1F62}"/>
                </a:ext>
              </a:extLst>
            </p:cNvPr>
            <p:cNvSpPr/>
            <p:nvPr/>
          </p:nvSpPr>
          <p:spPr>
            <a:xfrm>
              <a:off x="4219370" y="3798206"/>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8" name="Rechteck">
              <a:extLst>
                <a:ext uri="{FF2B5EF4-FFF2-40B4-BE49-F238E27FC236}">
                  <a16:creationId xmlns:a16="http://schemas.microsoft.com/office/drawing/2014/main" id="{E55F320D-A5CF-8142-B04C-8F012CD85AD0}"/>
                </a:ext>
              </a:extLst>
            </p:cNvPr>
            <p:cNvSpPr/>
            <p:nvPr/>
          </p:nvSpPr>
          <p:spPr>
            <a:xfrm>
              <a:off x="6562928" y="4889935"/>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9" name="Rechteck">
              <a:extLst>
                <a:ext uri="{FF2B5EF4-FFF2-40B4-BE49-F238E27FC236}">
                  <a16:creationId xmlns:a16="http://schemas.microsoft.com/office/drawing/2014/main" id="{FEE4F109-21E5-1E48-8BC7-5DC9BFE0FCA5}"/>
                </a:ext>
              </a:extLst>
            </p:cNvPr>
            <p:cNvSpPr/>
            <p:nvPr/>
          </p:nvSpPr>
          <p:spPr>
            <a:xfrm>
              <a:off x="4219370" y="4889934"/>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grpSp>
    </p:spTree>
    <p:extLst>
      <p:ext uri="{BB962C8B-B14F-4D97-AF65-F5344CB8AC3E}">
        <p14:creationId xmlns:p14="http://schemas.microsoft.com/office/powerpoint/2010/main" val="620844704"/>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6" name="Gruppieren"/>
          <p:cNvGrpSpPr/>
          <p:nvPr/>
        </p:nvGrpSpPr>
        <p:grpSpPr>
          <a:xfrm>
            <a:off x="2819005" y="2828032"/>
            <a:ext cx="7343099" cy="4464925"/>
            <a:chOff x="0" y="0"/>
            <a:chExt cx="7343097" cy="4464924"/>
          </a:xfrm>
        </p:grpSpPr>
        <p:sp>
          <p:nvSpPr>
            <p:cNvPr id="651" name="Form"/>
            <p:cNvSpPr/>
            <p:nvPr/>
          </p:nvSpPr>
          <p:spPr>
            <a:xfrm>
              <a:off x="1871" y="0"/>
              <a:ext cx="7341227" cy="4463229"/>
            </a:xfrm>
            <a:custGeom>
              <a:avLst/>
              <a:gdLst/>
              <a:ahLst/>
              <a:cxnLst>
                <a:cxn ang="0">
                  <a:pos x="wd2" y="hd2"/>
                </a:cxn>
                <a:cxn ang="5400000">
                  <a:pos x="wd2" y="hd2"/>
                </a:cxn>
                <a:cxn ang="10800000">
                  <a:pos x="wd2" y="hd2"/>
                </a:cxn>
                <a:cxn ang="16200000">
                  <a:pos x="wd2" y="hd2"/>
                </a:cxn>
              </a:cxnLst>
              <a:rect l="0" t="0" r="r" b="b"/>
              <a:pathLst>
                <a:path w="21600" h="21600" extrusionOk="0">
                  <a:moveTo>
                    <a:pt x="9489" y="0"/>
                  </a:moveTo>
                  <a:lnTo>
                    <a:pt x="15798" y="0"/>
                  </a:lnTo>
                  <a:lnTo>
                    <a:pt x="15798" y="4575"/>
                  </a:lnTo>
                  <a:lnTo>
                    <a:pt x="15412" y="5069"/>
                  </a:lnTo>
                  <a:lnTo>
                    <a:pt x="21600" y="5069"/>
                  </a:lnTo>
                  <a:lnTo>
                    <a:pt x="21600" y="9702"/>
                  </a:lnTo>
                  <a:lnTo>
                    <a:pt x="12236" y="21600"/>
                  </a:lnTo>
                  <a:lnTo>
                    <a:pt x="5925" y="21600"/>
                  </a:lnTo>
                  <a:lnTo>
                    <a:pt x="5925" y="17097"/>
                  </a:lnTo>
                  <a:lnTo>
                    <a:pt x="6267" y="16623"/>
                  </a:lnTo>
                  <a:lnTo>
                    <a:pt x="0" y="16623"/>
                  </a:lnTo>
                  <a:lnTo>
                    <a:pt x="0" y="12096"/>
                  </a:lnTo>
                  <a:lnTo>
                    <a:pt x="9489" y="0"/>
                  </a:lnTo>
                  <a:close/>
                </a:path>
              </a:pathLst>
            </a:custGeom>
            <a:solidFill>
              <a:srgbClr val="DCDEE0"/>
            </a:solidFill>
            <a:ln w="12700" cap="flat">
              <a:noFill/>
              <a:miter lim="400000"/>
            </a:ln>
            <a:effectLst/>
          </p:spPr>
          <p:txBody>
            <a:bodyPr wrap="square" lIns="50800" tIns="50800" rIns="50800" bIns="50800" numCol="1" anchor="ctr">
              <a:noAutofit/>
            </a:bodyPr>
            <a:lstStyle/>
            <a:p>
              <a:pPr>
                <a:defRPr sz="2400"/>
              </a:pPr>
              <a:endParaRPr/>
            </a:p>
          </p:txBody>
        </p:sp>
        <p:sp>
          <p:nvSpPr>
            <p:cNvPr id="652" name="Rechteck"/>
            <p:cNvSpPr/>
            <p:nvPr/>
          </p:nvSpPr>
          <p:spPr>
            <a:xfrm>
              <a:off x="5212590" y="1050975"/>
              <a:ext cx="2130400" cy="939801"/>
            </a:xfrm>
            <a:prstGeom prst="rect">
              <a:avLst/>
            </a:prstGeom>
            <a:noFill/>
            <a:ln w="25400" cap="flat">
              <a:solidFill>
                <a:srgbClr val="85888D"/>
              </a:solidFill>
              <a:prstDash val="solid"/>
              <a:miter lim="400000"/>
            </a:ln>
            <a:effectLst/>
          </p:spPr>
          <p:txBody>
            <a:bodyPr wrap="square" lIns="50800" tIns="50800" rIns="50800" bIns="50800" numCol="1" anchor="ctr">
              <a:noAutofit/>
            </a:bodyPr>
            <a:lstStyle/>
            <a:p>
              <a:pPr>
                <a:defRPr sz="2400"/>
              </a:pPr>
              <a:endParaRPr/>
            </a:p>
          </p:txBody>
        </p:sp>
        <p:sp>
          <p:nvSpPr>
            <p:cNvPr id="653" name="Rechteck"/>
            <p:cNvSpPr/>
            <p:nvPr/>
          </p:nvSpPr>
          <p:spPr>
            <a:xfrm>
              <a:off x="2016099" y="3525124"/>
              <a:ext cx="2130401" cy="939801"/>
            </a:xfrm>
            <a:prstGeom prst="rect">
              <a:avLst/>
            </a:prstGeom>
            <a:noFill/>
            <a:ln w="25400" cap="flat">
              <a:solidFill>
                <a:srgbClr val="85888D"/>
              </a:solidFill>
              <a:prstDash val="solid"/>
              <a:miter lim="400000"/>
            </a:ln>
            <a:effectLst/>
          </p:spPr>
          <p:txBody>
            <a:bodyPr wrap="square" lIns="50800" tIns="50800" rIns="50800" bIns="50800" numCol="1" anchor="ctr">
              <a:noAutofit/>
            </a:bodyPr>
            <a:lstStyle/>
            <a:p>
              <a:pPr>
                <a:defRPr sz="2400"/>
              </a:pPr>
              <a:endParaRPr/>
            </a:p>
          </p:txBody>
        </p:sp>
        <p:sp>
          <p:nvSpPr>
            <p:cNvPr id="654" name="Rechteck"/>
            <p:cNvSpPr/>
            <p:nvPr/>
          </p:nvSpPr>
          <p:spPr>
            <a:xfrm>
              <a:off x="0" y="2496424"/>
              <a:ext cx="2130400" cy="939801"/>
            </a:xfrm>
            <a:prstGeom prst="rect">
              <a:avLst/>
            </a:prstGeom>
            <a:noFill/>
            <a:ln w="25400" cap="flat">
              <a:solidFill>
                <a:srgbClr val="85888D"/>
              </a:solidFill>
              <a:prstDash val="solid"/>
              <a:miter lim="400000"/>
            </a:ln>
            <a:effectLst/>
          </p:spPr>
          <p:txBody>
            <a:bodyPr wrap="square" lIns="50800" tIns="50800" rIns="50800" bIns="50800" numCol="1" anchor="ctr">
              <a:noAutofit/>
            </a:bodyPr>
            <a:lstStyle/>
            <a:p>
              <a:pPr>
                <a:defRPr sz="2400"/>
              </a:pPr>
              <a:endParaRPr/>
            </a:p>
          </p:txBody>
        </p:sp>
        <p:sp>
          <p:nvSpPr>
            <p:cNvPr id="655" name="Rechteck"/>
            <p:cNvSpPr/>
            <p:nvPr/>
          </p:nvSpPr>
          <p:spPr>
            <a:xfrm>
              <a:off x="3238500" y="7224"/>
              <a:ext cx="2130400" cy="939801"/>
            </a:xfrm>
            <a:prstGeom prst="rect">
              <a:avLst/>
            </a:prstGeom>
            <a:noFill/>
            <a:ln w="25400" cap="flat">
              <a:solidFill>
                <a:srgbClr val="85888D"/>
              </a:solidFill>
              <a:prstDash val="solid"/>
              <a:miter lim="400000"/>
            </a:ln>
            <a:effectLst/>
          </p:spPr>
          <p:txBody>
            <a:bodyPr wrap="square" lIns="50800" tIns="50800" rIns="50800" bIns="50800" numCol="1" anchor="ctr">
              <a:noAutofit/>
            </a:bodyPr>
            <a:lstStyle/>
            <a:p>
              <a:pPr>
                <a:defRPr sz="2400"/>
              </a:pPr>
              <a:endParaRPr/>
            </a:p>
          </p:txBody>
        </p:sp>
      </p:grpSp>
      <p:sp>
        <p:nvSpPr>
          <p:cNvPr id="657" name="Rechteck"/>
          <p:cNvSpPr/>
          <p:nvPr/>
        </p:nvSpPr>
        <p:spPr>
          <a:xfrm>
            <a:off x="5246598" y="4047351"/>
            <a:ext cx="2130401" cy="939801"/>
          </a:xfrm>
          <a:prstGeom prst="rect">
            <a:avLst/>
          </a:prstGeom>
          <a:ln w="25400">
            <a:solidFill>
              <a:srgbClr val="85888D"/>
            </a:solidFill>
            <a:miter lim="400000"/>
          </a:ln>
        </p:spPr>
        <p:txBody>
          <a:bodyPr lIns="50800" tIns="50800" rIns="50800" bIns="50800" anchor="ctr"/>
          <a:lstStyle/>
          <a:p>
            <a:pPr>
              <a:defRPr sz="2400"/>
            </a:pPr>
            <a:endParaRPr/>
          </a:p>
        </p:txBody>
      </p:sp>
      <p:sp>
        <p:nvSpPr>
          <p:cNvPr id="658" name="Candidate Positions"/>
          <p:cNvSpPr txBox="1">
            <a:spLocks noGrp="1"/>
          </p:cNvSpPr>
          <p:nvPr>
            <p:ph type="title"/>
          </p:nvPr>
        </p:nvSpPr>
        <p:spPr>
          <a:prstGeom prst="rect">
            <a:avLst/>
          </a:prstGeom>
        </p:spPr>
        <p:txBody>
          <a:bodyPr/>
          <a:lstStyle/>
          <a:p>
            <a:r>
              <a:rPr dirty="0"/>
              <a:t>Candidate Positions</a:t>
            </a:r>
          </a:p>
        </p:txBody>
      </p:sp>
      <p:sp>
        <p:nvSpPr>
          <p:cNvPr id="659"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21</a:t>
            </a:fld>
            <a:endParaRPr/>
          </a:p>
        </p:txBody>
      </p:sp>
      <p:cxnSp>
        <p:nvCxnSpPr>
          <p:cNvPr id="662" name="Verbindungslinie"/>
          <p:cNvCxnSpPr>
            <a:cxnSpLocks/>
            <a:stCxn id="661" idx="0"/>
            <a:endCxn id="660" idx="0"/>
          </p:cNvCxnSpPr>
          <p:nvPr/>
        </p:nvCxnSpPr>
        <p:spPr>
          <a:xfrm flipV="1">
            <a:off x="4422354" y="3466257"/>
            <a:ext cx="4160092" cy="3210750"/>
          </a:xfrm>
          <a:prstGeom prst="straightConnector1">
            <a:avLst/>
          </a:prstGeom>
          <a:ln w="38100">
            <a:solidFill>
              <a:srgbClr val="53585F"/>
            </a:solidFill>
            <a:miter lim="400000"/>
          </a:ln>
        </p:spPr>
      </p:cxnSp>
      <p:sp>
        <p:nvSpPr>
          <p:cNvPr id="663" name="A formidable edge"/>
          <p:cNvSpPr txBox="1"/>
          <p:nvPr/>
        </p:nvSpPr>
        <p:spPr>
          <a:xfrm>
            <a:off x="6502400" y="4999851"/>
            <a:ext cx="2155800" cy="965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algn="l">
              <a:spcBef>
                <a:spcPts val="3200"/>
              </a:spcBef>
              <a:defRPr sz="2800"/>
            </a:pPr>
            <a:r>
              <a:t>A formidable</a:t>
            </a:r>
            <a:br/>
            <a:r>
              <a:t>edge</a:t>
            </a:r>
          </a:p>
        </p:txBody>
      </p:sp>
      <p:sp>
        <p:nvSpPr>
          <p:cNvPr id="660" name="1"/>
          <p:cNvSpPr/>
          <p:nvPr/>
        </p:nvSpPr>
        <p:spPr>
          <a:xfrm>
            <a:off x="8201445" y="3085257"/>
            <a:ext cx="762001" cy="762001"/>
          </a:xfrm>
          <a:prstGeom prst="rect">
            <a:avLst/>
          </a:prstGeom>
          <a:solidFill>
            <a:srgbClr val="FFFFFF"/>
          </a:solidFill>
          <a:ln w="38100">
            <a:solidFill>
              <a:srgbClr val="53585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2400">
                <a:solidFill>
                  <a:srgbClr val="53585F"/>
                </a:solidFill>
              </a:defRPr>
            </a:lvl1pPr>
          </a:lstStyle>
          <a:p>
            <a:r>
              <a:t>1</a:t>
            </a:r>
          </a:p>
        </p:txBody>
      </p:sp>
      <p:sp>
        <p:nvSpPr>
          <p:cNvPr id="661" name="2"/>
          <p:cNvSpPr/>
          <p:nvPr/>
        </p:nvSpPr>
        <p:spPr>
          <a:xfrm>
            <a:off x="4041354" y="6296006"/>
            <a:ext cx="762001" cy="762001"/>
          </a:xfrm>
          <a:prstGeom prst="rect">
            <a:avLst/>
          </a:prstGeom>
          <a:solidFill>
            <a:srgbClr val="FFFFFF"/>
          </a:solidFill>
          <a:ln w="38100">
            <a:solidFill>
              <a:srgbClr val="53585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2400">
                <a:solidFill>
                  <a:srgbClr val="53585F"/>
                </a:solidFill>
              </a:defRPr>
            </a:lvl1pPr>
          </a:lstStyle>
          <a:p>
            <a:r>
              <a:t>2</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6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4" nodeType="clickEffect">
                                  <p:stCondLst>
                                    <p:cond delay="0"/>
                                  </p:stCondLst>
                                  <p:iterate>
                                    <p:tmAbs val="0"/>
                                  </p:iterate>
                                  <p:childTnLst>
                                    <p:set>
                                      <p:cBhvr>
                                        <p:cTn id="10" fill="hold"/>
                                        <p:tgtEl>
                                          <p:spTgt spid="6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6" grpId="1" animBg="1" advAuto="0"/>
      <p:bldP spid="657" grpId="4"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 name="Assumptions"/>
          <p:cNvSpPr txBox="1">
            <a:spLocks noGrp="1"/>
          </p:cNvSpPr>
          <p:nvPr>
            <p:ph type="title"/>
          </p:nvPr>
        </p:nvSpPr>
        <p:spPr>
          <a:prstGeom prst="rect">
            <a:avLst/>
          </a:prstGeom>
        </p:spPr>
        <p:txBody>
          <a:bodyPr/>
          <a:lstStyle/>
          <a:p>
            <a:r>
              <a:rPr lang="de-DE" dirty="0" err="1"/>
              <a:t>Candidate</a:t>
            </a:r>
            <a:r>
              <a:rPr lang="de-DE" dirty="0"/>
              <a:t> </a:t>
            </a:r>
            <a:r>
              <a:rPr lang="de-DE" dirty="0" err="1"/>
              <a:t>Positions</a:t>
            </a:r>
            <a:endParaRPr dirty="0"/>
          </a:p>
        </p:txBody>
      </p:sp>
      <p:sp>
        <p:nvSpPr>
          <p:cNvPr id="688"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22</a:t>
            </a:fld>
            <a:endParaRPr/>
          </a:p>
        </p:txBody>
      </p:sp>
      <p:grpSp>
        <p:nvGrpSpPr>
          <p:cNvPr id="691" name="Gruppieren"/>
          <p:cNvGrpSpPr/>
          <p:nvPr/>
        </p:nvGrpSpPr>
        <p:grpSpPr>
          <a:xfrm>
            <a:off x="1795297" y="3128219"/>
            <a:ext cx="9414207" cy="2106068"/>
            <a:chOff x="1405920" y="179933"/>
            <a:chExt cx="9414206" cy="2106067"/>
          </a:xfrm>
        </p:grpSpPr>
        <p:sp>
          <p:nvSpPr>
            <p:cNvPr id="689" name="Equally sized labels"/>
            <p:cNvSpPr txBox="1"/>
            <p:nvPr/>
          </p:nvSpPr>
          <p:spPr>
            <a:xfrm>
              <a:off x="2378027" y="179933"/>
              <a:ext cx="7469994" cy="87203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defRPr sz="5000"/>
              </a:lvl1pPr>
            </a:lstStyle>
            <a:p>
              <a:pPr algn="ctr"/>
              <a:r>
                <a:rPr dirty="0"/>
                <a:t>Equally sized</a:t>
              </a:r>
              <a:r>
                <a:rPr lang="de-DE" dirty="0"/>
                <a:t> </a:t>
              </a:r>
              <a:r>
                <a:rPr lang="de-DE" dirty="0" err="1"/>
                <a:t>edge</a:t>
              </a:r>
              <a:r>
                <a:rPr dirty="0"/>
                <a:t> labels</a:t>
              </a:r>
            </a:p>
          </p:txBody>
        </p:sp>
        <p:sp>
          <p:nvSpPr>
            <p:cNvPr id="690" name="Otherwise, take the largest label and enlarge…"/>
            <p:cNvSpPr txBox="1"/>
            <p:nvPr/>
          </p:nvSpPr>
          <p:spPr>
            <a:xfrm>
              <a:off x="1405920" y="1092200"/>
              <a:ext cx="9414206" cy="1193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t">
              <a:spAutoFit/>
            </a:bodyPr>
            <a:lstStyle/>
            <a:p>
              <a:pPr>
                <a:defRPr>
                  <a:solidFill>
                    <a:srgbClr val="53585F"/>
                  </a:solidFill>
                </a:defRPr>
              </a:pPr>
              <a:r>
                <a:t>Otherwise, take the largest label and enlarge</a:t>
              </a:r>
            </a:p>
            <a:p>
              <a:pPr>
                <a:defRPr>
                  <a:solidFill>
                    <a:srgbClr val="53585F"/>
                  </a:solidFill>
                </a:defRPr>
              </a:pPr>
              <a:r>
                <a:t>all other labels accordingly.</a:t>
              </a:r>
            </a:p>
          </p:txBody>
        </p:sp>
      </p:grpSp>
      <p:grpSp>
        <p:nvGrpSpPr>
          <p:cNvPr id="694" name="Gruppieren"/>
          <p:cNvGrpSpPr/>
          <p:nvPr/>
        </p:nvGrpSpPr>
        <p:grpSpPr>
          <a:xfrm>
            <a:off x="2934017" y="5867737"/>
            <a:ext cx="7136766" cy="1555751"/>
            <a:chOff x="1405920" y="146049"/>
            <a:chExt cx="7136765" cy="1555750"/>
          </a:xfrm>
        </p:grpSpPr>
        <p:sp>
          <p:nvSpPr>
            <p:cNvPr id="692" name="At most 1 label per edge"/>
            <p:cNvSpPr txBox="1"/>
            <p:nvPr/>
          </p:nvSpPr>
          <p:spPr>
            <a:xfrm>
              <a:off x="1405920" y="146049"/>
              <a:ext cx="7136766" cy="8636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defRPr sz="5000"/>
              </a:lvl1pPr>
            </a:lstStyle>
            <a:p>
              <a:r>
                <a:t>At most 1 label per edge</a:t>
              </a:r>
            </a:p>
          </p:txBody>
        </p:sp>
        <p:sp>
          <p:nvSpPr>
            <p:cNvPr id="693" name="Otherwise, group labels together."/>
            <p:cNvSpPr txBox="1"/>
            <p:nvPr/>
          </p:nvSpPr>
          <p:spPr>
            <a:xfrm>
              <a:off x="1524957" y="1054100"/>
              <a:ext cx="6898692"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t">
              <a:spAutoFit/>
            </a:bodyPr>
            <a:lstStyle>
              <a:lvl1pPr algn="l">
                <a:defRPr>
                  <a:solidFill>
                    <a:srgbClr val="53585F"/>
                  </a:solidFill>
                </a:defRPr>
              </a:lvl1pPr>
            </a:lstStyle>
            <a:p>
              <a:r>
                <a:t>Otherwise, group labels together.</a:t>
              </a: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6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6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1" grpId="1" animBg="1" advAuto="0"/>
      <p:bldP spid="694" grpId="2" animBg="1"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7" name="Gruppieren"/>
          <p:cNvGrpSpPr/>
          <p:nvPr/>
        </p:nvGrpSpPr>
        <p:grpSpPr>
          <a:xfrm>
            <a:off x="1090923" y="2516452"/>
            <a:ext cx="10822954" cy="6257859"/>
            <a:chOff x="0" y="0"/>
            <a:chExt cx="10822952" cy="6257858"/>
          </a:xfrm>
        </p:grpSpPr>
        <p:sp>
          <p:nvSpPr>
            <p:cNvPr id="698" name="Linie"/>
            <p:cNvSpPr/>
            <p:nvPr/>
          </p:nvSpPr>
          <p:spPr>
            <a:xfrm>
              <a:off x="0" y="0"/>
              <a:ext cx="10822953" cy="0"/>
            </a:xfrm>
            <a:prstGeom prst="line">
              <a:avLst/>
            </a:prstGeom>
            <a:noFill/>
            <a:ln w="38100" cap="flat">
              <a:solidFill>
                <a:srgbClr val="A6AAA9"/>
              </a:solidFill>
              <a:custDash>
                <a:ds d="600000" sp="600000"/>
              </a:custDash>
              <a:miter lim="400000"/>
            </a:ln>
            <a:effectLst/>
          </p:spPr>
          <p:txBody>
            <a:bodyPr wrap="square" lIns="50800" tIns="50800" rIns="50800" bIns="50800" numCol="1" anchor="ctr">
              <a:noAutofit/>
            </a:bodyPr>
            <a:lstStyle/>
            <a:p>
              <a:pPr>
                <a:defRPr sz="2400"/>
              </a:pPr>
              <a:endParaRPr/>
            </a:p>
          </p:txBody>
        </p:sp>
        <p:sp>
          <p:nvSpPr>
            <p:cNvPr id="699" name="Linie"/>
            <p:cNvSpPr/>
            <p:nvPr/>
          </p:nvSpPr>
          <p:spPr>
            <a:xfrm>
              <a:off x="0" y="782232"/>
              <a:ext cx="10822953" cy="1"/>
            </a:xfrm>
            <a:prstGeom prst="line">
              <a:avLst/>
            </a:prstGeom>
            <a:noFill/>
            <a:ln w="38100" cap="flat">
              <a:solidFill>
                <a:srgbClr val="A6AAA9"/>
              </a:solidFill>
              <a:custDash>
                <a:ds d="600000" sp="600000"/>
              </a:custDash>
              <a:miter lim="400000"/>
            </a:ln>
            <a:effectLst/>
          </p:spPr>
          <p:txBody>
            <a:bodyPr wrap="square" lIns="50800" tIns="50800" rIns="50800" bIns="50800" numCol="1" anchor="ctr">
              <a:noAutofit/>
            </a:bodyPr>
            <a:lstStyle/>
            <a:p>
              <a:pPr>
                <a:defRPr sz="2400"/>
              </a:pPr>
              <a:endParaRPr/>
            </a:p>
          </p:txBody>
        </p:sp>
        <p:sp>
          <p:nvSpPr>
            <p:cNvPr id="700" name="Linie"/>
            <p:cNvSpPr/>
            <p:nvPr/>
          </p:nvSpPr>
          <p:spPr>
            <a:xfrm>
              <a:off x="0" y="1564464"/>
              <a:ext cx="10822953" cy="1"/>
            </a:xfrm>
            <a:prstGeom prst="line">
              <a:avLst/>
            </a:prstGeom>
            <a:noFill/>
            <a:ln w="38100" cap="flat">
              <a:solidFill>
                <a:srgbClr val="A6AAA9"/>
              </a:solidFill>
              <a:custDash>
                <a:ds d="600000" sp="600000"/>
              </a:custDash>
              <a:miter lim="400000"/>
            </a:ln>
            <a:effectLst/>
          </p:spPr>
          <p:txBody>
            <a:bodyPr wrap="square" lIns="50800" tIns="50800" rIns="50800" bIns="50800" numCol="1" anchor="ctr">
              <a:noAutofit/>
            </a:bodyPr>
            <a:lstStyle/>
            <a:p>
              <a:pPr>
                <a:defRPr sz="2400"/>
              </a:pPr>
              <a:endParaRPr/>
            </a:p>
          </p:txBody>
        </p:sp>
        <p:sp>
          <p:nvSpPr>
            <p:cNvPr id="701" name="Linie"/>
            <p:cNvSpPr/>
            <p:nvPr/>
          </p:nvSpPr>
          <p:spPr>
            <a:xfrm>
              <a:off x="0" y="2346696"/>
              <a:ext cx="10822953" cy="1"/>
            </a:xfrm>
            <a:prstGeom prst="line">
              <a:avLst/>
            </a:prstGeom>
            <a:noFill/>
            <a:ln w="38100" cap="flat">
              <a:solidFill>
                <a:srgbClr val="A6AAA9"/>
              </a:solidFill>
              <a:custDash>
                <a:ds d="600000" sp="600000"/>
              </a:custDash>
              <a:miter lim="400000"/>
            </a:ln>
            <a:effectLst/>
          </p:spPr>
          <p:txBody>
            <a:bodyPr wrap="square" lIns="50800" tIns="50800" rIns="50800" bIns="50800" numCol="1" anchor="ctr">
              <a:noAutofit/>
            </a:bodyPr>
            <a:lstStyle/>
            <a:p>
              <a:pPr>
                <a:defRPr sz="2400"/>
              </a:pPr>
              <a:endParaRPr/>
            </a:p>
          </p:txBody>
        </p:sp>
        <p:sp>
          <p:nvSpPr>
            <p:cNvPr id="702" name="Linie"/>
            <p:cNvSpPr/>
            <p:nvPr/>
          </p:nvSpPr>
          <p:spPr>
            <a:xfrm>
              <a:off x="0" y="3128928"/>
              <a:ext cx="10822953" cy="1"/>
            </a:xfrm>
            <a:prstGeom prst="line">
              <a:avLst/>
            </a:prstGeom>
            <a:noFill/>
            <a:ln w="38100" cap="flat">
              <a:solidFill>
                <a:srgbClr val="A6AAA9"/>
              </a:solidFill>
              <a:custDash>
                <a:ds d="600000" sp="600000"/>
              </a:custDash>
              <a:miter lim="400000"/>
            </a:ln>
            <a:effectLst/>
          </p:spPr>
          <p:txBody>
            <a:bodyPr wrap="square" lIns="50800" tIns="50800" rIns="50800" bIns="50800" numCol="1" anchor="ctr">
              <a:noAutofit/>
            </a:bodyPr>
            <a:lstStyle/>
            <a:p>
              <a:pPr>
                <a:defRPr sz="2400"/>
              </a:pPr>
              <a:endParaRPr/>
            </a:p>
          </p:txBody>
        </p:sp>
        <p:sp>
          <p:nvSpPr>
            <p:cNvPr id="703" name="Linie"/>
            <p:cNvSpPr/>
            <p:nvPr/>
          </p:nvSpPr>
          <p:spPr>
            <a:xfrm>
              <a:off x="0" y="3911161"/>
              <a:ext cx="10822953" cy="1"/>
            </a:xfrm>
            <a:prstGeom prst="line">
              <a:avLst/>
            </a:prstGeom>
            <a:noFill/>
            <a:ln w="38100" cap="flat">
              <a:solidFill>
                <a:srgbClr val="A6AAA9"/>
              </a:solidFill>
              <a:custDash>
                <a:ds d="600000" sp="600000"/>
              </a:custDash>
              <a:miter lim="400000"/>
            </a:ln>
            <a:effectLst/>
          </p:spPr>
          <p:txBody>
            <a:bodyPr wrap="square" lIns="50800" tIns="50800" rIns="50800" bIns="50800" numCol="1" anchor="ctr">
              <a:noAutofit/>
            </a:bodyPr>
            <a:lstStyle/>
            <a:p>
              <a:pPr>
                <a:defRPr sz="2400"/>
              </a:pPr>
              <a:endParaRPr/>
            </a:p>
          </p:txBody>
        </p:sp>
        <p:sp>
          <p:nvSpPr>
            <p:cNvPr id="704" name="Linie"/>
            <p:cNvSpPr/>
            <p:nvPr/>
          </p:nvSpPr>
          <p:spPr>
            <a:xfrm>
              <a:off x="0" y="4693393"/>
              <a:ext cx="10822953" cy="1"/>
            </a:xfrm>
            <a:prstGeom prst="line">
              <a:avLst/>
            </a:prstGeom>
            <a:noFill/>
            <a:ln w="38100" cap="flat">
              <a:solidFill>
                <a:srgbClr val="A6AAA9"/>
              </a:solidFill>
              <a:custDash>
                <a:ds d="600000" sp="600000"/>
              </a:custDash>
              <a:miter lim="400000"/>
            </a:ln>
            <a:effectLst/>
          </p:spPr>
          <p:txBody>
            <a:bodyPr wrap="square" lIns="50800" tIns="50800" rIns="50800" bIns="50800" numCol="1" anchor="ctr">
              <a:noAutofit/>
            </a:bodyPr>
            <a:lstStyle/>
            <a:p>
              <a:pPr>
                <a:defRPr sz="2400"/>
              </a:pPr>
              <a:endParaRPr/>
            </a:p>
          </p:txBody>
        </p:sp>
        <p:sp>
          <p:nvSpPr>
            <p:cNvPr id="705" name="Linie"/>
            <p:cNvSpPr/>
            <p:nvPr/>
          </p:nvSpPr>
          <p:spPr>
            <a:xfrm>
              <a:off x="0" y="5475625"/>
              <a:ext cx="10822953" cy="1"/>
            </a:xfrm>
            <a:prstGeom prst="line">
              <a:avLst/>
            </a:prstGeom>
            <a:noFill/>
            <a:ln w="38100" cap="flat">
              <a:solidFill>
                <a:srgbClr val="A6AAA9"/>
              </a:solidFill>
              <a:custDash>
                <a:ds d="600000" sp="600000"/>
              </a:custDash>
              <a:miter lim="400000"/>
            </a:ln>
            <a:effectLst/>
          </p:spPr>
          <p:txBody>
            <a:bodyPr wrap="square" lIns="50800" tIns="50800" rIns="50800" bIns="50800" numCol="1" anchor="ctr">
              <a:noAutofit/>
            </a:bodyPr>
            <a:lstStyle/>
            <a:p>
              <a:pPr>
                <a:defRPr sz="2400"/>
              </a:pPr>
              <a:endParaRPr/>
            </a:p>
          </p:txBody>
        </p:sp>
        <p:sp>
          <p:nvSpPr>
            <p:cNvPr id="706" name="Linie"/>
            <p:cNvSpPr/>
            <p:nvPr/>
          </p:nvSpPr>
          <p:spPr>
            <a:xfrm>
              <a:off x="0" y="6257858"/>
              <a:ext cx="10822953" cy="1"/>
            </a:xfrm>
            <a:prstGeom prst="line">
              <a:avLst/>
            </a:prstGeom>
            <a:noFill/>
            <a:ln w="38100" cap="flat">
              <a:solidFill>
                <a:srgbClr val="A6AAA9"/>
              </a:solidFill>
              <a:custDash>
                <a:ds d="600000" sp="600000"/>
              </a:custDash>
              <a:miter lim="400000"/>
            </a:ln>
            <a:effectLst/>
          </p:spPr>
          <p:txBody>
            <a:bodyPr wrap="square" lIns="50800" tIns="50800" rIns="50800" bIns="50800" numCol="1" anchor="ctr">
              <a:noAutofit/>
            </a:bodyPr>
            <a:lstStyle/>
            <a:p>
              <a:pPr>
                <a:defRPr sz="2400"/>
              </a:pPr>
              <a:endParaRPr/>
            </a:p>
          </p:txBody>
        </p:sp>
      </p:grpSp>
      <p:sp>
        <p:nvSpPr>
          <p:cNvPr id="708" name="Approach"/>
          <p:cNvSpPr txBox="1">
            <a:spLocks noGrp="1"/>
          </p:cNvSpPr>
          <p:nvPr>
            <p:ph type="title"/>
          </p:nvPr>
        </p:nvSpPr>
        <p:spPr>
          <a:prstGeom prst="rect">
            <a:avLst/>
          </a:prstGeom>
        </p:spPr>
        <p:txBody>
          <a:bodyPr/>
          <a:lstStyle/>
          <a:p>
            <a:r>
              <a:rPr lang="de-DE" dirty="0" err="1"/>
              <a:t>Candidate</a:t>
            </a:r>
            <a:r>
              <a:rPr lang="de-DE" dirty="0"/>
              <a:t> </a:t>
            </a:r>
            <a:r>
              <a:rPr lang="de-DE" dirty="0" err="1"/>
              <a:t>Positions</a:t>
            </a:r>
            <a:endParaRPr dirty="0"/>
          </a:p>
        </p:txBody>
      </p:sp>
      <p:sp>
        <p:nvSpPr>
          <p:cNvPr id="709"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23</a:t>
            </a:fld>
            <a:endParaRPr/>
          </a:p>
        </p:txBody>
      </p:sp>
      <p:sp>
        <p:nvSpPr>
          <p:cNvPr id="710" name="Linie"/>
          <p:cNvSpPr/>
          <p:nvPr/>
        </p:nvSpPr>
        <p:spPr>
          <a:xfrm>
            <a:off x="4160797" y="2856476"/>
            <a:ext cx="4491414" cy="53920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4323"/>
                </a:lnTo>
                <a:lnTo>
                  <a:pt x="14431" y="21600"/>
                </a:lnTo>
              </a:path>
            </a:pathLst>
          </a:custGeom>
          <a:ln w="38100">
            <a:solidFill>
              <a:srgbClr val="53585F"/>
            </a:solidFill>
            <a:miter lim="400000"/>
          </a:ln>
        </p:spPr>
        <p:txBody>
          <a:bodyPr lIns="50800" tIns="50800" rIns="50800" bIns="50800" anchor="ctr"/>
          <a:lstStyle/>
          <a:p>
            <a:pPr>
              <a:defRPr sz="2400"/>
            </a:pPr>
            <a:endParaRPr/>
          </a:p>
        </p:txBody>
      </p:sp>
      <p:sp>
        <p:nvSpPr>
          <p:cNvPr id="711" name="Linie"/>
          <p:cNvSpPr/>
          <p:nvPr/>
        </p:nvSpPr>
        <p:spPr>
          <a:xfrm>
            <a:off x="4720377" y="2516135"/>
            <a:ext cx="3899511" cy="57820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4585"/>
                </a:lnTo>
                <a:lnTo>
                  <a:pt x="10704" y="21600"/>
                </a:lnTo>
              </a:path>
            </a:pathLst>
          </a:custGeom>
          <a:ln w="38100">
            <a:solidFill>
              <a:srgbClr val="53585F"/>
            </a:solidFill>
            <a:miter lim="400000"/>
          </a:ln>
        </p:spPr>
        <p:txBody>
          <a:bodyPr lIns="50800" tIns="50800" rIns="50800" bIns="50800" anchor="ctr"/>
          <a:lstStyle/>
          <a:p>
            <a:pPr>
              <a:defRPr sz="2400"/>
            </a:pPr>
            <a:endParaRPr/>
          </a:p>
        </p:txBody>
      </p:sp>
      <p:sp>
        <p:nvSpPr>
          <p:cNvPr id="712" name="Rechteck"/>
          <p:cNvSpPr/>
          <p:nvPr/>
        </p:nvSpPr>
        <p:spPr>
          <a:xfrm>
            <a:off x="2793935" y="3317734"/>
            <a:ext cx="1914170" cy="725084"/>
          </a:xfrm>
          <a:prstGeom prst="rect">
            <a:avLst/>
          </a:prstGeom>
          <a:solidFill>
            <a:srgbClr val="9FA1AB">
              <a:alpha val="27000"/>
            </a:srgbClr>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713" name="Rechteck"/>
          <p:cNvSpPr/>
          <p:nvPr/>
        </p:nvSpPr>
        <p:spPr>
          <a:xfrm>
            <a:off x="3770069" y="4109492"/>
            <a:ext cx="1914171" cy="725083"/>
          </a:xfrm>
          <a:prstGeom prst="rect">
            <a:avLst/>
          </a:prstGeom>
          <a:solidFill>
            <a:srgbClr val="9FA1AB">
              <a:alpha val="27000"/>
            </a:srgbClr>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grpSp>
        <p:nvGrpSpPr>
          <p:cNvPr id="720" name="Gruppieren"/>
          <p:cNvGrpSpPr/>
          <p:nvPr/>
        </p:nvGrpSpPr>
        <p:grpSpPr>
          <a:xfrm>
            <a:off x="5744532" y="4888548"/>
            <a:ext cx="4780173" cy="3065431"/>
            <a:chOff x="0" y="0"/>
            <a:chExt cx="4780171" cy="3065429"/>
          </a:xfrm>
        </p:grpSpPr>
        <p:sp>
          <p:nvSpPr>
            <p:cNvPr id="714" name="Rechteck"/>
            <p:cNvSpPr/>
            <p:nvPr/>
          </p:nvSpPr>
          <p:spPr>
            <a:xfrm>
              <a:off x="1899037" y="0"/>
              <a:ext cx="1914170" cy="725083"/>
            </a:xfrm>
            <a:prstGeom prst="rect">
              <a:avLst/>
            </a:prstGeom>
            <a:solidFill>
              <a:srgbClr val="9FA1AB">
                <a:alpha val="27000"/>
              </a:srgbClr>
            </a:solid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715" name="Rechteck"/>
            <p:cNvSpPr/>
            <p:nvPr/>
          </p:nvSpPr>
          <p:spPr>
            <a:xfrm>
              <a:off x="2844800" y="794932"/>
              <a:ext cx="1914170" cy="725083"/>
            </a:xfrm>
            <a:prstGeom prst="rect">
              <a:avLst/>
            </a:prstGeom>
            <a:solidFill>
              <a:srgbClr val="9FA1AB">
                <a:alpha val="27000"/>
              </a:srgbClr>
            </a:solid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716" name="Rechteck"/>
            <p:cNvSpPr/>
            <p:nvPr/>
          </p:nvSpPr>
          <p:spPr>
            <a:xfrm>
              <a:off x="2866002" y="1567639"/>
              <a:ext cx="1914170" cy="725084"/>
            </a:xfrm>
            <a:prstGeom prst="rect">
              <a:avLst/>
            </a:prstGeom>
            <a:solidFill>
              <a:srgbClr val="9FA1AB">
                <a:alpha val="27000"/>
              </a:srgbClr>
            </a:solid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717" name="Rechteck"/>
            <p:cNvSpPr/>
            <p:nvPr/>
          </p:nvSpPr>
          <p:spPr>
            <a:xfrm>
              <a:off x="2267337" y="2340347"/>
              <a:ext cx="1914170" cy="725083"/>
            </a:xfrm>
            <a:prstGeom prst="rect">
              <a:avLst/>
            </a:prstGeom>
            <a:solidFill>
              <a:srgbClr val="9FA1AB">
                <a:alpha val="27000"/>
              </a:srgbClr>
            </a:solid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718" name="Rechteck"/>
            <p:cNvSpPr/>
            <p:nvPr/>
          </p:nvSpPr>
          <p:spPr>
            <a:xfrm>
              <a:off x="0" y="794932"/>
              <a:ext cx="1914170" cy="725083"/>
            </a:xfrm>
            <a:prstGeom prst="rect">
              <a:avLst/>
            </a:prstGeom>
            <a:solidFill>
              <a:srgbClr val="9FA1AB">
                <a:alpha val="27000"/>
              </a:srgbClr>
            </a:solid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719" name="Rechteck"/>
            <p:cNvSpPr/>
            <p:nvPr/>
          </p:nvSpPr>
          <p:spPr>
            <a:xfrm>
              <a:off x="364102" y="1567639"/>
              <a:ext cx="1914171" cy="725084"/>
            </a:xfrm>
            <a:prstGeom prst="rect">
              <a:avLst/>
            </a:prstGeom>
            <a:solidFill>
              <a:srgbClr val="9FA1AB">
                <a:alpha val="27000"/>
              </a:srgbClr>
            </a:solid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721" name="3"/>
          <p:cNvSpPr/>
          <p:nvPr/>
        </p:nvSpPr>
        <p:spPr>
          <a:xfrm>
            <a:off x="6521450" y="8067474"/>
            <a:ext cx="762000" cy="762001"/>
          </a:xfrm>
          <a:prstGeom prst="rect">
            <a:avLst/>
          </a:prstGeom>
          <a:solidFill>
            <a:srgbClr val="FFFFFF"/>
          </a:solidFill>
          <a:ln w="38100">
            <a:solidFill>
              <a:srgbClr val="53585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2400">
                <a:solidFill>
                  <a:srgbClr val="53585F"/>
                </a:solidFill>
              </a:defRPr>
            </a:lvl1pPr>
          </a:lstStyle>
          <a:p>
            <a:r>
              <a:t>3</a:t>
            </a:r>
          </a:p>
        </p:txBody>
      </p:sp>
      <p:sp>
        <p:nvSpPr>
          <p:cNvPr id="722" name="1"/>
          <p:cNvSpPr/>
          <p:nvPr/>
        </p:nvSpPr>
        <p:spPr>
          <a:xfrm>
            <a:off x="3641304" y="2368550"/>
            <a:ext cx="762001" cy="762000"/>
          </a:xfrm>
          <a:prstGeom prst="rect">
            <a:avLst/>
          </a:prstGeom>
          <a:solidFill>
            <a:srgbClr val="FFFFFF"/>
          </a:solidFill>
          <a:ln w="38100">
            <a:solidFill>
              <a:srgbClr val="53585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2400">
                <a:solidFill>
                  <a:srgbClr val="53585F"/>
                </a:solidFill>
              </a:defRPr>
            </a:lvl1pPr>
          </a:lstStyle>
          <a:p>
            <a:r>
              <a:t>1</a:t>
            </a:r>
          </a:p>
        </p:txBody>
      </p:sp>
      <p:sp>
        <p:nvSpPr>
          <p:cNvPr id="723" name="2"/>
          <p:cNvSpPr/>
          <p:nvPr/>
        </p:nvSpPr>
        <p:spPr>
          <a:xfrm>
            <a:off x="8309724" y="1968500"/>
            <a:ext cx="762001" cy="762000"/>
          </a:xfrm>
          <a:prstGeom prst="rect">
            <a:avLst/>
          </a:prstGeom>
          <a:solidFill>
            <a:srgbClr val="FFFFFF"/>
          </a:solidFill>
          <a:ln w="38100">
            <a:solidFill>
              <a:srgbClr val="53585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2400">
                <a:solidFill>
                  <a:srgbClr val="53585F"/>
                </a:solidFill>
              </a:defRPr>
            </a:lvl1pPr>
          </a:lstStyle>
          <a:p>
            <a:r>
              <a:t>2</a:t>
            </a:r>
          </a:p>
        </p:txBody>
      </p:sp>
      <p:grpSp>
        <p:nvGrpSpPr>
          <p:cNvPr id="732" name="Gruppieren"/>
          <p:cNvGrpSpPr/>
          <p:nvPr/>
        </p:nvGrpSpPr>
        <p:grpSpPr>
          <a:xfrm>
            <a:off x="2785432" y="3317734"/>
            <a:ext cx="6939173" cy="4636245"/>
            <a:chOff x="0" y="0"/>
            <a:chExt cx="6939171" cy="4636243"/>
          </a:xfrm>
        </p:grpSpPr>
        <p:sp>
          <p:nvSpPr>
            <p:cNvPr id="724" name="Rechteck"/>
            <p:cNvSpPr/>
            <p:nvPr/>
          </p:nvSpPr>
          <p:spPr>
            <a:xfrm>
              <a:off x="5025002" y="0"/>
              <a:ext cx="1914170" cy="725083"/>
            </a:xfrm>
            <a:prstGeom prst="rect">
              <a:avLst/>
            </a:prstGeom>
            <a:solidFill>
              <a:srgbClr val="9FA1AB">
                <a:alpha val="27000"/>
              </a:srgbClr>
            </a:solidFill>
            <a:ln w="38100" cap="rnd">
              <a:solidFill>
                <a:srgbClr val="53585F"/>
              </a:solidFill>
              <a:custDash>
                <a:ds d="100000" sp="200000"/>
              </a:custDash>
              <a:round/>
            </a:ln>
            <a:effectLst/>
          </p:spPr>
          <p:txBody>
            <a:bodyPr wrap="square" lIns="50800" tIns="50800" rIns="50800" bIns="50800" numCol="1" anchor="ctr">
              <a:noAutofit/>
            </a:bodyPr>
            <a:lstStyle/>
            <a:p>
              <a:pPr>
                <a:defRPr sz="2400">
                  <a:solidFill>
                    <a:srgbClr val="FFFFFF"/>
                  </a:solidFill>
                </a:defRPr>
              </a:pPr>
              <a:endParaRPr/>
            </a:p>
          </p:txBody>
        </p:sp>
        <p:sp>
          <p:nvSpPr>
            <p:cNvPr id="725" name="Rechteck"/>
            <p:cNvSpPr/>
            <p:nvPr/>
          </p:nvSpPr>
          <p:spPr>
            <a:xfrm>
              <a:off x="4235837" y="791757"/>
              <a:ext cx="1914170" cy="725083"/>
            </a:xfrm>
            <a:prstGeom prst="rect">
              <a:avLst/>
            </a:prstGeom>
            <a:solidFill>
              <a:srgbClr val="9FA1AB">
                <a:alpha val="27000"/>
              </a:srgbClr>
            </a:solidFill>
            <a:ln w="38100" cap="rnd">
              <a:solidFill>
                <a:srgbClr val="53585F"/>
              </a:solidFill>
              <a:custDash>
                <a:ds d="100000" sp="200000"/>
              </a:custDash>
              <a:round/>
            </a:ln>
            <a:effectLst/>
          </p:spPr>
          <p:txBody>
            <a:bodyPr wrap="square" lIns="50800" tIns="50800" rIns="50800" bIns="50800" numCol="1" anchor="ctr">
              <a:noAutofit/>
            </a:bodyPr>
            <a:lstStyle/>
            <a:p>
              <a:pPr>
                <a:defRPr sz="2400">
                  <a:solidFill>
                    <a:srgbClr val="FFFFFF"/>
                  </a:solidFill>
                </a:defRPr>
              </a:pPr>
              <a:endParaRPr/>
            </a:p>
          </p:txBody>
        </p:sp>
        <p:sp>
          <p:nvSpPr>
            <p:cNvPr id="726" name="Rechteck"/>
            <p:cNvSpPr/>
            <p:nvPr/>
          </p:nvSpPr>
          <p:spPr>
            <a:xfrm>
              <a:off x="794137" y="1570814"/>
              <a:ext cx="1914170" cy="725083"/>
            </a:xfrm>
            <a:prstGeom prst="rect">
              <a:avLst/>
            </a:prstGeom>
            <a:solidFill>
              <a:srgbClr val="9FA1AB">
                <a:alpha val="27000"/>
              </a:srgbClr>
            </a:solidFill>
            <a:ln w="38100" cap="rnd">
              <a:solidFill>
                <a:srgbClr val="53585F"/>
              </a:solidFill>
              <a:custDash>
                <a:ds d="100000" sp="200000"/>
              </a:custDash>
              <a:round/>
            </a:ln>
            <a:effectLst/>
          </p:spPr>
          <p:txBody>
            <a:bodyPr wrap="square" lIns="50800" tIns="50800" rIns="50800" bIns="50800" numCol="1" anchor="ctr">
              <a:noAutofit/>
            </a:bodyPr>
            <a:lstStyle/>
            <a:p>
              <a:pPr>
                <a:defRPr sz="2400">
                  <a:solidFill>
                    <a:srgbClr val="FFFFFF"/>
                  </a:solidFill>
                </a:defRPr>
              </a:pPr>
              <a:endParaRPr/>
            </a:p>
          </p:txBody>
        </p:sp>
        <p:sp>
          <p:nvSpPr>
            <p:cNvPr id="727" name="Rechteck"/>
            <p:cNvSpPr/>
            <p:nvPr/>
          </p:nvSpPr>
          <p:spPr>
            <a:xfrm>
              <a:off x="2667000" y="2365746"/>
              <a:ext cx="1914170" cy="725084"/>
            </a:xfrm>
            <a:prstGeom prst="rect">
              <a:avLst/>
            </a:prstGeom>
            <a:solidFill>
              <a:srgbClr val="9FA1AB">
                <a:alpha val="27000"/>
              </a:srgbClr>
            </a:solidFill>
            <a:ln w="38100" cap="rnd">
              <a:solidFill>
                <a:srgbClr val="53585F"/>
              </a:solidFill>
              <a:custDash>
                <a:ds d="100000" sp="200000"/>
              </a:custDash>
              <a:round/>
            </a:ln>
            <a:effectLst/>
          </p:spPr>
          <p:txBody>
            <a:bodyPr wrap="square" lIns="50800" tIns="50800" rIns="50800" bIns="50800" numCol="1" anchor="ctr">
              <a:noAutofit/>
            </a:bodyPr>
            <a:lstStyle/>
            <a:p>
              <a:pPr>
                <a:defRPr sz="2400">
                  <a:solidFill>
                    <a:srgbClr val="FFFFFF"/>
                  </a:solidFill>
                </a:defRPr>
              </a:pPr>
              <a:endParaRPr/>
            </a:p>
          </p:txBody>
        </p:sp>
        <p:sp>
          <p:nvSpPr>
            <p:cNvPr id="728" name="Rechteck"/>
            <p:cNvSpPr/>
            <p:nvPr/>
          </p:nvSpPr>
          <p:spPr>
            <a:xfrm>
              <a:off x="2713602" y="3138454"/>
              <a:ext cx="1914171" cy="725083"/>
            </a:xfrm>
            <a:prstGeom prst="rect">
              <a:avLst/>
            </a:prstGeom>
            <a:solidFill>
              <a:srgbClr val="9FA1AB">
                <a:alpha val="27000"/>
              </a:srgbClr>
            </a:solidFill>
            <a:ln w="38100" cap="rnd">
              <a:solidFill>
                <a:srgbClr val="53585F"/>
              </a:solidFill>
              <a:custDash>
                <a:ds d="100000" sp="200000"/>
              </a:custDash>
              <a:round/>
            </a:ln>
            <a:effectLst/>
          </p:spPr>
          <p:txBody>
            <a:bodyPr wrap="square" lIns="50800" tIns="50800" rIns="50800" bIns="50800" numCol="1" anchor="ctr">
              <a:noAutofit/>
            </a:bodyPr>
            <a:lstStyle/>
            <a:p>
              <a:pPr>
                <a:defRPr sz="2400">
                  <a:solidFill>
                    <a:srgbClr val="FFFFFF"/>
                  </a:solidFill>
                </a:defRPr>
              </a:pPr>
              <a:endParaRPr/>
            </a:p>
          </p:txBody>
        </p:sp>
        <p:sp>
          <p:nvSpPr>
            <p:cNvPr id="729" name="Rechteck"/>
            <p:cNvSpPr/>
            <p:nvPr/>
          </p:nvSpPr>
          <p:spPr>
            <a:xfrm>
              <a:off x="819537" y="3911161"/>
              <a:ext cx="1914170" cy="725083"/>
            </a:xfrm>
            <a:prstGeom prst="rect">
              <a:avLst/>
            </a:prstGeom>
            <a:solidFill>
              <a:srgbClr val="9FA1AB">
                <a:alpha val="27000"/>
              </a:srgbClr>
            </a:solidFill>
            <a:ln w="38100" cap="rnd">
              <a:solidFill>
                <a:srgbClr val="53585F"/>
              </a:solidFill>
              <a:custDash>
                <a:ds d="100000" sp="200000"/>
              </a:custDash>
              <a:round/>
            </a:ln>
            <a:effectLst/>
          </p:spPr>
          <p:txBody>
            <a:bodyPr wrap="square" lIns="50800" tIns="50800" rIns="50800" bIns="50800" numCol="1" anchor="ctr">
              <a:noAutofit/>
            </a:bodyPr>
            <a:lstStyle/>
            <a:p>
              <a:pPr>
                <a:defRPr sz="2400">
                  <a:solidFill>
                    <a:srgbClr val="FFFFFF"/>
                  </a:solidFill>
                </a:defRPr>
              </a:pPr>
              <a:endParaRPr/>
            </a:p>
          </p:txBody>
        </p:sp>
        <p:sp>
          <p:nvSpPr>
            <p:cNvPr id="730" name="Rechteck"/>
            <p:cNvSpPr/>
            <p:nvPr/>
          </p:nvSpPr>
          <p:spPr>
            <a:xfrm>
              <a:off x="0" y="2365746"/>
              <a:ext cx="1914170" cy="725084"/>
            </a:xfrm>
            <a:prstGeom prst="rect">
              <a:avLst/>
            </a:prstGeom>
            <a:solidFill>
              <a:srgbClr val="9FA1AB">
                <a:alpha val="27000"/>
              </a:srgbClr>
            </a:solidFill>
            <a:ln w="38100" cap="rnd">
              <a:solidFill>
                <a:srgbClr val="53585F"/>
              </a:solidFill>
              <a:custDash>
                <a:ds d="100000" sp="200000"/>
              </a:custDash>
              <a:round/>
            </a:ln>
            <a:effectLst/>
          </p:spPr>
          <p:txBody>
            <a:bodyPr wrap="square" lIns="50800" tIns="50800" rIns="50800" bIns="50800" numCol="1" anchor="ctr">
              <a:noAutofit/>
            </a:bodyPr>
            <a:lstStyle/>
            <a:p>
              <a:pPr>
                <a:defRPr sz="2400">
                  <a:solidFill>
                    <a:srgbClr val="FFFFFF"/>
                  </a:solidFill>
                </a:defRPr>
              </a:pPr>
              <a:endParaRPr/>
            </a:p>
          </p:txBody>
        </p:sp>
        <p:sp>
          <p:nvSpPr>
            <p:cNvPr id="731" name="Rechteck"/>
            <p:cNvSpPr/>
            <p:nvPr/>
          </p:nvSpPr>
          <p:spPr>
            <a:xfrm>
              <a:off x="33902" y="3138454"/>
              <a:ext cx="1914170" cy="725083"/>
            </a:xfrm>
            <a:prstGeom prst="rect">
              <a:avLst/>
            </a:prstGeom>
            <a:solidFill>
              <a:srgbClr val="9FA1AB">
                <a:alpha val="27000"/>
              </a:srgbClr>
            </a:solidFill>
            <a:ln w="38100" cap="rnd">
              <a:solidFill>
                <a:srgbClr val="53585F"/>
              </a:solidFill>
              <a:custDash>
                <a:ds d="100000" sp="200000"/>
              </a:custDash>
              <a:round/>
            </a:ln>
            <a:effectLst/>
          </p:spPr>
          <p:txBody>
            <a:bodyPr wrap="square" lIns="50800" tIns="50800" rIns="50800" bIns="50800" numCol="1" anchor="ctr">
              <a:noAutofit/>
            </a:bodyPr>
            <a:lstStyle/>
            <a:p>
              <a:pPr>
                <a:defRPr sz="2400">
                  <a:solidFill>
                    <a:srgbClr val="FFFFFF"/>
                  </a:solidFill>
                </a:defRPr>
              </a:pPr>
              <a:endParaRP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707"/>
                                        </p:tgtEl>
                                        <p:attrNameLst>
                                          <p:attrName>style.visibility</p:attrName>
                                        </p:attrNameLst>
                                      </p:cBhvr>
                                      <p:to>
                                        <p:strVal val="visible"/>
                                      </p:to>
                                    </p:set>
                                    <p:animEffect transition="in" filter="dissolve">
                                      <p:cBhvr>
                                        <p:cTn id="7" dur="200"/>
                                        <p:tgtEl>
                                          <p:spTgt spid="70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2" nodeType="clickEffect">
                                  <p:stCondLst>
                                    <p:cond delay="0"/>
                                  </p:stCondLst>
                                  <p:iterate>
                                    <p:tmAbs val="0"/>
                                  </p:iterate>
                                  <p:childTnLst>
                                    <p:set>
                                      <p:cBhvr>
                                        <p:cTn id="11" fill="hold"/>
                                        <p:tgtEl>
                                          <p:spTgt spid="712"/>
                                        </p:tgtEl>
                                        <p:attrNameLst>
                                          <p:attrName>style.visibility</p:attrName>
                                        </p:attrNameLst>
                                      </p:cBhvr>
                                      <p:to>
                                        <p:strVal val="visible"/>
                                      </p:to>
                                    </p:set>
                                    <p:anim calcmode="lin" valueType="num">
                                      <p:cBhvr>
                                        <p:cTn id="12" dur="1000" fill="hold"/>
                                        <p:tgtEl>
                                          <p:spTgt spid="712"/>
                                        </p:tgtEl>
                                        <p:attrNameLst>
                                          <p:attrName>ppt_x</p:attrName>
                                        </p:attrNameLst>
                                      </p:cBhvr>
                                      <p:tavLst>
                                        <p:tav tm="0">
                                          <p:val>
                                            <p:strVal val="0-#ppt_w/2"/>
                                          </p:val>
                                        </p:tav>
                                        <p:tav tm="100000">
                                          <p:val>
                                            <p:strVal val="#ppt_x"/>
                                          </p:val>
                                        </p:tav>
                                      </p:tavLst>
                                    </p:anim>
                                    <p:anim calcmode="lin" valueType="num">
                                      <p:cBhvr>
                                        <p:cTn id="13" dur="1000" fill="hold"/>
                                        <p:tgtEl>
                                          <p:spTgt spid="71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3" nodeType="clickEffect">
                                  <p:stCondLst>
                                    <p:cond delay="0"/>
                                  </p:stCondLst>
                                  <p:iterate>
                                    <p:tmAbs val="0"/>
                                  </p:iterate>
                                  <p:childTnLst>
                                    <p:set>
                                      <p:cBhvr>
                                        <p:cTn id="17" fill="hold"/>
                                        <p:tgtEl>
                                          <p:spTgt spid="713"/>
                                        </p:tgtEl>
                                        <p:attrNameLst>
                                          <p:attrName>style.visibility</p:attrName>
                                        </p:attrNameLst>
                                      </p:cBhvr>
                                      <p:to>
                                        <p:strVal val="visible"/>
                                      </p:to>
                                    </p:set>
                                    <p:anim calcmode="lin" valueType="num">
                                      <p:cBhvr>
                                        <p:cTn id="18" dur="1000" fill="hold"/>
                                        <p:tgtEl>
                                          <p:spTgt spid="713"/>
                                        </p:tgtEl>
                                        <p:attrNameLst>
                                          <p:attrName>ppt_x</p:attrName>
                                        </p:attrNameLst>
                                      </p:cBhvr>
                                      <p:tavLst>
                                        <p:tav tm="0">
                                          <p:val>
                                            <p:strVal val="0-#ppt_w/2"/>
                                          </p:val>
                                        </p:tav>
                                        <p:tav tm="100000">
                                          <p:val>
                                            <p:strVal val="#ppt_x"/>
                                          </p:val>
                                        </p:tav>
                                      </p:tavLst>
                                    </p:anim>
                                    <p:anim calcmode="lin" valueType="num">
                                      <p:cBhvr>
                                        <p:cTn id="19" dur="1000" fill="hold"/>
                                        <p:tgtEl>
                                          <p:spTgt spid="71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9" presetClass="entr" fill="hold" grpId="4" nodeType="clickEffect">
                                  <p:stCondLst>
                                    <p:cond delay="0"/>
                                  </p:stCondLst>
                                  <p:iterate>
                                    <p:tmAbs val="0"/>
                                  </p:iterate>
                                  <p:childTnLst>
                                    <p:set>
                                      <p:cBhvr>
                                        <p:cTn id="23" fill="hold"/>
                                        <p:tgtEl>
                                          <p:spTgt spid="720"/>
                                        </p:tgtEl>
                                        <p:attrNameLst>
                                          <p:attrName>style.visibility</p:attrName>
                                        </p:attrNameLst>
                                      </p:cBhvr>
                                      <p:to>
                                        <p:strVal val="visible"/>
                                      </p:to>
                                    </p:set>
                                    <p:animEffect transition="in" filter="dissolve">
                                      <p:cBhvr>
                                        <p:cTn id="24" dur="200"/>
                                        <p:tgtEl>
                                          <p:spTgt spid="720"/>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fill="hold" grpId="5" nodeType="clickEffect">
                                  <p:stCondLst>
                                    <p:cond delay="0"/>
                                  </p:stCondLst>
                                  <p:iterate>
                                    <p:tmAbs val="0"/>
                                  </p:iterate>
                                  <p:childTnLst>
                                    <p:set>
                                      <p:cBhvr>
                                        <p:cTn id="28" fill="hold"/>
                                        <p:tgtEl>
                                          <p:spTgt spid="732"/>
                                        </p:tgtEl>
                                        <p:attrNameLst>
                                          <p:attrName>style.visibility</p:attrName>
                                        </p:attrNameLst>
                                      </p:cBhvr>
                                      <p:to>
                                        <p:strVal val="visible"/>
                                      </p:to>
                                    </p:set>
                                    <p:animEffect transition="in" filter="dissolve">
                                      <p:cBhvr>
                                        <p:cTn id="29" dur="200"/>
                                        <p:tgtEl>
                                          <p:spTgt spid="7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7" grpId="1" animBg="1" advAuto="0"/>
      <p:bldP spid="712" grpId="2" animBg="1" advAuto="0"/>
      <p:bldP spid="713" grpId="3" animBg="1" advAuto="0"/>
      <p:bldP spid="720" grpId="4" animBg="1" advAuto="0"/>
      <p:bldP spid="732" grpId="5"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err="1"/>
              <a:t>Solving</a:t>
            </a:r>
            <a:r>
              <a:rPr lang="de-DE" dirty="0"/>
              <a:t> GFLP</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24</a:t>
            </a:fld>
            <a:endParaRPr/>
          </a:p>
        </p:txBody>
      </p:sp>
      <p:grpSp>
        <p:nvGrpSpPr>
          <p:cNvPr id="4" name="Group 3">
            <a:extLst>
              <a:ext uri="{FF2B5EF4-FFF2-40B4-BE49-F238E27FC236}">
                <a16:creationId xmlns:a16="http://schemas.microsoft.com/office/drawing/2014/main" id="{ABDC6636-5AE0-AB4D-8204-51D3D4472CAE}"/>
              </a:ext>
            </a:extLst>
          </p:cNvPr>
          <p:cNvGrpSpPr/>
          <p:nvPr/>
        </p:nvGrpSpPr>
        <p:grpSpPr>
          <a:xfrm>
            <a:off x="1558028" y="2694587"/>
            <a:ext cx="8942601" cy="1826141"/>
            <a:chOff x="1558028" y="2694587"/>
            <a:chExt cx="8942601" cy="1826141"/>
          </a:xfrm>
        </p:grpSpPr>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DD6945E6-4993-814A-A674-2065E63952C0}"/>
                    </a:ext>
                  </a:extLst>
                </p:cNvPr>
                <p:cNvSpPr txBox="1"/>
                <p:nvPr/>
              </p:nvSpPr>
              <p:spPr>
                <a:xfrm>
                  <a:off x="2973504" y="2906547"/>
                  <a:ext cx="7527125"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4000" b="0" i="0" u="none" strike="noStrike" cap="none" spc="0" normalizeH="0" baseline="0" dirty="0">
                      <a:ln>
                        <a:noFill/>
                      </a:ln>
                      <a:solidFill>
                        <a:srgbClr val="000000"/>
                      </a:solidFill>
                      <a:effectLst/>
                      <a:uFillTx/>
                      <a:latin typeface="+mn-lt"/>
                      <a:ea typeface="+mn-ea"/>
                      <a:cs typeface="+mn-cs"/>
                      <a:sym typeface="Helvetica Light"/>
                    </a:rPr>
                    <a:t>Generate </a:t>
                  </a:r>
                  <a:r>
                    <a:rPr kumimoji="0" lang="de-DE" sz="4000" b="0" i="0" u="none" strike="noStrike" cap="none" spc="0" normalizeH="0" baseline="0" dirty="0" err="1">
                      <a:ln>
                        <a:noFill/>
                      </a:ln>
                      <a:solidFill>
                        <a:srgbClr val="000000"/>
                      </a:solidFill>
                      <a:effectLst/>
                      <a:uFillTx/>
                      <a:latin typeface="+mn-lt"/>
                      <a:ea typeface="+mn-ea"/>
                      <a:cs typeface="+mn-cs"/>
                      <a:sym typeface="Helvetica Light"/>
                    </a:rPr>
                    <a:t>candidate</a:t>
                  </a:r>
                  <a:r>
                    <a:rPr kumimoji="0" lang="de-DE" sz="4000" b="0" i="0" u="none" strike="noStrike" cap="none" spc="0" normalizeH="0" baseline="0" dirty="0">
                      <a:ln>
                        <a:noFill/>
                      </a:ln>
                      <a:solidFill>
                        <a:srgbClr val="000000"/>
                      </a:solidFill>
                      <a:effectLst/>
                      <a:uFillTx/>
                      <a:latin typeface="+mn-lt"/>
                      <a:ea typeface="+mn-ea"/>
                      <a:cs typeface="+mn-cs"/>
                      <a:sym typeface="Helvetica Light"/>
                    </a:rPr>
                    <a:t> </a:t>
                  </a:r>
                  <a:r>
                    <a:rPr kumimoji="0" lang="de-DE" sz="4000" b="0" i="0" u="none" strike="noStrike" cap="none" spc="0" normalizeH="0" baseline="0" dirty="0" err="1">
                      <a:ln>
                        <a:noFill/>
                      </a:ln>
                      <a:solidFill>
                        <a:srgbClr val="000000"/>
                      </a:solidFill>
                      <a:effectLst/>
                      <a:uFillTx/>
                      <a:latin typeface="+mn-lt"/>
                      <a:ea typeface="+mn-ea"/>
                      <a:cs typeface="+mn-cs"/>
                      <a:sym typeface="Helvetica Light"/>
                    </a:rPr>
                    <a:t>positions</a:t>
                  </a:r>
                  <a:r>
                    <a:rPr kumimoji="0" lang="de-DE" sz="4000" b="0" i="0" u="none" strike="noStrike" cap="none" spc="0" normalizeH="0" baseline="0" dirty="0">
                      <a:ln>
                        <a:noFill/>
                      </a:ln>
                      <a:solidFill>
                        <a:srgbClr val="000000"/>
                      </a:solidFill>
                      <a:effectLst/>
                      <a:uFillTx/>
                      <a:latin typeface="+mn-lt"/>
                      <a:ea typeface="+mn-ea"/>
                      <a:cs typeface="+mn-cs"/>
                      <a:sym typeface="Helvetica Light"/>
                    </a:rPr>
                    <a:t> </a:t>
                  </a:r>
                  <a14:m>
                    <m:oMath xmlns:m="http://schemas.openxmlformats.org/officeDocument/2006/math">
                      <m:sSub>
                        <m:sSubPr>
                          <m:ctrlPr>
                            <a:rPr kumimoji="0" lang="de-DE" sz="40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m:rPr>
                              <m:sty m:val="p"/>
                            </m:rPr>
                            <a:rPr kumimoji="0" lang="el-GR" sz="40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Λ</m:t>
                          </m:r>
                        </m:e>
                        <m:sub>
                          <m:r>
                            <a:rPr kumimoji="0" lang="de-DE" sz="40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sub>
                      </m:sSub>
                    </m:oMath>
                  </a14:m>
                  <a:br>
                    <a:rPr kumimoji="0" lang="de-DE" sz="4000" b="0" i="0" u="none" strike="noStrike" cap="none" spc="0" normalizeH="0" baseline="0" dirty="0">
                      <a:ln>
                        <a:noFill/>
                      </a:ln>
                      <a:solidFill>
                        <a:srgbClr val="000000"/>
                      </a:solidFill>
                      <a:effectLst/>
                      <a:uFillTx/>
                      <a:latin typeface="+mn-lt"/>
                      <a:ea typeface="+mn-ea"/>
                      <a:cs typeface="+mn-cs"/>
                      <a:sym typeface="Helvetica Light"/>
                    </a:rPr>
                  </a:br>
                  <a:r>
                    <a:rPr kumimoji="0" lang="de-DE" sz="4000" b="0" i="0" u="none" strike="noStrike" cap="none" spc="0" normalizeH="0" baseline="0" dirty="0" err="1">
                      <a:ln>
                        <a:noFill/>
                      </a:ln>
                      <a:solidFill>
                        <a:srgbClr val="000000"/>
                      </a:solidFill>
                      <a:effectLst/>
                      <a:uFillTx/>
                      <a:latin typeface="+mn-lt"/>
                      <a:ea typeface="+mn-ea"/>
                      <a:cs typeface="+mn-cs"/>
                      <a:sym typeface="Helvetica Light"/>
                    </a:rPr>
                    <a:t>for</a:t>
                  </a:r>
                  <a:r>
                    <a:rPr kumimoji="0" lang="de-DE" sz="4000" b="0" i="0" u="none" strike="noStrike" cap="none" spc="0" normalizeH="0" baseline="0" dirty="0">
                      <a:ln>
                        <a:noFill/>
                      </a:ln>
                      <a:solidFill>
                        <a:srgbClr val="000000"/>
                      </a:solidFill>
                      <a:effectLst/>
                      <a:uFillTx/>
                      <a:latin typeface="+mn-lt"/>
                      <a:ea typeface="+mn-ea"/>
                      <a:cs typeface="+mn-cs"/>
                      <a:sym typeface="Helvetica Light"/>
                    </a:rPr>
                    <a:t> </a:t>
                  </a:r>
                  <a:r>
                    <a:rPr kumimoji="0" lang="de-DE" sz="4000" b="0" i="0" u="none" strike="noStrike" cap="none" spc="0" normalizeH="0" baseline="0" dirty="0" err="1">
                      <a:ln>
                        <a:noFill/>
                      </a:ln>
                      <a:solidFill>
                        <a:srgbClr val="000000"/>
                      </a:solidFill>
                      <a:effectLst/>
                      <a:uFillTx/>
                      <a:latin typeface="+mn-lt"/>
                      <a:ea typeface="+mn-ea"/>
                      <a:cs typeface="+mn-cs"/>
                      <a:sym typeface="Helvetica Light"/>
                    </a:rPr>
                    <a:t>each</a:t>
                  </a:r>
                  <a:r>
                    <a:rPr kumimoji="0" lang="de-DE" sz="4000" b="0" i="0" u="none" strike="noStrike" cap="none" spc="0" normalizeH="0" baseline="0" dirty="0">
                      <a:ln>
                        <a:noFill/>
                      </a:ln>
                      <a:solidFill>
                        <a:srgbClr val="000000"/>
                      </a:solidFill>
                      <a:effectLst/>
                      <a:uFillTx/>
                      <a:latin typeface="+mn-lt"/>
                      <a:ea typeface="+mn-ea"/>
                      <a:cs typeface="+mn-cs"/>
                      <a:sym typeface="Helvetica Light"/>
                    </a:rPr>
                    <a:t> </a:t>
                  </a:r>
                  <a:r>
                    <a:rPr kumimoji="0" lang="de-DE" sz="4000" b="0" i="0" u="none" strike="noStrike" cap="none" spc="0" normalizeH="0" baseline="0" dirty="0" err="1">
                      <a:ln>
                        <a:noFill/>
                      </a:ln>
                      <a:solidFill>
                        <a:srgbClr val="000000"/>
                      </a:solidFill>
                      <a:effectLst/>
                      <a:uFillTx/>
                      <a:latin typeface="+mn-lt"/>
                      <a:ea typeface="+mn-ea"/>
                      <a:cs typeface="+mn-cs"/>
                      <a:sym typeface="Helvetica Light"/>
                    </a:rPr>
                    <a:t>label</a:t>
                  </a:r>
                  <a:r>
                    <a:rPr kumimoji="0" lang="de-DE" sz="4000" b="0" i="0" u="none" strike="noStrike" cap="none" spc="0" normalizeH="0" baseline="0" dirty="0">
                      <a:ln>
                        <a:noFill/>
                      </a:ln>
                      <a:solidFill>
                        <a:srgbClr val="000000"/>
                      </a:solidFill>
                      <a:effectLst/>
                      <a:uFillTx/>
                      <a:latin typeface="+mn-lt"/>
                      <a:ea typeface="+mn-ea"/>
                      <a:cs typeface="+mn-cs"/>
                      <a:sym typeface="Helvetica Light"/>
                    </a:rPr>
                    <a:t> </a:t>
                  </a:r>
                  <a14:m>
                    <m:oMath xmlns:m="http://schemas.openxmlformats.org/officeDocument/2006/math">
                      <m:r>
                        <a:rPr kumimoji="0" lang="de-DE" sz="40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r>
                        <a:rPr kumimoji="0" lang="de-DE" sz="40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40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𝐿</m:t>
                      </m:r>
                    </m:oMath>
                  </a14:m>
                  <a:endParaRPr kumimoji="0" lang="de-DE" sz="40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2" name="TextBox 1">
                  <a:extLst>
                    <a:ext uri="{FF2B5EF4-FFF2-40B4-BE49-F238E27FC236}">
                      <a16:creationId xmlns:a16="http://schemas.microsoft.com/office/drawing/2014/main" id="{DD6945E6-4993-814A-A674-2065E63952C0}"/>
                    </a:ext>
                  </a:extLst>
                </p:cNvPr>
                <p:cNvSpPr txBox="1">
                  <a:spLocks noRot="1" noChangeAspect="1" noMove="1" noResize="1" noEditPoints="1" noAdjustHandles="1" noChangeArrowheads="1" noChangeShapeType="1" noTextEdit="1"/>
                </p:cNvSpPr>
                <p:nvPr/>
              </p:nvSpPr>
              <p:spPr>
                <a:xfrm>
                  <a:off x="2973504" y="2906547"/>
                  <a:ext cx="7527125" cy="1333698"/>
                </a:xfrm>
                <a:prstGeom prst="rect">
                  <a:avLst/>
                </a:prstGeom>
                <a:blipFill>
                  <a:blip r:embed="rId3"/>
                  <a:stretch>
                    <a:fillRect l="-3199" t="-6604" b="-17925"/>
                  </a:stretch>
                </a:blipFill>
                <a:ln w="12700" cap="flat">
                  <a:noFill/>
                  <a:miter lim="400000"/>
                </a:ln>
                <a:effectLst/>
              </p:spPr>
              <p:txBody>
                <a:bodyPr/>
                <a:lstStyle/>
                <a:p>
                  <a:r>
                    <a:rPr lang="de-DE">
                      <a:noFill/>
                    </a:rPr>
                    <a:t> </a:t>
                  </a:r>
                </a:p>
              </p:txBody>
            </p:sp>
          </mc:Fallback>
        </mc:AlternateContent>
        <p:sp>
          <p:nvSpPr>
            <p:cNvPr id="3" name="TextBox 2">
              <a:extLst>
                <a:ext uri="{FF2B5EF4-FFF2-40B4-BE49-F238E27FC236}">
                  <a16:creationId xmlns:a16="http://schemas.microsoft.com/office/drawing/2014/main" id="{F61E4AC4-69FC-3542-AE52-095ECB1E0C7C}"/>
                </a:ext>
              </a:extLst>
            </p:cNvPr>
            <p:cNvSpPr txBox="1"/>
            <p:nvPr/>
          </p:nvSpPr>
          <p:spPr>
            <a:xfrm>
              <a:off x="1558028" y="2694587"/>
              <a:ext cx="902491"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11000" b="1" i="0" u="none" strike="noStrike" cap="none" spc="0" normalizeH="0" baseline="0" dirty="0">
                  <a:ln>
                    <a:noFill/>
                  </a:ln>
                  <a:solidFill>
                    <a:schemeClr val="bg1">
                      <a:lumMod val="50000"/>
                    </a:schemeClr>
                  </a:solidFill>
                  <a:effectLst/>
                  <a:uFillTx/>
                  <a:latin typeface="+mn-lt"/>
                  <a:ea typeface="+mn-ea"/>
                  <a:cs typeface="+mn-cs"/>
                  <a:sym typeface="Helvetica Light"/>
                </a:rPr>
                <a:t>1</a:t>
              </a:r>
            </a:p>
          </p:txBody>
        </p:sp>
      </p:grpSp>
      <p:grpSp>
        <p:nvGrpSpPr>
          <p:cNvPr id="5" name="Group 4">
            <a:extLst>
              <a:ext uri="{FF2B5EF4-FFF2-40B4-BE49-F238E27FC236}">
                <a16:creationId xmlns:a16="http://schemas.microsoft.com/office/drawing/2014/main" id="{90DA137C-8788-004C-A32D-61AC81B9A82A}"/>
              </a:ext>
            </a:extLst>
          </p:cNvPr>
          <p:cNvGrpSpPr/>
          <p:nvPr/>
        </p:nvGrpSpPr>
        <p:grpSpPr>
          <a:xfrm>
            <a:off x="1582873" y="4639629"/>
            <a:ext cx="9674950" cy="1718419"/>
            <a:chOff x="1582873" y="4639629"/>
            <a:chExt cx="9674950" cy="1718419"/>
          </a:xfrm>
        </p:grpSpPr>
        <p:sp>
          <p:nvSpPr>
            <p:cNvPr id="7" name="TextBox 6">
              <a:extLst>
                <a:ext uri="{FF2B5EF4-FFF2-40B4-BE49-F238E27FC236}">
                  <a16:creationId xmlns:a16="http://schemas.microsoft.com/office/drawing/2014/main" id="{393CBB67-38A4-2143-9B84-86C88DE63FAC}"/>
                </a:ext>
              </a:extLst>
            </p:cNvPr>
            <p:cNvSpPr txBox="1"/>
            <p:nvPr/>
          </p:nvSpPr>
          <p:spPr>
            <a:xfrm>
              <a:off x="2973504" y="4893545"/>
              <a:ext cx="8284319"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l"/>
              <a:r>
                <a:rPr lang="de-DE" dirty="0" err="1"/>
                <a:t>Reduce</a:t>
              </a:r>
              <a:r>
                <a:rPr lang="de-DE" dirty="0"/>
                <a:t> </a:t>
              </a:r>
              <a:r>
                <a:rPr lang="de-DE" dirty="0" err="1"/>
                <a:t>heavily</a:t>
              </a:r>
              <a:r>
                <a:rPr lang="de-DE" dirty="0"/>
                <a:t> </a:t>
              </a:r>
              <a:r>
                <a:rPr lang="de-DE" dirty="0" err="1"/>
                <a:t>overlapping</a:t>
              </a:r>
              <a:r>
                <a:rPr lang="de-DE" dirty="0"/>
                <a:t> </a:t>
              </a:r>
              <a:r>
                <a:rPr lang="de-DE" dirty="0" err="1"/>
                <a:t>positions</a:t>
              </a:r>
              <a:br>
                <a:rPr lang="de-DE" dirty="0"/>
              </a:br>
              <a:r>
                <a:rPr lang="de-DE" dirty="0" err="1"/>
                <a:t>through</a:t>
              </a:r>
              <a:r>
                <a:rPr lang="de-DE" dirty="0"/>
                <a:t> </a:t>
              </a:r>
              <a:r>
                <a:rPr lang="de-DE" dirty="0" err="1"/>
                <a:t>overlap</a:t>
              </a:r>
              <a:r>
                <a:rPr lang="de-DE" dirty="0"/>
                <a:t> </a:t>
              </a:r>
              <a:r>
                <a:rPr lang="de-DE" dirty="0" err="1"/>
                <a:t>graph</a:t>
              </a:r>
              <a:r>
                <a:rPr lang="de-DE" dirty="0"/>
                <a:t> </a:t>
              </a:r>
              <a:r>
                <a:rPr lang="de-DE" dirty="0" err="1"/>
                <a:t>and</a:t>
              </a:r>
              <a:r>
                <a:rPr lang="de-DE" dirty="0"/>
                <a:t> form </a:t>
              </a:r>
              <a:r>
                <a:rPr lang="de-DE" dirty="0" err="1"/>
                <a:t>groups</a:t>
              </a:r>
              <a:endParaRPr lang="de-DE" dirty="0"/>
            </a:p>
          </p:txBody>
        </p:sp>
        <p:sp>
          <p:nvSpPr>
            <p:cNvPr id="10" name="TextBox 9">
              <a:extLst>
                <a:ext uri="{FF2B5EF4-FFF2-40B4-BE49-F238E27FC236}">
                  <a16:creationId xmlns:a16="http://schemas.microsoft.com/office/drawing/2014/main" id="{F4105838-3F1A-3B41-82B8-FFAA9CE2AA9D}"/>
                </a:ext>
              </a:extLst>
            </p:cNvPr>
            <p:cNvSpPr txBox="1"/>
            <p:nvPr/>
          </p:nvSpPr>
          <p:spPr>
            <a:xfrm>
              <a:off x="1582873" y="4639629"/>
              <a:ext cx="852798" cy="17184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de-DE" sz="10500" b="1" dirty="0">
                  <a:solidFill>
                    <a:schemeClr val="bg1">
                      <a:lumMod val="50000"/>
                    </a:schemeClr>
                  </a:solidFill>
                </a:rPr>
                <a:t>2</a:t>
              </a:r>
              <a:endParaRPr kumimoji="0" lang="de-DE" sz="10500" b="1" i="0" u="none" strike="noStrike" cap="none" spc="0" normalizeH="0" baseline="0" dirty="0">
                <a:ln>
                  <a:noFill/>
                </a:ln>
                <a:solidFill>
                  <a:schemeClr val="bg1">
                    <a:lumMod val="50000"/>
                  </a:schemeClr>
                </a:solidFill>
                <a:effectLst/>
                <a:uFillTx/>
                <a:latin typeface="+mn-lt"/>
                <a:ea typeface="+mn-ea"/>
                <a:cs typeface="+mn-cs"/>
                <a:sym typeface="Helvetica Light"/>
              </a:endParaRPr>
            </a:p>
          </p:txBody>
        </p:sp>
      </p:grpSp>
      <p:grpSp>
        <p:nvGrpSpPr>
          <p:cNvPr id="6" name="Group 5">
            <a:extLst>
              <a:ext uri="{FF2B5EF4-FFF2-40B4-BE49-F238E27FC236}">
                <a16:creationId xmlns:a16="http://schemas.microsoft.com/office/drawing/2014/main" id="{A58CCFD4-116A-ED43-A24B-C9020E145328}"/>
              </a:ext>
            </a:extLst>
          </p:cNvPr>
          <p:cNvGrpSpPr/>
          <p:nvPr/>
        </p:nvGrpSpPr>
        <p:grpSpPr>
          <a:xfrm>
            <a:off x="1582873" y="6527581"/>
            <a:ext cx="8854213" cy="1718419"/>
            <a:chOff x="1582873" y="6527581"/>
            <a:chExt cx="8854213" cy="1718419"/>
          </a:xfrm>
        </p:grpSpPr>
        <p:sp>
          <p:nvSpPr>
            <p:cNvPr id="8" name="TextBox 7">
              <a:extLst>
                <a:ext uri="{FF2B5EF4-FFF2-40B4-BE49-F238E27FC236}">
                  <a16:creationId xmlns:a16="http://schemas.microsoft.com/office/drawing/2014/main" id="{C33BB17A-A444-6F4B-8F51-048BF8825AE2}"/>
                </a:ext>
              </a:extLst>
            </p:cNvPr>
            <p:cNvSpPr txBox="1"/>
            <p:nvPr/>
          </p:nvSpPr>
          <p:spPr>
            <a:xfrm>
              <a:off x="2973504" y="6757433"/>
              <a:ext cx="7463582"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l"/>
              <a:r>
                <a:rPr lang="de-DE" dirty="0"/>
                <a:t>Match </a:t>
              </a:r>
              <a:r>
                <a:rPr lang="de-DE" dirty="0" err="1"/>
                <a:t>labels</a:t>
              </a:r>
              <a:r>
                <a:rPr lang="de-DE" dirty="0"/>
                <a:t> </a:t>
              </a:r>
              <a:r>
                <a:rPr lang="de-DE" dirty="0" err="1"/>
                <a:t>to</a:t>
              </a:r>
              <a:r>
                <a:rPr lang="de-DE" dirty="0"/>
                <a:t> </a:t>
              </a:r>
              <a:r>
                <a:rPr lang="de-DE" dirty="0" err="1"/>
                <a:t>groups</a:t>
              </a:r>
              <a:r>
                <a:rPr lang="de-DE" dirty="0"/>
                <a:t> </a:t>
              </a:r>
              <a:r>
                <a:rPr lang="de-DE" dirty="0" err="1"/>
                <a:t>by</a:t>
              </a:r>
              <a:r>
                <a:rPr lang="de-DE" dirty="0"/>
                <a:t> </a:t>
              </a:r>
              <a:r>
                <a:rPr lang="de-DE" dirty="0" err="1"/>
                <a:t>solving</a:t>
              </a:r>
              <a:r>
                <a:rPr lang="de-DE" dirty="0"/>
                <a:t> a</a:t>
              </a:r>
              <a:br>
                <a:rPr lang="de-DE" dirty="0"/>
              </a:br>
              <a:r>
                <a:rPr lang="de-DE" dirty="0"/>
                <a:t>a </a:t>
              </a:r>
              <a:r>
                <a:rPr lang="de-DE" dirty="0" err="1"/>
                <a:t>matching</a:t>
              </a:r>
              <a:r>
                <a:rPr lang="de-DE" dirty="0"/>
                <a:t> </a:t>
              </a:r>
              <a:r>
                <a:rPr lang="de-DE" dirty="0" err="1"/>
                <a:t>problem</a:t>
              </a:r>
              <a:endParaRPr lang="de-DE" dirty="0"/>
            </a:p>
          </p:txBody>
        </p:sp>
        <p:sp>
          <p:nvSpPr>
            <p:cNvPr id="12" name="TextBox 11">
              <a:extLst>
                <a:ext uri="{FF2B5EF4-FFF2-40B4-BE49-F238E27FC236}">
                  <a16:creationId xmlns:a16="http://schemas.microsoft.com/office/drawing/2014/main" id="{E91D2917-4CFA-3042-850B-A6C544F22C71}"/>
                </a:ext>
              </a:extLst>
            </p:cNvPr>
            <p:cNvSpPr txBox="1"/>
            <p:nvPr/>
          </p:nvSpPr>
          <p:spPr>
            <a:xfrm>
              <a:off x="1582873" y="6527581"/>
              <a:ext cx="852798" cy="17184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10500" b="1" i="0" u="none" strike="noStrike" cap="none" spc="0" normalizeH="0" baseline="0" dirty="0">
                  <a:ln>
                    <a:noFill/>
                  </a:ln>
                  <a:solidFill>
                    <a:schemeClr val="bg1">
                      <a:lumMod val="50000"/>
                    </a:schemeClr>
                  </a:solidFill>
                  <a:effectLst/>
                  <a:uFillTx/>
                  <a:latin typeface="+mn-lt"/>
                  <a:ea typeface="+mn-ea"/>
                  <a:cs typeface="+mn-cs"/>
                  <a:sym typeface="Helvetica Light"/>
                </a:rPr>
                <a:t>3</a:t>
              </a:r>
            </a:p>
          </p:txBody>
        </p:sp>
      </p:grpSp>
      <p:grpSp>
        <p:nvGrpSpPr>
          <p:cNvPr id="15" name="Group 14">
            <a:extLst>
              <a:ext uri="{FF2B5EF4-FFF2-40B4-BE49-F238E27FC236}">
                <a16:creationId xmlns:a16="http://schemas.microsoft.com/office/drawing/2014/main" id="{021BAF66-A647-4842-AF4D-6D5F1918F47A}"/>
              </a:ext>
            </a:extLst>
          </p:cNvPr>
          <p:cNvGrpSpPr/>
          <p:nvPr/>
        </p:nvGrpSpPr>
        <p:grpSpPr>
          <a:xfrm>
            <a:off x="1270669" y="2930611"/>
            <a:ext cx="10463462" cy="1232316"/>
            <a:chOff x="1233176" y="2930611"/>
            <a:chExt cx="10463462" cy="1232316"/>
          </a:xfrm>
        </p:grpSpPr>
        <p:cxnSp>
          <p:nvCxnSpPr>
            <p:cNvPr id="13" name="Straight Connector 12">
              <a:extLst>
                <a:ext uri="{FF2B5EF4-FFF2-40B4-BE49-F238E27FC236}">
                  <a16:creationId xmlns:a16="http://schemas.microsoft.com/office/drawing/2014/main" id="{DF9E4B29-3360-3F46-B1A2-32DD2A2F7381}"/>
                </a:ext>
              </a:extLst>
            </p:cNvPr>
            <p:cNvCxnSpPr>
              <a:cxnSpLocks/>
            </p:cNvCxnSpPr>
            <p:nvPr/>
          </p:nvCxnSpPr>
          <p:spPr>
            <a:xfrm>
              <a:off x="1233176" y="2930611"/>
              <a:ext cx="0" cy="1232316"/>
            </a:xfrm>
            <a:prstGeom prst="line">
              <a:avLst/>
            </a:prstGeom>
            <a:noFill/>
            <a:ln w="6985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8" name="Straight Connector 17">
              <a:extLst>
                <a:ext uri="{FF2B5EF4-FFF2-40B4-BE49-F238E27FC236}">
                  <a16:creationId xmlns:a16="http://schemas.microsoft.com/office/drawing/2014/main" id="{A227147C-EA6E-104B-B9DF-6B26B3FB6BFC}"/>
                </a:ext>
              </a:extLst>
            </p:cNvPr>
            <p:cNvCxnSpPr>
              <a:cxnSpLocks/>
            </p:cNvCxnSpPr>
            <p:nvPr/>
          </p:nvCxnSpPr>
          <p:spPr>
            <a:xfrm>
              <a:off x="11696638" y="2930611"/>
              <a:ext cx="0" cy="1232316"/>
            </a:xfrm>
            <a:prstGeom prst="line">
              <a:avLst/>
            </a:prstGeom>
            <a:noFill/>
            <a:ln w="69850" cap="flat">
              <a:solidFill>
                <a:srgbClr val="CA7D17"/>
              </a:solidFill>
              <a:prstDash val="solid"/>
              <a:miter lim="400000"/>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1475927348"/>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 3.22917E-6 L 0 0.19889 " pathEditMode="relative" rAng="0" ptsTypes="AA">
                                      <p:cBhvr>
                                        <p:cTn id="6" dur="500" fill="hold"/>
                                        <p:tgtEl>
                                          <p:spTgt spid="15"/>
                                        </p:tgtEl>
                                        <p:attrNameLst>
                                          <p:attrName>ppt_x</p:attrName>
                                          <p:attrName>ppt_y</p:attrName>
                                        </p:attrNameLst>
                                      </p:cBhvr>
                                      <p:rCtr x="0" y="994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xfrm>
            <a:off x="952500" y="190500"/>
            <a:ext cx="11099800" cy="2159000"/>
          </a:xfrm>
          <a:prstGeom prst="rect">
            <a:avLst/>
          </a:prstGeom>
        </p:spPr>
        <p:txBody>
          <a:bodyPr/>
          <a:lstStyle/>
          <a:p>
            <a:r>
              <a:rPr lang="de-DE" dirty="0" err="1"/>
              <a:t>Overlap</a:t>
            </a:r>
            <a:r>
              <a:rPr lang="de-DE" dirty="0"/>
              <a:t> Graph</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25</a:t>
            </a:fld>
            <a:endParaRPr/>
          </a:p>
        </p:txBody>
      </p:sp>
      <mc:AlternateContent xmlns:mc="http://schemas.openxmlformats.org/markup-compatibility/2006">
        <mc:Choice xmlns:a14="http://schemas.microsoft.com/office/drawing/2010/main" Requires="a14">
          <p:sp>
            <p:nvSpPr>
              <p:cNvPr id="57" name="Input">
                <a:extLst>
                  <a:ext uri="{FF2B5EF4-FFF2-40B4-BE49-F238E27FC236}">
                    <a16:creationId xmlns:a16="http://schemas.microsoft.com/office/drawing/2014/main" id="{78091149-1750-8645-8945-9DC74702AF36}"/>
                  </a:ext>
                </a:extLst>
              </p:cNvPr>
              <p:cNvSpPr txBox="1"/>
              <p:nvPr/>
            </p:nvSpPr>
            <p:spPr>
              <a:xfrm>
                <a:off x="1014271" y="2402596"/>
                <a:ext cx="10499926" cy="98648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err="1"/>
                  <a:t>Undirected</a:t>
                </a:r>
                <a:r>
                  <a:rPr lang="de-DE" dirty="0"/>
                  <a:t> </a:t>
                </a:r>
                <a:r>
                  <a:rPr lang="de-DE" dirty="0" err="1"/>
                  <a:t>graph</a:t>
                </a:r>
                <a:r>
                  <a:rPr lang="de-DE" dirty="0"/>
                  <a:t> </a:t>
                </a:r>
                <a14:m>
                  <m:oMath xmlns:m="http://schemas.openxmlformats.org/officeDocument/2006/math">
                    <m:sSub>
                      <m:sSubPr>
                        <m:ctrlPr>
                          <a:rPr lang="de-DE" i="1" smtClean="0">
                            <a:latin typeface="Cambria Math" panose="02040503050406030204" pitchFamily="18" charset="0"/>
                          </a:rPr>
                        </m:ctrlPr>
                      </m:sSubPr>
                      <m:e>
                        <m:r>
                          <a:rPr lang="de-DE" b="0" i="1" smtClean="0">
                            <a:latin typeface="Cambria Math" panose="02040503050406030204" pitchFamily="18" charset="0"/>
                          </a:rPr>
                          <m:t>𝐺</m:t>
                        </m:r>
                      </m:e>
                      <m:sub>
                        <m:r>
                          <a:rPr lang="de-DE" b="0" i="1" smtClean="0">
                            <a:latin typeface="Cambria Math" panose="02040503050406030204" pitchFamily="18" charset="0"/>
                          </a:rPr>
                          <m:t>𝑂</m:t>
                        </m:r>
                      </m:sub>
                    </m:sSub>
                    <m:r>
                      <a:rPr lang="de-DE" b="0" i="1" smtClean="0">
                        <a:latin typeface="Cambria Math" panose="02040503050406030204" pitchFamily="18" charset="0"/>
                      </a:rPr>
                      <m:t>=</m:t>
                    </m:r>
                    <m:d>
                      <m:dPr>
                        <m:ctrlPr>
                          <a:rPr lang="de-DE" b="0" i="1" smtClean="0">
                            <a:latin typeface="Cambria Math" panose="02040503050406030204" pitchFamily="18" charset="0"/>
                          </a:rPr>
                        </m:ctrlPr>
                      </m:dPr>
                      <m:e>
                        <m:sSub>
                          <m:sSubPr>
                            <m:ctrlPr>
                              <a:rPr lang="de-DE" i="1">
                                <a:latin typeface="Cambria Math" panose="02040503050406030204" pitchFamily="18" charset="0"/>
                              </a:rPr>
                            </m:ctrlPr>
                          </m:sSubPr>
                          <m:e>
                            <m:r>
                              <a:rPr lang="de-DE" i="1">
                                <a:latin typeface="Cambria Math" panose="02040503050406030204" pitchFamily="18" charset="0"/>
                              </a:rPr>
                              <m:t>𝑉</m:t>
                            </m:r>
                          </m:e>
                          <m:sub>
                            <m:r>
                              <a:rPr lang="de-DE" b="0" i="1" smtClean="0">
                                <a:latin typeface="Cambria Math" panose="02040503050406030204" pitchFamily="18" charset="0"/>
                              </a:rPr>
                              <m:t>𝑙</m:t>
                            </m:r>
                          </m:sub>
                        </m:sSub>
                        <m:r>
                          <a:rPr lang="de-DE" i="1">
                            <a:latin typeface="Cambria Math" panose="02040503050406030204" pitchFamily="18" charset="0"/>
                            <a:ea typeface="Cambria Math" panose="02040503050406030204" pitchFamily="18" charset="0"/>
                          </a:rPr>
                          <m:t>∪</m:t>
                        </m:r>
                        <m:sSub>
                          <m:sSubPr>
                            <m:ctrlPr>
                              <a:rPr lang="de-DE" i="1">
                                <a:latin typeface="Cambria Math" panose="02040503050406030204" pitchFamily="18" charset="0"/>
                                <a:ea typeface="Cambria Math" panose="02040503050406030204" pitchFamily="18" charset="0"/>
                              </a:rPr>
                            </m:ctrlPr>
                          </m:sSubPr>
                          <m:e>
                            <m:r>
                              <a:rPr lang="de-DE" i="1">
                                <a:latin typeface="Cambria Math" panose="02040503050406030204" pitchFamily="18" charset="0"/>
                                <a:ea typeface="Cambria Math" panose="02040503050406030204" pitchFamily="18" charset="0"/>
                              </a:rPr>
                              <m:t>𝑉</m:t>
                            </m:r>
                          </m:e>
                          <m:sub>
                            <m:r>
                              <a:rPr lang="de-DE" b="0" i="1" smtClean="0">
                                <a:latin typeface="Cambria Math" panose="02040503050406030204" pitchFamily="18" charset="0"/>
                                <a:ea typeface="Cambria Math" panose="02040503050406030204" pitchFamily="18" charset="0"/>
                              </a:rPr>
                              <m:t>𝑝</m:t>
                            </m:r>
                          </m:sub>
                        </m:sSub>
                        <m:r>
                          <a:rPr lang="de-DE" i="1">
                            <a:latin typeface="Cambria Math" panose="02040503050406030204" pitchFamily="18" charset="0"/>
                            <a:ea typeface="Cambria Math" panose="02040503050406030204" pitchFamily="18" charset="0"/>
                          </a:rPr>
                          <m:t>,</m:t>
                        </m:r>
                        <m:sSub>
                          <m:sSubPr>
                            <m:ctrlPr>
                              <a:rPr lang="de-DE" i="1">
                                <a:latin typeface="Cambria Math" panose="02040503050406030204" pitchFamily="18" charset="0"/>
                                <a:ea typeface="Cambria Math" panose="02040503050406030204" pitchFamily="18" charset="0"/>
                              </a:rPr>
                            </m:ctrlPr>
                          </m:sSubPr>
                          <m:e>
                            <m:r>
                              <a:rPr lang="de-DE" i="1">
                                <a:latin typeface="Cambria Math" panose="02040503050406030204" pitchFamily="18" charset="0"/>
                                <a:ea typeface="Cambria Math" panose="02040503050406030204" pitchFamily="18" charset="0"/>
                              </a:rPr>
                              <m:t>𝐸</m:t>
                            </m:r>
                          </m:e>
                          <m:sub>
                            <m:r>
                              <a:rPr lang="de-DE" i="1">
                                <a:latin typeface="Cambria Math" panose="02040503050406030204" pitchFamily="18" charset="0"/>
                                <a:ea typeface="Cambria Math" panose="02040503050406030204" pitchFamily="18" charset="0"/>
                              </a:rPr>
                              <m:t>𝑂</m:t>
                            </m:r>
                          </m:sub>
                        </m:sSub>
                      </m:e>
                    </m:d>
                  </m:oMath>
                </a14:m>
                <a:r>
                  <a:rPr lang="de-DE" dirty="0"/>
                  <a:t>:</a:t>
                </a:r>
                <a:endParaRPr dirty="0"/>
              </a:p>
            </p:txBody>
          </p:sp>
        </mc:Choice>
        <mc:Fallback>
          <p:sp>
            <p:nvSpPr>
              <p:cNvPr id="57" name="Input">
                <a:extLst>
                  <a:ext uri="{FF2B5EF4-FFF2-40B4-BE49-F238E27FC236}">
                    <a16:creationId xmlns:a16="http://schemas.microsoft.com/office/drawing/2014/main" id="{78091149-1750-8645-8945-9DC74702AF36}"/>
                  </a:ext>
                </a:extLst>
              </p:cNvPr>
              <p:cNvSpPr txBox="1">
                <a:spLocks noRot="1" noChangeAspect="1" noMove="1" noResize="1" noEditPoints="1" noAdjustHandles="1" noChangeArrowheads="1" noChangeShapeType="1" noTextEdit="1"/>
              </p:cNvSpPr>
              <p:nvPr/>
            </p:nvSpPr>
            <p:spPr>
              <a:xfrm>
                <a:off x="1014271" y="2402596"/>
                <a:ext cx="10499926" cy="986489"/>
              </a:xfrm>
              <a:prstGeom prst="rect">
                <a:avLst/>
              </a:prstGeom>
              <a:blipFill>
                <a:blip r:embed="rId3"/>
                <a:stretch>
                  <a:fillRect l="-3140" t="-5063" r="-2053" b="-27848"/>
                </a:stretch>
              </a:blipFill>
              <a:ln w="12700">
                <a:miter lim="400000"/>
              </a:ln>
              <a:extLst>
                <a:ext uri="{C572A759-6A51-4108-AA02-DFA0A04FC94B}">
                  <ma14:wrappingTextBoxFlag xmlns="" xmlns:ma14="http://schemas.microsoft.com/office/mac/drawingml/2011/main" val="1"/>
                </a:ext>
              </a:extLst>
            </p:spPr>
            <p:txBody>
              <a:bodyPr/>
              <a:lstStyle/>
              <a:p>
                <a:r>
                  <a:rPr lang="de-DE">
                    <a:noFill/>
                  </a:rPr>
                  <a:t> </a:t>
                </a:r>
              </a:p>
            </p:txBody>
          </p:sp>
        </mc:Fallback>
      </mc:AlternateContent>
      <p:grpSp>
        <p:nvGrpSpPr>
          <p:cNvPr id="2" name="Group 1">
            <a:extLst>
              <a:ext uri="{FF2B5EF4-FFF2-40B4-BE49-F238E27FC236}">
                <a16:creationId xmlns:a16="http://schemas.microsoft.com/office/drawing/2014/main" id="{7CD199EC-6098-A346-8400-71DB063B1942}"/>
              </a:ext>
            </a:extLst>
          </p:cNvPr>
          <p:cNvGrpSpPr/>
          <p:nvPr/>
        </p:nvGrpSpPr>
        <p:grpSpPr>
          <a:xfrm>
            <a:off x="1733546" y="3615217"/>
            <a:ext cx="6659153" cy="562014"/>
            <a:chOff x="1733546" y="3615217"/>
            <a:chExt cx="6659153" cy="562014"/>
          </a:xfrm>
        </p:grpSpPr>
        <mc:AlternateContent xmlns:mc="http://schemas.openxmlformats.org/markup-compatibility/2006">
          <mc:Choice xmlns:a14="http://schemas.microsoft.com/office/drawing/2010/main" Requires="a14">
            <p:sp>
              <p:nvSpPr>
                <p:cNvPr id="64" name="TextBox 63">
                  <a:extLst>
                    <a:ext uri="{FF2B5EF4-FFF2-40B4-BE49-F238E27FC236}">
                      <a16:creationId xmlns:a16="http://schemas.microsoft.com/office/drawing/2014/main" id="{F74A85B6-40D0-9B45-8965-D82C832C2686}"/>
                    </a:ext>
                  </a:extLst>
                </p:cNvPr>
                <p:cNvSpPr txBox="1"/>
                <p:nvPr/>
              </p:nvSpPr>
              <p:spPr>
                <a:xfrm>
                  <a:off x="1733546" y="3615217"/>
                  <a:ext cx="504754"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𝑉</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sub>
                        </m:sSub>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64" name="TextBox 63">
                  <a:extLst>
                    <a:ext uri="{FF2B5EF4-FFF2-40B4-BE49-F238E27FC236}">
                      <a16:creationId xmlns:a16="http://schemas.microsoft.com/office/drawing/2014/main" id="{F74A85B6-40D0-9B45-8965-D82C832C2686}"/>
                    </a:ext>
                  </a:extLst>
                </p:cNvPr>
                <p:cNvSpPr txBox="1">
                  <a:spLocks noRot="1" noChangeAspect="1" noMove="1" noResize="1" noEditPoints="1" noAdjustHandles="1" noChangeArrowheads="1" noChangeShapeType="1" noTextEdit="1"/>
                </p:cNvSpPr>
                <p:nvPr/>
              </p:nvSpPr>
              <p:spPr>
                <a:xfrm>
                  <a:off x="1733546" y="3615217"/>
                  <a:ext cx="504754" cy="553998"/>
                </a:xfrm>
                <a:prstGeom prst="rect">
                  <a:avLst/>
                </a:prstGeom>
                <a:blipFill>
                  <a:blip r:embed="rId4"/>
                  <a:stretch>
                    <a:fillRect l="-26829" b="-13636"/>
                  </a:stretch>
                </a:blipFill>
                <a:ln w="12700" cap="flat">
                  <a:noFill/>
                  <a:miter lim="400000"/>
                </a:ln>
                <a:effectLst/>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65" name="TextBox 64">
                  <a:extLst>
                    <a:ext uri="{FF2B5EF4-FFF2-40B4-BE49-F238E27FC236}">
                      <a16:creationId xmlns:a16="http://schemas.microsoft.com/office/drawing/2014/main" id="{7EC3DCE3-40A9-CE47-9F93-C0E1CC491A35}"/>
                    </a:ext>
                  </a:extLst>
                </p:cNvPr>
                <p:cNvSpPr txBox="1"/>
                <p:nvPr/>
              </p:nvSpPr>
              <p:spPr>
                <a:xfrm>
                  <a:off x="3227695" y="3623233"/>
                  <a:ext cx="5165004"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err="1">
                      <a:ln>
                        <a:noFill/>
                      </a:ln>
                      <a:solidFill>
                        <a:srgbClr val="000000"/>
                      </a:solidFill>
                      <a:effectLst/>
                      <a:uFillTx/>
                      <a:latin typeface="+mn-lt"/>
                      <a:ea typeface="+mn-ea"/>
                      <a:cs typeface="+mn-cs"/>
                      <a:sym typeface="Helvetica Light"/>
                    </a:rPr>
                    <a:t>Node</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for</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each</a:t>
                  </a:r>
                  <a:r>
                    <a:rPr lang="de-DE" dirty="0"/>
                    <a:t> </a:t>
                  </a:r>
                  <a:r>
                    <a:rPr lang="de-DE" dirty="0" err="1"/>
                    <a:t>label</a:t>
                  </a:r>
                  <a:r>
                    <a:rPr lang="de-DE" dirty="0"/>
                    <a:t> </a:t>
                  </a:r>
                  <a14:m>
                    <m:oMath xmlns:m="http://schemas.openxmlformats.org/officeDocument/2006/math">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𝐿</m:t>
                      </m:r>
                    </m:oMath>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65" name="TextBox 64">
                  <a:extLst>
                    <a:ext uri="{FF2B5EF4-FFF2-40B4-BE49-F238E27FC236}">
                      <a16:creationId xmlns:a16="http://schemas.microsoft.com/office/drawing/2014/main" id="{7EC3DCE3-40A9-CE47-9F93-C0E1CC491A35}"/>
                    </a:ext>
                  </a:extLst>
                </p:cNvPr>
                <p:cNvSpPr txBox="1">
                  <a:spLocks noRot="1" noChangeAspect="1" noMove="1" noResize="1" noEditPoints="1" noAdjustHandles="1" noChangeArrowheads="1" noChangeShapeType="1" noTextEdit="1"/>
                </p:cNvSpPr>
                <p:nvPr/>
              </p:nvSpPr>
              <p:spPr>
                <a:xfrm>
                  <a:off x="3227695" y="3623233"/>
                  <a:ext cx="5165004" cy="553998"/>
                </a:xfrm>
                <a:prstGeom prst="rect">
                  <a:avLst/>
                </a:prstGeom>
                <a:blipFill>
                  <a:blip r:embed="rId5"/>
                  <a:stretch>
                    <a:fillRect l="-5147" t="-22222" r="-1716" b="-46667"/>
                  </a:stretch>
                </a:blipFill>
                <a:ln w="12700" cap="flat">
                  <a:noFill/>
                  <a:miter lim="400000"/>
                </a:ln>
                <a:effectLst/>
              </p:spPr>
              <p:txBody>
                <a:bodyPr/>
                <a:lstStyle/>
                <a:p>
                  <a:r>
                    <a:rPr lang="de-DE">
                      <a:noFill/>
                    </a:rPr>
                    <a:t> </a:t>
                  </a:r>
                </a:p>
              </p:txBody>
            </p:sp>
          </mc:Fallback>
        </mc:AlternateContent>
      </p:grpSp>
      <p:grpSp>
        <p:nvGrpSpPr>
          <p:cNvPr id="5" name="Group 4">
            <a:extLst>
              <a:ext uri="{FF2B5EF4-FFF2-40B4-BE49-F238E27FC236}">
                <a16:creationId xmlns:a16="http://schemas.microsoft.com/office/drawing/2014/main" id="{83395EF1-C5CB-5F46-AE3C-DB454BD8DD84}"/>
              </a:ext>
            </a:extLst>
          </p:cNvPr>
          <p:cNvGrpSpPr/>
          <p:nvPr/>
        </p:nvGrpSpPr>
        <p:grpSpPr>
          <a:xfrm>
            <a:off x="1714182" y="4807414"/>
            <a:ext cx="7397240" cy="596766"/>
            <a:chOff x="1714182" y="4807414"/>
            <a:chExt cx="7397240" cy="596766"/>
          </a:xfrm>
        </p:grpSpPr>
        <mc:AlternateContent xmlns:mc="http://schemas.openxmlformats.org/markup-compatibility/2006">
          <mc:Choice xmlns:a14="http://schemas.microsoft.com/office/drawing/2010/main" Requires="a14">
            <p:sp>
              <p:nvSpPr>
                <p:cNvPr id="92" name="TextBox 91">
                  <a:extLst>
                    <a:ext uri="{FF2B5EF4-FFF2-40B4-BE49-F238E27FC236}">
                      <a16:creationId xmlns:a16="http://schemas.microsoft.com/office/drawing/2014/main" id="{E2B1EA9C-C8CE-1E45-A5E2-3D6E8A506C89}"/>
                    </a:ext>
                  </a:extLst>
                </p:cNvPr>
                <p:cNvSpPr txBox="1"/>
                <p:nvPr/>
              </p:nvSpPr>
              <p:spPr>
                <a:xfrm>
                  <a:off x="1714182" y="4807414"/>
                  <a:ext cx="543482" cy="5967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𝑉</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𝑝</m:t>
                            </m:r>
                          </m:sub>
                        </m:sSub>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92" name="TextBox 91">
                  <a:extLst>
                    <a:ext uri="{FF2B5EF4-FFF2-40B4-BE49-F238E27FC236}">
                      <a16:creationId xmlns:a16="http://schemas.microsoft.com/office/drawing/2014/main" id="{E2B1EA9C-C8CE-1E45-A5E2-3D6E8A506C89}"/>
                    </a:ext>
                  </a:extLst>
                </p:cNvPr>
                <p:cNvSpPr txBox="1">
                  <a:spLocks noRot="1" noChangeAspect="1" noMove="1" noResize="1" noEditPoints="1" noAdjustHandles="1" noChangeArrowheads="1" noChangeShapeType="1" noTextEdit="1"/>
                </p:cNvSpPr>
                <p:nvPr/>
              </p:nvSpPr>
              <p:spPr>
                <a:xfrm>
                  <a:off x="1714182" y="4807414"/>
                  <a:ext cx="543482" cy="596766"/>
                </a:xfrm>
                <a:prstGeom prst="rect">
                  <a:avLst/>
                </a:prstGeom>
                <a:blipFill>
                  <a:blip r:embed="rId6"/>
                  <a:stretch>
                    <a:fillRect l="-27273" b="-16667"/>
                  </a:stretch>
                </a:blipFill>
                <a:ln w="12700" cap="flat">
                  <a:noFill/>
                  <a:miter lim="400000"/>
                </a:ln>
                <a:effectLst/>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94" name="TextBox 93">
                  <a:extLst>
                    <a:ext uri="{FF2B5EF4-FFF2-40B4-BE49-F238E27FC236}">
                      <a16:creationId xmlns:a16="http://schemas.microsoft.com/office/drawing/2014/main" id="{DAAB87BC-233D-CE40-9300-6AD7A757561D}"/>
                    </a:ext>
                  </a:extLst>
                </p:cNvPr>
                <p:cNvSpPr txBox="1"/>
                <p:nvPr/>
              </p:nvSpPr>
              <p:spPr>
                <a:xfrm>
                  <a:off x="3227695" y="4836814"/>
                  <a:ext cx="5883727"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a:ln>
                        <a:noFill/>
                      </a:ln>
                      <a:solidFill>
                        <a:srgbClr val="000000"/>
                      </a:solidFill>
                      <a:effectLst/>
                      <a:uFillTx/>
                      <a:latin typeface="+mn-lt"/>
                      <a:ea typeface="+mn-ea"/>
                      <a:cs typeface="+mn-cs"/>
                      <a:sym typeface="Helvetica Light"/>
                    </a:rPr>
                    <a:t>Node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for</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each</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position</a:t>
                  </a:r>
                  <a:r>
                    <a:rPr lang="de-DE" dirty="0"/>
                    <a:t> </a:t>
                  </a:r>
                  <a14:m>
                    <m:oMath xmlns:m="http://schemas.openxmlformats.org/officeDocument/2006/math">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𝑝</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m:rPr>
                          <m:sty m:val="p"/>
                        </m:rPr>
                        <a:rPr kumimoji="0" lang="el-GR"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Λ</m:t>
                      </m:r>
                    </m:oMath>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94" name="TextBox 93">
                  <a:extLst>
                    <a:ext uri="{FF2B5EF4-FFF2-40B4-BE49-F238E27FC236}">
                      <a16:creationId xmlns:a16="http://schemas.microsoft.com/office/drawing/2014/main" id="{DAAB87BC-233D-CE40-9300-6AD7A757561D}"/>
                    </a:ext>
                  </a:extLst>
                </p:cNvPr>
                <p:cNvSpPr txBox="1">
                  <a:spLocks noRot="1" noChangeAspect="1" noMove="1" noResize="1" noEditPoints="1" noAdjustHandles="1" noChangeArrowheads="1" noChangeShapeType="1" noTextEdit="1"/>
                </p:cNvSpPr>
                <p:nvPr/>
              </p:nvSpPr>
              <p:spPr>
                <a:xfrm>
                  <a:off x="3227695" y="4836814"/>
                  <a:ext cx="5883727" cy="553998"/>
                </a:xfrm>
                <a:prstGeom prst="rect">
                  <a:avLst/>
                </a:prstGeom>
                <a:blipFill>
                  <a:blip r:embed="rId7"/>
                  <a:stretch>
                    <a:fillRect l="-4526" t="-22727" r="-2155" b="-47727"/>
                  </a:stretch>
                </a:blipFill>
                <a:ln w="12700" cap="flat">
                  <a:noFill/>
                  <a:miter lim="400000"/>
                </a:ln>
                <a:effectLst/>
              </p:spPr>
              <p:txBody>
                <a:bodyPr/>
                <a:lstStyle/>
                <a:p>
                  <a:r>
                    <a:rPr lang="de-DE">
                      <a:noFill/>
                    </a:rPr>
                    <a:t> </a:t>
                  </a:r>
                </a:p>
              </p:txBody>
            </p:sp>
          </mc:Fallback>
        </mc:AlternateContent>
      </p:grpSp>
      <p:grpSp>
        <p:nvGrpSpPr>
          <p:cNvPr id="6" name="Group 5">
            <a:extLst>
              <a:ext uri="{FF2B5EF4-FFF2-40B4-BE49-F238E27FC236}">
                <a16:creationId xmlns:a16="http://schemas.microsoft.com/office/drawing/2014/main" id="{A868DB23-5A96-2A4F-B828-844D09CF9617}"/>
              </a:ext>
            </a:extLst>
          </p:cNvPr>
          <p:cNvGrpSpPr/>
          <p:nvPr/>
        </p:nvGrpSpPr>
        <p:grpSpPr>
          <a:xfrm>
            <a:off x="1658430" y="6063763"/>
            <a:ext cx="9696362" cy="1598643"/>
            <a:chOff x="1658430" y="6063763"/>
            <a:chExt cx="9696362" cy="1598643"/>
          </a:xfrm>
        </p:grpSpPr>
        <mc:AlternateContent xmlns:mc="http://schemas.openxmlformats.org/markup-compatibility/2006">
          <mc:Choice xmlns:a14="http://schemas.microsoft.com/office/drawing/2010/main" Requires="a14">
            <p:sp>
              <p:nvSpPr>
                <p:cNvPr id="96" name="TextBox 95">
                  <a:extLst>
                    <a:ext uri="{FF2B5EF4-FFF2-40B4-BE49-F238E27FC236}">
                      <a16:creationId xmlns:a16="http://schemas.microsoft.com/office/drawing/2014/main" id="{60C2B06A-A388-F046-B851-886E0BBF0016}"/>
                    </a:ext>
                  </a:extLst>
                </p:cNvPr>
                <p:cNvSpPr txBox="1"/>
                <p:nvPr/>
              </p:nvSpPr>
              <p:spPr>
                <a:xfrm>
                  <a:off x="1658430" y="6097008"/>
                  <a:ext cx="654986"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𝐸</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𝑂</m:t>
                            </m:r>
                          </m:sub>
                        </m:sSub>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96" name="TextBox 95">
                  <a:extLst>
                    <a:ext uri="{FF2B5EF4-FFF2-40B4-BE49-F238E27FC236}">
                      <a16:creationId xmlns:a16="http://schemas.microsoft.com/office/drawing/2014/main" id="{60C2B06A-A388-F046-B851-886E0BBF0016}"/>
                    </a:ext>
                  </a:extLst>
                </p:cNvPr>
                <p:cNvSpPr txBox="1">
                  <a:spLocks noRot="1" noChangeAspect="1" noMove="1" noResize="1" noEditPoints="1" noAdjustHandles="1" noChangeArrowheads="1" noChangeShapeType="1" noTextEdit="1"/>
                </p:cNvSpPr>
                <p:nvPr/>
              </p:nvSpPr>
              <p:spPr>
                <a:xfrm>
                  <a:off x="1658430" y="6097008"/>
                  <a:ext cx="654986" cy="553998"/>
                </a:xfrm>
                <a:prstGeom prst="rect">
                  <a:avLst/>
                </a:prstGeom>
                <a:blipFill>
                  <a:blip r:embed="rId8"/>
                  <a:stretch>
                    <a:fillRect l="-23077" b="-11364"/>
                  </a:stretch>
                </a:blipFill>
                <a:ln w="12700" cap="flat">
                  <a:noFill/>
                  <a:miter lim="400000"/>
                </a:ln>
                <a:effectLst/>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98" name="TextBox 97">
                  <a:extLst>
                    <a:ext uri="{FF2B5EF4-FFF2-40B4-BE49-F238E27FC236}">
                      <a16:creationId xmlns:a16="http://schemas.microsoft.com/office/drawing/2014/main" id="{B14C1A8B-0CDF-EF4F-9B03-B94AFA368316}"/>
                    </a:ext>
                  </a:extLst>
                </p:cNvPr>
                <p:cNvSpPr txBox="1"/>
                <p:nvPr/>
              </p:nvSpPr>
              <p:spPr>
                <a:xfrm>
                  <a:off x="3227695" y="6063763"/>
                  <a:ext cx="8127097" cy="159864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spAutoFit/>
                </a:bodyPr>
                <a:lstStyle/>
                <a:p>
                  <a:pPr marL="571500" indent="-571500" algn="l">
                    <a:buFont typeface="Arial" panose="020B0604020202020204" pitchFamily="34" charset="0"/>
                    <a:buChar char="•"/>
                  </a:pPr>
                  <a:r>
                    <a:rPr kumimoji="0" lang="de-DE" sz="3600" b="0" i="0" u="none" strike="noStrike" cap="none" spc="0" normalizeH="0" baseline="0" dirty="0">
                      <a:ln>
                        <a:noFill/>
                      </a:ln>
                      <a:solidFill>
                        <a:srgbClr val="000000"/>
                      </a:solidFill>
                      <a:effectLst/>
                      <a:uFillTx/>
                      <a:latin typeface="+mn-lt"/>
                      <a:ea typeface="+mn-ea"/>
                      <a:cs typeface="+mn-cs"/>
                      <a:sym typeface="Helvetica Light"/>
                    </a:rPr>
                    <a:t>Edge </a:t>
                  </a:r>
                  <a14:m>
                    <m:oMath xmlns:m="http://schemas.openxmlformats.org/officeDocument/2006/math">
                      <m:d>
                        <m:d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dPr>
                        <m:e>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𝑣</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sub>
                          </m:s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m:t>
                          </m:r>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𝑣</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𝑝</m:t>
                              </m:r>
                            </m:sub>
                          </m:sSub>
                        </m:e>
                      </m:d>
                    </m:oMath>
                  </a14:m>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for</a:t>
                  </a:r>
                  <a:r>
                    <a:rPr kumimoji="0" lang="de-DE" sz="3600" b="0" i="0" u="none" strike="noStrike" cap="none" spc="0" normalizeH="0" baseline="0" dirty="0">
                      <a:ln>
                        <a:noFill/>
                      </a:ln>
                      <a:solidFill>
                        <a:srgbClr val="000000"/>
                      </a:solidFill>
                      <a:effectLst/>
                      <a:uFillTx/>
                      <a:latin typeface="+mn-lt"/>
                      <a:ea typeface="+mn-ea"/>
                      <a:cs typeface="+mn-cs"/>
                      <a:sym typeface="Helvetica Light"/>
                    </a:rPr>
                    <a:t> all </a:t>
                  </a:r>
                  <a14:m>
                    <m:oMath xmlns:m="http://schemas.openxmlformats.org/officeDocument/2006/math">
                      <m:r>
                        <a:rPr lang="de-DE" i="1">
                          <a:latin typeface="Cambria Math" panose="02040503050406030204" pitchFamily="18" charset="0"/>
                        </a:rPr>
                        <m:t>𝑙</m:t>
                      </m:r>
                      <m:r>
                        <a:rPr lang="de-DE" i="1">
                          <a:latin typeface="Cambria Math" panose="02040503050406030204" pitchFamily="18" charset="0"/>
                          <a:ea typeface="Cambria Math" panose="02040503050406030204" pitchFamily="18" charset="0"/>
                        </a:rPr>
                        <m:t>∈</m:t>
                      </m:r>
                      <m:r>
                        <a:rPr lang="de-DE" i="1">
                          <a:latin typeface="Cambria Math" panose="02040503050406030204" pitchFamily="18" charset="0"/>
                          <a:ea typeface="Cambria Math" panose="02040503050406030204" pitchFamily="18" charset="0"/>
                        </a:rPr>
                        <m:t>𝐿</m:t>
                      </m:r>
                    </m:oMath>
                  </a14:m>
                  <a:r>
                    <a:rPr kumimoji="0" lang="de-DE" sz="3600" b="0" i="0" u="none" strike="noStrike" cap="none" spc="0" normalizeH="0" baseline="0" dirty="0">
                      <a:ln>
                        <a:noFill/>
                      </a:ln>
                      <a:solidFill>
                        <a:srgbClr val="000000"/>
                      </a:solidFill>
                      <a:effectLst/>
                      <a:uFillTx/>
                      <a:latin typeface="+mn-lt"/>
                      <a:ea typeface="+mn-ea"/>
                      <a:cs typeface="+mn-cs"/>
                      <a:sym typeface="Helvetica Light"/>
                    </a:rPr>
                    <a:t> and </a:t>
                  </a:r>
                  <a14:m>
                    <m:oMath xmlns:m="http://schemas.openxmlformats.org/officeDocument/2006/math">
                      <m:r>
                        <a:rPr lang="de-DE" i="1">
                          <a:latin typeface="Cambria Math" panose="02040503050406030204" pitchFamily="18" charset="0"/>
                        </a:rPr>
                        <m:t>𝑝</m:t>
                      </m:r>
                      <m:r>
                        <a:rPr lang="de-DE" i="1">
                          <a:latin typeface="Cambria Math" panose="02040503050406030204" pitchFamily="18" charset="0"/>
                          <a:ea typeface="Cambria Math" panose="02040503050406030204" pitchFamily="18" charset="0"/>
                        </a:rPr>
                        <m:t>∈</m:t>
                      </m:r>
                      <m:sSub>
                        <m:sSubPr>
                          <m:ctrlPr>
                            <a:rPr lang="de-DE" i="1" smtClean="0">
                              <a:latin typeface="Cambria Math" panose="02040503050406030204" pitchFamily="18" charset="0"/>
                              <a:ea typeface="Cambria Math" panose="02040503050406030204" pitchFamily="18" charset="0"/>
                            </a:rPr>
                          </m:ctrlPr>
                        </m:sSubPr>
                        <m:e>
                          <m:r>
                            <m:rPr>
                              <m:sty m:val="p"/>
                            </m:rPr>
                            <a:rPr lang="el-GR" i="1">
                              <a:latin typeface="Cambria Math" panose="02040503050406030204" pitchFamily="18" charset="0"/>
                              <a:ea typeface="Cambria Math" panose="02040503050406030204" pitchFamily="18" charset="0"/>
                            </a:rPr>
                            <m:t>Λ</m:t>
                          </m:r>
                        </m:e>
                        <m:sub>
                          <m:r>
                            <a:rPr lang="de-DE" b="0" i="1" smtClean="0">
                              <a:latin typeface="Cambria Math" panose="02040503050406030204" pitchFamily="18" charset="0"/>
                              <a:ea typeface="Cambria Math" panose="02040503050406030204" pitchFamily="18" charset="0"/>
                            </a:rPr>
                            <m:t>𝑙</m:t>
                          </m:r>
                        </m:sub>
                      </m:sSub>
                    </m:oMath>
                  </a14:m>
                  <a:endParaRPr lang="de-DE" i="0" dirty="0">
                    <a:latin typeface="+mn-lt"/>
                    <a:ea typeface="Cambria Math" panose="02040503050406030204" pitchFamily="18" charset="0"/>
                  </a:endParaRPr>
                </a:p>
                <a:p>
                  <a:pPr marL="571500" indent="-571500" algn="l">
                    <a:lnSpc>
                      <a:spcPct val="150000"/>
                    </a:lnSpc>
                    <a:buFont typeface="Arial" panose="020B0604020202020204" pitchFamily="34" charset="0"/>
                    <a:buChar char="•"/>
                  </a:pPr>
                  <a:r>
                    <a:rPr lang="de-DE" dirty="0">
                      <a:ea typeface="Cambria Math" panose="02040503050406030204" pitchFamily="18" charset="0"/>
                    </a:rPr>
                    <a:t>Edge </a:t>
                  </a:r>
                  <a14:m>
                    <m:oMath xmlns:m="http://schemas.openxmlformats.org/officeDocument/2006/math">
                      <m:d>
                        <m:dPr>
                          <m:ctrlPr>
                            <a:rPr lang="de-DE" i="1">
                              <a:latin typeface="Cambria Math" panose="02040503050406030204" pitchFamily="18" charset="0"/>
                            </a:rPr>
                          </m:ctrlPr>
                        </m:dPr>
                        <m:e>
                          <m:sSub>
                            <m:sSubPr>
                              <m:ctrlPr>
                                <a:rPr lang="de-DE" i="1">
                                  <a:latin typeface="Cambria Math" panose="02040503050406030204" pitchFamily="18" charset="0"/>
                                </a:rPr>
                              </m:ctrlPr>
                            </m:sSubPr>
                            <m:e>
                              <m:r>
                                <a:rPr lang="de-DE" i="1">
                                  <a:latin typeface="Cambria Math" panose="02040503050406030204" pitchFamily="18" charset="0"/>
                                </a:rPr>
                                <m:t>𝑣</m:t>
                              </m:r>
                            </m:e>
                            <m:sub>
                              <m:sSub>
                                <m:sSubPr>
                                  <m:ctrlPr>
                                    <a:rPr lang="de-DE" i="1" smtClean="0">
                                      <a:latin typeface="Cambria Math" panose="02040503050406030204" pitchFamily="18" charset="0"/>
                                    </a:rPr>
                                  </m:ctrlPr>
                                </m:sSubPr>
                                <m:e>
                                  <m:r>
                                    <a:rPr lang="de-DE" b="0" i="1" smtClean="0">
                                      <a:latin typeface="Cambria Math" panose="02040503050406030204" pitchFamily="18" charset="0"/>
                                    </a:rPr>
                                    <m:t>𝑝</m:t>
                                  </m:r>
                                </m:e>
                                <m:sub>
                                  <m:r>
                                    <a:rPr lang="de-DE" b="0" i="1" smtClean="0">
                                      <a:latin typeface="Cambria Math" panose="02040503050406030204" pitchFamily="18" charset="0"/>
                                    </a:rPr>
                                    <m:t>1</m:t>
                                  </m:r>
                                </m:sub>
                              </m:sSub>
                            </m:sub>
                          </m:sSub>
                          <m:r>
                            <a:rPr lang="de-DE" i="1">
                              <a:latin typeface="Cambria Math" panose="02040503050406030204" pitchFamily="18" charset="0"/>
                            </a:rPr>
                            <m:t>,</m:t>
                          </m:r>
                          <m:sSub>
                            <m:sSubPr>
                              <m:ctrlPr>
                                <a:rPr lang="de-DE" i="1">
                                  <a:latin typeface="Cambria Math" panose="02040503050406030204" pitchFamily="18" charset="0"/>
                                </a:rPr>
                              </m:ctrlPr>
                            </m:sSubPr>
                            <m:e>
                              <m:r>
                                <a:rPr lang="de-DE" i="1">
                                  <a:latin typeface="Cambria Math" panose="02040503050406030204" pitchFamily="18" charset="0"/>
                                </a:rPr>
                                <m:t>𝑣</m:t>
                              </m:r>
                            </m:e>
                            <m:sub>
                              <m:sSub>
                                <m:sSubPr>
                                  <m:ctrlPr>
                                    <a:rPr lang="de-DE" i="1">
                                      <a:latin typeface="Cambria Math" panose="02040503050406030204" pitchFamily="18" charset="0"/>
                                    </a:rPr>
                                  </m:ctrlPr>
                                </m:sSubPr>
                                <m:e>
                                  <m:r>
                                    <a:rPr lang="de-DE" b="0" i="1" smtClean="0">
                                      <a:latin typeface="Cambria Math" panose="02040503050406030204" pitchFamily="18" charset="0"/>
                                    </a:rPr>
                                    <m:t>𝑝</m:t>
                                  </m:r>
                                </m:e>
                                <m:sub>
                                  <m:r>
                                    <a:rPr lang="de-DE" b="0" i="1" smtClean="0">
                                      <a:latin typeface="Cambria Math" panose="02040503050406030204" pitchFamily="18" charset="0"/>
                                    </a:rPr>
                                    <m:t>2</m:t>
                                  </m:r>
                                </m:sub>
                              </m:sSub>
                            </m:sub>
                          </m:sSub>
                        </m:e>
                      </m:d>
                    </m:oMath>
                  </a14:m>
                  <a:r>
                    <a:rPr lang="de-DE" i="0" dirty="0">
                      <a:latin typeface="+mn-lt"/>
                      <a:ea typeface="Cambria Math" panose="02040503050406030204" pitchFamily="18" charset="0"/>
                    </a:rPr>
                    <a:t> if </a:t>
                  </a:r>
                  <a14:m>
                    <m:oMath xmlns:m="http://schemas.openxmlformats.org/officeDocument/2006/math">
                      <m:sSub>
                        <m:sSubPr>
                          <m:ctrlPr>
                            <a:rPr lang="de-DE" i="1" smtClean="0">
                              <a:latin typeface="Cambria Math" panose="02040503050406030204" pitchFamily="18" charset="0"/>
                            </a:rPr>
                          </m:ctrlPr>
                        </m:sSubPr>
                        <m:e>
                          <m:r>
                            <a:rPr lang="de-DE" b="0" i="1" smtClean="0">
                              <a:latin typeface="Cambria Math" panose="02040503050406030204" pitchFamily="18" charset="0"/>
                            </a:rPr>
                            <m:t>𝑝</m:t>
                          </m:r>
                        </m:e>
                        <m:sub>
                          <m:r>
                            <a:rPr lang="de-DE" b="0" i="1" smtClean="0">
                              <a:latin typeface="Cambria Math" panose="02040503050406030204" pitchFamily="18" charset="0"/>
                            </a:rPr>
                            <m:t>1</m:t>
                          </m:r>
                        </m:sub>
                      </m:sSub>
                      <m:r>
                        <a:rPr lang="de-DE" i="1" smtClean="0">
                          <a:latin typeface="Cambria Math" panose="02040503050406030204" pitchFamily="18" charset="0"/>
                          <a:ea typeface="Cambria Math" panose="02040503050406030204" pitchFamily="18" charset="0"/>
                        </a:rPr>
                        <m:t>≠</m:t>
                      </m:r>
                      <m:sSub>
                        <m:sSubPr>
                          <m:ctrlPr>
                            <a:rPr lang="de-DE" i="1">
                              <a:latin typeface="Cambria Math" panose="02040503050406030204" pitchFamily="18" charset="0"/>
                            </a:rPr>
                          </m:ctrlPr>
                        </m:sSubPr>
                        <m:e>
                          <m:r>
                            <a:rPr lang="de-DE" i="1">
                              <a:latin typeface="Cambria Math" panose="02040503050406030204" pitchFamily="18" charset="0"/>
                            </a:rPr>
                            <m:t>𝑝</m:t>
                          </m:r>
                        </m:e>
                        <m:sub>
                          <m:r>
                            <a:rPr lang="de-DE" b="0" i="1" smtClean="0">
                              <a:latin typeface="Cambria Math" panose="02040503050406030204" pitchFamily="18" charset="0"/>
                            </a:rPr>
                            <m:t>2</m:t>
                          </m:r>
                        </m:sub>
                      </m:sSub>
                      <m:r>
                        <a:rPr lang="de-DE" i="1">
                          <a:latin typeface="Cambria Math" panose="02040503050406030204" pitchFamily="18" charset="0"/>
                          <a:ea typeface="Cambria Math" panose="02040503050406030204" pitchFamily="18" charset="0"/>
                        </a:rPr>
                        <m:t>∈</m:t>
                      </m:r>
                      <m:r>
                        <m:rPr>
                          <m:sty m:val="p"/>
                        </m:rPr>
                        <a:rPr lang="el-GR" i="1">
                          <a:latin typeface="Cambria Math" panose="02040503050406030204" pitchFamily="18" charset="0"/>
                          <a:ea typeface="Cambria Math" panose="02040503050406030204" pitchFamily="18" charset="0"/>
                        </a:rPr>
                        <m:t>Λ</m:t>
                      </m:r>
                    </m:oMath>
                  </a14:m>
                  <a:r>
                    <a:rPr lang="de-DE" i="0" dirty="0">
                      <a:latin typeface="+mn-lt"/>
                      <a:ea typeface="Cambria Math" panose="02040503050406030204" pitchFamily="18" charset="0"/>
                    </a:rPr>
                    <a:t> overlap</a:t>
                  </a:r>
                </a:p>
              </p:txBody>
            </p:sp>
          </mc:Choice>
          <mc:Fallback>
            <p:sp>
              <p:nvSpPr>
                <p:cNvPr id="98" name="TextBox 97">
                  <a:extLst>
                    <a:ext uri="{FF2B5EF4-FFF2-40B4-BE49-F238E27FC236}">
                      <a16:creationId xmlns:a16="http://schemas.microsoft.com/office/drawing/2014/main" id="{B14C1A8B-0CDF-EF4F-9B03-B94AFA368316}"/>
                    </a:ext>
                  </a:extLst>
                </p:cNvPr>
                <p:cNvSpPr txBox="1">
                  <a:spLocks noRot="1" noChangeAspect="1" noMove="1" noResize="1" noEditPoints="1" noAdjustHandles="1" noChangeArrowheads="1" noChangeShapeType="1" noTextEdit="1"/>
                </p:cNvSpPr>
                <p:nvPr/>
              </p:nvSpPr>
              <p:spPr>
                <a:xfrm>
                  <a:off x="3227695" y="6063763"/>
                  <a:ext cx="8127097" cy="1598643"/>
                </a:xfrm>
                <a:prstGeom prst="rect">
                  <a:avLst/>
                </a:prstGeom>
                <a:blipFill>
                  <a:blip r:embed="rId9"/>
                  <a:stretch>
                    <a:fillRect l="-3120" t="-4724" r="-2340" b="-9449"/>
                  </a:stretch>
                </a:blipFill>
                <a:ln w="12700" cap="flat">
                  <a:noFill/>
                  <a:miter lim="400000"/>
                </a:ln>
                <a:effectLst/>
              </p:spPr>
              <p:txBody>
                <a:bodyPr/>
                <a:lstStyle/>
                <a:p>
                  <a:r>
                    <a:rPr lang="de-DE">
                      <a:noFill/>
                    </a:rPr>
                    <a:t> </a:t>
                  </a:r>
                </a:p>
              </p:txBody>
            </p:sp>
          </mc:Fallback>
        </mc:AlternateContent>
      </p:grpSp>
    </p:spTree>
    <p:extLst>
      <p:ext uri="{BB962C8B-B14F-4D97-AF65-F5344CB8AC3E}">
        <p14:creationId xmlns:p14="http://schemas.microsoft.com/office/powerpoint/2010/main" val="803610305"/>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6" name="Group 145">
            <a:extLst>
              <a:ext uri="{FF2B5EF4-FFF2-40B4-BE49-F238E27FC236}">
                <a16:creationId xmlns:a16="http://schemas.microsoft.com/office/drawing/2014/main" id="{D8CAF9C1-6F08-5C45-84FB-46DB86D1C1F1}"/>
              </a:ext>
            </a:extLst>
          </p:cNvPr>
          <p:cNvGrpSpPr/>
          <p:nvPr/>
        </p:nvGrpSpPr>
        <p:grpSpPr>
          <a:xfrm>
            <a:off x="2410315" y="3086100"/>
            <a:ext cx="8184171" cy="3856744"/>
            <a:chOff x="2410315" y="3086100"/>
            <a:chExt cx="8184171" cy="3856744"/>
          </a:xfrm>
        </p:grpSpPr>
        <p:sp>
          <p:nvSpPr>
            <p:cNvPr id="39" name="Rechteck">
              <a:extLst>
                <a:ext uri="{FF2B5EF4-FFF2-40B4-BE49-F238E27FC236}">
                  <a16:creationId xmlns:a16="http://schemas.microsoft.com/office/drawing/2014/main" id="{CAA7943F-AD90-A64F-8CA5-F352F3B9A8A9}"/>
                </a:ext>
              </a:extLst>
            </p:cNvPr>
            <p:cNvSpPr/>
            <p:nvPr/>
          </p:nvSpPr>
          <p:spPr>
            <a:xfrm>
              <a:off x="3642268" y="3086100"/>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40" name="Rechteck">
              <a:extLst>
                <a:ext uri="{FF2B5EF4-FFF2-40B4-BE49-F238E27FC236}">
                  <a16:creationId xmlns:a16="http://schemas.microsoft.com/office/drawing/2014/main" id="{825D95CC-3A7C-A241-B9FF-0A37FE1B6D02}"/>
                </a:ext>
              </a:extLst>
            </p:cNvPr>
            <p:cNvSpPr/>
            <p:nvPr/>
          </p:nvSpPr>
          <p:spPr>
            <a:xfrm>
              <a:off x="3642268" y="4316165"/>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41" name="Rechteck">
              <a:extLst>
                <a:ext uri="{FF2B5EF4-FFF2-40B4-BE49-F238E27FC236}">
                  <a16:creationId xmlns:a16="http://schemas.microsoft.com/office/drawing/2014/main" id="{6637C7A4-BB91-A343-925C-A0E208BCA611}"/>
                </a:ext>
              </a:extLst>
            </p:cNvPr>
            <p:cNvSpPr/>
            <p:nvPr/>
          </p:nvSpPr>
          <p:spPr>
            <a:xfrm>
              <a:off x="4874221" y="3716091"/>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50" name="Rechteck">
              <a:extLst>
                <a:ext uri="{FF2B5EF4-FFF2-40B4-BE49-F238E27FC236}">
                  <a16:creationId xmlns:a16="http://schemas.microsoft.com/office/drawing/2014/main" id="{0DB1F550-62A2-6246-9581-7F24CF379B18}"/>
                </a:ext>
              </a:extLst>
            </p:cNvPr>
            <p:cNvSpPr/>
            <p:nvPr/>
          </p:nvSpPr>
          <p:spPr>
            <a:xfrm>
              <a:off x="2410315" y="3712022"/>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59" name="Rechteck">
              <a:extLst>
                <a:ext uri="{FF2B5EF4-FFF2-40B4-BE49-F238E27FC236}">
                  <a16:creationId xmlns:a16="http://schemas.microsoft.com/office/drawing/2014/main" id="{DC9CCBF5-A1FC-B047-803C-A515C6936D6C}"/>
                </a:ext>
              </a:extLst>
            </p:cNvPr>
            <p:cNvSpPr/>
            <p:nvPr/>
          </p:nvSpPr>
          <p:spPr>
            <a:xfrm>
              <a:off x="4814047" y="3155269"/>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1" name="Rechteck">
              <a:extLst>
                <a:ext uri="{FF2B5EF4-FFF2-40B4-BE49-F238E27FC236}">
                  <a16:creationId xmlns:a16="http://schemas.microsoft.com/office/drawing/2014/main" id="{9129AA73-2382-3545-A1E7-7F3D2B5D9BA9}"/>
                </a:ext>
              </a:extLst>
            </p:cNvPr>
            <p:cNvSpPr/>
            <p:nvPr/>
          </p:nvSpPr>
          <p:spPr>
            <a:xfrm>
              <a:off x="2470489" y="3155268"/>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2" name="Rechteck">
              <a:extLst>
                <a:ext uri="{FF2B5EF4-FFF2-40B4-BE49-F238E27FC236}">
                  <a16:creationId xmlns:a16="http://schemas.microsoft.com/office/drawing/2014/main" id="{1F787088-D9D5-9E4F-87E8-19A5686F5467}"/>
                </a:ext>
              </a:extLst>
            </p:cNvPr>
            <p:cNvSpPr/>
            <p:nvPr/>
          </p:nvSpPr>
          <p:spPr>
            <a:xfrm>
              <a:off x="4814047" y="4246997"/>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3" name="Rechteck">
              <a:extLst>
                <a:ext uri="{FF2B5EF4-FFF2-40B4-BE49-F238E27FC236}">
                  <a16:creationId xmlns:a16="http://schemas.microsoft.com/office/drawing/2014/main" id="{6B44DF13-97F0-434B-A684-2E00D2BCC42E}"/>
                </a:ext>
              </a:extLst>
            </p:cNvPr>
            <p:cNvSpPr/>
            <p:nvPr/>
          </p:nvSpPr>
          <p:spPr>
            <a:xfrm>
              <a:off x="2470489" y="4246996"/>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74" name="Rechteck">
              <a:extLst>
                <a:ext uri="{FF2B5EF4-FFF2-40B4-BE49-F238E27FC236}">
                  <a16:creationId xmlns:a16="http://schemas.microsoft.com/office/drawing/2014/main" id="{4688EF36-BD26-D148-9DD1-C347FF211B30}"/>
                </a:ext>
              </a:extLst>
            </p:cNvPr>
            <p:cNvSpPr/>
            <p:nvPr/>
          </p:nvSpPr>
          <p:spPr>
            <a:xfrm>
              <a:off x="7152731" y="4751988"/>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75" name="Rechteck">
              <a:extLst>
                <a:ext uri="{FF2B5EF4-FFF2-40B4-BE49-F238E27FC236}">
                  <a16:creationId xmlns:a16="http://schemas.microsoft.com/office/drawing/2014/main" id="{9B97C9C4-68D5-424F-A02F-901F1FC8EB43}"/>
                </a:ext>
              </a:extLst>
            </p:cNvPr>
            <p:cNvSpPr/>
            <p:nvPr/>
          </p:nvSpPr>
          <p:spPr>
            <a:xfrm>
              <a:off x="7152731" y="5982053"/>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76" name="Rechteck">
              <a:extLst>
                <a:ext uri="{FF2B5EF4-FFF2-40B4-BE49-F238E27FC236}">
                  <a16:creationId xmlns:a16="http://schemas.microsoft.com/office/drawing/2014/main" id="{AFE047F3-CA9D-2545-800C-60E2321BD0AA}"/>
                </a:ext>
              </a:extLst>
            </p:cNvPr>
            <p:cNvSpPr/>
            <p:nvPr/>
          </p:nvSpPr>
          <p:spPr>
            <a:xfrm>
              <a:off x="8384684" y="5381979"/>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77" name="Rechteck">
              <a:extLst>
                <a:ext uri="{FF2B5EF4-FFF2-40B4-BE49-F238E27FC236}">
                  <a16:creationId xmlns:a16="http://schemas.microsoft.com/office/drawing/2014/main" id="{F493A5E1-11F4-8C42-AFB4-CE04BC88F36D}"/>
                </a:ext>
              </a:extLst>
            </p:cNvPr>
            <p:cNvSpPr/>
            <p:nvPr/>
          </p:nvSpPr>
          <p:spPr>
            <a:xfrm>
              <a:off x="5920778" y="5377910"/>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78" name="Rechteck">
              <a:extLst>
                <a:ext uri="{FF2B5EF4-FFF2-40B4-BE49-F238E27FC236}">
                  <a16:creationId xmlns:a16="http://schemas.microsoft.com/office/drawing/2014/main" id="{44AE4AD6-A7FA-464E-80CE-146C8647FD0F}"/>
                </a:ext>
              </a:extLst>
            </p:cNvPr>
            <p:cNvSpPr/>
            <p:nvPr/>
          </p:nvSpPr>
          <p:spPr>
            <a:xfrm>
              <a:off x="8324510" y="4821157"/>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79" name="Rechteck">
              <a:extLst>
                <a:ext uri="{FF2B5EF4-FFF2-40B4-BE49-F238E27FC236}">
                  <a16:creationId xmlns:a16="http://schemas.microsoft.com/office/drawing/2014/main" id="{2E3ED70E-E45E-FE40-8EAD-BF4C48E74BEB}"/>
                </a:ext>
              </a:extLst>
            </p:cNvPr>
            <p:cNvSpPr/>
            <p:nvPr/>
          </p:nvSpPr>
          <p:spPr>
            <a:xfrm>
              <a:off x="5980952" y="4821156"/>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80" name="Rechteck">
              <a:extLst>
                <a:ext uri="{FF2B5EF4-FFF2-40B4-BE49-F238E27FC236}">
                  <a16:creationId xmlns:a16="http://schemas.microsoft.com/office/drawing/2014/main" id="{1C41D21F-E6F4-8444-9B40-E77F4E9CF605}"/>
                </a:ext>
              </a:extLst>
            </p:cNvPr>
            <p:cNvSpPr/>
            <p:nvPr/>
          </p:nvSpPr>
          <p:spPr>
            <a:xfrm>
              <a:off x="8324510" y="5912885"/>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81" name="Rechteck">
              <a:extLst>
                <a:ext uri="{FF2B5EF4-FFF2-40B4-BE49-F238E27FC236}">
                  <a16:creationId xmlns:a16="http://schemas.microsoft.com/office/drawing/2014/main" id="{301E5859-C4E2-2B45-931D-B42AF6526148}"/>
                </a:ext>
              </a:extLst>
            </p:cNvPr>
            <p:cNvSpPr/>
            <p:nvPr/>
          </p:nvSpPr>
          <p:spPr>
            <a:xfrm>
              <a:off x="5980952" y="5912884"/>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grpSp>
      <p:sp>
        <p:nvSpPr>
          <p:cNvPr id="115" name="Rectangle 114">
            <a:extLst>
              <a:ext uri="{FF2B5EF4-FFF2-40B4-BE49-F238E27FC236}">
                <a16:creationId xmlns:a16="http://schemas.microsoft.com/office/drawing/2014/main" id="{38DF1105-0FB7-EA40-AAC0-D8E8AD17C85E}"/>
              </a:ext>
            </a:extLst>
          </p:cNvPr>
          <p:cNvSpPr/>
          <p:nvPr/>
        </p:nvSpPr>
        <p:spPr>
          <a:xfrm>
            <a:off x="1715357" y="2718814"/>
            <a:ext cx="9066509" cy="4494508"/>
          </a:xfrm>
          <a:prstGeom prst="rect">
            <a:avLst/>
          </a:prstGeom>
          <a:solidFill>
            <a:srgbClr val="FFFFFF">
              <a:alpha val="85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de-DE" sz="2400" b="0" i="0" u="none" strike="noStrike" cap="none" spc="0" normalizeH="0" baseline="0">
              <a:ln>
                <a:noFill/>
              </a:ln>
              <a:solidFill>
                <a:srgbClr val="FFFFFF"/>
              </a:solidFill>
              <a:effectLst/>
              <a:uFillTx/>
              <a:latin typeface="+mn-lt"/>
              <a:ea typeface="+mn-ea"/>
              <a:cs typeface="+mn-cs"/>
              <a:sym typeface="Helvetica Light"/>
            </a:endParaRPr>
          </a:p>
        </p:txBody>
      </p:sp>
      <p:sp>
        <p:nvSpPr>
          <p:cNvPr id="254" name="Point Feature Labelling"/>
          <p:cNvSpPr txBox="1">
            <a:spLocks noGrp="1"/>
          </p:cNvSpPr>
          <p:nvPr>
            <p:ph type="title"/>
          </p:nvPr>
        </p:nvSpPr>
        <p:spPr>
          <a:xfrm>
            <a:off x="952500" y="190500"/>
            <a:ext cx="11099800" cy="2159000"/>
          </a:xfrm>
          <a:prstGeom prst="rect">
            <a:avLst/>
          </a:prstGeom>
        </p:spPr>
        <p:txBody>
          <a:bodyPr/>
          <a:lstStyle/>
          <a:p>
            <a:r>
              <a:rPr lang="de-DE" dirty="0" err="1"/>
              <a:t>Overlap</a:t>
            </a:r>
            <a:r>
              <a:rPr lang="de-DE" dirty="0"/>
              <a:t> Graph</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26</a:t>
            </a:fld>
            <a:endParaRPr/>
          </a:p>
        </p:txBody>
      </p:sp>
      <p:sp>
        <p:nvSpPr>
          <p:cNvPr id="37" name="Kreis">
            <a:extLst>
              <a:ext uri="{FF2B5EF4-FFF2-40B4-BE49-F238E27FC236}">
                <a16:creationId xmlns:a16="http://schemas.microsoft.com/office/drawing/2014/main" id="{2E4DFBA1-3761-3348-85EF-88C0682A33BD}"/>
              </a:ext>
            </a:extLst>
          </p:cNvPr>
          <p:cNvSpPr/>
          <p:nvPr/>
        </p:nvSpPr>
        <p:spPr>
          <a:xfrm>
            <a:off x="4632818" y="4071717"/>
            <a:ext cx="241403" cy="241402"/>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sp>
        <p:nvSpPr>
          <p:cNvPr id="73" name="Kreis">
            <a:extLst>
              <a:ext uri="{FF2B5EF4-FFF2-40B4-BE49-F238E27FC236}">
                <a16:creationId xmlns:a16="http://schemas.microsoft.com/office/drawing/2014/main" id="{4A2DCBD0-76A4-B042-810D-4DEF28EDBA00}"/>
              </a:ext>
            </a:extLst>
          </p:cNvPr>
          <p:cNvSpPr/>
          <p:nvPr/>
        </p:nvSpPr>
        <p:spPr>
          <a:xfrm>
            <a:off x="8143281" y="5737605"/>
            <a:ext cx="241403" cy="241402"/>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grpSp>
        <p:nvGrpSpPr>
          <p:cNvPr id="147" name="Group 146">
            <a:extLst>
              <a:ext uri="{FF2B5EF4-FFF2-40B4-BE49-F238E27FC236}">
                <a16:creationId xmlns:a16="http://schemas.microsoft.com/office/drawing/2014/main" id="{0FB075DD-E396-AD46-ADBE-FAC4DF5D718D}"/>
              </a:ext>
            </a:extLst>
          </p:cNvPr>
          <p:cNvGrpSpPr/>
          <p:nvPr/>
        </p:nvGrpSpPr>
        <p:grpSpPr>
          <a:xfrm>
            <a:off x="3394515" y="3445794"/>
            <a:ext cx="6215772" cy="3137355"/>
            <a:chOff x="3394515" y="3445794"/>
            <a:chExt cx="6215772" cy="3137355"/>
          </a:xfrm>
        </p:grpSpPr>
        <p:sp>
          <p:nvSpPr>
            <p:cNvPr id="66" name="Kreis">
              <a:extLst>
                <a:ext uri="{FF2B5EF4-FFF2-40B4-BE49-F238E27FC236}">
                  <a16:creationId xmlns:a16="http://schemas.microsoft.com/office/drawing/2014/main" id="{31BDABE0-0AA4-6E40-9415-48D707E5B5F8}"/>
                </a:ext>
              </a:extLst>
            </p:cNvPr>
            <p:cNvSpPr/>
            <p:nvPr/>
          </p:nvSpPr>
          <p:spPr>
            <a:xfrm>
              <a:off x="4626468" y="4675859"/>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67" name="Kreis">
              <a:extLst>
                <a:ext uri="{FF2B5EF4-FFF2-40B4-BE49-F238E27FC236}">
                  <a16:creationId xmlns:a16="http://schemas.microsoft.com/office/drawing/2014/main" id="{8827EF44-757C-C241-A90E-EEC8E1166B95}"/>
                </a:ext>
              </a:extLst>
            </p:cNvPr>
            <p:cNvSpPr/>
            <p:nvPr/>
          </p:nvSpPr>
          <p:spPr>
            <a:xfrm>
              <a:off x="3454689" y="4606690"/>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68" name="Kreis">
              <a:extLst>
                <a:ext uri="{FF2B5EF4-FFF2-40B4-BE49-F238E27FC236}">
                  <a16:creationId xmlns:a16="http://schemas.microsoft.com/office/drawing/2014/main" id="{D577F9A4-D1D0-074E-95B5-1D9C19369878}"/>
                </a:ext>
              </a:extLst>
            </p:cNvPr>
            <p:cNvSpPr/>
            <p:nvPr/>
          </p:nvSpPr>
          <p:spPr>
            <a:xfrm>
              <a:off x="3394515" y="4071716"/>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69" name="Kreis">
              <a:extLst>
                <a:ext uri="{FF2B5EF4-FFF2-40B4-BE49-F238E27FC236}">
                  <a16:creationId xmlns:a16="http://schemas.microsoft.com/office/drawing/2014/main" id="{588BEB74-EC5A-EA4E-A9F8-2EF013C0B2B4}"/>
                </a:ext>
              </a:extLst>
            </p:cNvPr>
            <p:cNvSpPr/>
            <p:nvPr/>
          </p:nvSpPr>
          <p:spPr>
            <a:xfrm>
              <a:off x="5858421" y="4075785"/>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0" name="Kreis">
              <a:extLst>
                <a:ext uri="{FF2B5EF4-FFF2-40B4-BE49-F238E27FC236}">
                  <a16:creationId xmlns:a16="http://schemas.microsoft.com/office/drawing/2014/main" id="{335D5F85-3BAE-1F46-B3C8-91C2C4CA5CC0}"/>
                </a:ext>
              </a:extLst>
            </p:cNvPr>
            <p:cNvSpPr/>
            <p:nvPr/>
          </p:nvSpPr>
          <p:spPr>
            <a:xfrm>
              <a:off x="5798247" y="3514963"/>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1" name="Kreis">
              <a:extLst>
                <a:ext uri="{FF2B5EF4-FFF2-40B4-BE49-F238E27FC236}">
                  <a16:creationId xmlns:a16="http://schemas.microsoft.com/office/drawing/2014/main" id="{3A7D9D57-602E-1141-BDD4-0112EB5D070A}"/>
                </a:ext>
              </a:extLst>
            </p:cNvPr>
            <p:cNvSpPr/>
            <p:nvPr/>
          </p:nvSpPr>
          <p:spPr>
            <a:xfrm>
              <a:off x="4626468" y="3445794"/>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2" name="Kreis">
              <a:extLst>
                <a:ext uri="{FF2B5EF4-FFF2-40B4-BE49-F238E27FC236}">
                  <a16:creationId xmlns:a16="http://schemas.microsoft.com/office/drawing/2014/main" id="{400BC4B3-B4B2-0F48-9594-B734049CAE8C}"/>
                </a:ext>
              </a:extLst>
            </p:cNvPr>
            <p:cNvSpPr/>
            <p:nvPr/>
          </p:nvSpPr>
          <p:spPr>
            <a:xfrm>
              <a:off x="3454689" y="3514962"/>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2" name="Kreis">
              <a:extLst>
                <a:ext uri="{FF2B5EF4-FFF2-40B4-BE49-F238E27FC236}">
                  <a16:creationId xmlns:a16="http://schemas.microsoft.com/office/drawing/2014/main" id="{36180165-D28C-6A42-A746-F718DE353ABF}"/>
                </a:ext>
              </a:extLst>
            </p:cNvPr>
            <p:cNvSpPr/>
            <p:nvPr/>
          </p:nvSpPr>
          <p:spPr>
            <a:xfrm>
              <a:off x="9308710" y="6272579"/>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3" name="Kreis">
              <a:extLst>
                <a:ext uri="{FF2B5EF4-FFF2-40B4-BE49-F238E27FC236}">
                  <a16:creationId xmlns:a16="http://schemas.microsoft.com/office/drawing/2014/main" id="{254C12F9-6DE7-0F4A-9A87-093286E2D54E}"/>
                </a:ext>
              </a:extLst>
            </p:cNvPr>
            <p:cNvSpPr/>
            <p:nvPr/>
          </p:nvSpPr>
          <p:spPr>
            <a:xfrm>
              <a:off x="8136931" y="6341747"/>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4" name="Kreis">
              <a:extLst>
                <a:ext uri="{FF2B5EF4-FFF2-40B4-BE49-F238E27FC236}">
                  <a16:creationId xmlns:a16="http://schemas.microsoft.com/office/drawing/2014/main" id="{3FD4BEA9-556B-5A42-8453-5D5B0BECAD56}"/>
                </a:ext>
              </a:extLst>
            </p:cNvPr>
            <p:cNvSpPr/>
            <p:nvPr/>
          </p:nvSpPr>
          <p:spPr>
            <a:xfrm>
              <a:off x="6965152" y="6272578"/>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5" name="Kreis">
              <a:extLst>
                <a:ext uri="{FF2B5EF4-FFF2-40B4-BE49-F238E27FC236}">
                  <a16:creationId xmlns:a16="http://schemas.microsoft.com/office/drawing/2014/main" id="{C1365CC0-56D5-5941-BEC6-31833C29FFA6}"/>
                </a:ext>
              </a:extLst>
            </p:cNvPr>
            <p:cNvSpPr/>
            <p:nvPr/>
          </p:nvSpPr>
          <p:spPr>
            <a:xfrm>
              <a:off x="6904978" y="5737604"/>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6" name="Kreis">
              <a:extLst>
                <a:ext uri="{FF2B5EF4-FFF2-40B4-BE49-F238E27FC236}">
                  <a16:creationId xmlns:a16="http://schemas.microsoft.com/office/drawing/2014/main" id="{9EE15C9C-8DC9-3349-A37D-54B503AE69D4}"/>
                </a:ext>
              </a:extLst>
            </p:cNvPr>
            <p:cNvSpPr/>
            <p:nvPr/>
          </p:nvSpPr>
          <p:spPr>
            <a:xfrm>
              <a:off x="9368884" y="5741673"/>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7" name="Kreis">
              <a:extLst>
                <a:ext uri="{FF2B5EF4-FFF2-40B4-BE49-F238E27FC236}">
                  <a16:creationId xmlns:a16="http://schemas.microsoft.com/office/drawing/2014/main" id="{8438900C-78D4-AD4F-BC90-67E06AD9C02F}"/>
                </a:ext>
              </a:extLst>
            </p:cNvPr>
            <p:cNvSpPr/>
            <p:nvPr/>
          </p:nvSpPr>
          <p:spPr>
            <a:xfrm>
              <a:off x="9308710" y="5180851"/>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8" name="Kreis">
              <a:extLst>
                <a:ext uri="{FF2B5EF4-FFF2-40B4-BE49-F238E27FC236}">
                  <a16:creationId xmlns:a16="http://schemas.microsoft.com/office/drawing/2014/main" id="{18FB1C9A-C99F-B24A-8568-0F350FB9F1D9}"/>
                </a:ext>
              </a:extLst>
            </p:cNvPr>
            <p:cNvSpPr/>
            <p:nvPr/>
          </p:nvSpPr>
          <p:spPr>
            <a:xfrm>
              <a:off x="8136931" y="5111682"/>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9" name="Kreis">
              <a:extLst>
                <a:ext uri="{FF2B5EF4-FFF2-40B4-BE49-F238E27FC236}">
                  <a16:creationId xmlns:a16="http://schemas.microsoft.com/office/drawing/2014/main" id="{05F7FF7F-CBB4-3A45-8AB0-B869477C0E13}"/>
                </a:ext>
              </a:extLst>
            </p:cNvPr>
            <p:cNvSpPr/>
            <p:nvPr/>
          </p:nvSpPr>
          <p:spPr>
            <a:xfrm>
              <a:off x="5798247" y="4606691"/>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98" name="Kreis">
              <a:extLst>
                <a:ext uri="{FF2B5EF4-FFF2-40B4-BE49-F238E27FC236}">
                  <a16:creationId xmlns:a16="http://schemas.microsoft.com/office/drawing/2014/main" id="{CDD75B5F-32EB-1B4A-9DFA-5949F3112571}"/>
                </a:ext>
              </a:extLst>
            </p:cNvPr>
            <p:cNvSpPr/>
            <p:nvPr/>
          </p:nvSpPr>
          <p:spPr>
            <a:xfrm>
              <a:off x="6965152" y="5180850"/>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grpSp>
      <p:grpSp>
        <p:nvGrpSpPr>
          <p:cNvPr id="144" name="Group 143">
            <a:extLst>
              <a:ext uri="{FF2B5EF4-FFF2-40B4-BE49-F238E27FC236}">
                <a16:creationId xmlns:a16="http://schemas.microsoft.com/office/drawing/2014/main" id="{07D906C9-3E8E-774C-8052-D9E93BBA8217}"/>
              </a:ext>
            </a:extLst>
          </p:cNvPr>
          <p:cNvGrpSpPr/>
          <p:nvPr/>
        </p:nvGrpSpPr>
        <p:grpSpPr>
          <a:xfrm>
            <a:off x="3635918" y="3635663"/>
            <a:ext cx="5732966" cy="2757617"/>
            <a:chOff x="3635918" y="3635663"/>
            <a:chExt cx="5732966" cy="2757617"/>
          </a:xfrm>
        </p:grpSpPr>
        <p:cxnSp>
          <p:nvCxnSpPr>
            <p:cNvPr id="10" name="Straight Connector 9">
              <a:extLst>
                <a:ext uri="{FF2B5EF4-FFF2-40B4-BE49-F238E27FC236}">
                  <a16:creationId xmlns:a16="http://schemas.microsoft.com/office/drawing/2014/main" id="{BE984592-9BE7-D340-954E-01E4B6F27316}"/>
                </a:ext>
              </a:extLst>
            </p:cNvPr>
            <p:cNvCxnSpPr>
              <a:cxnSpLocks/>
              <a:stCxn id="72" idx="6"/>
              <a:endCxn id="37" idx="1"/>
            </p:cNvCxnSpPr>
            <p:nvPr/>
          </p:nvCxnSpPr>
          <p:spPr>
            <a:xfrm>
              <a:off x="3696092" y="3635663"/>
              <a:ext cx="972079" cy="471407"/>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6" name="Straight Connector 15">
              <a:extLst>
                <a:ext uri="{FF2B5EF4-FFF2-40B4-BE49-F238E27FC236}">
                  <a16:creationId xmlns:a16="http://schemas.microsoft.com/office/drawing/2014/main" id="{99B96E65-3D57-EE4A-B6D7-5EAEF1A6642D}"/>
                </a:ext>
              </a:extLst>
            </p:cNvPr>
            <p:cNvCxnSpPr>
              <a:stCxn id="67" idx="6"/>
              <a:endCxn id="37" idx="3"/>
            </p:cNvCxnSpPr>
            <p:nvPr/>
          </p:nvCxnSpPr>
          <p:spPr>
            <a:xfrm flipV="1">
              <a:off x="3696092" y="4277766"/>
              <a:ext cx="972079" cy="449625"/>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8" name="Straight Connector 17">
              <a:extLst>
                <a:ext uri="{FF2B5EF4-FFF2-40B4-BE49-F238E27FC236}">
                  <a16:creationId xmlns:a16="http://schemas.microsoft.com/office/drawing/2014/main" id="{EBE2ED9C-1016-6745-B542-78F9B129CABA}"/>
                </a:ext>
              </a:extLst>
            </p:cNvPr>
            <p:cNvCxnSpPr>
              <a:stCxn id="66" idx="0"/>
              <a:endCxn id="37" idx="4"/>
            </p:cNvCxnSpPr>
            <p:nvPr/>
          </p:nvCxnSpPr>
          <p:spPr>
            <a:xfrm flipV="1">
              <a:off x="4747170" y="4313119"/>
              <a:ext cx="6350" cy="362740"/>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21" name="Straight Connector 20">
              <a:extLst>
                <a:ext uri="{FF2B5EF4-FFF2-40B4-BE49-F238E27FC236}">
                  <a16:creationId xmlns:a16="http://schemas.microsoft.com/office/drawing/2014/main" id="{3FF1C582-5705-4C4B-8140-5D83AB16E1AA}"/>
                </a:ext>
              </a:extLst>
            </p:cNvPr>
            <p:cNvCxnSpPr>
              <a:stCxn id="71" idx="4"/>
              <a:endCxn id="37" idx="0"/>
            </p:cNvCxnSpPr>
            <p:nvPr/>
          </p:nvCxnSpPr>
          <p:spPr>
            <a:xfrm>
              <a:off x="4747170" y="3687196"/>
              <a:ext cx="6350" cy="384521"/>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23" name="Straight Connector 22">
              <a:extLst>
                <a:ext uri="{FF2B5EF4-FFF2-40B4-BE49-F238E27FC236}">
                  <a16:creationId xmlns:a16="http://schemas.microsoft.com/office/drawing/2014/main" id="{8E04A81F-E56A-824C-A200-1FADC11DB794}"/>
                </a:ext>
              </a:extLst>
            </p:cNvPr>
            <p:cNvCxnSpPr>
              <a:stCxn id="68" idx="6"/>
              <a:endCxn id="37" idx="2"/>
            </p:cNvCxnSpPr>
            <p:nvPr/>
          </p:nvCxnSpPr>
          <p:spPr>
            <a:xfrm>
              <a:off x="3635918" y="4192417"/>
              <a:ext cx="996900" cy="1"/>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91" name="Straight Connector 90">
              <a:extLst>
                <a:ext uri="{FF2B5EF4-FFF2-40B4-BE49-F238E27FC236}">
                  <a16:creationId xmlns:a16="http://schemas.microsoft.com/office/drawing/2014/main" id="{3458EB06-DF0A-BA4B-A1FA-2DD64BAB56E8}"/>
                </a:ext>
              </a:extLst>
            </p:cNvPr>
            <p:cNvCxnSpPr>
              <a:stCxn id="37" idx="6"/>
              <a:endCxn id="69" idx="2"/>
            </p:cNvCxnSpPr>
            <p:nvPr/>
          </p:nvCxnSpPr>
          <p:spPr>
            <a:xfrm>
              <a:off x="4874221" y="4192418"/>
              <a:ext cx="984200" cy="4068"/>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93" name="Straight Connector 92">
              <a:extLst>
                <a:ext uri="{FF2B5EF4-FFF2-40B4-BE49-F238E27FC236}">
                  <a16:creationId xmlns:a16="http://schemas.microsoft.com/office/drawing/2014/main" id="{C5B48544-0067-0F43-BFB9-1625FF615350}"/>
                </a:ext>
              </a:extLst>
            </p:cNvPr>
            <p:cNvCxnSpPr>
              <a:stCxn id="37" idx="7"/>
              <a:endCxn id="70" idx="2"/>
            </p:cNvCxnSpPr>
            <p:nvPr/>
          </p:nvCxnSpPr>
          <p:spPr>
            <a:xfrm flipV="1">
              <a:off x="4838868" y="3635664"/>
              <a:ext cx="959379" cy="471406"/>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00" name="Straight Connector 99">
              <a:extLst>
                <a:ext uri="{FF2B5EF4-FFF2-40B4-BE49-F238E27FC236}">
                  <a16:creationId xmlns:a16="http://schemas.microsoft.com/office/drawing/2014/main" id="{99C0BCA9-C4DF-B247-AE47-055798064C79}"/>
                </a:ext>
              </a:extLst>
            </p:cNvPr>
            <p:cNvCxnSpPr>
              <a:stCxn id="88" idx="4"/>
              <a:endCxn id="73" idx="0"/>
            </p:cNvCxnSpPr>
            <p:nvPr/>
          </p:nvCxnSpPr>
          <p:spPr>
            <a:xfrm>
              <a:off x="8257633" y="5353084"/>
              <a:ext cx="6350" cy="384521"/>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02" name="Straight Connector 101">
              <a:extLst>
                <a:ext uri="{FF2B5EF4-FFF2-40B4-BE49-F238E27FC236}">
                  <a16:creationId xmlns:a16="http://schemas.microsoft.com/office/drawing/2014/main" id="{515638A5-CDB9-FA43-977A-55D7D0111B70}"/>
                </a:ext>
              </a:extLst>
            </p:cNvPr>
            <p:cNvCxnSpPr>
              <a:cxnSpLocks/>
              <a:stCxn id="73" idx="4"/>
              <a:endCxn id="83" idx="0"/>
            </p:cNvCxnSpPr>
            <p:nvPr/>
          </p:nvCxnSpPr>
          <p:spPr>
            <a:xfrm flipH="1">
              <a:off x="8257633" y="5979007"/>
              <a:ext cx="6350" cy="362740"/>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05" name="Straight Connector 104">
              <a:extLst>
                <a:ext uri="{FF2B5EF4-FFF2-40B4-BE49-F238E27FC236}">
                  <a16:creationId xmlns:a16="http://schemas.microsoft.com/office/drawing/2014/main" id="{5BB5A095-2DE5-D240-8B6D-183065016398}"/>
                </a:ext>
              </a:extLst>
            </p:cNvPr>
            <p:cNvCxnSpPr>
              <a:stCxn id="85" idx="6"/>
              <a:endCxn id="73" idx="2"/>
            </p:cNvCxnSpPr>
            <p:nvPr/>
          </p:nvCxnSpPr>
          <p:spPr>
            <a:xfrm>
              <a:off x="7146381" y="5858305"/>
              <a:ext cx="996900" cy="1"/>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07" name="Straight Connector 106">
              <a:extLst>
                <a:ext uri="{FF2B5EF4-FFF2-40B4-BE49-F238E27FC236}">
                  <a16:creationId xmlns:a16="http://schemas.microsoft.com/office/drawing/2014/main" id="{A227E1DC-29A9-4E48-9AD4-BAB30B187617}"/>
                </a:ext>
              </a:extLst>
            </p:cNvPr>
            <p:cNvCxnSpPr>
              <a:stCxn id="73" idx="6"/>
              <a:endCxn id="86" idx="2"/>
            </p:cNvCxnSpPr>
            <p:nvPr/>
          </p:nvCxnSpPr>
          <p:spPr>
            <a:xfrm>
              <a:off x="8384684" y="5858306"/>
              <a:ext cx="984200" cy="4068"/>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09" name="Straight Connector 108">
              <a:extLst>
                <a:ext uri="{FF2B5EF4-FFF2-40B4-BE49-F238E27FC236}">
                  <a16:creationId xmlns:a16="http://schemas.microsoft.com/office/drawing/2014/main" id="{CDC1A5FA-22F6-B14F-81E3-EBDD2ADDE320}"/>
                </a:ext>
              </a:extLst>
            </p:cNvPr>
            <p:cNvCxnSpPr>
              <a:stCxn id="84" idx="6"/>
              <a:endCxn id="73" idx="3"/>
            </p:cNvCxnSpPr>
            <p:nvPr/>
          </p:nvCxnSpPr>
          <p:spPr>
            <a:xfrm flipV="1">
              <a:off x="7206555" y="5943654"/>
              <a:ext cx="972079" cy="449625"/>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11" name="Straight Connector 110">
              <a:extLst>
                <a:ext uri="{FF2B5EF4-FFF2-40B4-BE49-F238E27FC236}">
                  <a16:creationId xmlns:a16="http://schemas.microsoft.com/office/drawing/2014/main" id="{E76A3913-0789-7343-99E3-6EBB7EEEF1CB}"/>
                </a:ext>
              </a:extLst>
            </p:cNvPr>
            <p:cNvCxnSpPr>
              <a:stCxn id="73" idx="7"/>
              <a:endCxn id="87" idx="2"/>
            </p:cNvCxnSpPr>
            <p:nvPr/>
          </p:nvCxnSpPr>
          <p:spPr>
            <a:xfrm flipV="1">
              <a:off x="8349331" y="5301552"/>
              <a:ext cx="959379" cy="471406"/>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13" name="Straight Connector 112">
              <a:extLst>
                <a:ext uri="{FF2B5EF4-FFF2-40B4-BE49-F238E27FC236}">
                  <a16:creationId xmlns:a16="http://schemas.microsoft.com/office/drawing/2014/main" id="{65391FC0-C997-2749-A60A-84F9DC78D414}"/>
                </a:ext>
              </a:extLst>
            </p:cNvPr>
            <p:cNvCxnSpPr>
              <a:stCxn id="73" idx="5"/>
              <a:endCxn id="82" idx="2"/>
            </p:cNvCxnSpPr>
            <p:nvPr/>
          </p:nvCxnSpPr>
          <p:spPr>
            <a:xfrm>
              <a:off x="8349331" y="5943654"/>
              <a:ext cx="959379" cy="449626"/>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99" name="Straight Connector 98">
              <a:extLst>
                <a:ext uri="{FF2B5EF4-FFF2-40B4-BE49-F238E27FC236}">
                  <a16:creationId xmlns:a16="http://schemas.microsoft.com/office/drawing/2014/main" id="{745AECF1-DF70-594F-BA6A-718352F85F4A}"/>
                </a:ext>
              </a:extLst>
            </p:cNvPr>
            <p:cNvCxnSpPr>
              <a:cxnSpLocks/>
              <a:stCxn id="37" idx="5"/>
              <a:endCxn id="89" idx="2"/>
            </p:cNvCxnSpPr>
            <p:nvPr/>
          </p:nvCxnSpPr>
          <p:spPr>
            <a:xfrm>
              <a:off x="4838868" y="4277766"/>
              <a:ext cx="959379" cy="449626"/>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12" name="Straight Connector 111">
              <a:extLst>
                <a:ext uri="{FF2B5EF4-FFF2-40B4-BE49-F238E27FC236}">
                  <a16:creationId xmlns:a16="http://schemas.microsoft.com/office/drawing/2014/main" id="{EE537D41-74A5-5142-9F6F-77AA701F1FAC}"/>
                </a:ext>
              </a:extLst>
            </p:cNvPr>
            <p:cNvCxnSpPr>
              <a:cxnSpLocks/>
              <a:stCxn id="98" idx="5"/>
              <a:endCxn id="73" idx="1"/>
            </p:cNvCxnSpPr>
            <p:nvPr/>
          </p:nvCxnSpPr>
          <p:spPr>
            <a:xfrm>
              <a:off x="7171202" y="5386899"/>
              <a:ext cx="1007432" cy="386059"/>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grpSp>
      <p:grpSp>
        <p:nvGrpSpPr>
          <p:cNvPr id="145" name="Group 144">
            <a:extLst>
              <a:ext uri="{FF2B5EF4-FFF2-40B4-BE49-F238E27FC236}">
                <a16:creationId xmlns:a16="http://schemas.microsoft.com/office/drawing/2014/main" id="{F5CD06F3-3894-A244-9A9D-6D3CC2E13188}"/>
              </a:ext>
            </a:extLst>
          </p:cNvPr>
          <p:cNvGrpSpPr/>
          <p:nvPr/>
        </p:nvGrpSpPr>
        <p:grpSpPr>
          <a:xfrm>
            <a:off x="3515217" y="3566495"/>
            <a:ext cx="5974369" cy="2895953"/>
            <a:chOff x="3515217" y="3566495"/>
            <a:chExt cx="5974369" cy="2895953"/>
          </a:xfrm>
        </p:grpSpPr>
        <p:cxnSp>
          <p:nvCxnSpPr>
            <p:cNvPr id="57" name="Straight Connector 56">
              <a:extLst>
                <a:ext uri="{FF2B5EF4-FFF2-40B4-BE49-F238E27FC236}">
                  <a16:creationId xmlns:a16="http://schemas.microsoft.com/office/drawing/2014/main" id="{A2A56DBF-38C7-DF4C-9FF4-6FEEFC78CD85}"/>
                </a:ext>
              </a:extLst>
            </p:cNvPr>
            <p:cNvCxnSpPr>
              <a:cxnSpLocks/>
              <a:stCxn id="72" idx="6"/>
              <a:endCxn id="71" idx="2"/>
            </p:cNvCxnSpPr>
            <p:nvPr/>
          </p:nvCxnSpPr>
          <p:spPr>
            <a:xfrm flipV="1">
              <a:off x="3696092" y="3566495"/>
              <a:ext cx="930376" cy="69168"/>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64" name="Straight Connector 63">
              <a:extLst>
                <a:ext uri="{FF2B5EF4-FFF2-40B4-BE49-F238E27FC236}">
                  <a16:creationId xmlns:a16="http://schemas.microsoft.com/office/drawing/2014/main" id="{B15FC1F7-A6A1-8C41-B759-11AFA80FE940}"/>
                </a:ext>
              </a:extLst>
            </p:cNvPr>
            <p:cNvCxnSpPr>
              <a:cxnSpLocks/>
              <a:endCxn id="68" idx="0"/>
            </p:cNvCxnSpPr>
            <p:nvPr/>
          </p:nvCxnSpPr>
          <p:spPr>
            <a:xfrm flipH="1">
              <a:off x="3515217" y="3756365"/>
              <a:ext cx="45792" cy="315351"/>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65" name="Straight Connector 64">
              <a:extLst>
                <a:ext uri="{FF2B5EF4-FFF2-40B4-BE49-F238E27FC236}">
                  <a16:creationId xmlns:a16="http://schemas.microsoft.com/office/drawing/2014/main" id="{EDDE1E8E-7BDE-CC47-A532-047FE98AAD06}"/>
                </a:ext>
              </a:extLst>
            </p:cNvPr>
            <p:cNvCxnSpPr>
              <a:cxnSpLocks/>
              <a:stCxn id="68" idx="4"/>
              <a:endCxn id="67" idx="0"/>
            </p:cNvCxnSpPr>
            <p:nvPr/>
          </p:nvCxnSpPr>
          <p:spPr>
            <a:xfrm>
              <a:off x="3515217" y="4313118"/>
              <a:ext cx="60174" cy="293572"/>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a:extLst>
                <a:ext uri="{FF2B5EF4-FFF2-40B4-BE49-F238E27FC236}">
                  <a16:creationId xmlns:a16="http://schemas.microsoft.com/office/drawing/2014/main" id="{47C542F6-86FD-6E4B-AD8B-4B069A81BC8C}"/>
                </a:ext>
              </a:extLst>
            </p:cNvPr>
            <p:cNvCxnSpPr>
              <a:cxnSpLocks/>
              <a:stCxn id="67" idx="6"/>
              <a:endCxn id="66" idx="2"/>
            </p:cNvCxnSpPr>
            <p:nvPr/>
          </p:nvCxnSpPr>
          <p:spPr>
            <a:xfrm>
              <a:off x="3696092" y="4727391"/>
              <a:ext cx="930376" cy="69169"/>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94" name="Straight Connector 93">
              <a:extLst>
                <a:ext uri="{FF2B5EF4-FFF2-40B4-BE49-F238E27FC236}">
                  <a16:creationId xmlns:a16="http://schemas.microsoft.com/office/drawing/2014/main" id="{8AE9A903-B28F-EC49-90BD-A7B45635279A}"/>
                </a:ext>
              </a:extLst>
            </p:cNvPr>
            <p:cNvCxnSpPr>
              <a:cxnSpLocks/>
              <a:stCxn id="66" idx="7"/>
              <a:endCxn id="69" idx="3"/>
            </p:cNvCxnSpPr>
            <p:nvPr/>
          </p:nvCxnSpPr>
          <p:spPr>
            <a:xfrm flipV="1">
              <a:off x="4832518" y="4281834"/>
              <a:ext cx="1061256" cy="429378"/>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96" name="Straight Connector 95">
              <a:extLst>
                <a:ext uri="{FF2B5EF4-FFF2-40B4-BE49-F238E27FC236}">
                  <a16:creationId xmlns:a16="http://schemas.microsoft.com/office/drawing/2014/main" id="{BA8CFAE6-F459-0243-B3F4-DE177C56C40E}"/>
                </a:ext>
              </a:extLst>
            </p:cNvPr>
            <p:cNvCxnSpPr>
              <a:cxnSpLocks/>
              <a:stCxn id="66" idx="1"/>
              <a:endCxn id="68" idx="5"/>
            </p:cNvCxnSpPr>
            <p:nvPr/>
          </p:nvCxnSpPr>
          <p:spPr>
            <a:xfrm flipH="1" flipV="1">
              <a:off x="3600565" y="4277765"/>
              <a:ext cx="1061256" cy="433447"/>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01" name="Straight Connector 100">
              <a:extLst>
                <a:ext uri="{FF2B5EF4-FFF2-40B4-BE49-F238E27FC236}">
                  <a16:creationId xmlns:a16="http://schemas.microsoft.com/office/drawing/2014/main" id="{237F4022-24AC-BE44-BB84-BDAF0A18968A}"/>
                </a:ext>
              </a:extLst>
            </p:cNvPr>
            <p:cNvCxnSpPr>
              <a:cxnSpLocks/>
              <a:stCxn id="68" idx="7"/>
              <a:endCxn id="71" idx="3"/>
            </p:cNvCxnSpPr>
            <p:nvPr/>
          </p:nvCxnSpPr>
          <p:spPr>
            <a:xfrm flipV="1">
              <a:off x="3600565" y="3651843"/>
              <a:ext cx="1061256" cy="455226"/>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03" name="Straight Connector 102">
              <a:extLst>
                <a:ext uri="{FF2B5EF4-FFF2-40B4-BE49-F238E27FC236}">
                  <a16:creationId xmlns:a16="http://schemas.microsoft.com/office/drawing/2014/main" id="{ED25FCD0-FE59-6343-95A0-1C2C4B459569}"/>
                </a:ext>
              </a:extLst>
            </p:cNvPr>
            <p:cNvCxnSpPr>
              <a:cxnSpLocks/>
              <a:stCxn id="66" idx="6"/>
              <a:endCxn id="89" idx="2"/>
            </p:cNvCxnSpPr>
            <p:nvPr/>
          </p:nvCxnSpPr>
          <p:spPr>
            <a:xfrm flipV="1">
              <a:off x="4867871" y="4727392"/>
              <a:ext cx="930376" cy="69168"/>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04" name="Straight Connector 103">
              <a:extLst>
                <a:ext uri="{FF2B5EF4-FFF2-40B4-BE49-F238E27FC236}">
                  <a16:creationId xmlns:a16="http://schemas.microsoft.com/office/drawing/2014/main" id="{A73F34F6-5DFB-BC49-A123-2E7C5C26C5C1}"/>
                </a:ext>
              </a:extLst>
            </p:cNvPr>
            <p:cNvCxnSpPr>
              <a:cxnSpLocks/>
              <a:stCxn id="89" idx="0"/>
              <a:endCxn id="69" idx="4"/>
            </p:cNvCxnSpPr>
            <p:nvPr/>
          </p:nvCxnSpPr>
          <p:spPr>
            <a:xfrm flipV="1">
              <a:off x="5918949" y="4317187"/>
              <a:ext cx="60174" cy="289504"/>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06" name="Straight Connector 105">
              <a:extLst>
                <a:ext uri="{FF2B5EF4-FFF2-40B4-BE49-F238E27FC236}">
                  <a16:creationId xmlns:a16="http://schemas.microsoft.com/office/drawing/2014/main" id="{C63414BD-EE1E-F14E-AA3D-A9317C10E148}"/>
                </a:ext>
              </a:extLst>
            </p:cNvPr>
            <p:cNvCxnSpPr>
              <a:cxnSpLocks/>
              <a:stCxn id="69" idx="0"/>
              <a:endCxn id="70" idx="4"/>
            </p:cNvCxnSpPr>
            <p:nvPr/>
          </p:nvCxnSpPr>
          <p:spPr>
            <a:xfrm flipH="1" flipV="1">
              <a:off x="5918949" y="3756365"/>
              <a:ext cx="60174" cy="319420"/>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a:extLst>
                <a:ext uri="{FF2B5EF4-FFF2-40B4-BE49-F238E27FC236}">
                  <a16:creationId xmlns:a16="http://schemas.microsoft.com/office/drawing/2014/main" id="{5422978E-AD31-2648-BF13-35B8FD59B68B}"/>
                </a:ext>
              </a:extLst>
            </p:cNvPr>
            <p:cNvCxnSpPr>
              <a:cxnSpLocks/>
              <a:stCxn id="69" idx="1"/>
              <a:endCxn id="71" idx="5"/>
            </p:cNvCxnSpPr>
            <p:nvPr/>
          </p:nvCxnSpPr>
          <p:spPr>
            <a:xfrm flipH="1" flipV="1">
              <a:off x="4832518" y="3651843"/>
              <a:ext cx="1061256" cy="459295"/>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10" name="Straight Connector 109">
              <a:extLst>
                <a:ext uri="{FF2B5EF4-FFF2-40B4-BE49-F238E27FC236}">
                  <a16:creationId xmlns:a16="http://schemas.microsoft.com/office/drawing/2014/main" id="{5F5C2C4C-F23C-ED48-94E8-51832E82D86C}"/>
                </a:ext>
              </a:extLst>
            </p:cNvPr>
            <p:cNvCxnSpPr>
              <a:cxnSpLocks/>
              <a:stCxn id="71" idx="6"/>
              <a:endCxn id="70" idx="2"/>
            </p:cNvCxnSpPr>
            <p:nvPr/>
          </p:nvCxnSpPr>
          <p:spPr>
            <a:xfrm>
              <a:off x="4867871" y="3566495"/>
              <a:ext cx="930376" cy="69169"/>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16" name="Straight Connector 115">
              <a:extLst>
                <a:ext uri="{FF2B5EF4-FFF2-40B4-BE49-F238E27FC236}">
                  <a16:creationId xmlns:a16="http://schemas.microsoft.com/office/drawing/2014/main" id="{39D26765-F242-F64B-82F0-FAEE7178E672}"/>
                </a:ext>
              </a:extLst>
            </p:cNvPr>
            <p:cNvCxnSpPr>
              <a:cxnSpLocks/>
              <a:stCxn id="98" idx="6"/>
              <a:endCxn id="88" idx="2"/>
            </p:cNvCxnSpPr>
            <p:nvPr/>
          </p:nvCxnSpPr>
          <p:spPr>
            <a:xfrm flipV="1">
              <a:off x="7206555" y="5232383"/>
              <a:ext cx="930376" cy="69168"/>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17" name="Straight Connector 116">
              <a:extLst>
                <a:ext uri="{FF2B5EF4-FFF2-40B4-BE49-F238E27FC236}">
                  <a16:creationId xmlns:a16="http://schemas.microsoft.com/office/drawing/2014/main" id="{5C2B6DAC-BD11-AB4E-9B23-C58AF065292C}"/>
                </a:ext>
              </a:extLst>
            </p:cNvPr>
            <p:cNvCxnSpPr>
              <a:cxnSpLocks/>
              <a:stCxn id="88" idx="6"/>
              <a:endCxn id="87" idx="2"/>
            </p:cNvCxnSpPr>
            <p:nvPr/>
          </p:nvCxnSpPr>
          <p:spPr>
            <a:xfrm>
              <a:off x="8378334" y="5232383"/>
              <a:ext cx="930376" cy="69169"/>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18" name="Straight Connector 117">
              <a:extLst>
                <a:ext uri="{FF2B5EF4-FFF2-40B4-BE49-F238E27FC236}">
                  <a16:creationId xmlns:a16="http://schemas.microsoft.com/office/drawing/2014/main" id="{5A53397D-42A8-D148-9B12-50C369D9A478}"/>
                </a:ext>
              </a:extLst>
            </p:cNvPr>
            <p:cNvCxnSpPr>
              <a:cxnSpLocks/>
              <a:stCxn id="87" idx="4"/>
              <a:endCxn id="86" idx="0"/>
            </p:cNvCxnSpPr>
            <p:nvPr/>
          </p:nvCxnSpPr>
          <p:spPr>
            <a:xfrm>
              <a:off x="9429412" y="5422253"/>
              <a:ext cx="60174" cy="319420"/>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19" name="Straight Connector 118">
              <a:extLst>
                <a:ext uri="{FF2B5EF4-FFF2-40B4-BE49-F238E27FC236}">
                  <a16:creationId xmlns:a16="http://schemas.microsoft.com/office/drawing/2014/main" id="{FE75C181-24ED-274D-8EB0-FBEEC56A248F}"/>
                </a:ext>
              </a:extLst>
            </p:cNvPr>
            <p:cNvCxnSpPr>
              <a:cxnSpLocks/>
              <a:stCxn id="86" idx="4"/>
              <a:endCxn id="82" idx="0"/>
            </p:cNvCxnSpPr>
            <p:nvPr/>
          </p:nvCxnSpPr>
          <p:spPr>
            <a:xfrm flipH="1">
              <a:off x="9429412" y="5983075"/>
              <a:ext cx="60174" cy="289504"/>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20" name="Straight Connector 119">
              <a:extLst>
                <a:ext uri="{FF2B5EF4-FFF2-40B4-BE49-F238E27FC236}">
                  <a16:creationId xmlns:a16="http://schemas.microsoft.com/office/drawing/2014/main" id="{A46DFE65-2247-454C-A64F-FAC4A4D1996C}"/>
                </a:ext>
              </a:extLst>
            </p:cNvPr>
            <p:cNvCxnSpPr>
              <a:cxnSpLocks/>
              <a:stCxn id="98" idx="4"/>
              <a:endCxn id="85" idx="0"/>
            </p:cNvCxnSpPr>
            <p:nvPr/>
          </p:nvCxnSpPr>
          <p:spPr>
            <a:xfrm flipH="1">
              <a:off x="7025680" y="5422252"/>
              <a:ext cx="60174" cy="315352"/>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21" name="Straight Connector 120">
              <a:extLst>
                <a:ext uri="{FF2B5EF4-FFF2-40B4-BE49-F238E27FC236}">
                  <a16:creationId xmlns:a16="http://schemas.microsoft.com/office/drawing/2014/main" id="{1666076E-977C-8244-80C0-B1A1CBD1D8BD}"/>
                </a:ext>
              </a:extLst>
            </p:cNvPr>
            <p:cNvCxnSpPr>
              <a:cxnSpLocks/>
              <a:stCxn id="85" idx="4"/>
              <a:endCxn id="84" idx="0"/>
            </p:cNvCxnSpPr>
            <p:nvPr/>
          </p:nvCxnSpPr>
          <p:spPr>
            <a:xfrm>
              <a:off x="7025680" y="5979006"/>
              <a:ext cx="60174" cy="293572"/>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23" name="Straight Connector 122">
              <a:extLst>
                <a:ext uri="{FF2B5EF4-FFF2-40B4-BE49-F238E27FC236}">
                  <a16:creationId xmlns:a16="http://schemas.microsoft.com/office/drawing/2014/main" id="{57C8DD81-1390-114D-B1D2-2EA771A49BD2}"/>
                </a:ext>
              </a:extLst>
            </p:cNvPr>
            <p:cNvCxnSpPr>
              <a:cxnSpLocks/>
              <a:stCxn id="84" idx="6"/>
              <a:endCxn id="83" idx="2"/>
            </p:cNvCxnSpPr>
            <p:nvPr/>
          </p:nvCxnSpPr>
          <p:spPr>
            <a:xfrm>
              <a:off x="7206555" y="6393279"/>
              <a:ext cx="930376" cy="69169"/>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27" name="Straight Connector 126">
              <a:extLst>
                <a:ext uri="{FF2B5EF4-FFF2-40B4-BE49-F238E27FC236}">
                  <a16:creationId xmlns:a16="http://schemas.microsoft.com/office/drawing/2014/main" id="{09F841E7-A6D8-164D-96F6-6FDEB76DBCCA}"/>
                </a:ext>
              </a:extLst>
            </p:cNvPr>
            <p:cNvCxnSpPr>
              <a:cxnSpLocks/>
              <a:stCxn id="82" idx="2"/>
              <a:endCxn id="83" idx="6"/>
            </p:cNvCxnSpPr>
            <p:nvPr/>
          </p:nvCxnSpPr>
          <p:spPr>
            <a:xfrm flipH="1">
              <a:off x="8378334" y="6393280"/>
              <a:ext cx="930376" cy="69168"/>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30" name="Straight Connector 129">
              <a:extLst>
                <a:ext uri="{FF2B5EF4-FFF2-40B4-BE49-F238E27FC236}">
                  <a16:creationId xmlns:a16="http://schemas.microsoft.com/office/drawing/2014/main" id="{FE663D24-9142-2646-BC71-D095E0475EB7}"/>
                </a:ext>
              </a:extLst>
            </p:cNvPr>
            <p:cNvCxnSpPr>
              <a:cxnSpLocks/>
              <a:stCxn id="88" idx="5"/>
              <a:endCxn id="86" idx="1"/>
            </p:cNvCxnSpPr>
            <p:nvPr/>
          </p:nvCxnSpPr>
          <p:spPr>
            <a:xfrm>
              <a:off x="8342981" y="5317731"/>
              <a:ext cx="1061256" cy="459295"/>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33" name="Straight Connector 132">
              <a:extLst>
                <a:ext uri="{FF2B5EF4-FFF2-40B4-BE49-F238E27FC236}">
                  <a16:creationId xmlns:a16="http://schemas.microsoft.com/office/drawing/2014/main" id="{2DA6E4C5-38AB-AA42-A00B-C63416870DAB}"/>
                </a:ext>
              </a:extLst>
            </p:cNvPr>
            <p:cNvCxnSpPr>
              <a:cxnSpLocks/>
              <a:stCxn id="85" idx="7"/>
              <a:endCxn id="88" idx="3"/>
            </p:cNvCxnSpPr>
            <p:nvPr/>
          </p:nvCxnSpPr>
          <p:spPr>
            <a:xfrm flipV="1">
              <a:off x="7111028" y="5317731"/>
              <a:ext cx="1061256" cy="455226"/>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37" name="Straight Connector 136">
              <a:extLst>
                <a:ext uri="{FF2B5EF4-FFF2-40B4-BE49-F238E27FC236}">
                  <a16:creationId xmlns:a16="http://schemas.microsoft.com/office/drawing/2014/main" id="{1EE2061D-0F8C-5749-A66F-7D052FD3300D}"/>
                </a:ext>
              </a:extLst>
            </p:cNvPr>
            <p:cNvCxnSpPr>
              <a:cxnSpLocks/>
              <a:stCxn id="85" idx="5"/>
              <a:endCxn id="83" idx="1"/>
            </p:cNvCxnSpPr>
            <p:nvPr/>
          </p:nvCxnSpPr>
          <p:spPr>
            <a:xfrm>
              <a:off x="7111028" y="5943653"/>
              <a:ext cx="1061256" cy="433447"/>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40" name="Straight Connector 139">
              <a:extLst>
                <a:ext uri="{FF2B5EF4-FFF2-40B4-BE49-F238E27FC236}">
                  <a16:creationId xmlns:a16="http://schemas.microsoft.com/office/drawing/2014/main" id="{4CA93E0F-1D32-954B-964E-6A041618B810}"/>
                </a:ext>
              </a:extLst>
            </p:cNvPr>
            <p:cNvCxnSpPr>
              <a:cxnSpLocks/>
              <a:stCxn id="86" idx="3"/>
              <a:endCxn id="83" idx="7"/>
            </p:cNvCxnSpPr>
            <p:nvPr/>
          </p:nvCxnSpPr>
          <p:spPr>
            <a:xfrm flipH="1">
              <a:off x="8342981" y="5947722"/>
              <a:ext cx="1061256" cy="429378"/>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43" name="Straight Connector 142">
              <a:extLst>
                <a:ext uri="{FF2B5EF4-FFF2-40B4-BE49-F238E27FC236}">
                  <a16:creationId xmlns:a16="http://schemas.microsoft.com/office/drawing/2014/main" id="{FF4547CE-B816-B845-BF94-1508C87D05C6}"/>
                </a:ext>
              </a:extLst>
            </p:cNvPr>
            <p:cNvCxnSpPr>
              <a:cxnSpLocks/>
              <a:stCxn id="98" idx="1"/>
              <a:endCxn id="89" idx="5"/>
            </p:cNvCxnSpPr>
            <p:nvPr/>
          </p:nvCxnSpPr>
          <p:spPr>
            <a:xfrm flipH="1" flipV="1">
              <a:off x="6004297" y="4812740"/>
              <a:ext cx="996208" cy="403463"/>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2521093477"/>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dissolve">
                                      <p:cBhvr>
                                        <p:cTn id="7" dur="200"/>
                                        <p:tgtEl>
                                          <p:spTgt spid="14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15"/>
                                        </p:tgtEl>
                                        <p:attrNameLst>
                                          <p:attrName>style.visibility</p:attrName>
                                        </p:attrNameLst>
                                      </p:cBhvr>
                                      <p:to>
                                        <p:strVal val="visible"/>
                                      </p:to>
                                    </p:set>
                                    <p:animEffect transition="in" filter="dissolve">
                                      <p:cBhvr>
                                        <p:cTn id="10" dur="200"/>
                                        <p:tgtEl>
                                          <p:spTgt spid="115"/>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144"/>
                                        </p:tgtEl>
                                        <p:attrNameLst>
                                          <p:attrName>style.visibility</p:attrName>
                                        </p:attrNameLst>
                                      </p:cBhvr>
                                      <p:to>
                                        <p:strVal val="visible"/>
                                      </p:to>
                                    </p:set>
                                    <p:animEffect transition="in" filter="dissolve">
                                      <p:cBhvr>
                                        <p:cTn id="15" dur="200"/>
                                        <p:tgtEl>
                                          <p:spTgt spid="144"/>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45"/>
                                        </p:tgtEl>
                                        <p:attrNameLst>
                                          <p:attrName>style.visibility</p:attrName>
                                        </p:attrNameLst>
                                      </p:cBhvr>
                                      <p:to>
                                        <p:strVal val="visible"/>
                                      </p:to>
                                    </p:set>
                                    <p:animEffect transition="in" filter="dissolve">
                                      <p:cBhvr>
                                        <p:cTn id="20" dur="2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xfrm>
            <a:off x="952500" y="190500"/>
            <a:ext cx="11099800" cy="2159000"/>
          </a:xfrm>
          <a:prstGeom prst="rect">
            <a:avLst/>
          </a:prstGeom>
        </p:spPr>
        <p:txBody>
          <a:bodyPr/>
          <a:lstStyle/>
          <a:p>
            <a:r>
              <a:rPr lang="de-DE" dirty="0" err="1"/>
              <a:t>Reducing</a:t>
            </a:r>
            <a:r>
              <a:rPr lang="de-DE" dirty="0"/>
              <a:t> </a:t>
            </a:r>
            <a:r>
              <a:rPr lang="de-DE" dirty="0" err="1"/>
              <a:t>Overlaps</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27</a:t>
            </a:fld>
            <a:endParaRPr/>
          </a:p>
        </p:txBody>
      </p:sp>
      <mc:AlternateContent xmlns:mc="http://schemas.openxmlformats.org/markup-compatibility/2006">
        <mc:Choice xmlns:a14="http://schemas.microsoft.com/office/drawing/2010/main" Requires="a14">
          <p:sp>
            <p:nvSpPr>
              <p:cNvPr id="90" name="Set of point feature coordinates…">
                <a:extLst>
                  <a:ext uri="{FF2B5EF4-FFF2-40B4-BE49-F238E27FC236}">
                    <a16:creationId xmlns:a16="http://schemas.microsoft.com/office/drawing/2014/main" id="{1C097F04-0A81-C946-B544-8CA96C37C50F}"/>
                  </a:ext>
                </a:extLst>
              </p:cNvPr>
              <p:cNvSpPr txBox="1"/>
              <p:nvPr/>
            </p:nvSpPr>
            <p:spPr>
              <a:xfrm>
                <a:off x="1420671" y="3298126"/>
                <a:ext cx="10189713" cy="347460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p>
                <a:pPr marL="742950" indent="-742950" algn="l">
                  <a:lnSpc>
                    <a:spcPct val="150000"/>
                  </a:lnSpc>
                  <a:buSzPct val="75000"/>
                  <a:buFont typeface="+mj-lt"/>
                  <a:buAutoNum type="arabicPeriod"/>
                </a:pPr>
                <a:r>
                  <a:rPr lang="de-DE" dirty="0">
                    <a:solidFill>
                      <a:schemeClr val="tx1"/>
                    </a:solidFill>
                  </a:rPr>
                  <a:t>Find </a:t>
                </a:r>
                <a:r>
                  <a:rPr lang="de-DE" dirty="0" err="1">
                    <a:solidFill>
                      <a:schemeClr val="tx1"/>
                    </a:solidFill>
                  </a:rPr>
                  <a:t>connected</a:t>
                </a:r>
                <a:r>
                  <a:rPr lang="de-DE" dirty="0">
                    <a:solidFill>
                      <a:schemeClr val="tx1"/>
                    </a:solidFill>
                  </a:rPr>
                  <a:t> </a:t>
                </a:r>
                <a:r>
                  <a:rPr lang="de-DE" dirty="0" err="1">
                    <a:solidFill>
                      <a:schemeClr val="tx1"/>
                    </a:solidFill>
                  </a:rPr>
                  <a:t>components</a:t>
                </a:r>
                <a:r>
                  <a:rPr lang="de-DE" dirty="0">
                    <a:solidFill>
                      <a:schemeClr val="tx1"/>
                    </a:solidFill>
                  </a:rPr>
                  <a:t> </a:t>
                </a:r>
                <a:r>
                  <a:rPr lang="de-DE" dirty="0" err="1">
                    <a:solidFill>
                      <a:schemeClr val="tx1"/>
                    </a:solidFill>
                  </a:rPr>
                  <a:t>of</a:t>
                </a:r>
                <a:r>
                  <a:rPr lang="de-DE" dirty="0">
                    <a:solidFill>
                      <a:schemeClr val="tx1"/>
                    </a:solidFill>
                  </a:rPr>
                  <a:t> </a:t>
                </a:r>
                <a14:m>
                  <m:oMath xmlns:m="http://schemas.openxmlformats.org/officeDocument/2006/math">
                    <m:sSub>
                      <m:sSubPr>
                        <m:ctrlPr>
                          <a:rPr lang="de-DE" i="1" smtClean="0">
                            <a:solidFill>
                              <a:schemeClr val="tx1"/>
                            </a:solidFill>
                            <a:latin typeface="Cambria Math" panose="02040503050406030204" pitchFamily="18" charset="0"/>
                          </a:rPr>
                        </m:ctrlPr>
                      </m:sSubPr>
                      <m:e>
                        <m:r>
                          <a:rPr lang="de-DE" b="0" i="1" smtClean="0">
                            <a:solidFill>
                              <a:schemeClr val="tx1"/>
                            </a:solidFill>
                            <a:latin typeface="Cambria Math" panose="02040503050406030204" pitchFamily="18" charset="0"/>
                          </a:rPr>
                          <m:t>𝐺</m:t>
                        </m:r>
                      </m:e>
                      <m:sub>
                        <m:r>
                          <a:rPr lang="de-DE" b="0" i="1" smtClean="0">
                            <a:solidFill>
                              <a:schemeClr val="tx1"/>
                            </a:solidFill>
                            <a:latin typeface="Cambria Math" panose="02040503050406030204" pitchFamily="18" charset="0"/>
                          </a:rPr>
                          <m:t>𝑂</m:t>
                        </m:r>
                      </m:sub>
                    </m:sSub>
                  </m:oMath>
                </a14:m>
                <a:r>
                  <a:rPr lang="de-DE" dirty="0">
                    <a:solidFill>
                      <a:schemeClr val="tx1"/>
                    </a:solidFill>
                  </a:rPr>
                  <a:t> according</a:t>
                </a:r>
                <a:br>
                  <a:rPr lang="de-DE" dirty="0">
                    <a:solidFill>
                      <a:schemeClr val="tx1"/>
                    </a:solidFill>
                  </a:rPr>
                </a:br>
                <a:r>
                  <a:rPr lang="de-DE" dirty="0" err="1">
                    <a:solidFill>
                      <a:schemeClr val="tx1"/>
                    </a:solidFill>
                  </a:rPr>
                  <a:t>to</a:t>
                </a:r>
                <a:r>
                  <a:rPr lang="de-DE" dirty="0">
                    <a:solidFill>
                      <a:schemeClr val="tx1"/>
                    </a:solidFill>
                  </a:rPr>
                  <a:t> </a:t>
                </a:r>
                <a:r>
                  <a:rPr lang="de-DE" dirty="0" err="1">
                    <a:solidFill>
                      <a:schemeClr val="tx1"/>
                    </a:solidFill>
                  </a:rPr>
                  <a:t>connections</a:t>
                </a:r>
                <a:r>
                  <a:rPr lang="de-DE" dirty="0">
                    <a:solidFill>
                      <a:schemeClr val="tx1"/>
                    </a:solidFill>
                  </a:rPr>
                  <a:t> </a:t>
                </a:r>
                <a:r>
                  <a:rPr lang="de-DE" dirty="0" err="1">
                    <a:solidFill>
                      <a:schemeClr val="tx1"/>
                    </a:solidFill>
                  </a:rPr>
                  <a:t>between</a:t>
                </a:r>
                <a:r>
                  <a:rPr lang="de-DE" dirty="0">
                    <a:solidFill>
                      <a:schemeClr val="tx1"/>
                    </a:solidFill>
                  </a:rPr>
                  <a:t> </a:t>
                </a:r>
                <a:r>
                  <a:rPr lang="de-DE" dirty="0" err="1">
                    <a:solidFill>
                      <a:schemeClr val="tx1"/>
                    </a:solidFill>
                  </a:rPr>
                  <a:t>nodes</a:t>
                </a:r>
                <a:r>
                  <a:rPr lang="de-DE" dirty="0">
                    <a:solidFill>
                      <a:schemeClr val="tx1"/>
                    </a:solidFill>
                  </a:rPr>
                  <a:t> in </a:t>
                </a:r>
                <a14:m>
                  <m:oMath xmlns:m="http://schemas.openxmlformats.org/officeDocument/2006/math">
                    <m:sSub>
                      <m:sSubPr>
                        <m:ctrlPr>
                          <a:rPr lang="de-DE" i="1" smtClean="0">
                            <a:solidFill>
                              <a:schemeClr val="tx1"/>
                            </a:solidFill>
                            <a:latin typeface="Cambria Math" panose="02040503050406030204" pitchFamily="18" charset="0"/>
                          </a:rPr>
                        </m:ctrlPr>
                      </m:sSubPr>
                      <m:e>
                        <m:r>
                          <a:rPr lang="de-DE" b="0" i="1" smtClean="0">
                            <a:solidFill>
                              <a:schemeClr val="tx1"/>
                            </a:solidFill>
                            <a:latin typeface="Cambria Math" panose="02040503050406030204" pitchFamily="18" charset="0"/>
                          </a:rPr>
                          <m:t>𝑉</m:t>
                        </m:r>
                      </m:e>
                      <m:sub>
                        <m:r>
                          <a:rPr lang="de-DE" b="0" i="1" smtClean="0">
                            <a:solidFill>
                              <a:schemeClr val="tx1"/>
                            </a:solidFill>
                            <a:latin typeface="Cambria Math" panose="02040503050406030204" pitchFamily="18" charset="0"/>
                          </a:rPr>
                          <m:t>𝑝</m:t>
                        </m:r>
                      </m:sub>
                    </m:sSub>
                  </m:oMath>
                </a14:m>
                <a:endParaRPr lang="de-DE" dirty="0">
                  <a:solidFill>
                    <a:schemeClr val="tx1"/>
                  </a:solidFill>
                </a:endParaRPr>
              </a:p>
              <a:p>
                <a:pPr marL="742950" indent="-742950" algn="l">
                  <a:lnSpc>
                    <a:spcPct val="150000"/>
                  </a:lnSpc>
                  <a:buSzPct val="75000"/>
                  <a:buFont typeface="+mj-lt"/>
                  <a:buAutoNum type="arabicPeriod"/>
                </a:pPr>
                <a:r>
                  <a:rPr lang="de-DE" dirty="0">
                    <a:solidFill>
                      <a:schemeClr val="tx1"/>
                    </a:solidFill>
                  </a:rPr>
                  <a:t>Remove </a:t>
                </a:r>
                <a:r>
                  <a:rPr lang="de-DE" dirty="0" err="1">
                    <a:solidFill>
                      <a:schemeClr val="tx1"/>
                    </a:solidFill>
                  </a:rPr>
                  <a:t>nodes</a:t>
                </a:r>
                <a:r>
                  <a:rPr lang="de-DE" dirty="0">
                    <a:solidFill>
                      <a:schemeClr val="tx1"/>
                    </a:solidFill>
                  </a:rPr>
                  <a:t> </a:t>
                </a:r>
                <a14:m>
                  <m:oMath xmlns:m="http://schemas.openxmlformats.org/officeDocument/2006/math">
                    <m:r>
                      <a:rPr lang="de-DE" b="0" i="1" smtClean="0">
                        <a:solidFill>
                          <a:schemeClr val="tx1"/>
                        </a:solidFill>
                        <a:latin typeface="Cambria Math" panose="02040503050406030204" pitchFamily="18" charset="0"/>
                      </a:rPr>
                      <m:t>𝑣</m:t>
                    </m:r>
                    <m:r>
                      <a:rPr lang="de-DE" b="0" i="1" smtClean="0">
                        <a:solidFill>
                          <a:schemeClr val="tx1"/>
                        </a:solidFill>
                        <a:latin typeface="Cambria Math" panose="02040503050406030204" pitchFamily="18" charset="0"/>
                        <a:ea typeface="Cambria Math" panose="02040503050406030204" pitchFamily="18" charset="0"/>
                      </a:rPr>
                      <m:t>∈</m:t>
                    </m:r>
                    <m:sSub>
                      <m:sSubPr>
                        <m:ctrlPr>
                          <a:rPr lang="de-DE" b="0" i="1" smtClean="0">
                            <a:solidFill>
                              <a:schemeClr val="tx1"/>
                            </a:solidFill>
                            <a:latin typeface="Cambria Math" panose="02040503050406030204" pitchFamily="18" charset="0"/>
                            <a:ea typeface="Cambria Math" panose="02040503050406030204" pitchFamily="18" charset="0"/>
                          </a:rPr>
                        </m:ctrlPr>
                      </m:sSubPr>
                      <m:e>
                        <m:r>
                          <a:rPr lang="de-DE" b="0" i="1" smtClean="0">
                            <a:solidFill>
                              <a:schemeClr val="tx1"/>
                            </a:solidFill>
                            <a:latin typeface="Cambria Math" panose="02040503050406030204" pitchFamily="18" charset="0"/>
                            <a:ea typeface="Cambria Math" panose="02040503050406030204" pitchFamily="18" charset="0"/>
                          </a:rPr>
                          <m:t>𝑉</m:t>
                        </m:r>
                      </m:e>
                      <m:sub>
                        <m:r>
                          <a:rPr lang="de-DE" b="0" i="1" smtClean="0">
                            <a:solidFill>
                              <a:schemeClr val="tx1"/>
                            </a:solidFill>
                            <a:latin typeface="Cambria Math" panose="02040503050406030204" pitchFamily="18" charset="0"/>
                            <a:ea typeface="Cambria Math" panose="02040503050406030204" pitchFamily="18" charset="0"/>
                          </a:rPr>
                          <m:t>𝑝</m:t>
                        </m:r>
                      </m:sub>
                    </m:sSub>
                  </m:oMath>
                </a14:m>
                <a:r>
                  <a:rPr lang="de-DE" dirty="0">
                    <a:solidFill>
                      <a:schemeClr val="tx1"/>
                    </a:solidFill>
                  </a:rPr>
                  <a:t> </a:t>
                </a:r>
                <a:r>
                  <a:rPr lang="de-DE" dirty="0" err="1">
                    <a:solidFill>
                      <a:schemeClr val="tx1"/>
                    </a:solidFill>
                  </a:rPr>
                  <a:t>until</a:t>
                </a:r>
                <a:r>
                  <a:rPr lang="de-DE" dirty="0">
                    <a:solidFill>
                      <a:schemeClr val="tx1"/>
                    </a:solidFill>
                  </a:rPr>
                  <a:t> all </a:t>
                </a:r>
                <a:r>
                  <a:rPr lang="de-DE" dirty="0" err="1">
                    <a:solidFill>
                      <a:schemeClr val="tx1"/>
                    </a:solidFill>
                  </a:rPr>
                  <a:t>components</a:t>
                </a:r>
                <a:br>
                  <a:rPr lang="de-DE" dirty="0">
                    <a:solidFill>
                      <a:schemeClr val="tx1"/>
                    </a:solidFill>
                  </a:rPr>
                </a:br>
                <a:r>
                  <a:rPr lang="de-DE" dirty="0" err="1">
                    <a:solidFill>
                      <a:schemeClr val="tx1"/>
                    </a:solidFill>
                  </a:rPr>
                  <a:t>are</a:t>
                </a:r>
                <a:r>
                  <a:rPr lang="de-DE" dirty="0">
                    <a:solidFill>
                      <a:schemeClr val="tx1"/>
                    </a:solidFill>
                  </a:rPr>
                  <a:t> </a:t>
                </a:r>
                <a:r>
                  <a:rPr lang="de-DE" dirty="0" err="1">
                    <a:solidFill>
                      <a:schemeClr val="tx1"/>
                    </a:solidFill>
                  </a:rPr>
                  <a:t>complete</a:t>
                </a:r>
                <a:r>
                  <a:rPr lang="de-DE" dirty="0">
                    <a:solidFill>
                      <a:schemeClr val="tx1"/>
                    </a:solidFill>
                  </a:rPr>
                  <a:t> </a:t>
                </a:r>
                <a:r>
                  <a:rPr lang="de-DE" dirty="0" err="1">
                    <a:solidFill>
                      <a:schemeClr val="tx1"/>
                    </a:solidFill>
                  </a:rPr>
                  <a:t>subgraphs</a:t>
                </a:r>
                <a:endParaRPr lang="de-DE" dirty="0">
                  <a:solidFill>
                    <a:schemeClr val="tx1"/>
                  </a:solidFill>
                </a:endParaRPr>
              </a:p>
            </p:txBody>
          </p:sp>
        </mc:Choice>
        <mc:Fallback>
          <p:sp>
            <p:nvSpPr>
              <p:cNvPr id="90" name="Set of point feature coordinates…">
                <a:extLst>
                  <a:ext uri="{FF2B5EF4-FFF2-40B4-BE49-F238E27FC236}">
                    <a16:creationId xmlns:a16="http://schemas.microsoft.com/office/drawing/2014/main" id="{1C097F04-0A81-C946-B544-8CA96C37C50F}"/>
                  </a:ext>
                </a:extLst>
              </p:cNvPr>
              <p:cNvSpPr txBox="1">
                <a:spLocks noRot="1" noChangeAspect="1" noMove="1" noResize="1" noEditPoints="1" noAdjustHandles="1" noChangeArrowheads="1" noChangeShapeType="1" noTextEdit="1"/>
              </p:cNvSpPr>
              <p:nvPr/>
            </p:nvSpPr>
            <p:spPr>
              <a:xfrm>
                <a:off x="1420671" y="3298126"/>
                <a:ext cx="10189713" cy="3474606"/>
              </a:xfrm>
              <a:prstGeom prst="rect">
                <a:avLst/>
              </a:prstGeom>
              <a:blipFill>
                <a:blip r:embed="rId3"/>
                <a:stretch>
                  <a:fillRect l="-1121" r="-1245" b="-5474"/>
                </a:stretch>
              </a:blipFill>
              <a:ln w="12700">
                <a:miter lim="400000"/>
              </a:ln>
              <a:extLst>
                <a:ext uri="{C572A759-6A51-4108-AA02-DFA0A04FC94B}">
                  <ma14:wrappingTextBoxFlag xmlns="" xmlns:ma14="http://schemas.microsoft.com/office/mac/drawingml/2011/main" val="1"/>
                </a:ext>
              </a:extLst>
            </p:spPr>
            <p:txBody>
              <a:bodyPr/>
              <a:lstStyle/>
              <a:p>
                <a:r>
                  <a:rPr lang="de-DE">
                    <a:noFill/>
                  </a:rPr>
                  <a:t> </a:t>
                </a:r>
              </a:p>
            </p:txBody>
          </p:sp>
        </mc:Fallback>
      </mc:AlternateContent>
      <p:sp>
        <p:nvSpPr>
          <p:cNvPr id="95" name="Input">
            <a:extLst>
              <a:ext uri="{FF2B5EF4-FFF2-40B4-BE49-F238E27FC236}">
                <a16:creationId xmlns:a16="http://schemas.microsoft.com/office/drawing/2014/main" id="{8959A04A-307A-E541-9306-85E2442F8EA7}"/>
              </a:ext>
            </a:extLst>
          </p:cNvPr>
          <p:cNvSpPr txBox="1"/>
          <p:nvPr/>
        </p:nvSpPr>
        <p:spPr>
          <a:xfrm>
            <a:off x="1014271" y="2459823"/>
            <a:ext cx="4942059"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a:t>General </a:t>
            </a:r>
            <a:r>
              <a:rPr lang="de-DE" dirty="0" err="1"/>
              <a:t>Strategy</a:t>
            </a:r>
            <a:endParaRPr dirty="0"/>
          </a:p>
        </p:txBody>
      </p:sp>
    </p:spTree>
    <p:extLst>
      <p:ext uri="{BB962C8B-B14F-4D97-AF65-F5344CB8AC3E}">
        <p14:creationId xmlns:p14="http://schemas.microsoft.com/office/powerpoint/2010/main" val="3012008603"/>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9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uiExpand="1" build="p" bldLvl="5"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xfrm>
            <a:off x="952500" y="190500"/>
            <a:ext cx="11099800" cy="2159000"/>
          </a:xfrm>
          <a:prstGeom prst="rect">
            <a:avLst/>
          </a:prstGeom>
        </p:spPr>
        <p:txBody>
          <a:bodyPr/>
          <a:lstStyle/>
          <a:p>
            <a:r>
              <a:rPr lang="de-DE" dirty="0" err="1"/>
              <a:t>Reducing</a:t>
            </a:r>
            <a:r>
              <a:rPr lang="de-DE" dirty="0"/>
              <a:t> </a:t>
            </a:r>
            <a:r>
              <a:rPr lang="de-DE" dirty="0" err="1"/>
              <a:t>Overlaps</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28</a:t>
            </a:fld>
            <a:endParaRPr/>
          </a:p>
        </p:txBody>
      </p:sp>
      <mc:AlternateContent xmlns:mc="http://schemas.openxmlformats.org/markup-compatibility/2006">
        <mc:Choice xmlns:a14="http://schemas.microsoft.com/office/drawing/2010/main" Requires="a14">
          <p:sp>
            <p:nvSpPr>
              <p:cNvPr id="90" name="Set of point feature coordinates…">
                <a:extLst>
                  <a:ext uri="{FF2B5EF4-FFF2-40B4-BE49-F238E27FC236}">
                    <a16:creationId xmlns:a16="http://schemas.microsoft.com/office/drawing/2014/main" id="{1C097F04-0A81-C946-B544-8CA96C37C50F}"/>
                  </a:ext>
                </a:extLst>
              </p:cNvPr>
              <p:cNvSpPr txBox="1"/>
              <p:nvPr/>
            </p:nvSpPr>
            <p:spPr>
              <a:xfrm>
                <a:off x="1420671" y="3378810"/>
                <a:ext cx="9943428" cy="585711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p>
                <a:pPr marL="742950" indent="-742950" algn="l">
                  <a:lnSpc>
                    <a:spcPct val="150000"/>
                  </a:lnSpc>
                  <a:buSzPct val="75000"/>
                  <a:buFont typeface="+mj-lt"/>
                  <a:buAutoNum type="arabicPeriod"/>
                </a:pPr>
                <a:r>
                  <a:rPr lang="de-DE" sz="2800" dirty="0">
                    <a:solidFill>
                      <a:schemeClr val="tx1"/>
                    </a:solidFill>
                  </a:rPr>
                  <a:t>For all </a:t>
                </a:r>
                <a14:m>
                  <m:oMath xmlns:m="http://schemas.openxmlformats.org/officeDocument/2006/math">
                    <m:r>
                      <a:rPr lang="de-DE" sz="2800" b="0" i="1" smtClean="0">
                        <a:solidFill>
                          <a:schemeClr val="tx1"/>
                        </a:solidFill>
                        <a:latin typeface="Cambria Math" panose="02040503050406030204" pitchFamily="18" charset="0"/>
                      </a:rPr>
                      <m:t>𝑙</m:t>
                    </m:r>
                    <m:r>
                      <a:rPr lang="de-DE" sz="2800" b="0" i="1" smtClean="0">
                        <a:solidFill>
                          <a:schemeClr val="tx1"/>
                        </a:solidFill>
                        <a:latin typeface="Cambria Math" panose="02040503050406030204" pitchFamily="18" charset="0"/>
                        <a:ea typeface="Cambria Math" panose="02040503050406030204" pitchFamily="18" charset="0"/>
                      </a:rPr>
                      <m:t>∈</m:t>
                    </m:r>
                    <m:r>
                      <a:rPr lang="de-DE" sz="2800" b="0" i="1" smtClean="0">
                        <a:solidFill>
                          <a:schemeClr val="tx1"/>
                        </a:solidFill>
                        <a:latin typeface="Cambria Math" panose="02040503050406030204" pitchFamily="18" charset="0"/>
                        <a:ea typeface="Cambria Math" panose="02040503050406030204" pitchFamily="18" charset="0"/>
                      </a:rPr>
                      <m:t>𝐿</m:t>
                    </m:r>
                  </m:oMath>
                </a14:m>
                <a:r>
                  <a:rPr lang="de-DE" sz="2800" dirty="0">
                    <a:solidFill>
                      <a:schemeClr val="tx1"/>
                    </a:solidFill>
                  </a:rPr>
                  <a:t>:</a:t>
                </a:r>
                <a:br>
                  <a:rPr lang="de-DE" sz="2800" dirty="0">
                    <a:solidFill>
                      <a:schemeClr val="tx1"/>
                    </a:solidFill>
                  </a:rPr>
                </a:br>
                <a:r>
                  <a:rPr lang="de-DE" sz="2800" dirty="0">
                    <a:solidFill>
                      <a:schemeClr val="tx1"/>
                    </a:solidFill>
                  </a:rPr>
                  <a:t>	</a:t>
                </a:r>
                <a:r>
                  <a:rPr lang="de-DE" sz="2800" dirty="0" err="1">
                    <a:solidFill>
                      <a:schemeClr val="tx1"/>
                    </a:solidFill>
                  </a:rPr>
                  <a:t>if</a:t>
                </a:r>
                <a:r>
                  <a:rPr lang="de-DE" sz="2800" dirty="0">
                    <a:solidFill>
                      <a:schemeClr val="tx1"/>
                    </a:solidFill>
                  </a:rPr>
                  <a:t> </a:t>
                </a:r>
                <a:r>
                  <a:rPr lang="de-DE" sz="2800" dirty="0" err="1">
                    <a:solidFill>
                      <a:schemeClr val="tx1"/>
                    </a:solidFill>
                  </a:rPr>
                  <a:t>there</a:t>
                </a:r>
                <a:r>
                  <a:rPr lang="de-DE" sz="2800" dirty="0">
                    <a:solidFill>
                      <a:schemeClr val="tx1"/>
                    </a:solidFill>
                  </a:rPr>
                  <a:t> </a:t>
                </a:r>
                <a:r>
                  <a:rPr lang="de-DE" sz="2800" dirty="0" err="1">
                    <a:solidFill>
                      <a:schemeClr val="tx1"/>
                    </a:solidFill>
                  </a:rPr>
                  <a:t>is</a:t>
                </a:r>
                <a:r>
                  <a:rPr lang="de-DE" sz="2800" dirty="0">
                    <a:solidFill>
                      <a:schemeClr val="tx1"/>
                    </a:solidFill>
                  </a:rPr>
                  <a:t> a </a:t>
                </a:r>
                <a:r>
                  <a:rPr lang="de-DE" sz="2800" dirty="0" err="1">
                    <a:solidFill>
                      <a:schemeClr val="tx1"/>
                    </a:solidFill>
                  </a:rPr>
                  <a:t>candidate</a:t>
                </a:r>
                <a:r>
                  <a:rPr lang="de-DE" sz="2800" dirty="0">
                    <a:solidFill>
                      <a:schemeClr val="tx1"/>
                    </a:solidFill>
                  </a:rPr>
                  <a:t> </a:t>
                </a:r>
                <a:r>
                  <a:rPr lang="de-DE" sz="2800" dirty="0" err="1">
                    <a:solidFill>
                      <a:schemeClr val="tx1"/>
                    </a:solidFill>
                  </a:rPr>
                  <a:t>position</a:t>
                </a:r>
                <a:r>
                  <a:rPr lang="de-DE" sz="2800" dirty="0">
                    <a:solidFill>
                      <a:schemeClr val="tx1"/>
                    </a:solidFill>
                  </a:rPr>
                  <a:t> </a:t>
                </a:r>
                <a:r>
                  <a:rPr lang="de-DE" sz="2800" dirty="0" err="1">
                    <a:solidFill>
                      <a:schemeClr val="tx1"/>
                    </a:solidFill>
                  </a:rPr>
                  <a:t>free</a:t>
                </a:r>
                <a:r>
                  <a:rPr lang="de-DE" sz="2800" dirty="0">
                    <a:solidFill>
                      <a:schemeClr val="tx1"/>
                    </a:solidFill>
                  </a:rPr>
                  <a:t> </a:t>
                </a:r>
                <a:r>
                  <a:rPr lang="de-DE" sz="2800" dirty="0" err="1">
                    <a:solidFill>
                      <a:schemeClr val="tx1"/>
                    </a:solidFill>
                  </a:rPr>
                  <a:t>of</a:t>
                </a:r>
                <a:r>
                  <a:rPr lang="de-DE" sz="2800" dirty="0">
                    <a:solidFill>
                      <a:schemeClr val="tx1"/>
                    </a:solidFill>
                  </a:rPr>
                  <a:t> </a:t>
                </a:r>
                <a:r>
                  <a:rPr lang="de-DE" sz="2800" dirty="0" err="1">
                    <a:solidFill>
                      <a:schemeClr val="tx1"/>
                    </a:solidFill>
                  </a:rPr>
                  <a:t>overlaps</a:t>
                </a:r>
                <a:r>
                  <a:rPr lang="de-DE" sz="2800" dirty="0">
                    <a:solidFill>
                      <a:schemeClr val="tx1"/>
                    </a:solidFill>
                  </a:rPr>
                  <a:t>,</a:t>
                </a:r>
                <a:br>
                  <a:rPr lang="de-DE" sz="2800" dirty="0">
                    <a:solidFill>
                      <a:schemeClr val="tx1"/>
                    </a:solidFill>
                  </a:rPr>
                </a:br>
                <a:r>
                  <a:rPr lang="de-DE" sz="2800" dirty="0">
                    <a:solidFill>
                      <a:schemeClr val="tx1"/>
                    </a:solidFill>
                  </a:rPr>
                  <a:t>	</a:t>
                </a:r>
                <a:r>
                  <a:rPr lang="de-DE" sz="2800" dirty="0" err="1">
                    <a:solidFill>
                      <a:schemeClr val="tx1"/>
                    </a:solidFill>
                  </a:rPr>
                  <a:t>remove</a:t>
                </a:r>
                <a:r>
                  <a:rPr lang="de-DE" sz="2800" dirty="0">
                    <a:solidFill>
                      <a:schemeClr val="tx1"/>
                    </a:solidFill>
                  </a:rPr>
                  <a:t> all </a:t>
                </a:r>
                <a:r>
                  <a:rPr lang="de-DE" sz="2800" dirty="0" err="1">
                    <a:solidFill>
                      <a:schemeClr val="tx1"/>
                    </a:solidFill>
                  </a:rPr>
                  <a:t>candidate</a:t>
                </a:r>
                <a:r>
                  <a:rPr lang="de-DE" sz="2800" dirty="0">
                    <a:solidFill>
                      <a:schemeClr val="tx1"/>
                    </a:solidFill>
                  </a:rPr>
                  <a:t> </a:t>
                </a:r>
                <a:r>
                  <a:rPr lang="de-DE" sz="2800" dirty="0" err="1">
                    <a:solidFill>
                      <a:schemeClr val="tx1"/>
                    </a:solidFill>
                  </a:rPr>
                  <a:t>positions</a:t>
                </a:r>
                <a:r>
                  <a:rPr lang="de-DE" sz="2800" dirty="0">
                    <a:solidFill>
                      <a:schemeClr val="tx1"/>
                    </a:solidFill>
                  </a:rPr>
                  <a:t> </a:t>
                </a:r>
                <a:r>
                  <a:rPr lang="de-DE" sz="2800" dirty="0" err="1">
                    <a:solidFill>
                      <a:schemeClr val="tx1"/>
                    </a:solidFill>
                  </a:rPr>
                  <a:t>with</a:t>
                </a:r>
                <a:r>
                  <a:rPr lang="de-DE" sz="2800" dirty="0">
                    <a:solidFill>
                      <a:schemeClr val="tx1"/>
                    </a:solidFill>
                  </a:rPr>
                  <a:t> </a:t>
                </a:r>
                <a:r>
                  <a:rPr lang="de-DE" sz="2800" dirty="0" err="1">
                    <a:solidFill>
                      <a:schemeClr val="tx1"/>
                    </a:solidFill>
                  </a:rPr>
                  <a:t>higher</a:t>
                </a:r>
                <a:r>
                  <a:rPr lang="de-DE" sz="2800" dirty="0">
                    <a:solidFill>
                      <a:schemeClr val="tx1"/>
                    </a:solidFill>
                  </a:rPr>
                  <a:t> </a:t>
                </a:r>
                <a:r>
                  <a:rPr lang="de-DE" sz="2800" dirty="0" err="1">
                    <a:solidFill>
                      <a:schemeClr val="tx1"/>
                    </a:solidFill>
                  </a:rPr>
                  <a:t>cost</a:t>
                </a:r>
                <a:br>
                  <a:rPr lang="de-DE" sz="2800" dirty="0">
                    <a:solidFill>
                      <a:schemeClr val="tx1"/>
                    </a:solidFill>
                  </a:rPr>
                </a:br>
                <a:endParaRPr lang="de-DE" sz="2800" dirty="0">
                  <a:solidFill>
                    <a:schemeClr val="tx1"/>
                  </a:solidFill>
                </a:endParaRPr>
              </a:p>
              <a:p>
                <a:pPr marL="742950" indent="-742950" algn="l">
                  <a:lnSpc>
                    <a:spcPct val="150000"/>
                  </a:lnSpc>
                  <a:buSzPct val="75000"/>
                  <a:buFont typeface="+mj-lt"/>
                  <a:buAutoNum type="arabicPeriod"/>
                </a:pPr>
                <a:r>
                  <a:rPr lang="de-DE" sz="2800" dirty="0" err="1">
                    <a:solidFill>
                      <a:schemeClr val="tx1"/>
                    </a:solidFill>
                  </a:rPr>
                  <a:t>For</a:t>
                </a:r>
                <a:r>
                  <a:rPr lang="de-DE" sz="2800" dirty="0">
                    <a:solidFill>
                      <a:schemeClr val="tx1"/>
                    </a:solidFill>
                  </a:rPr>
                  <a:t> all </a:t>
                </a:r>
                <a:r>
                  <a:rPr lang="de-DE" sz="2800" dirty="0" err="1">
                    <a:solidFill>
                      <a:schemeClr val="tx1"/>
                    </a:solidFill>
                  </a:rPr>
                  <a:t>connected</a:t>
                </a:r>
                <a:r>
                  <a:rPr lang="de-DE" sz="2800" dirty="0">
                    <a:solidFill>
                      <a:schemeClr val="tx1"/>
                    </a:solidFill>
                  </a:rPr>
                  <a:t> </a:t>
                </a:r>
                <a:r>
                  <a:rPr lang="de-DE" sz="2800" dirty="0" err="1">
                    <a:solidFill>
                      <a:schemeClr val="tx1"/>
                    </a:solidFill>
                  </a:rPr>
                  <a:t>components</a:t>
                </a:r>
                <a:r>
                  <a:rPr lang="de-DE" sz="2800" dirty="0">
                    <a:solidFill>
                      <a:schemeClr val="tx1"/>
                    </a:solidFill>
                  </a:rPr>
                  <a:t> </a:t>
                </a:r>
                <a14:m>
                  <m:oMath xmlns:m="http://schemas.openxmlformats.org/officeDocument/2006/math">
                    <m:r>
                      <a:rPr lang="de-DE" sz="2800" b="0" i="1" smtClean="0">
                        <a:solidFill>
                          <a:schemeClr val="tx1"/>
                        </a:solidFill>
                        <a:latin typeface="Cambria Math" panose="02040503050406030204" pitchFamily="18" charset="0"/>
                      </a:rPr>
                      <m:t>𝑐</m:t>
                    </m:r>
                  </m:oMath>
                </a14:m>
                <a:r>
                  <a:rPr lang="de-DE" sz="2800" dirty="0">
                    <a:solidFill>
                      <a:schemeClr val="tx1"/>
                    </a:solidFill>
                  </a:rPr>
                  <a:t>:</a:t>
                </a:r>
                <a:br>
                  <a:rPr lang="de-DE" sz="2800" dirty="0">
                    <a:solidFill>
                      <a:schemeClr val="tx1"/>
                    </a:solidFill>
                  </a:rPr>
                </a:br>
                <a:r>
                  <a:rPr lang="de-DE" sz="2800" dirty="0">
                    <a:solidFill>
                      <a:schemeClr val="tx1"/>
                    </a:solidFill>
                  </a:rPr>
                  <a:t>	</a:t>
                </a:r>
                <a:r>
                  <a:rPr lang="de-DE" sz="2800" dirty="0" err="1">
                    <a:solidFill>
                      <a:schemeClr val="tx1"/>
                    </a:solidFill>
                  </a:rPr>
                  <a:t>While</a:t>
                </a:r>
                <a:r>
                  <a:rPr lang="de-DE" sz="2800" dirty="0">
                    <a:solidFill>
                      <a:schemeClr val="tx1"/>
                    </a:solidFill>
                  </a:rPr>
                  <a:t> </a:t>
                </a:r>
                <a14:m>
                  <m:oMath xmlns:m="http://schemas.openxmlformats.org/officeDocument/2006/math">
                    <m:r>
                      <a:rPr lang="de-DE" sz="2800" i="1">
                        <a:solidFill>
                          <a:schemeClr val="tx1"/>
                        </a:solidFill>
                        <a:latin typeface="Cambria Math" panose="02040503050406030204" pitchFamily="18" charset="0"/>
                      </a:rPr>
                      <m:t>𝑐</m:t>
                    </m:r>
                  </m:oMath>
                </a14:m>
                <a:r>
                  <a:rPr lang="de-DE" sz="2800" dirty="0">
                    <a:solidFill>
                      <a:schemeClr val="tx1"/>
                    </a:solidFill>
                  </a:rPr>
                  <a:t> </a:t>
                </a:r>
                <a:r>
                  <a:rPr lang="de-DE" sz="2800" dirty="0" err="1">
                    <a:solidFill>
                      <a:schemeClr val="tx1"/>
                    </a:solidFill>
                  </a:rPr>
                  <a:t>is</a:t>
                </a:r>
                <a:r>
                  <a:rPr lang="de-DE" sz="2800" dirty="0">
                    <a:solidFill>
                      <a:schemeClr val="tx1"/>
                    </a:solidFill>
                  </a:rPr>
                  <a:t> </a:t>
                </a:r>
                <a:r>
                  <a:rPr lang="de-DE" sz="2800" dirty="0" err="1">
                    <a:solidFill>
                      <a:schemeClr val="tx1"/>
                    </a:solidFill>
                  </a:rPr>
                  <a:t>neither</a:t>
                </a:r>
                <a:r>
                  <a:rPr lang="de-DE" sz="2800" dirty="0">
                    <a:solidFill>
                      <a:schemeClr val="tx1"/>
                    </a:solidFill>
                  </a:rPr>
                  <a:t> </a:t>
                </a:r>
                <a:r>
                  <a:rPr lang="de-DE" sz="2800" dirty="0" err="1">
                    <a:solidFill>
                      <a:schemeClr val="tx1"/>
                    </a:solidFill>
                  </a:rPr>
                  <a:t>complete</a:t>
                </a:r>
                <a:r>
                  <a:rPr lang="de-DE" sz="2800" dirty="0">
                    <a:solidFill>
                      <a:schemeClr val="tx1"/>
                    </a:solidFill>
                  </a:rPr>
                  <a:t> </a:t>
                </a:r>
                <a:r>
                  <a:rPr lang="de-DE" sz="2800" dirty="0" err="1">
                    <a:solidFill>
                      <a:schemeClr val="tx1"/>
                    </a:solidFill>
                  </a:rPr>
                  <a:t>nor</a:t>
                </a:r>
                <a:r>
                  <a:rPr lang="de-DE" sz="2800" dirty="0">
                    <a:solidFill>
                      <a:schemeClr val="tx1"/>
                    </a:solidFill>
                  </a:rPr>
                  <a:t> </a:t>
                </a:r>
                <a:r>
                  <a:rPr lang="de-DE" sz="2800" dirty="0" err="1">
                    <a:solidFill>
                      <a:schemeClr val="tx1"/>
                    </a:solidFill>
                  </a:rPr>
                  <a:t>split</a:t>
                </a:r>
                <a:r>
                  <a:rPr lang="de-DE" sz="2800" dirty="0">
                    <a:solidFill>
                      <a:schemeClr val="tx1"/>
                    </a:solidFill>
                  </a:rPr>
                  <a:t>:</a:t>
                </a:r>
                <a:br>
                  <a:rPr lang="de-DE" sz="2800" dirty="0">
                    <a:solidFill>
                      <a:schemeClr val="tx1"/>
                    </a:solidFill>
                  </a:rPr>
                </a:br>
                <a:r>
                  <a:rPr lang="de-DE" sz="2800" dirty="0">
                    <a:solidFill>
                      <a:schemeClr val="tx1"/>
                    </a:solidFill>
                  </a:rPr>
                  <a:t>		</a:t>
                </a:r>
                <a:r>
                  <a:rPr lang="de-DE" sz="2800" dirty="0" err="1">
                    <a:solidFill>
                      <a:schemeClr val="tx1"/>
                    </a:solidFill>
                  </a:rPr>
                  <a:t>remove</a:t>
                </a:r>
                <a:r>
                  <a:rPr lang="de-DE" sz="2800" dirty="0">
                    <a:solidFill>
                      <a:schemeClr val="tx1"/>
                    </a:solidFill>
                  </a:rPr>
                  <a:t> </a:t>
                </a:r>
                <a:r>
                  <a:rPr lang="de-DE" sz="2800" dirty="0" err="1">
                    <a:solidFill>
                      <a:schemeClr val="tx1"/>
                    </a:solidFill>
                  </a:rPr>
                  <a:t>node</a:t>
                </a:r>
                <a:r>
                  <a:rPr lang="de-DE" sz="2800" dirty="0">
                    <a:solidFill>
                      <a:schemeClr val="tx1"/>
                    </a:solidFill>
                  </a:rPr>
                  <a:t> </a:t>
                </a:r>
                <a:r>
                  <a:rPr lang="de-DE" sz="2800" dirty="0" err="1">
                    <a:solidFill>
                      <a:schemeClr val="tx1"/>
                    </a:solidFill>
                  </a:rPr>
                  <a:t>with</a:t>
                </a:r>
                <a:r>
                  <a:rPr lang="de-DE" sz="2800" dirty="0">
                    <a:solidFill>
                      <a:schemeClr val="tx1"/>
                    </a:solidFill>
                  </a:rPr>
                  <a:t> </a:t>
                </a:r>
                <a:r>
                  <a:rPr lang="de-DE" sz="2800" dirty="0" err="1">
                    <a:solidFill>
                      <a:schemeClr val="tx1"/>
                    </a:solidFill>
                  </a:rPr>
                  <a:t>highest</a:t>
                </a:r>
                <a:r>
                  <a:rPr lang="de-DE" sz="2800" dirty="0">
                    <a:solidFill>
                      <a:schemeClr val="tx1"/>
                    </a:solidFill>
                  </a:rPr>
                  <a:t> </a:t>
                </a:r>
                <a:r>
                  <a:rPr lang="de-DE" sz="2800" dirty="0" err="1">
                    <a:solidFill>
                      <a:schemeClr val="tx1"/>
                    </a:solidFill>
                  </a:rPr>
                  <a:t>degree</a:t>
                </a:r>
                <a:r>
                  <a:rPr lang="de-DE" sz="2800" dirty="0">
                    <a:solidFill>
                      <a:schemeClr val="tx1"/>
                    </a:solidFill>
                  </a:rPr>
                  <a:t> </a:t>
                </a:r>
                <a:r>
                  <a:rPr lang="de-DE" sz="2800" dirty="0" err="1">
                    <a:solidFill>
                      <a:schemeClr val="tx1"/>
                    </a:solidFill>
                  </a:rPr>
                  <a:t>unless</a:t>
                </a:r>
                <a:r>
                  <a:rPr lang="de-DE" sz="2800" dirty="0">
                    <a:solidFill>
                      <a:schemeClr val="tx1"/>
                    </a:solidFill>
                  </a:rPr>
                  <a:t> </a:t>
                </a:r>
                <a:r>
                  <a:rPr lang="de-DE" sz="2800" dirty="0" err="1">
                    <a:solidFill>
                      <a:schemeClr val="tx1"/>
                    </a:solidFill>
                  </a:rPr>
                  <a:t>its</a:t>
                </a:r>
                <a:r>
                  <a:rPr lang="de-DE" sz="2800" dirty="0">
                    <a:solidFill>
                      <a:schemeClr val="tx1"/>
                    </a:solidFill>
                  </a:rPr>
                  <a:t> </a:t>
                </a:r>
                <a:r>
                  <a:rPr lang="de-DE" sz="2800" dirty="0" err="1">
                    <a:solidFill>
                      <a:schemeClr val="tx1"/>
                    </a:solidFill>
                  </a:rPr>
                  <a:t>label</a:t>
                </a:r>
                <a:br>
                  <a:rPr lang="de-DE" sz="2800" dirty="0">
                    <a:solidFill>
                      <a:schemeClr val="tx1"/>
                    </a:solidFill>
                  </a:rPr>
                </a:br>
                <a:r>
                  <a:rPr lang="de-DE" sz="2800" dirty="0">
                    <a:solidFill>
                      <a:schemeClr val="tx1"/>
                    </a:solidFill>
                  </a:rPr>
                  <a:t>		</a:t>
                </a:r>
                <a:r>
                  <a:rPr lang="de-DE" sz="2800" dirty="0" err="1">
                    <a:solidFill>
                      <a:schemeClr val="tx1"/>
                    </a:solidFill>
                  </a:rPr>
                  <a:t>has</a:t>
                </a:r>
                <a:r>
                  <a:rPr lang="de-DE" sz="2800" dirty="0">
                    <a:solidFill>
                      <a:schemeClr val="tx1"/>
                    </a:solidFill>
                  </a:rPr>
                  <a:t> </a:t>
                </a:r>
                <a:r>
                  <a:rPr lang="de-DE" sz="2800" dirty="0" err="1">
                    <a:solidFill>
                      <a:schemeClr val="tx1"/>
                    </a:solidFill>
                  </a:rPr>
                  <a:t>very</a:t>
                </a:r>
                <a:r>
                  <a:rPr lang="de-DE" sz="2800" dirty="0">
                    <a:solidFill>
                      <a:schemeClr val="tx1"/>
                    </a:solidFill>
                  </a:rPr>
                  <a:t> </a:t>
                </a:r>
                <a:r>
                  <a:rPr lang="de-DE" sz="2800" dirty="0" err="1">
                    <a:solidFill>
                      <a:schemeClr val="tx1"/>
                    </a:solidFill>
                  </a:rPr>
                  <a:t>few</a:t>
                </a:r>
                <a:r>
                  <a:rPr lang="de-DE" sz="2800" dirty="0">
                    <a:solidFill>
                      <a:schemeClr val="tx1"/>
                    </a:solidFill>
                  </a:rPr>
                  <a:t> </a:t>
                </a:r>
                <a:r>
                  <a:rPr lang="de-DE" sz="2800" dirty="0" err="1">
                    <a:solidFill>
                      <a:schemeClr val="tx1"/>
                    </a:solidFill>
                  </a:rPr>
                  <a:t>positions</a:t>
                </a:r>
                <a:r>
                  <a:rPr lang="de-DE" sz="2800" dirty="0">
                    <a:solidFill>
                      <a:schemeClr val="tx1"/>
                    </a:solidFill>
                  </a:rPr>
                  <a:t> </a:t>
                </a:r>
                <a:r>
                  <a:rPr lang="de-DE" sz="2800" dirty="0" err="1">
                    <a:solidFill>
                      <a:schemeClr val="tx1"/>
                    </a:solidFill>
                  </a:rPr>
                  <a:t>left</a:t>
                </a:r>
                <a:r>
                  <a:rPr lang="de-DE" sz="2800" dirty="0">
                    <a:solidFill>
                      <a:schemeClr val="tx1"/>
                    </a:solidFill>
                  </a:rPr>
                  <a:t>. </a:t>
                </a:r>
                <a:r>
                  <a:rPr lang="de-DE" sz="2800" dirty="0" err="1">
                    <a:solidFill>
                      <a:schemeClr val="tx1"/>
                    </a:solidFill>
                  </a:rPr>
                  <a:t>If</a:t>
                </a:r>
                <a:r>
                  <a:rPr lang="de-DE" sz="2800" dirty="0">
                    <a:solidFill>
                      <a:schemeClr val="tx1"/>
                    </a:solidFill>
                  </a:rPr>
                  <a:t> so, </a:t>
                </a:r>
                <a:r>
                  <a:rPr lang="de-DE" sz="2800" dirty="0" err="1">
                    <a:solidFill>
                      <a:schemeClr val="tx1"/>
                    </a:solidFill>
                  </a:rPr>
                  <a:t>remove</a:t>
                </a:r>
                <a:r>
                  <a:rPr lang="de-DE" sz="2800" dirty="0">
                    <a:solidFill>
                      <a:schemeClr val="tx1"/>
                    </a:solidFill>
                  </a:rPr>
                  <a:t> </a:t>
                </a:r>
                <a:r>
                  <a:rPr lang="de-DE" sz="2800" dirty="0" err="1">
                    <a:solidFill>
                      <a:schemeClr val="tx1"/>
                    </a:solidFill>
                  </a:rPr>
                  <a:t>node</a:t>
                </a:r>
                <a:r>
                  <a:rPr lang="de-DE" sz="2800" dirty="0">
                    <a:solidFill>
                      <a:schemeClr val="tx1"/>
                    </a:solidFill>
                  </a:rPr>
                  <a:t> </a:t>
                </a:r>
                <a:r>
                  <a:rPr lang="de-DE" sz="2800" dirty="0" err="1">
                    <a:solidFill>
                      <a:schemeClr val="tx1"/>
                    </a:solidFill>
                  </a:rPr>
                  <a:t>with</a:t>
                </a:r>
                <a:br>
                  <a:rPr lang="de-DE" sz="2800" dirty="0">
                    <a:solidFill>
                      <a:schemeClr val="tx1"/>
                    </a:solidFill>
                  </a:rPr>
                </a:br>
                <a:r>
                  <a:rPr lang="de-DE" sz="2800" dirty="0">
                    <a:solidFill>
                      <a:schemeClr val="tx1"/>
                    </a:solidFill>
                  </a:rPr>
                  <a:t>		</a:t>
                </a:r>
                <a:r>
                  <a:rPr lang="de-DE" sz="2800" dirty="0" err="1">
                    <a:solidFill>
                      <a:schemeClr val="tx1"/>
                    </a:solidFill>
                  </a:rPr>
                  <a:t>next-highest</a:t>
                </a:r>
                <a:r>
                  <a:rPr lang="de-DE" sz="2800" dirty="0">
                    <a:solidFill>
                      <a:schemeClr val="tx1"/>
                    </a:solidFill>
                  </a:rPr>
                  <a:t> </a:t>
                </a:r>
                <a:r>
                  <a:rPr lang="de-DE" sz="2800" dirty="0" err="1">
                    <a:solidFill>
                      <a:schemeClr val="tx1"/>
                    </a:solidFill>
                  </a:rPr>
                  <a:t>degree</a:t>
                </a:r>
                <a:r>
                  <a:rPr lang="de-DE" sz="2800" dirty="0">
                    <a:solidFill>
                      <a:schemeClr val="tx1"/>
                    </a:solidFill>
                  </a:rPr>
                  <a:t> etc.</a:t>
                </a:r>
                <a:endParaRPr lang="de-DE" dirty="0">
                  <a:solidFill>
                    <a:schemeClr val="tx1"/>
                  </a:solidFill>
                </a:endParaRPr>
              </a:p>
            </p:txBody>
          </p:sp>
        </mc:Choice>
        <mc:Fallback>
          <p:sp>
            <p:nvSpPr>
              <p:cNvPr id="90" name="Set of point feature coordinates…">
                <a:extLst>
                  <a:ext uri="{FF2B5EF4-FFF2-40B4-BE49-F238E27FC236}">
                    <a16:creationId xmlns:a16="http://schemas.microsoft.com/office/drawing/2014/main" id="{1C097F04-0A81-C946-B544-8CA96C37C50F}"/>
                  </a:ext>
                </a:extLst>
              </p:cNvPr>
              <p:cNvSpPr txBox="1">
                <a:spLocks noRot="1" noChangeAspect="1" noMove="1" noResize="1" noEditPoints="1" noAdjustHandles="1" noChangeArrowheads="1" noChangeShapeType="1" noTextEdit="1"/>
              </p:cNvSpPr>
              <p:nvPr/>
            </p:nvSpPr>
            <p:spPr>
              <a:xfrm>
                <a:off x="1420671" y="3378810"/>
                <a:ext cx="9943428" cy="5857116"/>
              </a:xfrm>
              <a:prstGeom prst="rect">
                <a:avLst/>
              </a:prstGeom>
              <a:blipFill>
                <a:blip r:embed="rId3"/>
                <a:stretch>
                  <a:fillRect l="-765" r="-638" b="-1948"/>
                </a:stretch>
              </a:blipFill>
              <a:ln w="12700">
                <a:miter lim="400000"/>
              </a:ln>
              <a:extLst>
                <a:ext uri="{C572A759-6A51-4108-AA02-DFA0A04FC94B}">
                  <ma14:wrappingTextBoxFlag xmlns="" xmlns:ma14="http://schemas.microsoft.com/office/mac/drawingml/2011/main" val="1"/>
                </a:ext>
              </a:extLst>
            </p:spPr>
            <p:txBody>
              <a:bodyPr/>
              <a:lstStyle/>
              <a:p>
                <a:r>
                  <a:rPr lang="de-DE">
                    <a:noFill/>
                  </a:rPr>
                  <a:t> </a:t>
                </a:r>
              </a:p>
            </p:txBody>
          </p:sp>
        </mc:Fallback>
      </mc:AlternateContent>
      <p:sp>
        <p:nvSpPr>
          <p:cNvPr id="95" name="Input">
            <a:extLst>
              <a:ext uri="{FF2B5EF4-FFF2-40B4-BE49-F238E27FC236}">
                <a16:creationId xmlns:a16="http://schemas.microsoft.com/office/drawing/2014/main" id="{8959A04A-307A-E541-9306-85E2442F8EA7}"/>
              </a:ext>
            </a:extLst>
          </p:cNvPr>
          <p:cNvSpPr txBox="1"/>
          <p:nvPr/>
        </p:nvSpPr>
        <p:spPr>
          <a:xfrm>
            <a:off x="1014271" y="2459823"/>
            <a:ext cx="2630528"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err="1"/>
              <a:t>Heuristic</a:t>
            </a:r>
            <a:endParaRPr dirty="0"/>
          </a:p>
        </p:txBody>
      </p:sp>
    </p:spTree>
    <p:extLst>
      <p:ext uri="{BB962C8B-B14F-4D97-AF65-F5344CB8AC3E}">
        <p14:creationId xmlns:p14="http://schemas.microsoft.com/office/powerpoint/2010/main" val="746488418"/>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9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uiExpand="1" build="p" bldLvl="5" advAuto="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hteck">
            <a:extLst>
              <a:ext uri="{FF2B5EF4-FFF2-40B4-BE49-F238E27FC236}">
                <a16:creationId xmlns:a16="http://schemas.microsoft.com/office/drawing/2014/main" id="{DC9CCBF5-A1FC-B047-803C-A515C6936D6C}"/>
              </a:ext>
            </a:extLst>
          </p:cNvPr>
          <p:cNvSpPr/>
          <p:nvPr/>
        </p:nvSpPr>
        <p:spPr>
          <a:xfrm>
            <a:off x="4814047" y="3155269"/>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1" name="Rechteck">
            <a:extLst>
              <a:ext uri="{FF2B5EF4-FFF2-40B4-BE49-F238E27FC236}">
                <a16:creationId xmlns:a16="http://schemas.microsoft.com/office/drawing/2014/main" id="{9129AA73-2382-3545-A1E7-7F3D2B5D9BA9}"/>
              </a:ext>
            </a:extLst>
          </p:cNvPr>
          <p:cNvSpPr/>
          <p:nvPr/>
        </p:nvSpPr>
        <p:spPr>
          <a:xfrm>
            <a:off x="2470489" y="3155268"/>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2" name="Rechteck">
            <a:extLst>
              <a:ext uri="{FF2B5EF4-FFF2-40B4-BE49-F238E27FC236}">
                <a16:creationId xmlns:a16="http://schemas.microsoft.com/office/drawing/2014/main" id="{1F787088-D9D5-9E4F-87E8-19A5686F5467}"/>
              </a:ext>
            </a:extLst>
          </p:cNvPr>
          <p:cNvSpPr/>
          <p:nvPr/>
        </p:nvSpPr>
        <p:spPr>
          <a:xfrm>
            <a:off x="4814047" y="4246997"/>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3" name="Rechteck">
            <a:extLst>
              <a:ext uri="{FF2B5EF4-FFF2-40B4-BE49-F238E27FC236}">
                <a16:creationId xmlns:a16="http://schemas.microsoft.com/office/drawing/2014/main" id="{6B44DF13-97F0-434B-A684-2E00D2BCC42E}"/>
              </a:ext>
            </a:extLst>
          </p:cNvPr>
          <p:cNvSpPr/>
          <p:nvPr/>
        </p:nvSpPr>
        <p:spPr>
          <a:xfrm>
            <a:off x="2470489" y="4246996"/>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78" name="Rechteck">
            <a:extLst>
              <a:ext uri="{FF2B5EF4-FFF2-40B4-BE49-F238E27FC236}">
                <a16:creationId xmlns:a16="http://schemas.microsoft.com/office/drawing/2014/main" id="{44AE4AD6-A7FA-464E-80CE-146C8647FD0F}"/>
              </a:ext>
            </a:extLst>
          </p:cNvPr>
          <p:cNvSpPr/>
          <p:nvPr/>
        </p:nvSpPr>
        <p:spPr>
          <a:xfrm>
            <a:off x="8324510" y="4821157"/>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79" name="Rechteck">
            <a:extLst>
              <a:ext uri="{FF2B5EF4-FFF2-40B4-BE49-F238E27FC236}">
                <a16:creationId xmlns:a16="http://schemas.microsoft.com/office/drawing/2014/main" id="{2E3ED70E-E45E-FE40-8EAD-BF4C48E74BEB}"/>
              </a:ext>
            </a:extLst>
          </p:cNvPr>
          <p:cNvSpPr/>
          <p:nvPr/>
        </p:nvSpPr>
        <p:spPr>
          <a:xfrm>
            <a:off x="5980952" y="4821156"/>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80" name="Rechteck">
            <a:extLst>
              <a:ext uri="{FF2B5EF4-FFF2-40B4-BE49-F238E27FC236}">
                <a16:creationId xmlns:a16="http://schemas.microsoft.com/office/drawing/2014/main" id="{1C41D21F-E6F4-8444-9B40-E77F4E9CF605}"/>
              </a:ext>
            </a:extLst>
          </p:cNvPr>
          <p:cNvSpPr/>
          <p:nvPr/>
        </p:nvSpPr>
        <p:spPr>
          <a:xfrm>
            <a:off x="8324510" y="5912885"/>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81" name="Rechteck">
            <a:extLst>
              <a:ext uri="{FF2B5EF4-FFF2-40B4-BE49-F238E27FC236}">
                <a16:creationId xmlns:a16="http://schemas.microsoft.com/office/drawing/2014/main" id="{301E5859-C4E2-2B45-931D-B42AF6526148}"/>
              </a:ext>
            </a:extLst>
          </p:cNvPr>
          <p:cNvSpPr/>
          <p:nvPr/>
        </p:nvSpPr>
        <p:spPr>
          <a:xfrm>
            <a:off x="5980952" y="5912884"/>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grpSp>
        <p:nvGrpSpPr>
          <p:cNvPr id="4" name="Group 3">
            <a:extLst>
              <a:ext uri="{FF2B5EF4-FFF2-40B4-BE49-F238E27FC236}">
                <a16:creationId xmlns:a16="http://schemas.microsoft.com/office/drawing/2014/main" id="{42CAA720-F00B-8D40-97DB-B22F5B685391}"/>
              </a:ext>
            </a:extLst>
          </p:cNvPr>
          <p:cNvGrpSpPr/>
          <p:nvPr/>
        </p:nvGrpSpPr>
        <p:grpSpPr>
          <a:xfrm>
            <a:off x="2410315" y="3086100"/>
            <a:ext cx="8184171" cy="3856744"/>
            <a:chOff x="2410315" y="3086100"/>
            <a:chExt cx="8184171" cy="3856744"/>
          </a:xfrm>
        </p:grpSpPr>
        <p:sp>
          <p:nvSpPr>
            <p:cNvPr id="39" name="Rechteck">
              <a:extLst>
                <a:ext uri="{FF2B5EF4-FFF2-40B4-BE49-F238E27FC236}">
                  <a16:creationId xmlns:a16="http://schemas.microsoft.com/office/drawing/2014/main" id="{CAA7943F-AD90-A64F-8CA5-F352F3B9A8A9}"/>
                </a:ext>
              </a:extLst>
            </p:cNvPr>
            <p:cNvSpPr/>
            <p:nvPr/>
          </p:nvSpPr>
          <p:spPr>
            <a:xfrm>
              <a:off x="3642268" y="3086100"/>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40" name="Rechteck">
              <a:extLst>
                <a:ext uri="{FF2B5EF4-FFF2-40B4-BE49-F238E27FC236}">
                  <a16:creationId xmlns:a16="http://schemas.microsoft.com/office/drawing/2014/main" id="{825D95CC-3A7C-A241-B9FF-0A37FE1B6D02}"/>
                </a:ext>
              </a:extLst>
            </p:cNvPr>
            <p:cNvSpPr/>
            <p:nvPr/>
          </p:nvSpPr>
          <p:spPr>
            <a:xfrm>
              <a:off x="3642268" y="4316165"/>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41" name="Rechteck">
              <a:extLst>
                <a:ext uri="{FF2B5EF4-FFF2-40B4-BE49-F238E27FC236}">
                  <a16:creationId xmlns:a16="http://schemas.microsoft.com/office/drawing/2014/main" id="{6637C7A4-BB91-A343-925C-A0E208BCA611}"/>
                </a:ext>
              </a:extLst>
            </p:cNvPr>
            <p:cNvSpPr/>
            <p:nvPr/>
          </p:nvSpPr>
          <p:spPr>
            <a:xfrm>
              <a:off x="4874221" y="3716091"/>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50" name="Rechteck">
              <a:extLst>
                <a:ext uri="{FF2B5EF4-FFF2-40B4-BE49-F238E27FC236}">
                  <a16:creationId xmlns:a16="http://schemas.microsoft.com/office/drawing/2014/main" id="{0DB1F550-62A2-6246-9581-7F24CF379B18}"/>
                </a:ext>
              </a:extLst>
            </p:cNvPr>
            <p:cNvSpPr/>
            <p:nvPr/>
          </p:nvSpPr>
          <p:spPr>
            <a:xfrm>
              <a:off x="2410315" y="3712022"/>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74" name="Rechteck">
              <a:extLst>
                <a:ext uri="{FF2B5EF4-FFF2-40B4-BE49-F238E27FC236}">
                  <a16:creationId xmlns:a16="http://schemas.microsoft.com/office/drawing/2014/main" id="{4688EF36-BD26-D148-9DD1-C347FF211B30}"/>
                </a:ext>
              </a:extLst>
            </p:cNvPr>
            <p:cNvSpPr/>
            <p:nvPr/>
          </p:nvSpPr>
          <p:spPr>
            <a:xfrm>
              <a:off x="7152731" y="4751988"/>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75" name="Rechteck">
              <a:extLst>
                <a:ext uri="{FF2B5EF4-FFF2-40B4-BE49-F238E27FC236}">
                  <a16:creationId xmlns:a16="http://schemas.microsoft.com/office/drawing/2014/main" id="{9B97C9C4-68D5-424F-A02F-901F1FC8EB43}"/>
                </a:ext>
              </a:extLst>
            </p:cNvPr>
            <p:cNvSpPr/>
            <p:nvPr/>
          </p:nvSpPr>
          <p:spPr>
            <a:xfrm>
              <a:off x="7152731" y="5982053"/>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76" name="Rechteck">
              <a:extLst>
                <a:ext uri="{FF2B5EF4-FFF2-40B4-BE49-F238E27FC236}">
                  <a16:creationId xmlns:a16="http://schemas.microsoft.com/office/drawing/2014/main" id="{AFE047F3-CA9D-2545-800C-60E2321BD0AA}"/>
                </a:ext>
              </a:extLst>
            </p:cNvPr>
            <p:cNvSpPr/>
            <p:nvPr/>
          </p:nvSpPr>
          <p:spPr>
            <a:xfrm>
              <a:off x="8384684" y="5381979"/>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77" name="Rechteck">
              <a:extLst>
                <a:ext uri="{FF2B5EF4-FFF2-40B4-BE49-F238E27FC236}">
                  <a16:creationId xmlns:a16="http://schemas.microsoft.com/office/drawing/2014/main" id="{F493A5E1-11F4-8C42-AFB4-CE04BC88F36D}"/>
                </a:ext>
              </a:extLst>
            </p:cNvPr>
            <p:cNvSpPr/>
            <p:nvPr/>
          </p:nvSpPr>
          <p:spPr>
            <a:xfrm>
              <a:off x="5920778" y="5377910"/>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grpSp>
      <p:sp>
        <p:nvSpPr>
          <p:cNvPr id="115" name="Rectangle 114">
            <a:extLst>
              <a:ext uri="{FF2B5EF4-FFF2-40B4-BE49-F238E27FC236}">
                <a16:creationId xmlns:a16="http://schemas.microsoft.com/office/drawing/2014/main" id="{38DF1105-0FB7-EA40-AAC0-D8E8AD17C85E}"/>
              </a:ext>
            </a:extLst>
          </p:cNvPr>
          <p:cNvSpPr/>
          <p:nvPr/>
        </p:nvSpPr>
        <p:spPr>
          <a:xfrm>
            <a:off x="1842094" y="2864428"/>
            <a:ext cx="9066509" cy="4494508"/>
          </a:xfrm>
          <a:prstGeom prst="rect">
            <a:avLst/>
          </a:prstGeom>
          <a:solidFill>
            <a:srgbClr val="FFFFFF">
              <a:alpha val="85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de-DE" sz="2400" b="0" i="0" u="none" strike="noStrike" cap="none" spc="0" normalizeH="0" baseline="0">
              <a:ln>
                <a:noFill/>
              </a:ln>
              <a:solidFill>
                <a:srgbClr val="FFFFFF"/>
              </a:solidFill>
              <a:effectLst/>
              <a:uFillTx/>
              <a:latin typeface="+mn-lt"/>
              <a:ea typeface="+mn-ea"/>
              <a:cs typeface="+mn-cs"/>
              <a:sym typeface="Helvetica Light"/>
            </a:endParaRPr>
          </a:p>
        </p:txBody>
      </p:sp>
      <p:sp>
        <p:nvSpPr>
          <p:cNvPr id="254" name="Point Feature Labelling"/>
          <p:cNvSpPr txBox="1">
            <a:spLocks noGrp="1"/>
          </p:cNvSpPr>
          <p:nvPr>
            <p:ph type="title"/>
          </p:nvPr>
        </p:nvSpPr>
        <p:spPr>
          <a:xfrm>
            <a:off x="952500" y="190500"/>
            <a:ext cx="11099800" cy="2159000"/>
          </a:xfrm>
          <a:prstGeom prst="rect">
            <a:avLst/>
          </a:prstGeom>
        </p:spPr>
        <p:txBody>
          <a:bodyPr/>
          <a:lstStyle/>
          <a:p>
            <a:r>
              <a:rPr lang="de-DE" dirty="0" err="1"/>
              <a:t>Overlap</a:t>
            </a:r>
            <a:r>
              <a:rPr lang="de-DE" dirty="0"/>
              <a:t> Graph</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29</a:t>
            </a:fld>
            <a:endParaRPr/>
          </a:p>
        </p:txBody>
      </p:sp>
      <p:sp>
        <p:nvSpPr>
          <p:cNvPr id="37" name="Kreis">
            <a:extLst>
              <a:ext uri="{FF2B5EF4-FFF2-40B4-BE49-F238E27FC236}">
                <a16:creationId xmlns:a16="http://schemas.microsoft.com/office/drawing/2014/main" id="{2E4DFBA1-3761-3348-85EF-88C0682A33BD}"/>
              </a:ext>
            </a:extLst>
          </p:cNvPr>
          <p:cNvSpPr/>
          <p:nvPr/>
        </p:nvSpPr>
        <p:spPr>
          <a:xfrm>
            <a:off x="4632818" y="4071717"/>
            <a:ext cx="241403" cy="241402"/>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sp>
        <p:nvSpPr>
          <p:cNvPr id="73" name="Kreis">
            <a:extLst>
              <a:ext uri="{FF2B5EF4-FFF2-40B4-BE49-F238E27FC236}">
                <a16:creationId xmlns:a16="http://schemas.microsoft.com/office/drawing/2014/main" id="{4A2DCBD0-76A4-B042-810D-4DEF28EDBA00}"/>
              </a:ext>
            </a:extLst>
          </p:cNvPr>
          <p:cNvSpPr/>
          <p:nvPr/>
        </p:nvSpPr>
        <p:spPr>
          <a:xfrm>
            <a:off x="8143281" y="5737605"/>
            <a:ext cx="241403" cy="241402"/>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sp>
        <p:nvSpPr>
          <p:cNvPr id="67" name="Kreis">
            <a:extLst>
              <a:ext uri="{FF2B5EF4-FFF2-40B4-BE49-F238E27FC236}">
                <a16:creationId xmlns:a16="http://schemas.microsoft.com/office/drawing/2014/main" id="{8827EF44-757C-C241-A90E-EEC8E1166B95}"/>
              </a:ext>
            </a:extLst>
          </p:cNvPr>
          <p:cNvSpPr/>
          <p:nvPr/>
        </p:nvSpPr>
        <p:spPr>
          <a:xfrm>
            <a:off x="3454689" y="4606690"/>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0" name="Kreis">
            <a:extLst>
              <a:ext uri="{FF2B5EF4-FFF2-40B4-BE49-F238E27FC236}">
                <a16:creationId xmlns:a16="http://schemas.microsoft.com/office/drawing/2014/main" id="{335D5F85-3BAE-1F46-B3C8-91C2C4CA5CC0}"/>
              </a:ext>
            </a:extLst>
          </p:cNvPr>
          <p:cNvSpPr/>
          <p:nvPr/>
        </p:nvSpPr>
        <p:spPr>
          <a:xfrm>
            <a:off x="5798247" y="3514963"/>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2" name="Kreis">
            <a:extLst>
              <a:ext uri="{FF2B5EF4-FFF2-40B4-BE49-F238E27FC236}">
                <a16:creationId xmlns:a16="http://schemas.microsoft.com/office/drawing/2014/main" id="{400BC4B3-B4B2-0F48-9594-B734049CAE8C}"/>
              </a:ext>
            </a:extLst>
          </p:cNvPr>
          <p:cNvSpPr/>
          <p:nvPr/>
        </p:nvSpPr>
        <p:spPr>
          <a:xfrm>
            <a:off x="3454689" y="3514962"/>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2" name="Kreis">
            <a:extLst>
              <a:ext uri="{FF2B5EF4-FFF2-40B4-BE49-F238E27FC236}">
                <a16:creationId xmlns:a16="http://schemas.microsoft.com/office/drawing/2014/main" id="{36180165-D28C-6A42-A746-F718DE353ABF}"/>
              </a:ext>
            </a:extLst>
          </p:cNvPr>
          <p:cNvSpPr/>
          <p:nvPr/>
        </p:nvSpPr>
        <p:spPr>
          <a:xfrm>
            <a:off x="9308710" y="6272579"/>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4" name="Kreis">
            <a:extLst>
              <a:ext uri="{FF2B5EF4-FFF2-40B4-BE49-F238E27FC236}">
                <a16:creationId xmlns:a16="http://schemas.microsoft.com/office/drawing/2014/main" id="{3FD4BEA9-556B-5A42-8453-5D5B0BECAD56}"/>
              </a:ext>
            </a:extLst>
          </p:cNvPr>
          <p:cNvSpPr/>
          <p:nvPr/>
        </p:nvSpPr>
        <p:spPr>
          <a:xfrm>
            <a:off x="6965152" y="6272578"/>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7" name="Kreis">
            <a:extLst>
              <a:ext uri="{FF2B5EF4-FFF2-40B4-BE49-F238E27FC236}">
                <a16:creationId xmlns:a16="http://schemas.microsoft.com/office/drawing/2014/main" id="{8438900C-78D4-AD4F-BC90-67E06AD9C02F}"/>
              </a:ext>
            </a:extLst>
          </p:cNvPr>
          <p:cNvSpPr/>
          <p:nvPr/>
        </p:nvSpPr>
        <p:spPr>
          <a:xfrm>
            <a:off x="9308710" y="5180851"/>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9" name="Kreis">
            <a:extLst>
              <a:ext uri="{FF2B5EF4-FFF2-40B4-BE49-F238E27FC236}">
                <a16:creationId xmlns:a16="http://schemas.microsoft.com/office/drawing/2014/main" id="{05F7FF7F-CBB4-3A45-8AB0-B869477C0E13}"/>
              </a:ext>
            </a:extLst>
          </p:cNvPr>
          <p:cNvSpPr/>
          <p:nvPr/>
        </p:nvSpPr>
        <p:spPr>
          <a:xfrm>
            <a:off x="5798247" y="4606691"/>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98" name="Kreis">
            <a:extLst>
              <a:ext uri="{FF2B5EF4-FFF2-40B4-BE49-F238E27FC236}">
                <a16:creationId xmlns:a16="http://schemas.microsoft.com/office/drawing/2014/main" id="{CDD75B5F-32EB-1B4A-9DFA-5949F3112571}"/>
              </a:ext>
            </a:extLst>
          </p:cNvPr>
          <p:cNvSpPr/>
          <p:nvPr/>
        </p:nvSpPr>
        <p:spPr>
          <a:xfrm>
            <a:off x="6965152" y="5180850"/>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cxnSp>
        <p:nvCxnSpPr>
          <p:cNvPr id="10" name="Straight Connector 9">
            <a:extLst>
              <a:ext uri="{FF2B5EF4-FFF2-40B4-BE49-F238E27FC236}">
                <a16:creationId xmlns:a16="http://schemas.microsoft.com/office/drawing/2014/main" id="{BE984592-9BE7-D340-954E-01E4B6F27316}"/>
              </a:ext>
            </a:extLst>
          </p:cNvPr>
          <p:cNvCxnSpPr>
            <a:cxnSpLocks/>
            <a:stCxn id="72" idx="6"/>
            <a:endCxn id="37" idx="1"/>
          </p:cNvCxnSpPr>
          <p:nvPr/>
        </p:nvCxnSpPr>
        <p:spPr>
          <a:xfrm>
            <a:off x="3696092" y="3635663"/>
            <a:ext cx="972079" cy="471407"/>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6" name="Straight Connector 15">
            <a:extLst>
              <a:ext uri="{FF2B5EF4-FFF2-40B4-BE49-F238E27FC236}">
                <a16:creationId xmlns:a16="http://schemas.microsoft.com/office/drawing/2014/main" id="{99B96E65-3D57-EE4A-B6D7-5EAEF1A6642D}"/>
              </a:ext>
            </a:extLst>
          </p:cNvPr>
          <p:cNvCxnSpPr>
            <a:stCxn id="67" idx="6"/>
            <a:endCxn id="37" idx="3"/>
          </p:cNvCxnSpPr>
          <p:nvPr/>
        </p:nvCxnSpPr>
        <p:spPr>
          <a:xfrm flipV="1">
            <a:off x="3696092" y="4277766"/>
            <a:ext cx="972079" cy="449625"/>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93" name="Straight Connector 92">
            <a:extLst>
              <a:ext uri="{FF2B5EF4-FFF2-40B4-BE49-F238E27FC236}">
                <a16:creationId xmlns:a16="http://schemas.microsoft.com/office/drawing/2014/main" id="{C5B48544-0067-0F43-BFB9-1625FF615350}"/>
              </a:ext>
            </a:extLst>
          </p:cNvPr>
          <p:cNvCxnSpPr>
            <a:stCxn id="37" idx="7"/>
            <a:endCxn id="70" idx="2"/>
          </p:cNvCxnSpPr>
          <p:nvPr/>
        </p:nvCxnSpPr>
        <p:spPr>
          <a:xfrm flipV="1">
            <a:off x="4838868" y="3635664"/>
            <a:ext cx="959379" cy="471406"/>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09" name="Straight Connector 108">
            <a:extLst>
              <a:ext uri="{FF2B5EF4-FFF2-40B4-BE49-F238E27FC236}">
                <a16:creationId xmlns:a16="http://schemas.microsoft.com/office/drawing/2014/main" id="{CDC1A5FA-22F6-B14F-81E3-EBDD2ADDE320}"/>
              </a:ext>
            </a:extLst>
          </p:cNvPr>
          <p:cNvCxnSpPr>
            <a:stCxn id="84" idx="6"/>
            <a:endCxn id="73" idx="3"/>
          </p:cNvCxnSpPr>
          <p:nvPr/>
        </p:nvCxnSpPr>
        <p:spPr>
          <a:xfrm flipV="1">
            <a:off x="7206555" y="5943654"/>
            <a:ext cx="972079" cy="449625"/>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11" name="Straight Connector 110">
            <a:extLst>
              <a:ext uri="{FF2B5EF4-FFF2-40B4-BE49-F238E27FC236}">
                <a16:creationId xmlns:a16="http://schemas.microsoft.com/office/drawing/2014/main" id="{E76A3913-0789-7343-99E3-6EBB7EEEF1CB}"/>
              </a:ext>
            </a:extLst>
          </p:cNvPr>
          <p:cNvCxnSpPr>
            <a:stCxn id="73" idx="7"/>
            <a:endCxn id="87" idx="2"/>
          </p:cNvCxnSpPr>
          <p:nvPr/>
        </p:nvCxnSpPr>
        <p:spPr>
          <a:xfrm flipV="1">
            <a:off x="8349331" y="5301552"/>
            <a:ext cx="959379" cy="471406"/>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13" name="Straight Connector 112">
            <a:extLst>
              <a:ext uri="{FF2B5EF4-FFF2-40B4-BE49-F238E27FC236}">
                <a16:creationId xmlns:a16="http://schemas.microsoft.com/office/drawing/2014/main" id="{65391FC0-C997-2749-A60A-84F9DC78D414}"/>
              </a:ext>
            </a:extLst>
          </p:cNvPr>
          <p:cNvCxnSpPr>
            <a:stCxn id="73" idx="5"/>
            <a:endCxn id="82" idx="2"/>
          </p:cNvCxnSpPr>
          <p:nvPr/>
        </p:nvCxnSpPr>
        <p:spPr>
          <a:xfrm>
            <a:off x="8349331" y="5943654"/>
            <a:ext cx="959379" cy="449626"/>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99" name="Straight Connector 98">
            <a:extLst>
              <a:ext uri="{FF2B5EF4-FFF2-40B4-BE49-F238E27FC236}">
                <a16:creationId xmlns:a16="http://schemas.microsoft.com/office/drawing/2014/main" id="{745AECF1-DF70-594F-BA6A-718352F85F4A}"/>
              </a:ext>
            </a:extLst>
          </p:cNvPr>
          <p:cNvCxnSpPr>
            <a:cxnSpLocks/>
            <a:stCxn id="37" idx="5"/>
            <a:endCxn id="89" idx="2"/>
          </p:cNvCxnSpPr>
          <p:nvPr/>
        </p:nvCxnSpPr>
        <p:spPr>
          <a:xfrm>
            <a:off x="4838868" y="4277766"/>
            <a:ext cx="959379" cy="449626"/>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12" name="Straight Connector 111">
            <a:extLst>
              <a:ext uri="{FF2B5EF4-FFF2-40B4-BE49-F238E27FC236}">
                <a16:creationId xmlns:a16="http://schemas.microsoft.com/office/drawing/2014/main" id="{EE537D41-74A5-5142-9F6F-77AA701F1FAC}"/>
              </a:ext>
            </a:extLst>
          </p:cNvPr>
          <p:cNvCxnSpPr>
            <a:cxnSpLocks/>
            <a:stCxn id="98" idx="5"/>
            <a:endCxn id="73" idx="1"/>
          </p:cNvCxnSpPr>
          <p:nvPr/>
        </p:nvCxnSpPr>
        <p:spPr>
          <a:xfrm>
            <a:off x="7171202" y="5386899"/>
            <a:ext cx="1007432" cy="386059"/>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grpSp>
        <p:nvGrpSpPr>
          <p:cNvPr id="5" name="Group 4">
            <a:extLst>
              <a:ext uri="{FF2B5EF4-FFF2-40B4-BE49-F238E27FC236}">
                <a16:creationId xmlns:a16="http://schemas.microsoft.com/office/drawing/2014/main" id="{1420E6EC-0349-6146-BCCF-C883BE1A2A49}"/>
              </a:ext>
            </a:extLst>
          </p:cNvPr>
          <p:cNvGrpSpPr/>
          <p:nvPr/>
        </p:nvGrpSpPr>
        <p:grpSpPr>
          <a:xfrm>
            <a:off x="3394515" y="3445794"/>
            <a:ext cx="6215772" cy="3137355"/>
            <a:chOff x="3394515" y="3445794"/>
            <a:chExt cx="6215772" cy="3137355"/>
          </a:xfrm>
        </p:grpSpPr>
        <p:sp>
          <p:nvSpPr>
            <p:cNvPr id="66" name="Kreis">
              <a:extLst>
                <a:ext uri="{FF2B5EF4-FFF2-40B4-BE49-F238E27FC236}">
                  <a16:creationId xmlns:a16="http://schemas.microsoft.com/office/drawing/2014/main" id="{31BDABE0-0AA4-6E40-9415-48D707E5B5F8}"/>
                </a:ext>
              </a:extLst>
            </p:cNvPr>
            <p:cNvSpPr/>
            <p:nvPr/>
          </p:nvSpPr>
          <p:spPr>
            <a:xfrm>
              <a:off x="4626468" y="4675859"/>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68" name="Kreis">
              <a:extLst>
                <a:ext uri="{FF2B5EF4-FFF2-40B4-BE49-F238E27FC236}">
                  <a16:creationId xmlns:a16="http://schemas.microsoft.com/office/drawing/2014/main" id="{D577F9A4-D1D0-074E-95B5-1D9C19369878}"/>
                </a:ext>
              </a:extLst>
            </p:cNvPr>
            <p:cNvSpPr/>
            <p:nvPr/>
          </p:nvSpPr>
          <p:spPr>
            <a:xfrm>
              <a:off x="3394515" y="4071716"/>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69" name="Kreis">
              <a:extLst>
                <a:ext uri="{FF2B5EF4-FFF2-40B4-BE49-F238E27FC236}">
                  <a16:creationId xmlns:a16="http://schemas.microsoft.com/office/drawing/2014/main" id="{588BEB74-EC5A-EA4E-A9F8-2EF013C0B2B4}"/>
                </a:ext>
              </a:extLst>
            </p:cNvPr>
            <p:cNvSpPr/>
            <p:nvPr/>
          </p:nvSpPr>
          <p:spPr>
            <a:xfrm>
              <a:off x="5858421" y="4075785"/>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1" name="Kreis">
              <a:extLst>
                <a:ext uri="{FF2B5EF4-FFF2-40B4-BE49-F238E27FC236}">
                  <a16:creationId xmlns:a16="http://schemas.microsoft.com/office/drawing/2014/main" id="{3A7D9D57-602E-1141-BDD4-0112EB5D070A}"/>
                </a:ext>
              </a:extLst>
            </p:cNvPr>
            <p:cNvSpPr/>
            <p:nvPr/>
          </p:nvSpPr>
          <p:spPr>
            <a:xfrm>
              <a:off x="4626468" y="3445794"/>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3" name="Kreis">
              <a:extLst>
                <a:ext uri="{FF2B5EF4-FFF2-40B4-BE49-F238E27FC236}">
                  <a16:creationId xmlns:a16="http://schemas.microsoft.com/office/drawing/2014/main" id="{254C12F9-6DE7-0F4A-9A87-093286E2D54E}"/>
                </a:ext>
              </a:extLst>
            </p:cNvPr>
            <p:cNvSpPr/>
            <p:nvPr/>
          </p:nvSpPr>
          <p:spPr>
            <a:xfrm>
              <a:off x="8136931" y="6341747"/>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5" name="Kreis">
              <a:extLst>
                <a:ext uri="{FF2B5EF4-FFF2-40B4-BE49-F238E27FC236}">
                  <a16:creationId xmlns:a16="http://schemas.microsoft.com/office/drawing/2014/main" id="{C1365CC0-56D5-5941-BEC6-31833C29FFA6}"/>
                </a:ext>
              </a:extLst>
            </p:cNvPr>
            <p:cNvSpPr/>
            <p:nvPr/>
          </p:nvSpPr>
          <p:spPr>
            <a:xfrm>
              <a:off x="6904978" y="5737604"/>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6" name="Kreis">
              <a:extLst>
                <a:ext uri="{FF2B5EF4-FFF2-40B4-BE49-F238E27FC236}">
                  <a16:creationId xmlns:a16="http://schemas.microsoft.com/office/drawing/2014/main" id="{9EE15C9C-8DC9-3349-A37D-54B503AE69D4}"/>
                </a:ext>
              </a:extLst>
            </p:cNvPr>
            <p:cNvSpPr/>
            <p:nvPr/>
          </p:nvSpPr>
          <p:spPr>
            <a:xfrm>
              <a:off x="9368884" y="5741673"/>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8" name="Kreis">
              <a:extLst>
                <a:ext uri="{FF2B5EF4-FFF2-40B4-BE49-F238E27FC236}">
                  <a16:creationId xmlns:a16="http://schemas.microsoft.com/office/drawing/2014/main" id="{18FB1C9A-C99F-B24A-8568-0F350FB9F1D9}"/>
                </a:ext>
              </a:extLst>
            </p:cNvPr>
            <p:cNvSpPr/>
            <p:nvPr/>
          </p:nvSpPr>
          <p:spPr>
            <a:xfrm>
              <a:off x="8136931" y="5111682"/>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grpSp>
      <p:grpSp>
        <p:nvGrpSpPr>
          <p:cNvPr id="6" name="Group 5">
            <a:extLst>
              <a:ext uri="{FF2B5EF4-FFF2-40B4-BE49-F238E27FC236}">
                <a16:creationId xmlns:a16="http://schemas.microsoft.com/office/drawing/2014/main" id="{69DA936B-3097-0A4A-95FE-227020B58DA7}"/>
              </a:ext>
            </a:extLst>
          </p:cNvPr>
          <p:cNvGrpSpPr/>
          <p:nvPr/>
        </p:nvGrpSpPr>
        <p:grpSpPr>
          <a:xfrm>
            <a:off x="3515217" y="3566495"/>
            <a:ext cx="5974369" cy="2895953"/>
            <a:chOff x="3515217" y="3566495"/>
            <a:chExt cx="5974369" cy="2895953"/>
          </a:xfrm>
        </p:grpSpPr>
        <p:cxnSp>
          <p:nvCxnSpPr>
            <p:cNvPr id="18" name="Straight Connector 17">
              <a:extLst>
                <a:ext uri="{FF2B5EF4-FFF2-40B4-BE49-F238E27FC236}">
                  <a16:creationId xmlns:a16="http://schemas.microsoft.com/office/drawing/2014/main" id="{EBE2ED9C-1016-6745-B542-78F9B129CABA}"/>
                </a:ext>
              </a:extLst>
            </p:cNvPr>
            <p:cNvCxnSpPr>
              <a:cxnSpLocks/>
              <a:stCxn id="66" idx="0"/>
              <a:endCxn id="37" idx="4"/>
            </p:cNvCxnSpPr>
            <p:nvPr/>
          </p:nvCxnSpPr>
          <p:spPr>
            <a:xfrm flipV="1">
              <a:off x="4747170" y="4313119"/>
              <a:ext cx="6350" cy="362740"/>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21" name="Straight Connector 20">
              <a:extLst>
                <a:ext uri="{FF2B5EF4-FFF2-40B4-BE49-F238E27FC236}">
                  <a16:creationId xmlns:a16="http://schemas.microsoft.com/office/drawing/2014/main" id="{3FF1C582-5705-4C4B-8140-5D83AB16E1AA}"/>
                </a:ext>
              </a:extLst>
            </p:cNvPr>
            <p:cNvCxnSpPr>
              <a:cxnSpLocks/>
              <a:stCxn id="71" idx="4"/>
              <a:endCxn id="37" idx="0"/>
            </p:cNvCxnSpPr>
            <p:nvPr/>
          </p:nvCxnSpPr>
          <p:spPr>
            <a:xfrm>
              <a:off x="4747170" y="3687196"/>
              <a:ext cx="6350" cy="384521"/>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23" name="Straight Connector 22">
              <a:extLst>
                <a:ext uri="{FF2B5EF4-FFF2-40B4-BE49-F238E27FC236}">
                  <a16:creationId xmlns:a16="http://schemas.microsoft.com/office/drawing/2014/main" id="{8E04A81F-E56A-824C-A200-1FADC11DB794}"/>
                </a:ext>
              </a:extLst>
            </p:cNvPr>
            <p:cNvCxnSpPr>
              <a:cxnSpLocks/>
              <a:stCxn id="68" idx="6"/>
              <a:endCxn id="37" idx="2"/>
            </p:cNvCxnSpPr>
            <p:nvPr/>
          </p:nvCxnSpPr>
          <p:spPr>
            <a:xfrm>
              <a:off x="3635918" y="4192417"/>
              <a:ext cx="996900" cy="1"/>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91" name="Straight Connector 90">
              <a:extLst>
                <a:ext uri="{FF2B5EF4-FFF2-40B4-BE49-F238E27FC236}">
                  <a16:creationId xmlns:a16="http://schemas.microsoft.com/office/drawing/2014/main" id="{3458EB06-DF0A-BA4B-A1FA-2DD64BAB56E8}"/>
                </a:ext>
              </a:extLst>
            </p:cNvPr>
            <p:cNvCxnSpPr>
              <a:cxnSpLocks/>
              <a:stCxn id="37" idx="6"/>
              <a:endCxn id="69" idx="2"/>
            </p:cNvCxnSpPr>
            <p:nvPr/>
          </p:nvCxnSpPr>
          <p:spPr>
            <a:xfrm>
              <a:off x="4874221" y="4192418"/>
              <a:ext cx="984200" cy="4068"/>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00" name="Straight Connector 99">
              <a:extLst>
                <a:ext uri="{FF2B5EF4-FFF2-40B4-BE49-F238E27FC236}">
                  <a16:creationId xmlns:a16="http://schemas.microsoft.com/office/drawing/2014/main" id="{99C0BCA9-C4DF-B247-AE47-055798064C79}"/>
                </a:ext>
              </a:extLst>
            </p:cNvPr>
            <p:cNvCxnSpPr>
              <a:stCxn id="88" idx="4"/>
              <a:endCxn id="73" idx="0"/>
            </p:cNvCxnSpPr>
            <p:nvPr/>
          </p:nvCxnSpPr>
          <p:spPr>
            <a:xfrm>
              <a:off x="8257633" y="5353084"/>
              <a:ext cx="6350" cy="384521"/>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02" name="Straight Connector 101">
              <a:extLst>
                <a:ext uri="{FF2B5EF4-FFF2-40B4-BE49-F238E27FC236}">
                  <a16:creationId xmlns:a16="http://schemas.microsoft.com/office/drawing/2014/main" id="{515638A5-CDB9-FA43-977A-55D7D0111B70}"/>
                </a:ext>
              </a:extLst>
            </p:cNvPr>
            <p:cNvCxnSpPr>
              <a:cxnSpLocks/>
              <a:stCxn id="73" idx="4"/>
              <a:endCxn id="83" idx="0"/>
            </p:cNvCxnSpPr>
            <p:nvPr/>
          </p:nvCxnSpPr>
          <p:spPr>
            <a:xfrm flipH="1">
              <a:off x="8257633" y="5979007"/>
              <a:ext cx="6350" cy="362740"/>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05" name="Straight Connector 104">
              <a:extLst>
                <a:ext uri="{FF2B5EF4-FFF2-40B4-BE49-F238E27FC236}">
                  <a16:creationId xmlns:a16="http://schemas.microsoft.com/office/drawing/2014/main" id="{5BB5A095-2DE5-D240-8B6D-183065016398}"/>
                </a:ext>
              </a:extLst>
            </p:cNvPr>
            <p:cNvCxnSpPr>
              <a:stCxn id="85" idx="6"/>
              <a:endCxn id="73" idx="2"/>
            </p:cNvCxnSpPr>
            <p:nvPr/>
          </p:nvCxnSpPr>
          <p:spPr>
            <a:xfrm>
              <a:off x="7146381" y="5858305"/>
              <a:ext cx="996900" cy="1"/>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07" name="Straight Connector 106">
              <a:extLst>
                <a:ext uri="{FF2B5EF4-FFF2-40B4-BE49-F238E27FC236}">
                  <a16:creationId xmlns:a16="http://schemas.microsoft.com/office/drawing/2014/main" id="{A227E1DC-29A9-4E48-9AD4-BAB30B187617}"/>
                </a:ext>
              </a:extLst>
            </p:cNvPr>
            <p:cNvCxnSpPr>
              <a:stCxn id="73" idx="6"/>
              <a:endCxn id="86" idx="2"/>
            </p:cNvCxnSpPr>
            <p:nvPr/>
          </p:nvCxnSpPr>
          <p:spPr>
            <a:xfrm>
              <a:off x="8384684" y="5858306"/>
              <a:ext cx="984200" cy="4068"/>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57" name="Straight Connector 56">
              <a:extLst>
                <a:ext uri="{FF2B5EF4-FFF2-40B4-BE49-F238E27FC236}">
                  <a16:creationId xmlns:a16="http://schemas.microsoft.com/office/drawing/2014/main" id="{A2A56DBF-38C7-DF4C-9FF4-6FEEFC78CD85}"/>
                </a:ext>
              </a:extLst>
            </p:cNvPr>
            <p:cNvCxnSpPr>
              <a:cxnSpLocks/>
              <a:stCxn id="72" idx="6"/>
              <a:endCxn id="71" idx="2"/>
            </p:cNvCxnSpPr>
            <p:nvPr/>
          </p:nvCxnSpPr>
          <p:spPr>
            <a:xfrm flipV="1">
              <a:off x="3696092" y="3566495"/>
              <a:ext cx="930376" cy="69168"/>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64" name="Straight Connector 63">
              <a:extLst>
                <a:ext uri="{FF2B5EF4-FFF2-40B4-BE49-F238E27FC236}">
                  <a16:creationId xmlns:a16="http://schemas.microsoft.com/office/drawing/2014/main" id="{B15FC1F7-A6A1-8C41-B759-11AFA80FE940}"/>
                </a:ext>
              </a:extLst>
            </p:cNvPr>
            <p:cNvCxnSpPr>
              <a:cxnSpLocks/>
              <a:endCxn id="68" idx="0"/>
            </p:cNvCxnSpPr>
            <p:nvPr/>
          </p:nvCxnSpPr>
          <p:spPr>
            <a:xfrm flipH="1">
              <a:off x="3515217" y="3756365"/>
              <a:ext cx="45792" cy="315351"/>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65" name="Straight Connector 64">
              <a:extLst>
                <a:ext uri="{FF2B5EF4-FFF2-40B4-BE49-F238E27FC236}">
                  <a16:creationId xmlns:a16="http://schemas.microsoft.com/office/drawing/2014/main" id="{EDDE1E8E-7BDE-CC47-A532-047FE98AAD06}"/>
                </a:ext>
              </a:extLst>
            </p:cNvPr>
            <p:cNvCxnSpPr>
              <a:cxnSpLocks/>
              <a:stCxn id="68" idx="4"/>
              <a:endCxn id="67" idx="0"/>
            </p:cNvCxnSpPr>
            <p:nvPr/>
          </p:nvCxnSpPr>
          <p:spPr>
            <a:xfrm>
              <a:off x="3515217" y="4313118"/>
              <a:ext cx="60174" cy="293572"/>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a:extLst>
                <a:ext uri="{FF2B5EF4-FFF2-40B4-BE49-F238E27FC236}">
                  <a16:creationId xmlns:a16="http://schemas.microsoft.com/office/drawing/2014/main" id="{47C542F6-86FD-6E4B-AD8B-4B069A81BC8C}"/>
                </a:ext>
              </a:extLst>
            </p:cNvPr>
            <p:cNvCxnSpPr>
              <a:cxnSpLocks/>
              <a:stCxn id="67" idx="6"/>
              <a:endCxn id="66" idx="2"/>
            </p:cNvCxnSpPr>
            <p:nvPr/>
          </p:nvCxnSpPr>
          <p:spPr>
            <a:xfrm>
              <a:off x="3696092" y="4727391"/>
              <a:ext cx="930376" cy="69169"/>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94" name="Straight Connector 93">
              <a:extLst>
                <a:ext uri="{FF2B5EF4-FFF2-40B4-BE49-F238E27FC236}">
                  <a16:creationId xmlns:a16="http://schemas.microsoft.com/office/drawing/2014/main" id="{8AE9A903-B28F-EC49-90BD-A7B45635279A}"/>
                </a:ext>
              </a:extLst>
            </p:cNvPr>
            <p:cNvCxnSpPr>
              <a:cxnSpLocks/>
              <a:stCxn id="66" idx="7"/>
              <a:endCxn id="69" idx="3"/>
            </p:cNvCxnSpPr>
            <p:nvPr/>
          </p:nvCxnSpPr>
          <p:spPr>
            <a:xfrm flipV="1">
              <a:off x="4832518" y="4281834"/>
              <a:ext cx="1061256" cy="429378"/>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96" name="Straight Connector 95">
              <a:extLst>
                <a:ext uri="{FF2B5EF4-FFF2-40B4-BE49-F238E27FC236}">
                  <a16:creationId xmlns:a16="http://schemas.microsoft.com/office/drawing/2014/main" id="{BA8CFAE6-F459-0243-B3F4-DE177C56C40E}"/>
                </a:ext>
              </a:extLst>
            </p:cNvPr>
            <p:cNvCxnSpPr>
              <a:cxnSpLocks/>
              <a:stCxn id="66" idx="1"/>
              <a:endCxn id="68" idx="5"/>
            </p:cNvCxnSpPr>
            <p:nvPr/>
          </p:nvCxnSpPr>
          <p:spPr>
            <a:xfrm flipH="1" flipV="1">
              <a:off x="3600565" y="4277765"/>
              <a:ext cx="1061256" cy="433447"/>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01" name="Straight Connector 100">
              <a:extLst>
                <a:ext uri="{FF2B5EF4-FFF2-40B4-BE49-F238E27FC236}">
                  <a16:creationId xmlns:a16="http://schemas.microsoft.com/office/drawing/2014/main" id="{237F4022-24AC-BE44-BB84-BDAF0A18968A}"/>
                </a:ext>
              </a:extLst>
            </p:cNvPr>
            <p:cNvCxnSpPr>
              <a:cxnSpLocks/>
              <a:stCxn id="68" idx="7"/>
              <a:endCxn id="71" idx="3"/>
            </p:cNvCxnSpPr>
            <p:nvPr/>
          </p:nvCxnSpPr>
          <p:spPr>
            <a:xfrm flipV="1">
              <a:off x="3600565" y="3651843"/>
              <a:ext cx="1061256" cy="455226"/>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03" name="Straight Connector 102">
              <a:extLst>
                <a:ext uri="{FF2B5EF4-FFF2-40B4-BE49-F238E27FC236}">
                  <a16:creationId xmlns:a16="http://schemas.microsoft.com/office/drawing/2014/main" id="{ED25FCD0-FE59-6343-95A0-1C2C4B459569}"/>
                </a:ext>
              </a:extLst>
            </p:cNvPr>
            <p:cNvCxnSpPr>
              <a:cxnSpLocks/>
              <a:stCxn id="66" idx="6"/>
              <a:endCxn id="89" idx="2"/>
            </p:cNvCxnSpPr>
            <p:nvPr/>
          </p:nvCxnSpPr>
          <p:spPr>
            <a:xfrm flipV="1">
              <a:off x="4867871" y="4727392"/>
              <a:ext cx="930376" cy="69168"/>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04" name="Straight Connector 103">
              <a:extLst>
                <a:ext uri="{FF2B5EF4-FFF2-40B4-BE49-F238E27FC236}">
                  <a16:creationId xmlns:a16="http://schemas.microsoft.com/office/drawing/2014/main" id="{A73F34F6-5DFB-BC49-A123-2E7C5C26C5C1}"/>
                </a:ext>
              </a:extLst>
            </p:cNvPr>
            <p:cNvCxnSpPr>
              <a:cxnSpLocks/>
              <a:stCxn id="89" idx="0"/>
              <a:endCxn id="69" idx="4"/>
            </p:cNvCxnSpPr>
            <p:nvPr/>
          </p:nvCxnSpPr>
          <p:spPr>
            <a:xfrm flipV="1">
              <a:off x="5918949" y="4317187"/>
              <a:ext cx="60174" cy="289504"/>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06" name="Straight Connector 105">
              <a:extLst>
                <a:ext uri="{FF2B5EF4-FFF2-40B4-BE49-F238E27FC236}">
                  <a16:creationId xmlns:a16="http://schemas.microsoft.com/office/drawing/2014/main" id="{C63414BD-EE1E-F14E-AA3D-A9317C10E148}"/>
                </a:ext>
              </a:extLst>
            </p:cNvPr>
            <p:cNvCxnSpPr>
              <a:cxnSpLocks/>
              <a:stCxn id="69" idx="0"/>
              <a:endCxn id="70" idx="4"/>
            </p:cNvCxnSpPr>
            <p:nvPr/>
          </p:nvCxnSpPr>
          <p:spPr>
            <a:xfrm flipH="1" flipV="1">
              <a:off x="5918949" y="3756365"/>
              <a:ext cx="60174" cy="319420"/>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a:extLst>
                <a:ext uri="{FF2B5EF4-FFF2-40B4-BE49-F238E27FC236}">
                  <a16:creationId xmlns:a16="http://schemas.microsoft.com/office/drawing/2014/main" id="{5422978E-AD31-2648-BF13-35B8FD59B68B}"/>
                </a:ext>
              </a:extLst>
            </p:cNvPr>
            <p:cNvCxnSpPr>
              <a:cxnSpLocks/>
              <a:stCxn id="69" idx="1"/>
              <a:endCxn id="71" idx="5"/>
            </p:cNvCxnSpPr>
            <p:nvPr/>
          </p:nvCxnSpPr>
          <p:spPr>
            <a:xfrm flipH="1" flipV="1">
              <a:off x="4832518" y="3651843"/>
              <a:ext cx="1061256" cy="459295"/>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10" name="Straight Connector 109">
              <a:extLst>
                <a:ext uri="{FF2B5EF4-FFF2-40B4-BE49-F238E27FC236}">
                  <a16:creationId xmlns:a16="http://schemas.microsoft.com/office/drawing/2014/main" id="{5F5C2C4C-F23C-ED48-94E8-51832E82D86C}"/>
                </a:ext>
              </a:extLst>
            </p:cNvPr>
            <p:cNvCxnSpPr>
              <a:cxnSpLocks/>
              <a:stCxn id="71" idx="6"/>
              <a:endCxn id="70" idx="2"/>
            </p:cNvCxnSpPr>
            <p:nvPr/>
          </p:nvCxnSpPr>
          <p:spPr>
            <a:xfrm>
              <a:off x="4867871" y="3566495"/>
              <a:ext cx="930376" cy="69169"/>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16" name="Straight Connector 115">
              <a:extLst>
                <a:ext uri="{FF2B5EF4-FFF2-40B4-BE49-F238E27FC236}">
                  <a16:creationId xmlns:a16="http://schemas.microsoft.com/office/drawing/2014/main" id="{39D26765-F242-F64B-82F0-FAEE7178E672}"/>
                </a:ext>
              </a:extLst>
            </p:cNvPr>
            <p:cNvCxnSpPr>
              <a:cxnSpLocks/>
              <a:stCxn id="98" idx="6"/>
              <a:endCxn id="88" idx="2"/>
            </p:cNvCxnSpPr>
            <p:nvPr/>
          </p:nvCxnSpPr>
          <p:spPr>
            <a:xfrm flipV="1">
              <a:off x="7206555" y="5232383"/>
              <a:ext cx="930376" cy="69168"/>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17" name="Straight Connector 116">
              <a:extLst>
                <a:ext uri="{FF2B5EF4-FFF2-40B4-BE49-F238E27FC236}">
                  <a16:creationId xmlns:a16="http://schemas.microsoft.com/office/drawing/2014/main" id="{5C2B6DAC-BD11-AB4E-9B23-C58AF065292C}"/>
                </a:ext>
              </a:extLst>
            </p:cNvPr>
            <p:cNvCxnSpPr>
              <a:cxnSpLocks/>
              <a:stCxn id="88" idx="6"/>
              <a:endCxn id="87" idx="2"/>
            </p:cNvCxnSpPr>
            <p:nvPr/>
          </p:nvCxnSpPr>
          <p:spPr>
            <a:xfrm>
              <a:off x="8378334" y="5232383"/>
              <a:ext cx="930376" cy="69169"/>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18" name="Straight Connector 117">
              <a:extLst>
                <a:ext uri="{FF2B5EF4-FFF2-40B4-BE49-F238E27FC236}">
                  <a16:creationId xmlns:a16="http://schemas.microsoft.com/office/drawing/2014/main" id="{5A53397D-42A8-D148-9B12-50C369D9A478}"/>
                </a:ext>
              </a:extLst>
            </p:cNvPr>
            <p:cNvCxnSpPr>
              <a:cxnSpLocks/>
              <a:stCxn id="87" idx="4"/>
              <a:endCxn id="86" idx="0"/>
            </p:cNvCxnSpPr>
            <p:nvPr/>
          </p:nvCxnSpPr>
          <p:spPr>
            <a:xfrm>
              <a:off x="9429412" y="5422253"/>
              <a:ext cx="60174" cy="319420"/>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19" name="Straight Connector 118">
              <a:extLst>
                <a:ext uri="{FF2B5EF4-FFF2-40B4-BE49-F238E27FC236}">
                  <a16:creationId xmlns:a16="http://schemas.microsoft.com/office/drawing/2014/main" id="{FE75C181-24ED-274D-8EB0-FBEEC56A248F}"/>
                </a:ext>
              </a:extLst>
            </p:cNvPr>
            <p:cNvCxnSpPr>
              <a:cxnSpLocks/>
              <a:stCxn id="86" idx="4"/>
              <a:endCxn id="82" idx="0"/>
            </p:cNvCxnSpPr>
            <p:nvPr/>
          </p:nvCxnSpPr>
          <p:spPr>
            <a:xfrm flipH="1">
              <a:off x="9429412" y="5983075"/>
              <a:ext cx="60174" cy="289504"/>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20" name="Straight Connector 119">
              <a:extLst>
                <a:ext uri="{FF2B5EF4-FFF2-40B4-BE49-F238E27FC236}">
                  <a16:creationId xmlns:a16="http://schemas.microsoft.com/office/drawing/2014/main" id="{A46DFE65-2247-454C-A64F-FAC4A4D1996C}"/>
                </a:ext>
              </a:extLst>
            </p:cNvPr>
            <p:cNvCxnSpPr>
              <a:cxnSpLocks/>
              <a:stCxn id="98" idx="4"/>
              <a:endCxn id="85" idx="0"/>
            </p:cNvCxnSpPr>
            <p:nvPr/>
          </p:nvCxnSpPr>
          <p:spPr>
            <a:xfrm flipH="1">
              <a:off x="7025680" y="5422252"/>
              <a:ext cx="60174" cy="315352"/>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21" name="Straight Connector 120">
              <a:extLst>
                <a:ext uri="{FF2B5EF4-FFF2-40B4-BE49-F238E27FC236}">
                  <a16:creationId xmlns:a16="http://schemas.microsoft.com/office/drawing/2014/main" id="{1666076E-977C-8244-80C0-B1A1CBD1D8BD}"/>
                </a:ext>
              </a:extLst>
            </p:cNvPr>
            <p:cNvCxnSpPr>
              <a:cxnSpLocks/>
              <a:stCxn id="85" idx="4"/>
              <a:endCxn id="84" idx="0"/>
            </p:cNvCxnSpPr>
            <p:nvPr/>
          </p:nvCxnSpPr>
          <p:spPr>
            <a:xfrm>
              <a:off x="7025680" y="5979006"/>
              <a:ext cx="60174" cy="293572"/>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23" name="Straight Connector 122">
              <a:extLst>
                <a:ext uri="{FF2B5EF4-FFF2-40B4-BE49-F238E27FC236}">
                  <a16:creationId xmlns:a16="http://schemas.microsoft.com/office/drawing/2014/main" id="{57C8DD81-1390-114D-B1D2-2EA771A49BD2}"/>
                </a:ext>
              </a:extLst>
            </p:cNvPr>
            <p:cNvCxnSpPr>
              <a:cxnSpLocks/>
              <a:stCxn id="84" idx="6"/>
              <a:endCxn id="83" idx="2"/>
            </p:cNvCxnSpPr>
            <p:nvPr/>
          </p:nvCxnSpPr>
          <p:spPr>
            <a:xfrm>
              <a:off x="7206555" y="6393279"/>
              <a:ext cx="930376" cy="69169"/>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27" name="Straight Connector 126">
              <a:extLst>
                <a:ext uri="{FF2B5EF4-FFF2-40B4-BE49-F238E27FC236}">
                  <a16:creationId xmlns:a16="http://schemas.microsoft.com/office/drawing/2014/main" id="{09F841E7-A6D8-164D-96F6-6FDEB76DBCCA}"/>
                </a:ext>
              </a:extLst>
            </p:cNvPr>
            <p:cNvCxnSpPr>
              <a:cxnSpLocks/>
              <a:stCxn id="82" idx="2"/>
              <a:endCxn id="83" idx="6"/>
            </p:cNvCxnSpPr>
            <p:nvPr/>
          </p:nvCxnSpPr>
          <p:spPr>
            <a:xfrm flipH="1">
              <a:off x="8378334" y="6393280"/>
              <a:ext cx="930376" cy="69168"/>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30" name="Straight Connector 129">
              <a:extLst>
                <a:ext uri="{FF2B5EF4-FFF2-40B4-BE49-F238E27FC236}">
                  <a16:creationId xmlns:a16="http://schemas.microsoft.com/office/drawing/2014/main" id="{FE663D24-9142-2646-BC71-D095E0475EB7}"/>
                </a:ext>
              </a:extLst>
            </p:cNvPr>
            <p:cNvCxnSpPr>
              <a:cxnSpLocks/>
              <a:stCxn id="88" idx="5"/>
              <a:endCxn id="86" idx="1"/>
            </p:cNvCxnSpPr>
            <p:nvPr/>
          </p:nvCxnSpPr>
          <p:spPr>
            <a:xfrm>
              <a:off x="8342981" y="5317731"/>
              <a:ext cx="1061256" cy="459295"/>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33" name="Straight Connector 132">
              <a:extLst>
                <a:ext uri="{FF2B5EF4-FFF2-40B4-BE49-F238E27FC236}">
                  <a16:creationId xmlns:a16="http://schemas.microsoft.com/office/drawing/2014/main" id="{2DA6E4C5-38AB-AA42-A00B-C63416870DAB}"/>
                </a:ext>
              </a:extLst>
            </p:cNvPr>
            <p:cNvCxnSpPr>
              <a:cxnSpLocks/>
              <a:stCxn id="85" idx="7"/>
              <a:endCxn id="88" idx="3"/>
            </p:cNvCxnSpPr>
            <p:nvPr/>
          </p:nvCxnSpPr>
          <p:spPr>
            <a:xfrm flipV="1">
              <a:off x="7111028" y="5317731"/>
              <a:ext cx="1061256" cy="455226"/>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37" name="Straight Connector 136">
              <a:extLst>
                <a:ext uri="{FF2B5EF4-FFF2-40B4-BE49-F238E27FC236}">
                  <a16:creationId xmlns:a16="http://schemas.microsoft.com/office/drawing/2014/main" id="{1EE2061D-0F8C-5749-A66F-7D052FD3300D}"/>
                </a:ext>
              </a:extLst>
            </p:cNvPr>
            <p:cNvCxnSpPr>
              <a:cxnSpLocks/>
              <a:stCxn id="85" idx="5"/>
              <a:endCxn id="83" idx="1"/>
            </p:cNvCxnSpPr>
            <p:nvPr/>
          </p:nvCxnSpPr>
          <p:spPr>
            <a:xfrm>
              <a:off x="7111028" y="5943653"/>
              <a:ext cx="1061256" cy="433447"/>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40" name="Straight Connector 139">
              <a:extLst>
                <a:ext uri="{FF2B5EF4-FFF2-40B4-BE49-F238E27FC236}">
                  <a16:creationId xmlns:a16="http://schemas.microsoft.com/office/drawing/2014/main" id="{4CA93E0F-1D32-954B-964E-6A041618B810}"/>
                </a:ext>
              </a:extLst>
            </p:cNvPr>
            <p:cNvCxnSpPr>
              <a:cxnSpLocks/>
              <a:stCxn id="86" idx="3"/>
              <a:endCxn id="83" idx="7"/>
            </p:cNvCxnSpPr>
            <p:nvPr/>
          </p:nvCxnSpPr>
          <p:spPr>
            <a:xfrm flipH="1">
              <a:off x="8342981" y="5947722"/>
              <a:ext cx="1061256" cy="429378"/>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grpSp>
      <p:cxnSp>
        <p:nvCxnSpPr>
          <p:cNvPr id="143" name="Straight Connector 142">
            <a:extLst>
              <a:ext uri="{FF2B5EF4-FFF2-40B4-BE49-F238E27FC236}">
                <a16:creationId xmlns:a16="http://schemas.microsoft.com/office/drawing/2014/main" id="{FF4547CE-B816-B845-BF94-1508C87D05C6}"/>
              </a:ext>
            </a:extLst>
          </p:cNvPr>
          <p:cNvCxnSpPr>
            <a:cxnSpLocks/>
            <a:stCxn id="98" idx="1"/>
            <a:endCxn id="89" idx="5"/>
          </p:cNvCxnSpPr>
          <p:nvPr/>
        </p:nvCxnSpPr>
        <p:spPr>
          <a:xfrm flipH="1" flipV="1">
            <a:off x="6004297" y="4812740"/>
            <a:ext cx="996208" cy="403463"/>
          </a:xfrm>
          <a:prstGeom prst="line">
            <a:avLst/>
          </a:prstGeom>
          <a:noFill/>
          <a:ln w="38100" cap="flat">
            <a:solidFill>
              <a:srgbClr val="CA7D17"/>
            </a:solidFill>
            <a:prstDash val="solid"/>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4223835301"/>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200"/>
                                        <p:tgtEl>
                                          <p:spTgt spid="4"/>
                                        </p:tgtEl>
                                      </p:cBhvr>
                                    </p:animEffect>
                                    <p:set>
                                      <p:cBhvr>
                                        <p:cTn id="7" dur="1" fill="hold">
                                          <p:stCondLst>
                                            <p:cond delay="199"/>
                                          </p:stCondLst>
                                        </p:cTn>
                                        <p:tgtEl>
                                          <p:spTgt spid="4"/>
                                        </p:tgtEl>
                                        <p:attrNameLst>
                                          <p:attrName>style.visibility</p:attrName>
                                        </p:attrNameLst>
                                      </p:cBhvr>
                                      <p:to>
                                        <p:strVal val="hidden"/>
                                      </p:to>
                                    </p:set>
                                  </p:childTnLst>
                                </p:cTn>
                              </p:par>
                              <p:par>
                                <p:cTn id="8" presetID="9" presetClass="exit" presetSubtype="0" fill="hold" nodeType="withEffect">
                                  <p:stCondLst>
                                    <p:cond delay="0"/>
                                  </p:stCondLst>
                                  <p:childTnLst>
                                    <p:animEffect transition="out" filter="dissolve">
                                      <p:cBhvr>
                                        <p:cTn id="9" dur="200"/>
                                        <p:tgtEl>
                                          <p:spTgt spid="6"/>
                                        </p:tgtEl>
                                      </p:cBhvr>
                                    </p:animEffect>
                                    <p:set>
                                      <p:cBhvr>
                                        <p:cTn id="10" dur="1" fill="hold">
                                          <p:stCondLst>
                                            <p:cond delay="199"/>
                                          </p:stCondLst>
                                        </p:cTn>
                                        <p:tgtEl>
                                          <p:spTgt spid="6"/>
                                        </p:tgtEl>
                                        <p:attrNameLst>
                                          <p:attrName>style.visibility</p:attrName>
                                        </p:attrNameLst>
                                      </p:cBhvr>
                                      <p:to>
                                        <p:strVal val="hidden"/>
                                      </p:to>
                                    </p:set>
                                  </p:childTnLst>
                                </p:cTn>
                              </p:par>
                              <p:par>
                                <p:cTn id="11" presetID="9" presetClass="exit" presetSubtype="0" fill="hold" nodeType="withEffect">
                                  <p:stCondLst>
                                    <p:cond delay="0"/>
                                  </p:stCondLst>
                                  <p:childTnLst>
                                    <p:animEffect transition="out" filter="dissolve">
                                      <p:cBhvr>
                                        <p:cTn id="12" dur="200"/>
                                        <p:tgtEl>
                                          <p:spTgt spid="5"/>
                                        </p:tgtEl>
                                      </p:cBhvr>
                                    </p:animEffect>
                                    <p:set>
                                      <p:cBhvr>
                                        <p:cTn id="13" dur="1" fill="hold">
                                          <p:stCondLst>
                                            <p:cond delay="1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3</a:t>
            </a:fld>
            <a:endParaRPr/>
          </a:p>
        </p:txBody>
      </p:sp>
      <p:grpSp>
        <p:nvGrpSpPr>
          <p:cNvPr id="132" name="Gruppieren"/>
          <p:cNvGrpSpPr/>
          <p:nvPr/>
        </p:nvGrpSpPr>
        <p:grpSpPr>
          <a:xfrm>
            <a:off x="3620818" y="4552510"/>
            <a:ext cx="1413486" cy="914076"/>
            <a:chOff x="0" y="0"/>
            <a:chExt cx="1413484" cy="914074"/>
          </a:xfrm>
        </p:grpSpPr>
        <p:sp>
          <p:nvSpPr>
            <p:cNvPr id="130" name="Dreieck"/>
            <p:cNvSpPr/>
            <p:nvPr/>
          </p:nvSpPr>
          <p:spPr>
            <a:xfrm>
              <a:off x="112520" y="160252"/>
              <a:ext cx="1178431" cy="6350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DCDEE0"/>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131" name="Rechteck"/>
            <p:cNvSpPr/>
            <p:nvPr/>
          </p:nvSpPr>
          <p:spPr>
            <a:xfrm>
              <a:off x="0" y="0"/>
              <a:ext cx="1413485" cy="914075"/>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grpSp>
      <p:grpSp>
        <p:nvGrpSpPr>
          <p:cNvPr id="135" name="Gruppieren"/>
          <p:cNvGrpSpPr/>
          <p:nvPr/>
        </p:nvGrpSpPr>
        <p:grpSpPr>
          <a:xfrm>
            <a:off x="8049915" y="4496948"/>
            <a:ext cx="914401" cy="969638"/>
            <a:chOff x="0" y="-12700"/>
            <a:chExt cx="914400" cy="969637"/>
          </a:xfrm>
        </p:grpSpPr>
        <p:sp>
          <p:nvSpPr>
            <p:cNvPr id="133" name="Quadrat"/>
            <p:cNvSpPr/>
            <p:nvPr/>
          </p:nvSpPr>
          <p:spPr>
            <a:xfrm>
              <a:off x="0" y="42862"/>
              <a:ext cx="914400" cy="914076"/>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134" name="∑"/>
            <p:cNvSpPr txBox="1"/>
            <p:nvPr/>
          </p:nvSpPr>
          <p:spPr>
            <a:xfrm>
              <a:off x="125672" y="-12701"/>
              <a:ext cx="612256" cy="9398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defRPr sz="5500" b="1">
                  <a:solidFill>
                    <a:srgbClr val="53585F"/>
                  </a:solidFill>
                  <a:latin typeface="Helvetica"/>
                  <a:ea typeface="Helvetica"/>
                  <a:cs typeface="Helvetica"/>
                  <a:sym typeface="Helvetica"/>
                </a:defRPr>
              </a:lvl1pPr>
            </a:lstStyle>
            <a:p>
              <a:r>
                <a:t>∑</a:t>
              </a:r>
            </a:p>
          </p:txBody>
        </p:sp>
      </p:grpSp>
      <p:grpSp>
        <p:nvGrpSpPr>
          <p:cNvPr id="142" name="Gruppieren"/>
          <p:cNvGrpSpPr/>
          <p:nvPr/>
        </p:nvGrpSpPr>
        <p:grpSpPr>
          <a:xfrm>
            <a:off x="10139692" y="4552510"/>
            <a:ext cx="914401" cy="914076"/>
            <a:chOff x="0" y="0"/>
            <a:chExt cx="914400" cy="914074"/>
          </a:xfrm>
        </p:grpSpPr>
        <p:sp>
          <p:nvSpPr>
            <p:cNvPr id="136" name="Quadrat"/>
            <p:cNvSpPr/>
            <p:nvPr/>
          </p:nvSpPr>
          <p:spPr>
            <a:xfrm>
              <a:off x="0" y="0"/>
              <a:ext cx="914400" cy="914075"/>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grpSp>
          <p:nvGrpSpPr>
            <p:cNvPr id="141" name="Gruppieren"/>
            <p:cNvGrpSpPr/>
            <p:nvPr/>
          </p:nvGrpSpPr>
          <p:grpSpPr>
            <a:xfrm>
              <a:off x="199860" y="125250"/>
              <a:ext cx="514681" cy="635001"/>
              <a:chOff x="120320" y="0"/>
              <a:chExt cx="514679" cy="635000"/>
            </a:xfrm>
          </p:grpSpPr>
          <p:sp>
            <p:nvSpPr>
              <p:cNvPr id="137" name="Linie"/>
              <p:cNvSpPr/>
              <p:nvPr/>
            </p:nvSpPr>
            <p:spPr>
              <a:xfrm flipH="1">
                <a:off x="380999" y="0"/>
                <a:ext cx="1" cy="635000"/>
              </a:xfrm>
              <a:prstGeom prst="line">
                <a:avLst/>
              </a:prstGeom>
              <a:noFill/>
              <a:ln w="50800" cap="flat">
                <a:solidFill>
                  <a:srgbClr val="53585F"/>
                </a:solidFill>
                <a:prstDash val="solid"/>
                <a:miter lim="400000"/>
              </a:ln>
              <a:effectLst/>
            </p:spPr>
            <p:txBody>
              <a:bodyPr wrap="square" lIns="50800" tIns="50800" rIns="50800" bIns="50800" numCol="1" anchor="ctr">
                <a:noAutofit/>
              </a:bodyPr>
              <a:lstStyle/>
              <a:p>
                <a:pPr>
                  <a:defRPr sz="2400"/>
                </a:pPr>
                <a:endParaRPr/>
              </a:p>
            </p:txBody>
          </p:sp>
          <p:sp>
            <p:nvSpPr>
              <p:cNvPr id="138" name="Linie"/>
              <p:cNvSpPr/>
              <p:nvPr/>
            </p:nvSpPr>
            <p:spPr>
              <a:xfrm flipH="1">
                <a:off x="507999" y="127000"/>
                <a:ext cx="1" cy="381000"/>
              </a:xfrm>
              <a:prstGeom prst="line">
                <a:avLst/>
              </a:prstGeom>
              <a:noFill/>
              <a:ln w="50800" cap="flat">
                <a:solidFill>
                  <a:srgbClr val="53585F"/>
                </a:solidFill>
                <a:prstDash val="solid"/>
                <a:miter lim="400000"/>
              </a:ln>
              <a:effectLst/>
            </p:spPr>
            <p:txBody>
              <a:bodyPr wrap="square" lIns="50800" tIns="50800" rIns="50800" bIns="50800" numCol="1" anchor="ctr">
                <a:noAutofit/>
              </a:bodyPr>
              <a:lstStyle/>
              <a:p>
                <a:pPr>
                  <a:defRPr sz="2400"/>
                </a:pPr>
                <a:endParaRPr/>
              </a:p>
            </p:txBody>
          </p:sp>
          <p:sp>
            <p:nvSpPr>
              <p:cNvPr id="139" name="Linie"/>
              <p:cNvSpPr/>
              <p:nvPr/>
            </p:nvSpPr>
            <p:spPr>
              <a:xfrm>
                <a:off x="635000" y="254000"/>
                <a:ext cx="0" cy="127001"/>
              </a:xfrm>
              <a:prstGeom prst="line">
                <a:avLst/>
              </a:prstGeom>
              <a:noFill/>
              <a:ln w="50800" cap="flat">
                <a:solidFill>
                  <a:srgbClr val="53585F"/>
                </a:solidFill>
                <a:prstDash val="solid"/>
                <a:miter lim="400000"/>
              </a:ln>
              <a:effectLst/>
            </p:spPr>
            <p:txBody>
              <a:bodyPr wrap="square" lIns="50800" tIns="50800" rIns="50800" bIns="50800" numCol="1" anchor="ctr">
                <a:noAutofit/>
              </a:bodyPr>
              <a:lstStyle/>
              <a:p>
                <a:pPr>
                  <a:defRPr sz="2400"/>
                </a:pPr>
                <a:endParaRPr/>
              </a:p>
            </p:txBody>
          </p:sp>
          <p:sp>
            <p:nvSpPr>
              <p:cNvPr id="140" name="Linie"/>
              <p:cNvSpPr/>
              <p:nvPr/>
            </p:nvSpPr>
            <p:spPr>
              <a:xfrm>
                <a:off x="120320" y="318127"/>
                <a:ext cx="256468" cy="1"/>
              </a:xfrm>
              <a:prstGeom prst="line">
                <a:avLst/>
              </a:prstGeom>
              <a:noFill/>
              <a:ln w="50800" cap="flat">
                <a:solidFill>
                  <a:srgbClr val="53585F"/>
                </a:solidFill>
                <a:prstDash val="solid"/>
                <a:miter lim="400000"/>
              </a:ln>
              <a:effectLst/>
            </p:spPr>
            <p:txBody>
              <a:bodyPr wrap="square" lIns="50800" tIns="50800" rIns="50800" bIns="50800" numCol="1" anchor="ctr">
                <a:noAutofit/>
              </a:bodyPr>
              <a:lstStyle/>
              <a:p>
                <a:pPr>
                  <a:defRPr sz="2400"/>
                </a:pPr>
                <a:endParaRPr/>
              </a:p>
            </p:txBody>
          </p:sp>
        </p:grpSp>
      </p:grpSp>
      <p:grpSp>
        <p:nvGrpSpPr>
          <p:cNvPr id="145" name="Gruppieren"/>
          <p:cNvGrpSpPr/>
          <p:nvPr/>
        </p:nvGrpSpPr>
        <p:grpSpPr>
          <a:xfrm>
            <a:off x="6130261" y="4484248"/>
            <a:ext cx="574155" cy="939801"/>
            <a:chOff x="0" y="0"/>
            <a:chExt cx="574154" cy="939800"/>
          </a:xfrm>
        </p:grpSpPr>
        <p:sp>
          <p:nvSpPr>
            <p:cNvPr id="143" name="Quadrat"/>
            <p:cNvSpPr/>
            <p:nvPr/>
          </p:nvSpPr>
          <p:spPr>
            <a:xfrm>
              <a:off x="0" y="238324"/>
              <a:ext cx="574155" cy="573951"/>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53585F"/>
                  </a:solidFill>
                </a:defRPr>
              </a:pPr>
              <a:endParaRPr/>
            </a:p>
          </p:txBody>
        </p:sp>
        <p:sp>
          <p:nvSpPr>
            <p:cNvPr id="144" name="+"/>
            <p:cNvSpPr txBox="1"/>
            <p:nvPr/>
          </p:nvSpPr>
          <p:spPr>
            <a:xfrm>
              <a:off x="13270" y="-1"/>
              <a:ext cx="522214" cy="9398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defRPr sz="5500" b="1">
                  <a:solidFill>
                    <a:srgbClr val="53585F"/>
                  </a:solidFill>
                  <a:latin typeface="Helvetica"/>
                  <a:ea typeface="Helvetica"/>
                  <a:cs typeface="Helvetica"/>
                  <a:sym typeface="Helvetica"/>
                </a:defRPr>
              </a:lvl1pPr>
            </a:lstStyle>
            <a:p>
              <a:r>
                <a:t>+</a:t>
              </a:r>
            </a:p>
          </p:txBody>
        </p:sp>
      </p:grpSp>
      <p:grpSp>
        <p:nvGrpSpPr>
          <p:cNvPr id="148" name="Gruppieren"/>
          <p:cNvGrpSpPr/>
          <p:nvPr/>
        </p:nvGrpSpPr>
        <p:grpSpPr>
          <a:xfrm>
            <a:off x="4410474" y="3238061"/>
            <a:ext cx="623831" cy="647700"/>
            <a:chOff x="0" y="0"/>
            <a:chExt cx="623830" cy="647700"/>
          </a:xfrm>
        </p:grpSpPr>
        <p:sp>
          <p:nvSpPr>
            <p:cNvPr id="146" name="Quadrat"/>
            <p:cNvSpPr/>
            <p:nvPr/>
          </p:nvSpPr>
          <p:spPr>
            <a:xfrm>
              <a:off x="49676" y="43062"/>
              <a:ext cx="574155" cy="573951"/>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53585F"/>
                  </a:solidFill>
                </a:defRPr>
              </a:pPr>
              <a:endParaRPr/>
            </a:p>
          </p:txBody>
        </p:sp>
        <p:sp>
          <p:nvSpPr>
            <p:cNvPr id="147" name="10"/>
            <p:cNvSpPr txBox="1"/>
            <p:nvPr/>
          </p:nvSpPr>
          <p:spPr>
            <a:xfrm>
              <a:off x="0" y="0"/>
              <a:ext cx="622707"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defRPr>
                  <a:solidFill>
                    <a:srgbClr val="53585F"/>
                  </a:solidFill>
                </a:defRPr>
              </a:lvl1pPr>
            </a:lstStyle>
            <a:p>
              <a:r>
                <a:t>10</a:t>
              </a:r>
            </a:p>
          </p:txBody>
        </p:sp>
      </p:grpSp>
      <p:grpSp>
        <p:nvGrpSpPr>
          <p:cNvPr id="151" name="Gruppieren"/>
          <p:cNvGrpSpPr/>
          <p:nvPr/>
        </p:nvGrpSpPr>
        <p:grpSpPr>
          <a:xfrm>
            <a:off x="1950707" y="3904810"/>
            <a:ext cx="574155" cy="647701"/>
            <a:chOff x="0" y="0"/>
            <a:chExt cx="574154" cy="647700"/>
          </a:xfrm>
        </p:grpSpPr>
        <p:sp>
          <p:nvSpPr>
            <p:cNvPr id="149" name="Quadrat"/>
            <p:cNvSpPr/>
            <p:nvPr/>
          </p:nvSpPr>
          <p:spPr>
            <a:xfrm>
              <a:off x="0" y="43062"/>
              <a:ext cx="574155" cy="573951"/>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53585F"/>
                  </a:solidFill>
                </a:defRPr>
              </a:pPr>
              <a:endParaRPr/>
            </a:p>
          </p:txBody>
        </p:sp>
        <p:sp>
          <p:nvSpPr>
            <p:cNvPr id="150" name="5"/>
            <p:cNvSpPr txBox="1"/>
            <p:nvPr/>
          </p:nvSpPr>
          <p:spPr>
            <a:xfrm>
              <a:off x="90125" y="0"/>
              <a:ext cx="368504" cy="6477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defRPr>
                  <a:solidFill>
                    <a:srgbClr val="53585F"/>
                  </a:solidFill>
                </a:defRPr>
              </a:lvl1pPr>
            </a:lstStyle>
            <a:p>
              <a:r>
                <a:t>5</a:t>
              </a:r>
            </a:p>
          </p:txBody>
        </p:sp>
      </p:grpSp>
      <p:grpSp>
        <p:nvGrpSpPr>
          <p:cNvPr id="154" name="Gruppieren"/>
          <p:cNvGrpSpPr/>
          <p:nvPr/>
        </p:nvGrpSpPr>
        <p:grpSpPr>
          <a:xfrm>
            <a:off x="1950707" y="5485637"/>
            <a:ext cx="574155" cy="647701"/>
            <a:chOff x="0" y="0"/>
            <a:chExt cx="574154" cy="647700"/>
          </a:xfrm>
        </p:grpSpPr>
        <p:sp>
          <p:nvSpPr>
            <p:cNvPr id="152" name="Quadrat"/>
            <p:cNvSpPr/>
            <p:nvPr/>
          </p:nvSpPr>
          <p:spPr>
            <a:xfrm>
              <a:off x="0" y="43062"/>
              <a:ext cx="574155" cy="573951"/>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53585F"/>
                  </a:solidFill>
                </a:defRPr>
              </a:pPr>
              <a:endParaRPr/>
            </a:p>
          </p:txBody>
        </p:sp>
        <p:sp>
          <p:nvSpPr>
            <p:cNvPr id="153" name="1"/>
            <p:cNvSpPr txBox="1"/>
            <p:nvPr/>
          </p:nvSpPr>
          <p:spPr>
            <a:xfrm>
              <a:off x="90125" y="0"/>
              <a:ext cx="368504"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defRPr>
                  <a:solidFill>
                    <a:srgbClr val="53585F"/>
                  </a:solidFill>
                </a:defRPr>
              </a:lvl1pPr>
            </a:lstStyle>
            <a:p>
              <a:r>
                <a:t>1</a:t>
              </a:r>
            </a:p>
          </p:txBody>
        </p:sp>
      </p:grpSp>
      <p:sp>
        <p:nvSpPr>
          <p:cNvPr id="155" name="Linie"/>
          <p:cNvSpPr/>
          <p:nvPr/>
        </p:nvSpPr>
        <p:spPr>
          <a:xfrm>
            <a:off x="2521793" y="4254305"/>
            <a:ext cx="1085927" cy="5971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783" y="0"/>
                </a:lnTo>
                <a:lnTo>
                  <a:pt x="7783" y="21600"/>
                </a:lnTo>
                <a:lnTo>
                  <a:pt x="21600" y="21600"/>
                </a:lnTo>
              </a:path>
            </a:pathLst>
          </a:custGeom>
          <a:noFill/>
          <a:ln w="381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a:p>
        </p:txBody>
      </p:sp>
      <p:sp>
        <p:nvSpPr>
          <p:cNvPr id="156" name="Linie"/>
          <p:cNvSpPr/>
          <p:nvPr/>
        </p:nvSpPr>
        <p:spPr>
          <a:xfrm rot="10800000" flipH="1">
            <a:off x="2521793" y="5232206"/>
            <a:ext cx="1085927" cy="5971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783" y="0"/>
                </a:lnTo>
                <a:lnTo>
                  <a:pt x="7783" y="21600"/>
                </a:lnTo>
                <a:lnTo>
                  <a:pt x="21600" y="21600"/>
                </a:lnTo>
              </a:path>
            </a:pathLst>
          </a:custGeom>
          <a:noFill/>
          <a:ln w="381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a:p>
        </p:txBody>
      </p:sp>
      <p:sp>
        <p:nvSpPr>
          <p:cNvPr id="157" name="Linie"/>
          <p:cNvSpPr/>
          <p:nvPr/>
        </p:nvSpPr>
        <p:spPr>
          <a:xfrm>
            <a:off x="5044336" y="3563037"/>
            <a:ext cx="1085926" cy="12900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783" y="0"/>
                </a:lnTo>
                <a:lnTo>
                  <a:pt x="7783" y="21600"/>
                </a:lnTo>
                <a:lnTo>
                  <a:pt x="21600" y="21600"/>
                </a:lnTo>
              </a:path>
            </a:pathLst>
          </a:custGeom>
          <a:noFill/>
          <a:ln w="381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a:p>
        </p:txBody>
      </p:sp>
      <p:sp>
        <p:nvSpPr>
          <p:cNvPr id="158" name="Linie"/>
          <p:cNvSpPr/>
          <p:nvPr/>
        </p:nvSpPr>
        <p:spPr>
          <a:xfrm flipV="1">
            <a:off x="5044336" y="5232206"/>
            <a:ext cx="1099194" cy="0"/>
          </a:xfrm>
          <a:prstGeom prst="line">
            <a:avLst/>
          </a:prstGeom>
          <a:noFill/>
          <a:ln w="381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dirty="0"/>
          </a:p>
        </p:txBody>
      </p:sp>
      <p:sp>
        <p:nvSpPr>
          <p:cNvPr id="159" name="Linie"/>
          <p:cNvSpPr/>
          <p:nvPr/>
        </p:nvSpPr>
        <p:spPr>
          <a:xfrm>
            <a:off x="6695335" y="5009548"/>
            <a:ext cx="1363661" cy="0"/>
          </a:xfrm>
          <a:prstGeom prst="line">
            <a:avLst/>
          </a:prstGeom>
          <a:noFill/>
          <a:ln w="381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a:p>
        </p:txBody>
      </p:sp>
      <p:sp>
        <p:nvSpPr>
          <p:cNvPr id="160" name="Linie"/>
          <p:cNvSpPr/>
          <p:nvPr/>
        </p:nvSpPr>
        <p:spPr>
          <a:xfrm>
            <a:off x="8981337" y="5009548"/>
            <a:ext cx="1141337" cy="0"/>
          </a:xfrm>
          <a:prstGeom prst="line">
            <a:avLst/>
          </a:prstGeom>
          <a:noFill/>
          <a:ln w="381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err="1"/>
              <a:t>Solving</a:t>
            </a:r>
            <a:r>
              <a:rPr lang="de-DE" dirty="0"/>
              <a:t> GFLP</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30</a:t>
            </a:fld>
            <a:endParaRPr/>
          </a:p>
        </p:txBody>
      </p:sp>
      <p:grpSp>
        <p:nvGrpSpPr>
          <p:cNvPr id="4" name="Group 3">
            <a:extLst>
              <a:ext uri="{FF2B5EF4-FFF2-40B4-BE49-F238E27FC236}">
                <a16:creationId xmlns:a16="http://schemas.microsoft.com/office/drawing/2014/main" id="{ABDC6636-5AE0-AB4D-8204-51D3D4472CAE}"/>
              </a:ext>
            </a:extLst>
          </p:cNvPr>
          <p:cNvGrpSpPr/>
          <p:nvPr/>
        </p:nvGrpSpPr>
        <p:grpSpPr>
          <a:xfrm>
            <a:off x="1558028" y="2694587"/>
            <a:ext cx="8942601" cy="1826141"/>
            <a:chOff x="1558028" y="2694587"/>
            <a:chExt cx="8942601" cy="1826141"/>
          </a:xfrm>
        </p:grpSpPr>
        <mc:AlternateContent xmlns:mc="http://schemas.openxmlformats.org/markup-compatibility/2006">
          <mc:Choice xmlns:a14="http://schemas.microsoft.com/office/drawing/2010/main" Requires="a14">
            <p:sp>
              <p:nvSpPr>
                <p:cNvPr id="2" name="TextBox 1">
                  <a:extLst>
                    <a:ext uri="{FF2B5EF4-FFF2-40B4-BE49-F238E27FC236}">
                      <a16:creationId xmlns:a16="http://schemas.microsoft.com/office/drawing/2014/main" id="{DD6945E6-4993-814A-A674-2065E63952C0}"/>
                    </a:ext>
                  </a:extLst>
                </p:cNvPr>
                <p:cNvSpPr txBox="1"/>
                <p:nvPr/>
              </p:nvSpPr>
              <p:spPr>
                <a:xfrm>
                  <a:off x="2973504" y="2906547"/>
                  <a:ext cx="7527125"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4000" b="0" i="0" u="none" strike="noStrike" cap="none" spc="0" normalizeH="0" baseline="0" dirty="0">
                      <a:ln>
                        <a:noFill/>
                      </a:ln>
                      <a:solidFill>
                        <a:srgbClr val="000000"/>
                      </a:solidFill>
                      <a:effectLst/>
                      <a:uFillTx/>
                      <a:latin typeface="+mn-lt"/>
                      <a:ea typeface="+mn-ea"/>
                      <a:cs typeface="+mn-cs"/>
                      <a:sym typeface="Helvetica Light"/>
                    </a:rPr>
                    <a:t>Generate </a:t>
                  </a:r>
                  <a:r>
                    <a:rPr kumimoji="0" lang="de-DE" sz="4000" b="0" i="0" u="none" strike="noStrike" cap="none" spc="0" normalizeH="0" baseline="0" dirty="0" err="1">
                      <a:ln>
                        <a:noFill/>
                      </a:ln>
                      <a:solidFill>
                        <a:srgbClr val="000000"/>
                      </a:solidFill>
                      <a:effectLst/>
                      <a:uFillTx/>
                      <a:latin typeface="+mn-lt"/>
                      <a:ea typeface="+mn-ea"/>
                      <a:cs typeface="+mn-cs"/>
                      <a:sym typeface="Helvetica Light"/>
                    </a:rPr>
                    <a:t>candidate</a:t>
                  </a:r>
                  <a:r>
                    <a:rPr kumimoji="0" lang="de-DE" sz="4000" b="0" i="0" u="none" strike="noStrike" cap="none" spc="0" normalizeH="0" baseline="0" dirty="0">
                      <a:ln>
                        <a:noFill/>
                      </a:ln>
                      <a:solidFill>
                        <a:srgbClr val="000000"/>
                      </a:solidFill>
                      <a:effectLst/>
                      <a:uFillTx/>
                      <a:latin typeface="+mn-lt"/>
                      <a:ea typeface="+mn-ea"/>
                      <a:cs typeface="+mn-cs"/>
                      <a:sym typeface="Helvetica Light"/>
                    </a:rPr>
                    <a:t> </a:t>
                  </a:r>
                  <a:r>
                    <a:rPr kumimoji="0" lang="de-DE" sz="4000" b="0" i="0" u="none" strike="noStrike" cap="none" spc="0" normalizeH="0" baseline="0" dirty="0" err="1">
                      <a:ln>
                        <a:noFill/>
                      </a:ln>
                      <a:solidFill>
                        <a:srgbClr val="000000"/>
                      </a:solidFill>
                      <a:effectLst/>
                      <a:uFillTx/>
                      <a:latin typeface="+mn-lt"/>
                      <a:ea typeface="+mn-ea"/>
                      <a:cs typeface="+mn-cs"/>
                      <a:sym typeface="Helvetica Light"/>
                    </a:rPr>
                    <a:t>positions</a:t>
                  </a:r>
                  <a:r>
                    <a:rPr kumimoji="0" lang="de-DE" sz="4000" b="0" i="0" u="none" strike="noStrike" cap="none" spc="0" normalizeH="0" baseline="0" dirty="0">
                      <a:ln>
                        <a:noFill/>
                      </a:ln>
                      <a:solidFill>
                        <a:srgbClr val="000000"/>
                      </a:solidFill>
                      <a:effectLst/>
                      <a:uFillTx/>
                      <a:latin typeface="+mn-lt"/>
                      <a:ea typeface="+mn-ea"/>
                      <a:cs typeface="+mn-cs"/>
                      <a:sym typeface="Helvetica Light"/>
                    </a:rPr>
                    <a:t> </a:t>
                  </a:r>
                  <a14:m>
                    <m:oMath xmlns:m="http://schemas.openxmlformats.org/officeDocument/2006/math">
                      <m:sSub>
                        <m:sSubPr>
                          <m:ctrlPr>
                            <a:rPr kumimoji="0" lang="de-DE" sz="40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m:rPr>
                              <m:sty m:val="p"/>
                            </m:rPr>
                            <a:rPr kumimoji="0" lang="el-GR" sz="40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Λ</m:t>
                          </m:r>
                        </m:e>
                        <m:sub>
                          <m:r>
                            <a:rPr kumimoji="0" lang="de-DE" sz="40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sub>
                      </m:sSub>
                    </m:oMath>
                  </a14:m>
                  <a:br>
                    <a:rPr kumimoji="0" lang="de-DE" sz="4000" b="0" i="0" u="none" strike="noStrike" cap="none" spc="0" normalizeH="0" baseline="0" dirty="0">
                      <a:ln>
                        <a:noFill/>
                      </a:ln>
                      <a:solidFill>
                        <a:srgbClr val="000000"/>
                      </a:solidFill>
                      <a:effectLst/>
                      <a:uFillTx/>
                      <a:latin typeface="+mn-lt"/>
                      <a:ea typeface="+mn-ea"/>
                      <a:cs typeface="+mn-cs"/>
                      <a:sym typeface="Helvetica Light"/>
                    </a:rPr>
                  </a:br>
                  <a:r>
                    <a:rPr kumimoji="0" lang="de-DE" sz="4000" b="0" i="0" u="none" strike="noStrike" cap="none" spc="0" normalizeH="0" baseline="0" dirty="0" err="1">
                      <a:ln>
                        <a:noFill/>
                      </a:ln>
                      <a:solidFill>
                        <a:srgbClr val="000000"/>
                      </a:solidFill>
                      <a:effectLst/>
                      <a:uFillTx/>
                      <a:latin typeface="+mn-lt"/>
                      <a:ea typeface="+mn-ea"/>
                      <a:cs typeface="+mn-cs"/>
                      <a:sym typeface="Helvetica Light"/>
                    </a:rPr>
                    <a:t>for</a:t>
                  </a:r>
                  <a:r>
                    <a:rPr kumimoji="0" lang="de-DE" sz="4000" b="0" i="0" u="none" strike="noStrike" cap="none" spc="0" normalizeH="0" baseline="0" dirty="0">
                      <a:ln>
                        <a:noFill/>
                      </a:ln>
                      <a:solidFill>
                        <a:srgbClr val="000000"/>
                      </a:solidFill>
                      <a:effectLst/>
                      <a:uFillTx/>
                      <a:latin typeface="+mn-lt"/>
                      <a:ea typeface="+mn-ea"/>
                      <a:cs typeface="+mn-cs"/>
                      <a:sym typeface="Helvetica Light"/>
                    </a:rPr>
                    <a:t> </a:t>
                  </a:r>
                  <a:r>
                    <a:rPr kumimoji="0" lang="de-DE" sz="4000" b="0" i="0" u="none" strike="noStrike" cap="none" spc="0" normalizeH="0" baseline="0" dirty="0" err="1">
                      <a:ln>
                        <a:noFill/>
                      </a:ln>
                      <a:solidFill>
                        <a:srgbClr val="000000"/>
                      </a:solidFill>
                      <a:effectLst/>
                      <a:uFillTx/>
                      <a:latin typeface="+mn-lt"/>
                      <a:ea typeface="+mn-ea"/>
                      <a:cs typeface="+mn-cs"/>
                      <a:sym typeface="Helvetica Light"/>
                    </a:rPr>
                    <a:t>each</a:t>
                  </a:r>
                  <a:r>
                    <a:rPr kumimoji="0" lang="de-DE" sz="4000" b="0" i="0" u="none" strike="noStrike" cap="none" spc="0" normalizeH="0" baseline="0" dirty="0">
                      <a:ln>
                        <a:noFill/>
                      </a:ln>
                      <a:solidFill>
                        <a:srgbClr val="000000"/>
                      </a:solidFill>
                      <a:effectLst/>
                      <a:uFillTx/>
                      <a:latin typeface="+mn-lt"/>
                      <a:ea typeface="+mn-ea"/>
                      <a:cs typeface="+mn-cs"/>
                      <a:sym typeface="Helvetica Light"/>
                    </a:rPr>
                    <a:t> </a:t>
                  </a:r>
                  <a:r>
                    <a:rPr kumimoji="0" lang="de-DE" sz="4000" b="0" i="0" u="none" strike="noStrike" cap="none" spc="0" normalizeH="0" baseline="0" dirty="0" err="1">
                      <a:ln>
                        <a:noFill/>
                      </a:ln>
                      <a:solidFill>
                        <a:srgbClr val="000000"/>
                      </a:solidFill>
                      <a:effectLst/>
                      <a:uFillTx/>
                      <a:latin typeface="+mn-lt"/>
                      <a:ea typeface="+mn-ea"/>
                      <a:cs typeface="+mn-cs"/>
                      <a:sym typeface="Helvetica Light"/>
                    </a:rPr>
                    <a:t>label</a:t>
                  </a:r>
                  <a:r>
                    <a:rPr kumimoji="0" lang="de-DE" sz="4000" b="0" i="0" u="none" strike="noStrike" cap="none" spc="0" normalizeH="0" baseline="0" dirty="0">
                      <a:ln>
                        <a:noFill/>
                      </a:ln>
                      <a:solidFill>
                        <a:srgbClr val="000000"/>
                      </a:solidFill>
                      <a:effectLst/>
                      <a:uFillTx/>
                      <a:latin typeface="+mn-lt"/>
                      <a:ea typeface="+mn-ea"/>
                      <a:cs typeface="+mn-cs"/>
                      <a:sym typeface="Helvetica Light"/>
                    </a:rPr>
                    <a:t> </a:t>
                  </a:r>
                  <a14:m>
                    <m:oMath xmlns:m="http://schemas.openxmlformats.org/officeDocument/2006/math">
                      <m:r>
                        <a:rPr kumimoji="0" lang="de-DE" sz="40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r>
                        <a:rPr kumimoji="0" lang="de-DE" sz="40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40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𝐿</m:t>
                      </m:r>
                    </m:oMath>
                  </a14:m>
                  <a:endParaRPr kumimoji="0" lang="de-DE" sz="40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2" name="TextBox 1">
                  <a:extLst>
                    <a:ext uri="{FF2B5EF4-FFF2-40B4-BE49-F238E27FC236}">
                      <a16:creationId xmlns:a16="http://schemas.microsoft.com/office/drawing/2014/main" id="{DD6945E6-4993-814A-A674-2065E63952C0}"/>
                    </a:ext>
                  </a:extLst>
                </p:cNvPr>
                <p:cNvSpPr txBox="1">
                  <a:spLocks noRot="1" noChangeAspect="1" noMove="1" noResize="1" noEditPoints="1" noAdjustHandles="1" noChangeArrowheads="1" noChangeShapeType="1" noTextEdit="1"/>
                </p:cNvSpPr>
                <p:nvPr/>
              </p:nvSpPr>
              <p:spPr>
                <a:xfrm>
                  <a:off x="2973504" y="2906547"/>
                  <a:ext cx="7527125" cy="1333698"/>
                </a:xfrm>
                <a:prstGeom prst="rect">
                  <a:avLst/>
                </a:prstGeom>
                <a:blipFill>
                  <a:blip r:embed="rId3"/>
                  <a:stretch>
                    <a:fillRect l="-3199" t="-6604" b="-17925"/>
                  </a:stretch>
                </a:blipFill>
                <a:ln w="12700" cap="flat">
                  <a:noFill/>
                  <a:miter lim="400000"/>
                </a:ln>
                <a:effectLst/>
              </p:spPr>
              <p:txBody>
                <a:bodyPr/>
                <a:lstStyle/>
                <a:p>
                  <a:r>
                    <a:rPr lang="de-DE">
                      <a:noFill/>
                    </a:rPr>
                    <a:t> </a:t>
                  </a:r>
                </a:p>
              </p:txBody>
            </p:sp>
          </mc:Fallback>
        </mc:AlternateContent>
        <p:sp>
          <p:nvSpPr>
            <p:cNvPr id="3" name="TextBox 2">
              <a:extLst>
                <a:ext uri="{FF2B5EF4-FFF2-40B4-BE49-F238E27FC236}">
                  <a16:creationId xmlns:a16="http://schemas.microsoft.com/office/drawing/2014/main" id="{F61E4AC4-69FC-3542-AE52-095ECB1E0C7C}"/>
                </a:ext>
              </a:extLst>
            </p:cNvPr>
            <p:cNvSpPr txBox="1"/>
            <p:nvPr/>
          </p:nvSpPr>
          <p:spPr>
            <a:xfrm>
              <a:off x="1558028" y="2694587"/>
              <a:ext cx="902491"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11000" b="1" i="0" u="none" strike="noStrike" cap="none" spc="0" normalizeH="0" baseline="0" dirty="0">
                  <a:ln>
                    <a:noFill/>
                  </a:ln>
                  <a:solidFill>
                    <a:schemeClr val="bg1">
                      <a:lumMod val="50000"/>
                    </a:schemeClr>
                  </a:solidFill>
                  <a:effectLst/>
                  <a:uFillTx/>
                  <a:latin typeface="+mn-lt"/>
                  <a:ea typeface="+mn-ea"/>
                  <a:cs typeface="+mn-cs"/>
                  <a:sym typeface="Helvetica Light"/>
                </a:rPr>
                <a:t>1</a:t>
              </a:r>
            </a:p>
          </p:txBody>
        </p:sp>
      </p:grpSp>
      <p:grpSp>
        <p:nvGrpSpPr>
          <p:cNvPr id="5" name="Group 4">
            <a:extLst>
              <a:ext uri="{FF2B5EF4-FFF2-40B4-BE49-F238E27FC236}">
                <a16:creationId xmlns:a16="http://schemas.microsoft.com/office/drawing/2014/main" id="{90DA137C-8788-004C-A32D-61AC81B9A82A}"/>
              </a:ext>
            </a:extLst>
          </p:cNvPr>
          <p:cNvGrpSpPr/>
          <p:nvPr/>
        </p:nvGrpSpPr>
        <p:grpSpPr>
          <a:xfrm>
            <a:off x="1582873" y="4639629"/>
            <a:ext cx="9674950" cy="1718419"/>
            <a:chOff x="1582873" y="4639629"/>
            <a:chExt cx="9674950" cy="1718419"/>
          </a:xfrm>
        </p:grpSpPr>
        <p:sp>
          <p:nvSpPr>
            <p:cNvPr id="7" name="TextBox 6">
              <a:extLst>
                <a:ext uri="{FF2B5EF4-FFF2-40B4-BE49-F238E27FC236}">
                  <a16:creationId xmlns:a16="http://schemas.microsoft.com/office/drawing/2014/main" id="{393CBB67-38A4-2143-9B84-86C88DE63FAC}"/>
                </a:ext>
              </a:extLst>
            </p:cNvPr>
            <p:cNvSpPr txBox="1"/>
            <p:nvPr/>
          </p:nvSpPr>
          <p:spPr>
            <a:xfrm>
              <a:off x="2973504" y="4893545"/>
              <a:ext cx="8284319"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l"/>
              <a:r>
                <a:rPr lang="de-DE" dirty="0" err="1"/>
                <a:t>Reduce</a:t>
              </a:r>
              <a:r>
                <a:rPr lang="de-DE" dirty="0"/>
                <a:t> </a:t>
              </a:r>
              <a:r>
                <a:rPr lang="de-DE" dirty="0" err="1"/>
                <a:t>heavily</a:t>
              </a:r>
              <a:r>
                <a:rPr lang="de-DE" dirty="0"/>
                <a:t> </a:t>
              </a:r>
              <a:r>
                <a:rPr lang="de-DE" dirty="0" err="1"/>
                <a:t>overlapping</a:t>
              </a:r>
              <a:r>
                <a:rPr lang="de-DE" dirty="0"/>
                <a:t> </a:t>
              </a:r>
              <a:r>
                <a:rPr lang="de-DE" dirty="0" err="1"/>
                <a:t>positions</a:t>
              </a:r>
              <a:br>
                <a:rPr lang="de-DE" dirty="0"/>
              </a:br>
              <a:r>
                <a:rPr lang="de-DE" dirty="0" err="1"/>
                <a:t>through</a:t>
              </a:r>
              <a:r>
                <a:rPr lang="de-DE" dirty="0"/>
                <a:t> </a:t>
              </a:r>
              <a:r>
                <a:rPr lang="de-DE" dirty="0" err="1"/>
                <a:t>overlap</a:t>
              </a:r>
              <a:r>
                <a:rPr lang="de-DE" dirty="0"/>
                <a:t> </a:t>
              </a:r>
              <a:r>
                <a:rPr lang="de-DE" dirty="0" err="1"/>
                <a:t>graph</a:t>
              </a:r>
              <a:r>
                <a:rPr lang="de-DE" dirty="0"/>
                <a:t> </a:t>
              </a:r>
              <a:r>
                <a:rPr lang="de-DE" dirty="0" err="1"/>
                <a:t>and</a:t>
              </a:r>
              <a:r>
                <a:rPr lang="de-DE" dirty="0"/>
                <a:t> form </a:t>
              </a:r>
              <a:r>
                <a:rPr lang="de-DE" dirty="0" err="1"/>
                <a:t>groups</a:t>
              </a:r>
              <a:endParaRPr lang="de-DE" dirty="0"/>
            </a:p>
          </p:txBody>
        </p:sp>
        <p:sp>
          <p:nvSpPr>
            <p:cNvPr id="10" name="TextBox 9">
              <a:extLst>
                <a:ext uri="{FF2B5EF4-FFF2-40B4-BE49-F238E27FC236}">
                  <a16:creationId xmlns:a16="http://schemas.microsoft.com/office/drawing/2014/main" id="{F4105838-3F1A-3B41-82B8-FFAA9CE2AA9D}"/>
                </a:ext>
              </a:extLst>
            </p:cNvPr>
            <p:cNvSpPr txBox="1"/>
            <p:nvPr/>
          </p:nvSpPr>
          <p:spPr>
            <a:xfrm>
              <a:off x="1582873" y="4639629"/>
              <a:ext cx="852798" cy="17184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de-DE" sz="10500" b="1" dirty="0">
                  <a:solidFill>
                    <a:schemeClr val="bg1">
                      <a:lumMod val="50000"/>
                    </a:schemeClr>
                  </a:solidFill>
                </a:rPr>
                <a:t>2</a:t>
              </a:r>
              <a:endParaRPr kumimoji="0" lang="de-DE" sz="10500" b="1" i="0" u="none" strike="noStrike" cap="none" spc="0" normalizeH="0" baseline="0" dirty="0">
                <a:ln>
                  <a:noFill/>
                </a:ln>
                <a:solidFill>
                  <a:schemeClr val="bg1">
                    <a:lumMod val="50000"/>
                  </a:schemeClr>
                </a:solidFill>
                <a:effectLst/>
                <a:uFillTx/>
                <a:latin typeface="+mn-lt"/>
                <a:ea typeface="+mn-ea"/>
                <a:cs typeface="+mn-cs"/>
                <a:sym typeface="Helvetica Light"/>
              </a:endParaRPr>
            </a:p>
          </p:txBody>
        </p:sp>
      </p:grpSp>
      <p:grpSp>
        <p:nvGrpSpPr>
          <p:cNvPr id="6" name="Group 5">
            <a:extLst>
              <a:ext uri="{FF2B5EF4-FFF2-40B4-BE49-F238E27FC236}">
                <a16:creationId xmlns:a16="http://schemas.microsoft.com/office/drawing/2014/main" id="{A58CCFD4-116A-ED43-A24B-C9020E145328}"/>
              </a:ext>
            </a:extLst>
          </p:cNvPr>
          <p:cNvGrpSpPr/>
          <p:nvPr/>
        </p:nvGrpSpPr>
        <p:grpSpPr>
          <a:xfrm>
            <a:off x="1582873" y="6527581"/>
            <a:ext cx="8854213" cy="1718419"/>
            <a:chOff x="1582873" y="6527581"/>
            <a:chExt cx="8854213" cy="1718419"/>
          </a:xfrm>
        </p:grpSpPr>
        <p:sp>
          <p:nvSpPr>
            <p:cNvPr id="8" name="TextBox 7">
              <a:extLst>
                <a:ext uri="{FF2B5EF4-FFF2-40B4-BE49-F238E27FC236}">
                  <a16:creationId xmlns:a16="http://schemas.microsoft.com/office/drawing/2014/main" id="{C33BB17A-A444-6F4B-8F51-048BF8825AE2}"/>
                </a:ext>
              </a:extLst>
            </p:cNvPr>
            <p:cNvSpPr txBox="1"/>
            <p:nvPr/>
          </p:nvSpPr>
          <p:spPr>
            <a:xfrm>
              <a:off x="2973504" y="6757433"/>
              <a:ext cx="7463582"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l"/>
              <a:r>
                <a:rPr lang="de-DE" dirty="0"/>
                <a:t>Match </a:t>
              </a:r>
              <a:r>
                <a:rPr lang="de-DE" dirty="0" err="1"/>
                <a:t>labels</a:t>
              </a:r>
              <a:r>
                <a:rPr lang="de-DE" dirty="0"/>
                <a:t> </a:t>
              </a:r>
              <a:r>
                <a:rPr lang="de-DE" dirty="0" err="1"/>
                <a:t>to</a:t>
              </a:r>
              <a:r>
                <a:rPr lang="de-DE" dirty="0"/>
                <a:t> </a:t>
              </a:r>
              <a:r>
                <a:rPr lang="de-DE" dirty="0" err="1"/>
                <a:t>groups</a:t>
              </a:r>
              <a:r>
                <a:rPr lang="de-DE" dirty="0"/>
                <a:t> </a:t>
              </a:r>
              <a:r>
                <a:rPr lang="de-DE" dirty="0" err="1"/>
                <a:t>by</a:t>
              </a:r>
              <a:r>
                <a:rPr lang="de-DE" dirty="0"/>
                <a:t> </a:t>
              </a:r>
              <a:r>
                <a:rPr lang="de-DE" dirty="0" err="1"/>
                <a:t>solving</a:t>
              </a:r>
              <a:r>
                <a:rPr lang="de-DE" dirty="0"/>
                <a:t> a</a:t>
              </a:r>
              <a:br>
                <a:rPr lang="de-DE" dirty="0"/>
              </a:br>
              <a:r>
                <a:rPr lang="de-DE" dirty="0"/>
                <a:t>a </a:t>
              </a:r>
              <a:r>
                <a:rPr lang="de-DE" dirty="0" err="1"/>
                <a:t>matching</a:t>
              </a:r>
              <a:r>
                <a:rPr lang="de-DE" dirty="0"/>
                <a:t> </a:t>
              </a:r>
              <a:r>
                <a:rPr lang="de-DE" dirty="0" err="1"/>
                <a:t>problem</a:t>
              </a:r>
              <a:endParaRPr lang="de-DE" dirty="0"/>
            </a:p>
          </p:txBody>
        </p:sp>
        <p:sp>
          <p:nvSpPr>
            <p:cNvPr id="12" name="TextBox 11">
              <a:extLst>
                <a:ext uri="{FF2B5EF4-FFF2-40B4-BE49-F238E27FC236}">
                  <a16:creationId xmlns:a16="http://schemas.microsoft.com/office/drawing/2014/main" id="{E91D2917-4CFA-3042-850B-A6C544F22C71}"/>
                </a:ext>
              </a:extLst>
            </p:cNvPr>
            <p:cNvSpPr txBox="1"/>
            <p:nvPr/>
          </p:nvSpPr>
          <p:spPr>
            <a:xfrm>
              <a:off x="1582873" y="6527581"/>
              <a:ext cx="852798" cy="17184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10500" b="1" i="0" u="none" strike="noStrike" cap="none" spc="0" normalizeH="0" baseline="0" dirty="0">
                  <a:ln>
                    <a:noFill/>
                  </a:ln>
                  <a:solidFill>
                    <a:schemeClr val="bg1">
                      <a:lumMod val="50000"/>
                    </a:schemeClr>
                  </a:solidFill>
                  <a:effectLst/>
                  <a:uFillTx/>
                  <a:latin typeface="+mn-lt"/>
                  <a:ea typeface="+mn-ea"/>
                  <a:cs typeface="+mn-cs"/>
                  <a:sym typeface="Helvetica Light"/>
                </a:rPr>
                <a:t>3</a:t>
              </a:r>
            </a:p>
          </p:txBody>
        </p:sp>
      </p:grpSp>
      <p:grpSp>
        <p:nvGrpSpPr>
          <p:cNvPr id="15" name="Group 14">
            <a:extLst>
              <a:ext uri="{FF2B5EF4-FFF2-40B4-BE49-F238E27FC236}">
                <a16:creationId xmlns:a16="http://schemas.microsoft.com/office/drawing/2014/main" id="{021BAF66-A647-4842-AF4D-6D5F1918F47A}"/>
              </a:ext>
            </a:extLst>
          </p:cNvPr>
          <p:cNvGrpSpPr/>
          <p:nvPr/>
        </p:nvGrpSpPr>
        <p:grpSpPr>
          <a:xfrm>
            <a:off x="1270669" y="4867698"/>
            <a:ext cx="10463462" cy="1232316"/>
            <a:chOff x="1233176" y="2930611"/>
            <a:chExt cx="10463462" cy="1232316"/>
          </a:xfrm>
        </p:grpSpPr>
        <p:cxnSp>
          <p:nvCxnSpPr>
            <p:cNvPr id="13" name="Straight Connector 12">
              <a:extLst>
                <a:ext uri="{FF2B5EF4-FFF2-40B4-BE49-F238E27FC236}">
                  <a16:creationId xmlns:a16="http://schemas.microsoft.com/office/drawing/2014/main" id="{DF9E4B29-3360-3F46-B1A2-32DD2A2F7381}"/>
                </a:ext>
              </a:extLst>
            </p:cNvPr>
            <p:cNvCxnSpPr>
              <a:cxnSpLocks/>
            </p:cNvCxnSpPr>
            <p:nvPr/>
          </p:nvCxnSpPr>
          <p:spPr>
            <a:xfrm>
              <a:off x="1233176" y="2930611"/>
              <a:ext cx="0" cy="1232316"/>
            </a:xfrm>
            <a:prstGeom prst="line">
              <a:avLst/>
            </a:prstGeom>
            <a:noFill/>
            <a:ln w="6985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8" name="Straight Connector 17">
              <a:extLst>
                <a:ext uri="{FF2B5EF4-FFF2-40B4-BE49-F238E27FC236}">
                  <a16:creationId xmlns:a16="http://schemas.microsoft.com/office/drawing/2014/main" id="{A227147C-EA6E-104B-B9DF-6B26B3FB6BFC}"/>
                </a:ext>
              </a:extLst>
            </p:cNvPr>
            <p:cNvCxnSpPr>
              <a:cxnSpLocks/>
            </p:cNvCxnSpPr>
            <p:nvPr/>
          </p:nvCxnSpPr>
          <p:spPr>
            <a:xfrm>
              <a:off x="11696638" y="2930611"/>
              <a:ext cx="0" cy="1232316"/>
            </a:xfrm>
            <a:prstGeom prst="line">
              <a:avLst/>
            </a:prstGeom>
            <a:noFill/>
            <a:ln w="69850" cap="flat">
              <a:solidFill>
                <a:srgbClr val="CA7D17"/>
              </a:solidFill>
              <a:prstDash val="solid"/>
              <a:miter lim="400000"/>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1504476770"/>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 -4.47917E-6 L 0 0.19027 " pathEditMode="relative" rAng="0" ptsTypes="AA">
                                      <p:cBhvr>
                                        <p:cTn id="6" dur="500" fill="hold"/>
                                        <p:tgtEl>
                                          <p:spTgt spid="15"/>
                                        </p:tgtEl>
                                        <p:attrNameLst>
                                          <p:attrName>ppt_x</p:attrName>
                                          <p:attrName>ppt_y</p:attrName>
                                        </p:attrNameLst>
                                      </p:cBhvr>
                                      <p:rCtr x="0" y="950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xfrm>
            <a:off x="952500" y="190500"/>
            <a:ext cx="11099800" cy="2159000"/>
          </a:xfrm>
          <a:prstGeom prst="rect">
            <a:avLst/>
          </a:prstGeom>
        </p:spPr>
        <p:txBody>
          <a:bodyPr/>
          <a:lstStyle/>
          <a:p>
            <a:r>
              <a:rPr lang="de-DE" dirty="0" err="1"/>
              <a:t>Matching</a:t>
            </a:r>
            <a:r>
              <a:rPr lang="de-DE" dirty="0"/>
              <a:t> Graph</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31</a:t>
            </a:fld>
            <a:endParaRPr/>
          </a:p>
        </p:txBody>
      </p:sp>
      <mc:AlternateContent xmlns:mc="http://schemas.openxmlformats.org/markup-compatibility/2006">
        <mc:Choice xmlns:a14="http://schemas.microsoft.com/office/drawing/2010/main" Requires="a14">
          <p:sp>
            <p:nvSpPr>
              <p:cNvPr id="33" name="Input">
                <a:extLst>
                  <a:ext uri="{FF2B5EF4-FFF2-40B4-BE49-F238E27FC236}">
                    <a16:creationId xmlns:a16="http://schemas.microsoft.com/office/drawing/2014/main" id="{EA05A56E-FA20-AC45-A524-9FA5103643CA}"/>
                  </a:ext>
                </a:extLst>
              </p:cNvPr>
              <p:cNvSpPr txBox="1"/>
              <p:nvPr/>
            </p:nvSpPr>
            <p:spPr>
              <a:xfrm>
                <a:off x="1014271" y="2459823"/>
                <a:ext cx="10490885"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a:t>Undirected </a:t>
                </a:r>
                <a:r>
                  <a:rPr lang="de-DE" dirty="0" err="1"/>
                  <a:t>graph</a:t>
                </a:r>
                <a:r>
                  <a:rPr lang="de-DE" dirty="0"/>
                  <a:t> </a:t>
                </a:r>
                <a14:m>
                  <m:oMath xmlns:m="http://schemas.openxmlformats.org/officeDocument/2006/math">
                    <m:sSub>
                      <m:sSubPr>
                        <m:ctrlPr>
                          <a:rPr lang="de-DE" i="1" smtClean="0">
                            <a:latin typeface="Cambria Math" panose="02040503050406030204" pitchFamily="18" charset="0"/>
                          </a:rPr>
                        </m:ctrlPr>
                      </m:sSubPr>
                      <m:e>
                        <m:r>
                          <a:rPr lang="de-DE" b="0" i="1" smtClean="0">
                            <a:latin typeface="Cambria Math" panose="02040503050406030204" pitchFamily="18" charset="0"/>
                          </a:rPr>
                          <m:t>𝐺</m:t>
                        </m:r>
                      </m:e>
                      <m:sub>
                        <m:r>
                          <a:rPr lang="de-DE" b="0" i="1" smtClean="0">
                            <a:latin typeface="Cambria Math" panose="02040503050406030204" pitchFamily="18" charset="0"/>
                          </a:rPr>
                          <m:t>𝑀</m:t>
                        </m:r>
                      </m:sub>
                    </m:sSub>
                    <m:r>
                      <a:rPr lang="de-DE" b="0" i="1" smtClean="0">
                        <a:latin typeface="Cambria Math" panose="02040503050406030204" pitchFamily="18" charset="0"/>
                      </a:rPr>
                      <m:t>=</m:t>
                    </m:r>
                    <m:d>
                      <m:dPr>
                        <m:ctrlPr>
                          <a:rPr lang="de-DE" b="0" i="1" smtClean="0">
                            <a:latin typeface="Cambria Math" panose="02040503050406030204" pitchFamily="18" charset="0"/>
                          </a:rPr>
                        </m:ctrlPr>
                      </m:dPr>
                      <m:e>
                        <m:sSub>
                          <m:sSubPr>
                            <m:ctrlPr>
                              <a:rPr lang="de-DE" i="1">
                                <a:latin typeface="Cambria Math" panose="02040503050406030204" pitchFamily="18" charset="0"/>
                              </a:rPr>
                            </m:ctrlPr>
                          </m:sSubPr>
                          <m:e>
                            <m:r>
                              <a:rPr lang="de-DE" i="1">
                                <a:latin typeface="Cambria Math" panose="02040503050406030204" pitchFamily="18" charset="0"/>
                              </a:rPr>
                              <m:t>𝑉</m:t>
                            </m:r>
                          </m:e>
                          <m:sub>
                            <m:r>
                              <a:rPr lang="de-DE" b="0" i="1" smtClean="0">
                                <a:latin typeface="Cambria Math" panose="02040503050406030204" pitchFamily="18" charset="0"/>
                              </a:rPr>
                              <m:t>𝑙</m:t>
                            </m:r>
                          </m:sub>
                        </m:sSub>
                        <m:r>
                          <a:rPr lang="de-DE" i="1">
                            <a:latin typeface="Cambria Math" panose="02040503050406030204" pitchFamily="18" charset="0"/>
                            <a:ea typeface="Cambria Math" panose="02040503050406030204" pitchFamily="18" charset="0"/>
                          </a:rPr>
                          <m:t>∪</m:t>
                        </m:r>
                        <m:sSub>
                          <m:sSubPr>
                            <m:ctrlPr>
                              <a:rPr lang="de-DE" i="1">
                                <a:latin typeface="Cambria Math" panose="02040503050406030204" pitchFamily="18" charset="0"/>
                                <a:ea typeface="Cambria Math" panose="02040503050406030204" pitchFamily="18" charset="0"/>
                              </a:rPr>
                            </m:ctrlPr>
                          </m:sSubPr>
                          <m:e>
                            <m:r>
                              <a:rPr lang="de-DE" i="1">
                                <a:latin typeface="Cambria Math" panose="02040503050406030204" pitchFamily="18" charset="0"/>
                                <a:ea typeface="Cambria Math" panose="02040503050406030204" pitchFamily="18" charset="0"/>
                              </a:rPr>
                              <m:t>𝑉</m:t>
                            </m:r>
                          </m:e>
                          <m:sub>
                            <m:r>
                              <a:rPr lang="de-DE" b="0" i="1" smtClean="0">
                                <a:latin typeface="Cambria Math" panose="02040503050406030204" pitchFamily="18" charset="0"/>
                                <a:ea typeface="Cambria Math" panose="02040503050406030204" pitchFamily="18" charset="0"/>
                              </a:rPr>
                              <m:t>𝑐</m:t>
                            </m:r>
                          </m:sub>
                        </m:sSub>
                        <m:r>
                          <a:rPr lang="de-DE" i="1">
                            <a:latin typeface="Cambria Math" panose="02040503050406030204" pitchFamily="18" charset="0"/>
                            <a:ea typeface="Cambria Math" panose="02040503050406030204" pitchFamily="18" charset="0"/>
                          </a:rPr>
                          <m:t>,</m:t>
                        </m:r>
                        <m:sSub>
                          <m:sSubPr>
                            <m:ctrlPr>
                              <a:rPr lang="de-DE" i="1">
                                <a:latin typeface="Cambria Math" panose="02040503050406030204" pitchFamily="18" charset="0"/>
                                <a:ea typeface="Cambria Math" panose="02040503050406030204" pitchFamily="18" charset="0"/>
                              </a:rPr>
                            </m:ctrlPr>
                          </m:sSubPr>
                          <m:e>
                            <m:r>
                              <a:rPr lang="de-DE" i="1">
                                <a:latin typeface="Cambria Math" panose="02040503050406030204" pitchFamily="18" charset="0"/>
                                <a:ea typeface="Cambria Math" panose="02040503050406030204" pitchFamily="18" charset="0"/>
                              </a:rPr>
                              <m:t>𝐸</m:t>
                            </m:r>
                          </m:e>
                          <m:sub>
                            <m:r>
                              <a:rPr lang="de-DE" b="0" i="1" smtClean="0">
                                <a:latin typeface="Cambria Math" panose="02040503050406030204" pitchFamily="18" charset="0"/>
                                <a:ea typeface="Cambria Math" panose="02040503050406030204" pitchFamily="18" charset="0"/>
                              </a:rPr>
                              <m:t>𝑀</m:t>
                            </m:r>
                          </m:sub>
                        </m:sSub>
                      </m:e>
                    </m:d>
                  </m:oMath>
                </a14:m>
                <a:r>
                  <a:rPr lang="de-DE" dirty="0"/>
                  <a:t>:</a:t>
                </a:r>
                <a:endParaRPr dirty="0"/>
              </a:p>
            </p:txBody>
          </p:sp>
        </mc:Choice>
        <mc:Fallback>
          <p:sp>
            <p:nvSpPr>
              <p:cNvPr id="33" name="Input">
                <a:extLst>
                  <a:ext uri="{FF2B5EF4-FFF2-40B4-BE49-F238E27FC236}">
                    <a16:creationId xmlns:a16="http://schemas.microsoft.com/office/drawing/2014/main" id="{EA05A56E-FA20-AC45-A524-9FA5103643CA}"/>
                  </a:ext>
                </a:extLst>
              </p:cNvPr>
              <p:cNvSpPr txBox="1">
                <a:spLocks noRot="1" noChangeAspect="1" noMove="1" noResize="1" noEditPoints="1" noAdjustHandles="1" noChangeArrowheads="1" noChangeShapeType="1" noTextEdit="1"/>
              </p:cNvSpPr>
              <p:nvPr/>
            </p:nvSpPr>
            <p:spPr>
              <a:xfrm>
                <a:off x="1014271" y="2459823"/>
                <a:ext cx="10490885" cy="872034"/>
              </a:xfrm>
              <a:prstGeom prst="rect">
                <a:avLst/>
              </a:prstGeom>
              <a:blipFill>
                <a:blip r:embed="rId3"/>
                <a:stretch>
                  <a:fillRect l="-3144" t="-15942" r="-2902" b="-37681"/>
                </a:stretch>
              </a:blipFill>
              <a:ln w="12700">
                <a:miter lim="400000"/>
              </a:ln>
              <a:extLst>
                <a:ext uri="{C572A759-6A51-4108-AA02-DFA0A04FC94B}">
                  <ma14:wrappingTextBoxFlag xmlns="" xmlns:ma14="http://schemas.microsoft.com/office/mac/drawingml/2011/main" val="1"/>
                </a:ext>
              </a:extLst>
            </p:spPr>
            <p:txBody>
              <a:bodyPr/>
              <a:lstStyle/>
              <a:p>
                <a:r>
                  <a:rPr lang="de-DE">
                    <a:noFill/>
                  </a:rPr>
                  <a:t> </a:t>
                </a:r>
              </a:p>
            </p:txBody>
          </p:sp>
        </mc:Fallback>
      </mc:AlternateContent>
      <p:grpSp>
        <p:nvGrpSpPr>
          <p:cNvPr id="34" name="Group 33">
            <a:extLst>
              <a:ext uri="{FF2B5EF4-FFF2-40B4-BE49-F238E27FC236}">
                <a16:creationId xmlns:a16="http://schemas.microsoft.com/office/drawing/2014/main" id="{04A3085C-80BA-0241-9DF5-AE541BD73506}"/>
              </a:ext>
            </a:extLst>
          </p:cNvPr>
          <p:cNvGrpSpPr/>
          <p:nvPr/>
        </p:nvGrpSpPr>
        <p:grpSpPr>
          <a:xfrm>
            <a:off x="1733546" y="3615217"/>
            <a:ext cx="6659153" cy="562014"/>
            <a:chOff x="1733546" y="3615217"/>
            <a:chExt cx="6659153" cy="562014"/>
          </a:xfrm>
        </p:grpSpPr>
        <mc:AlternateContent xmlns:mc="http://schemas.openxmlformats.org/markup-compatibility/2006">
          <mc:Choice xmlns:a14="http://schemas.microsoft.com/office/drawing/2010/main" Requires="a14">
            <p:sp>
              <p:nvSpPr>
                <p:cNvPr id="35" name="TextBox 34">
                  <a:extLst>
                    <a:ext uri="{FF2B5EF4-FFF2-40B4-BE49-F238E27FC236}">
                      <a16:creationId xmlns:a16="http://schemas.microsoft.com/office/drawing/2014/main" id="{AFFBF227-D0DB-E14E-8B2A-3957A327D9D9}"/>
                    </a:ext>
                  </a:extLst>
                </p:cNvPr>
                <p:cNvSpPr txBox="1"/>
                <p:nvPr/>
              </p:nvSpPr>
              <p:spPr>
                <a:xfrm>
                  <a:off x="1733546" y="3615217"/>
                  <a:ext cx="504754"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𝑉</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sub>
                        </m:sSub>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35" name="TextBox 34">
                  <a:extLst>
                    <a:ext uri="{FF2B5EF4-FFF2-40B4-BE49-F238E27FC236}">
                      <a16:creationId xmlns:a16="http://schemas.microsoft.com/office/drawing/2014/main" id="{AFFBF227-D0DB-E14E-8B2A-3957A327D9D9}"/>
                    </a:ext>
                  </a:extLst>
                </p:cNvPr>
                <p:cNvSpPr txBox="1">
                  <a:spLocks noRot="1" noChangeAspect="1" noMove="1" noResize="1" noEditPoints="1" noAdjustHandles="1" noChangeArrowheads="1" noChangeShapeType="1" noTextEdit="1"/>
                </p:cNvSpPr>
                <p:nvPr/>
              </p:nvSpPr>
              <p:spPr>
                <a:xfrm>
                  <a:off x="1733546" y="3615217"/>
                  <a:ext cx="504754" cy="553998"/>
                </a:xfrm>
                <a:prstGeom prst="rect">
                  <a:avLst/>
                </a:prstGeom>
                <a:blipFill>
                  <a:blip r:embed="rId4"/>
                  <a:stretch>
                    <a:fillRect l="-26829" b="-13636"/>
                  </a:stretch>
                </a:blipFill>
                <a:ln w="12700" cap="flat">
                  <a:noFill/>
                  <a:miter lim="400000"/>
                </a:ln>
                <a:effectLst/>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36" name="TextBox 35">
                  <a:extLst>
                    <a:ext uri="{FF2B5EF4-FFF2-40B4-BE49-F238E27FC236}">
                      <a16:creationId xmlns:a16="http://schemas.microsoft.com/office/drawing/2014/main" id="{7A1F8375-A425-5742-92A6-A3891995B6F6}"/>
                    </a:ext>
                  </a:extLst>
                </p:cNvPr>
                <p:cNvSpPr txBox="1"/>
                <p:nvPr/>
              </p:nvSpPr>
              <p:spPr>
                <a:xfrm>
                  <a:off x="3227695" y="3623233"/>
                  <a:ext cx="5165004"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err="1">
                      <a:ln>
                        <a:noFill/>
                      </a:ln>
                      <a:solidFill>
                        <a:srgbClr val="000000"/>
                      </a:solidFill>
                      <a:effectLst/>
                      <a:uFillTx/>
                      <a:latin typeface="+mn-lt"/>
                      <a:ea typeface="+mn-ea"/>
                      <a:cs typeface="+mn-cs"/>
                      <a:sym typeface="Helvetica Light"/>
                    </a:rPr>
                    <a:t>Node</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for</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each</a:t>
                  </a:r>
                  <a:r>
                    <a:rPr lang="de-DE" dirty="0"/>
                    <a:t> </a:t>
                  </a:r>
                  <a:r>
                    <a:rPr lang="de-DE" dirty="0" err="1"/>
                    <a:t>label</a:t>
                  </a:r>
                  <a:r>
                    <a:rPr lang="de-DE" dirty="0"/>
                    <a:t> </a:t>
                  </a:r>
                  <a14:m>
                    <m:oMath xmlns:m="http://schemas.openxmlformats.org/officeDocument/2006/math">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𝐿</m:t>
                      </m:r>
                    </m:oMath>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36" name="TextBox 35">
                  <a:extLst>
                    <a:ext uri="{FF2B5EF4-FFF2-40B4-BE49-F238E27FC236}">
                      <a16:creationId xmlns:a16="http://schemas.microsoft.com/office/drawing/2014/main" id="{7A1F8375-A425-5742-92A6-A3891995B6F6}"/>
                    </a:ext>
                  </a:extLst>
                </p:cNvPr>
                <p:cNvSpPr txBox="1">
                  <a:spLocks noRot="1" noChangeAspect="1" noMove="1" noResize="1" noEditPoints="1" noAdjustHandles="1" noChangeArrowheads="1" noChangeShapeType="1" noTextEdit="1"/>
                </p:cNvSpPr>
                <p:nvPr/>
              </p:nvSpPr>
              <p:spPr>
                <a:xfrm>
                  <a:off x="3227695" y="3623233"/>
                  <a:ext cx="5165004" cy="553998"/>
                </a:xfrm>
                <a:prstGeom prst="rect">
                  <a:avLst/>
                </a:prstGeom>
                <a:blipFill>
                  <a:blip r:embed="rId5"/>
                  <a:stretch>
                    <a:fillRect l="-5147" t="-22222" r="-1716" b="-46667"/>
                  </a:stretch>
                </a:blipFill>
                <a:ln w="12700" cap="flat">
                  <a:noFill/>
                  <a:miter lim="400000"/>
                </a:ln>
                <a:effectLst/>
              </p:spPr>
              <p:txBody>
                <a:bodyPr/>
                <a:lstStyle/>
                <a:p>
                  <a:r>
                    <a:rPr lang="de-DE">
                      <a:noFill/>
                    </a:rPr>
                    <a:t> </a:t>
                  </a:r>
                </a:p>
              </p:txBody>
            </p:sp>
          </mc:Fallback>
        </mc:AlternateContent>
      </p:grpSp>
      <p:grpSp>
        <p:nvGrpSpPr>
          <p:cNvPr id="38" name="Group 37">
            <a:extLst>
              <a:ext uri="{FF2B5EF4-FFF2-40B4-BE49-F238E27FC236}">
                <a16:creationId xmlns:a16="http://schemas.microsoft.com/office/drawing/2014/main" id="{9F16343D-220C-F04F-BC10-FA63B60E7A72}"/>
              </a:ext>
            </a:extLst>
          </p:cNvPr>
          <p:cNvGrpSpPr/>
          <p:nvPr/>
        </p:nvGrpSpPr>
        <p:grpSpPr>
          <a:xfrm>
            <a:off x="1731718" y="4828798"/>
            <a:ext cx="10457789" cy="562014"/>
            <a:chOff x="1731718" y="4828798"/>
            <a:chExt cx="10457789" cy="562014"/>
          </a:xfrm>
        </p:grpSpPr>
        <mc:AlternateContent xmlns:mc="http://schemas.openxmlformats.org/markup-compatibility/2006">
          <mc:Choice xmlns:a14="http://schemas.microsoft.com/office/drawing/2010/main" Requires="a14">
            <p:sp>
              <p:nvSpPr>
                <p:cNvPr id="39" name="TextBox 38">
                  <a:extLst>
                    <a:ext uri="{FF2B5EF4-FFF2-40B4-BE49-F238E27FC236}">
                      <a16:creationId xmlns:a16="http://schemas.microsoft.com/office/drawing/2014/main" id="{8E710D62-E8B2-DB45-A464-0F5168E2CFF4}"/>
                    </a:ext>
                  </a:extLst>
                </p:cNvPr>
                <p:cNvSpPr txBox="1"/>
                <p:nvPr/>
              </p:nvSpPr>
              <p:spPr>
                <a:xfrm>
                  <a:off x="1731718" y="4828798"/>
                  <a:ext cx="508409"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𝑉</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𝑐</m:t>
                            </m:r>
                          </m:sub>
                        </m:sSub>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39" name="TextBox 38">
                  <a:extLst>
                    <a:ext uri="{FF2B5EF4-FFF2-40B4-BE49-F238E27FC236}">
                      <a16:creationId xmlns:a16="http://schemas.microsoft.com/office/drawing/2014/main" id="{8E710D62-E8B2-DB45-A464-0F5168E2CFF4}"/>
                    </a:ext>
                  </a:extLst>
                </p:cNvPr>
                <p:cNvSpPr txBox="1">
                  <a:spLocks noRot="1" noChangeAspect="1" noMove="1" noResize="1" noEditPoints="1" noAdjustHandles="1" noChangeArrowheads="1" noChangeShapeType="1" noTextEdit="1"/>
                </p:cNvSpPr>
                <p:nvPr/>
              </p:nvSpPr>
              <p:spPr>
                <a:xfrm>
                  <a:off x="1731718" y="4828798"/>
                  <a:ext cx="508409" cy="553998"/>
                </a:xfrm>
                <a:prstGeom prst="rect">
                  <a:avLst/>
                </a:prstGeom>
                <a:blipFill>
                  <a:blip r:embed="rId6"/>
                  <a:stretch>
                    <a:fillRect l="-26829" b="-6667"/>
                  </a:stretch>
                </a:blipFill>
                <a:ln w="12700" cap="flat">
                  <a:noFill/>
                  <a:miter lim="400000"/>
                </a:ln>
                <a:effectLst/>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40" name="TextBox 39">
                  <a:extLst>
                    <a:ext uri="{FF2B5EF4-FFF2-40B4-BE49-F238E27FC236}">
                      <a16:creationId xmlns:a16="http://schemas.microsoft.com/office/drawing/2014/main" id="{5775E366-7F98-9C40-BB20-FFD0EAC26CAB}"/>
                    </a:ext>
                  </a:extLst>
                </p:cNvPr>
                <p:cNvSpPr txBox="1"/>
                <p:nvPr/>
              </p:nvSpPr>
              <p:spPr>
                <a:xfrm>
                  <a:off x="3227695" y="4836814"/>
                  <a:ext cx="8961812"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algn="l"/>
                  <a:r>
                    <a:rPr kumimoji="0" lang="de-DE" sz="3600" b="0" i="0" u="none" strike="noStrike" cap="none" spc="0" normalizeH="0" baseline="0" dirty="0">
                      <a:ln>
                        <a:noFill/>
                      </a:ln>
                      <a:solidFill>
                        <a:srgbClr val="000000"/>
                      </a:solidFill>
                      <a:effectLst/>
                      <a:uFillTx/>
                      <a:latin typeface="+mn-lt"/>
                      <a:ea typeface="+mn-ea"/>
                      <a:cs typeface="+mn-cs"/>
                      <a:sym typeface="Helvetica Light"/>
                    </a:rPr>
                    <a:t>Node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for</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each</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connected</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component</a:t>
                  </a:r>
                  <a:r>
                    <a:rPr kumimoji="0" lang="de-DE" sz="3600" b="0" i="0" u="none" strike="noStrike" cap="none" spc="0" normalizeH="0" baseline="0" dirty="0">
                      <a:ln>
                        <a:noFill/>
                      </a:ln>
                      <a:solidFill>
                        <a:srgbClr val="000000"/>
                      </a:solidFill>
                      <a:effectLst/>
                      <a:uFillTx/>
                      <a:latin typeface="+mn-lt"/>
                      <a:ea typeface="+mn-ea"/>
                      <a:cs typeface="+mn-cs"/>
                      <a:sym typeface="Helvetica Light"/>
                    </a:rPr>
                    <a:t> in </a:t>
                  </a:r>
                  <a14:m>
                    <m:oMath xmlns:m="http://schemas.openxmlformats.org/officeDocument/2006/math">
                      <m:sSub>
                        <m:sSubPr>
                          <m:ctrlPr>
                            <a:rPr lang="de-DE" i="1">
                              <a:latin typeface="Cambria Math" panose="02040503050406030204" pitchFamily="18" charset="0"/>
                            </a:rPr>
                          </m:ctrlPr>
                        </m:sSubPr>
                        <m:e>
                          <m:r>
                            <a:rPr lang="de-DE" i="1">
                              <a:latin typeface="Cambria Math" panose="02040503050406030204" pitchFamily="18" charset="0"/>
                            </a:rPr>
                            <m:t>𝐺</m:t>
                          </m:r>
                        </m:e>
                        <m:sub>
                          <m:r>
                            <a:rPr lang="de-DE" b="0" i="1" smtClean="0">
                              <a:latin typeface="Cambria Math" panose="02040503050406030204" pitchFamily="18" charset="0"/>
                            </a:rPr>
                            <m:t>𝑂</m:t>
                          </m:r>
                        </m:sub>
                      </m:sSub>
                    </m:oMath>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40" name="TextBox 39">
                  <a:extLst>
                    <a:ext uri="{FF2B5EF4-FFF2-40B4-BE49-F238E27FC236}">
                      <a16:creationId xmlns:a16="http://schemas.microsoft.com/office/drawing/2014/main" id="{5775E366-7F98-9C40-BB20-FFD0EAC26CAB}"/>
                    </a:ext>
                  </a:extLst>
                </p:cNvPr>
                <p:cNvSpPr txBox="1">
                  <a:spLocks noRot="1" noChangeAspect="1" noMove="1" noResize="1" noEditPoints="1" noAdjustHandles="1" noChangeArrowheads="1" noChangeShapeType="1" noTextEdit="1"/>
                </p:cNvSpPr>
                <p:nvPr/>
              </p:nvSpPr>
              <p:spPr>
                <a:xfrm>
                  <a:off x="3227695" y="4836814"/>
                  <a:ext cx="8961812" cy="553998"/>
                </a:xfrm>
                <a:prstGeom prst="rect">
                  <a:avLst/>
                </a:prstGeom>
                <a:blipFill>
                  <a:blip r:embed="rId7"/>
                  <a:stretch>
                    <a:fillRect l="-2970" t="-22727" b="-47727"/>
                  </a:stretch>
                </a:blipFill>
                <a:ln w="12700" cap="flat">
                  <a:noFill/>
                  <a:miter lim="400000"/>
                </a:ln>
                <a:effectLst/>
              </p:spPr>
              <p:txBody>
                <a:bodyPr/>
                <a:lstStyle/>
                <a:p>
                  <a:r>
                    <a:rPr lang="de-DE">
                      <a:noFill/>
                    </a:rPr>
                    <a:t> </a:t>
                  </a:r>
                </a:p>
              </p:txBody>
            </p:sp>
          </mc:Fallback>
        </mc:AlternateContent>
      </p:grpSp>
      <p:grpSp>
        <p:nvGrpSpPr>
          <p:cNvPr id="41" name="Group 40">
            <a:extLst>
              <a:ext uri="{FF2B5EF4-FFF2-40B4-BE49-F238E27FC236}">
                <a16:creationId xmlns:a16="http://schemas.microsoft.com/office/drawing/2014/main" id="{7307A72F-38CD-3F46-B56B-531CA8FE2EC1}"/>
              </a:ext>
            </a:extLst>
          </p:cNvPr>
          <p:cNvGrpSpPr/>
          <p:nvPr/>
        </p:nvGrpSpPr>
        <p:grpSpPr>
          <a:xfrm>
            <a:off x="1627973" y="6088815"/>
            <a:ext cx="10571986" cy="1661993"/>
            <a:chOff x="1627973" y="6088815"/>
            <a:chExt cx="10571986" cy="1661993"/>
          </a:xfrm>
        </p:grpSpPr>
        <mc:AlternateContent xmlns:mc="http://schemas.openxmlformats.org/markup-compatibility/2006">
          <mc:Choice xmlns:a14="http://schemas.microsoft.com/office/drawing/2010/main" Requires="a14">
            <p:sp>
              <p:nvSpPr>
                <p:cNvPr id="42" name="TextBox 41">
                  <a:extLst>
                    <a:ext uri="{FF2B5EF4-FFF2-40B4-BE49-F238E27FC236}">
                      <a16:creationId xmlns:a16="http://schemas.microsoft.com/office/drawing/2014/main" id="{489A09EF-B01B-F049-A119-4C0F39718E78}"/>
                    </a:ext>
                  </a:extLst>
                </p:cNvPr>
                <p:cNvSpPr txBox="1"/>
                <p:nvPr/>
              </p:nvSpPr>
              <p:spPr>
                <a:xfrm>
                  <a:off x="1627973" y="6097008"/>
                  <a:ext cx="715901"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𝐸</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𝑀</m:t>
                            </m:r>
                          </m:sub>
                        </m:sSub>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42" name="TextBox 41">
                  <a:extLst>
                    <a:ext uri="{FF2B5EF4-FFF2-40B4-BE49-F238E27FC236}">
                      <a16:creationId xmlns:a16="http://schemas.microsoft.com/office/drawing/2014/main" id="{489A09EF-B01B-F049-A119-4C0F39718E78}"/>
                    </a:ext>
                  </a:extLst>
                </p:cNvPr>
                <p:cNvSpPr txBox="1">
                  <a:spLocks noRot="1" noChangeAspect="1" noMove="1" noResize="1" noEditPoints="1" noAdjustHandles="1" noChangeArrowheads="1" noChangeShapeType="1" noTextEdit="1"/>
                </p:cNvSpPr>
                <p:nvPr/>
              </p:nvSpPr>
              <p:spPr>
                <a:xfrm>
                  <a:off x="1627973" y="6097008"/>
                  <a:ext cx="715901" cy="553998"/>
                </a:xfrm>
                <a:prstGeom prst="rect">
                  <a:avLst/>
                </a:prstGeom>
                <a:blipFill>
                  <a:blip r:embed="rId8"/>
                  <a:stretch>
                    <a:fillRect l="-18966" b="-11364"/>
                  </a:stretch>
                </a:blipFill>
                <a:ln w="12700" cap="flat">
                  <a:noFill/>
                  <a:miter lim="400000"/>
                </a:ln>
                <a:effectLst/>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43" name="TextBox 42">
                  <a:extLst>
                    <a:ext uri="{FF2B5EF4-FFF2-40B4-BE49-F238E27FC236}">
                      <a16:creationId xmlns:a16="http://schemas.microsoft.com/office/drawing/2014/main" id="{A8D5BC83-BB80-3043-A5C2-BCF6C659A979}"/>
                    </a:ext>
                  </a:extLst>
                </p:cNvPr>
                <p:cNvSpPr txBox="1"/>
                <p:nvPr/>
              </p:nvSpPr>
              <p:spPr>
                <a:xfrm>
                  <a:off x="3227695" y="6088815"/>
                  <a:ext cx="8972264" cy="16619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spAutoFit/>
                </a:bodyPr>
                <a:lstStyle/>
                <a:p>
                  <a:pPr algn="l"/>
                  <a:r>
                    <a:rPr kumimoji="0" lang="de-DE" sz="3600" b="0" i="0" u="none" strike="noStrike" cap="none" spc="0" normalizeH="0" baseline="0" dirty="0">
                      <a:ln>
                        <a:noFill/>
                      </a:ln>
                      <a:solidFill>
                        <a:srgbClr val="000000"/>
                      </a:solidFill>
                      <a:effectLst/>
                      <a:uFillTx/>
                      <a:latin typeface="+mn-lt"/>
                      <a:ea typeface="+mn-ea"/>
                      <a:cs typeface="+mn-cs"/>
                      <a:sym typeface="Helvetica Light"/>
                    </a:rPr>
                    <a:t>Edge </a:t>
                  </a:r>
                  <a14:m>
                    <m:oMath xmlns:m="http://schemas.openxmlformats.org/officeDocument/2006/math">
                      <m:d>
                        <m:d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dPr>
                        <m:e>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𝑣</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sub>
                          </m:s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m:t>
                          </m:r>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𝑣</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𝑐</m:t>
                              </m:r>
                            </m:sub>
                          </m:sSub>
                        </m:e>
                      </m:d>
                    </m:oMath>
                  </a14:m>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for</a:t>
                  </a:r>
                  <a:r>
                    <a:rPr kumimoji="0" lang="de-DE" sz="3600" b="0" i="0" u="none" strike="noStrike" cap="none" spc="0" normalizeH="0" baseline="0" dirty="0">
                      <a:ln>
                        <a:noFill/>
                      </a:ln>
                      <a:solidFill>
                        <a:srgbClr val="000000"/>
                      </a:solidFill>
                      <a:effectLst/>
                      <a:uFillTx/>
                      <a:latin typeface="+mn-lt"/>
                      <a:ea typeface="+mn-ea"/>
                      <a:cs typeface="+mn-cs"/>
                      <a:sym typeface="Helvetica Light"/>
                    </a:rPr>
                    <a:t> all </a:t>
                  </a:r>
                  <a14:m>
                    <m:oMath xmlns:m="http://schemas.openxmlformats.org/officeDocument/2006/math">
                      <m:r>
                        <a:rPr lang="de-DE" i="1">
                          <a:latin typeface="Cambria Math" panose="02040503050406030204" pitchFamily="18" charset="0"/>
                        </a:rPr>
                        <m:t>𝑙</m:t>
                      </m:r>
                      <m:r>
                        <a:rPr lang="de-DE" i="1">
                          <a:latin typeface="Cambria Math" panose="02040503050406030204" pitchFamily="18" charset="0"/>
                          <a:ea typeface="Cambria Math" panose="02040503050406030204" pitchFamily="18" charset="0"/>
                        </a:rPr>
                        <m:t>∈</m:t>
                      </m:r>
                      <m:r>
                        <a:rPr lang="de-DE" i="1">
                          <a:latin typeface="Cambria Math" panose="02040503050406030204" pitchFamily="18" charset="0"/>
                          <a:ea typeface="Cambria Math" panose="02040503050406030204" pitchFamily="18" charset="0"/>
                        </a:rPr>
                        <m:t>𝐿</m:t>
                      </m:r>
                    </m:oMath>
                  </a14:m>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and</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connected</a:t>
                  </a:r>
                  <a:br>
                    <a:rPr kumimoji="0" lang="de-DE" sz="3600" b="0" i="0" u="none" strike="noStrike" cap="none" spc="0" normalizeH="0" baseline="0" dirty="0">
                      <a:ln>
                        <a:noFill/>
                      </a:ln>
                      <a:solidFill>
                        <a:srgbClr val="000000"/>
                      </a:solidFill>
                      <a:effectLst/>
                      <a:uFillTx/>
                      <a:latin typeface="+mn-lt"/>
                      <a:ea typeface="+mn-ea"/>
                      <a:cs typeface="+mn-cs"/>
                      <a:sym typeface="Helvetica Light"/>
                    </a:rPr>
                  </a:br>
                  <a:r>
                    <a:rPr kumimoji="0" lang="de-DE" sz="3600" b="0" i="0" u="none" strike="noStrike" cap="none" spc="0" normalizeH="0" baseline="0" dirty="0" err="1">
                      <a:ln>
                        <a:noFill/>
                      </a:ln>
                      <a:solidFill>
                        <a:srgbClr val="000000"/>
                      </a:solidFill>
                      <a:effectLst/>
                      <a:uFillTx/>
                      <a:latin typeface="+mn-lt"/>
                      <a:ea typeface="+mn-ea"/>
                      <a:cs typeface="+mn-cs"/>
                      <a:sym typeface="Helvetica Light"/>
                    </a:rPr>
                    <a:t>component</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14:m>
                    <m:oMath xmlns:m="http://schemas.openxmlformats.org/officeDocument/2006/math">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𝑐</m:t>
                      </m:r>
                    </m:oMath>
                  </a14:m>
                  <a:r>
                    <a:rPr lang="de-DE" i="0" dirty="0">
                      <a:latin typeface="+mn-lt"/>
                      <a:ea typeface="Cambria Math" panose="02040503050406030204" pitchFamily="18" charset="0"/>
                    </a:rPr>
                    <a:t> </a:t>
                  </a:r>
                  <a:r>
                    <a:rPr lang="de-DE" i="0" dirty="0" err="1">
                      <a:latin typeface="+mn-lt"/>
                      <a:ea typeface="Cambria Math" panose="02040503050406030204" pitchFamily="18" charset="0"/>
                    </a:rPr>
                    <a:t>if</a:t>
                  </a:r>
                  <a:r>
                    <a:rPr lang="de-DE" i="0" dirty="0">
                      <a:latin typeface="+mn-lt"/>
                      <a:ea typeface="Cambria Math" panose="02040503050406030204" pitchFamily="18" charset="0"/>
                    </a:rPr>
                    <a:t> </a:t>
                  </a:r>
                  <a:r>
                    <a:rPr lang="de-DE" i="0" dirty="0" err="1">
                      <a:latin typeface="+mn-lt"/>
                      <a:ea typeface="Cambria Math" panose="02040503050406030204" pitchFamily="18" charset="0"/>
                    </a:rPr>
                    <a:t>th</a:t>
                  </a:r>
                  <a:r>
                    <a:rPr lang="de-DE" dirty="0" err="1">
                      <a:ea typeface="Cambria Math" panose="02040503050406030204" pitchFamily="18" charset="0"/>
                    </a:rPr>
                    <a:t>e</a:t>
                  </a:r>
                  <a:r>
                    <a:rPr lang="de-DE" dirty="0">
                      <a:ea typeface="Cambria Math" panose="02040503050406030204" pitchFamily="18" charset="0"/>
                    </a:rPr>
                    <a:t> </a:t>
                  </a:r>
                  <a:r>
                    <a:rPr lang="de-DE" dirty="0" err="1">
                      <a:ea typeface="Cambria Math" panose="02040503050406030204" pitchFamily="18" charset="0"/>
                    </a:rPr>
                    <a:t>latter</a:t>
                  </a:r>
                  <a:r>
                    <a:rPr lang="de-DE" dirty="0">
                      <a:ea typeface="Cambria Math" panose="02040503050406030204" pitchFamily="18" charset="0"/>
                    </a:rPr>
                    <a:t> </a:t>
                  </a:r>
                  <a:r>
                    <a:rPr lang="de-DE" dirty="0" err="1">
                      <a:ea typeface="Cambria Math" panose="02040503050406030204" pitchFamily="18" charset="0"/>
                    </a:rPr>
                    <a:t>contains</a:t>
                  </a:r>
                  <a:r>
                    <a:rPr lang="de-DE" dirty="0">
                      <a:ea typeface="Cambria Math" panose="02040503050406030204" pitchFamily="18" charset="0"/>
                    </a:rPr>
                    <a:t> a </a:t>
                  </a:r>
                  <a:r>
                    <a:rPr lang="de-DE" dirty="0" err="1">
                      <a:ea typeface="Cambria Math" panose="02040503050406030204" pitchFamily="18" charset="0"/>
                    </a:rPr>
                    <a:t>position</a:t>
                  </a:r>
                  <a:endParaRPr lang="de-DE" dirty="0">
                    <a:ea typeface="Cambria Math" panose="02040503050406030204" pitchFamily="18" charset="0"/>
                  </a:endParaRPr>
                </a:p>
                <a:p>
                  <a:pPr algn="l"/>
                  <a:r>
                    <a:rPr lang="de-DE" i="0" dirty="0" err="1">
                      <a:latin typeface="+mn-lt"/>
                      <a:ea typeface="Cambria Math" panose="02040503050406030204" pitchFamily="18" charset="0"/>
                    </a:rPr>
                    <a:t>that</a:t>
                  </a:r>
                  <a:r>
                    <a:rPr lang="de-DE" i="0" dirty="0">
                      <a:latin typeface="+mn-lt"/>
                      <a:ea typeface="Cambria Math" panose="02040503050406030204" pitchFamily="18" charset="0"/>
                    </a:rPr>
                    <a:t> </a:t>
                  </a:r>
                  <a:r>
                    <a:rPr lang="de-DE" i="0" dirty="0" err="1">
                      <a:latin typeface="+mn-lt"/>
                      <a:ea typeface="Cambria Math" panose="02040503050406030204" pitchFamily="18" charset="0"/>
                    </a:rPr>
                    <a:t>belongs</a:t>
                  </a:r>
                  <a:r>
                    <a:rPr lang="de-DE" i="0" dirty="0">
                      <a:latin typeface="+mn-lt"/>
                      <a:ea typeface="Cambria Math" panose="02040503050406030204" pitchFamily="18" charset="0"/>
                    </a:rPr>
                    <a:t> </a:t>
                  </a:r>
                  <a:r>
                    <a:rPr lang="de-DE" i="0" dirty="0" err="1">
                      <a:latin typeface="+mn-lt"/>
                      <a:ea typeface="Cambria Math" panose="02040503050406030204" pitchFamily="18" charset="0"/>
                    </a:rPr>
                    <a:t>to</a:t>
                  </a:r>
                  <a:r>
                    <a:rPr lang="de-DE" i="0" dirty="0">
                      <a:latin typeface="+mn-lt"/>
                      <a:ea typeface="Cambria Math" panose="02040503050406030204" pitchFamily="18" charset="0"/>
                    </a:rPr>
                    <a:t> </a:t>
                  </a:r>
                  <a14:m>
                    <m:oMath xmlns:m="http://schemas.openxmlformats.org/officeDocument/2006/math">
                      <m:r>
                        <a:rPr lang="de-DE" b="0" i="1" smtClean="0">
                          <a:latin typeface="Cambria Math" panose="02040503050406030204" pitchFamily="18" charset="0"/>
                          <a:ea typeface="Cambria Math" panose="02040503050406030204" pitchFamily="18" charset="0"/>
                        </a:rPr>
                        <m:t>𝑙</m:t>
                      </m:r>
                    </m:oMath>
                  </a14:m>
                  <a:endParaRPr lang="de-DE" i="0" dirty="0">
                    <a:latin typeface="+mn-lt"/>
                    <a:ea typeface="Cambria Math" panose="02040503050406030204" pitchFamily="18" charset="0"/>
                  </a:endParaRPr>
                </a:p>
              </p:txBody>
            </p:sp>
          </mc:Choice>
          <mc:Fallback>
            <p:sp>
              <p:nvSpPr>
                <p:cNvPr id="43" name="TextBox 42">
                  <a:extLst>
                    <a:ext uri="{FF2B5EF4-FFF2-40B4-BE49-F238E27FC236}">
                      <a16:creationId xmlns:a16="http://schemas.microsoft.com/office/drawing/2014/main" id="{A8D5BC83-BB80-3043-A5C2-BCF6C659A979}"/>
                    </a:ext>
                  </a:extLst>
                </p:cNvPr>
                <p:cNvSpPr txBox="1">
                  <a:spLocks noRot="1" noChangeAspect="1" noMove="1" noResize="1" noEditPoints="1" noAdjustHandles="1" noChangeArrowheads="1" noChangeShapeType="1" noTextEdit="1"/>
                </p:cNvSpPr>
                <p:nvPr/>
              </p:nvSpPr>
              <p:spPr>
                <a:xfrm>
                  <a:off x="3227695" y="6088815"/>
                  <a:ext cx="8972264" cy="1661993"/>
                </a:xfrm>
                <a:prstGeom prst="rect">
                  <a:avLst/>
                </a:prstGeom>
                <a:blipFill>
                  <a:blip r:embed="rId9"/>
                  <a:stretch>
                    <a:fillRect l="-2966" t="-7576" r="-1977" b="-15909"/>
                  </a:stretch>
                </a:blipFill>
                <a:ln w="12700" cap="flat">
                  <a:noFill/>
                  <a:miter lim="400000"/>
                </a:ln>
                <a:effectLst/>
              </p:spPr>
              <p:txBody>
                <a:bodyPr/>
                <a:lstStyle/>
                <a:p>
                  <a:r>
                    <a:rPr lang="de-DE">
                      <a:noFill/>
                    </a:rPr>
                    <a:t> </a:t>
                  </a:r>
                </a:p>
              </p:txBody>
            </p:sp>
          </mc:Fallback>
        </mc:AlternateContent>
      </p:grpSp>
    </p:spTree>
    <p:extLst>
      <p:ext uri="{BB962C8B-B14F-4D97-AF65-F5344CB8AC3E}">
        <p14:creationId xmlns:p14="http://schemas.microsoft.com/office/powerpoint/2010/main" val="3922733529"/>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4613E85F-BC56-8844-8610-04E513F2DE8B}"/>
              </a:ext>
            </a:extLst>
          </p:cNvPr>
          <p:cNvGrpSpPr/>
          <p:nvPr/>
        </p:nvGrpSpPr>
        <p:grpSpPr>
          <a:xfrm>
            <a:off x="2470489" y="3155268"/>
            <a:ext cx="8063823" cy="3718408"/>
            <a:chOff x="2470489" y="3155268"/>
            <a:chExt cx="8063823" cy="3718408"/>
          </a:xfrm>
        </p:grpSpPr>
        <p:sp>
          <p:nvSpPr>
            <p:cNvPr id="59" name="Rechteck">
              <a:extLst>
                <a:ext uri="{FF2B5EF4-FFF2-40B4-BE49-F238E27FC236}">
                  <a16:creationId xmlns:a16="http://schemas.microsoft.com/office/drawing/2014/main" id="{DC9CCBF5-A1FC-B047-803C-A515C6936D6C}"/>
                </a:ext>
              </a:extLst>
            </p:cNvPr>
            <p:cNvSpPr/>
            <p:nvPr/>
          </p:nvSpPr>
          <p:spPr>
            <a:xfrm>
              <a:off x="4814047" y="3155269"/>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1" name="Rechteck">
              <a:extLst>
                <a:ext uri="{FF2B5EF4-FFF2-40B4-BE49-F238E27FC236}">
                  <a16:creationId xmlns:a16="http://schemas.microsoft.com/office/drawing/2014/main" id="{9129AA73-2382-3545-A1E7-7F3D2B5D9BA9}"/>
                </a:ext>
              </a:extLst>
            </p:cNvPr>
            <p:cNvSpPr/>
            <p:nvPr/>
          </p:nvSpPr>
          <p:spPr>
            <a:xfrm>
              <a:off x="2470489" y="3155268"/>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2" name="Rechteck">
              <a:extLst>
                <a:ext uri="{FF2B5EF4-FFF2-40B4-BE49-F238E27FC236}">
                  <a16:creationId xmlns:a16="http://schemas.microsoft.com/office/drawing/2014/main" id="{1F787088-D9D5-9E4F-87E8-19A5686F5467}"/>
                </a:ext>
              </a:extLst>
            </p:cNvPr>
            <p:cNvSpPr/>
            <p:nvPr/>
          </p:nvSpPr>
          <p:spPr>
            <a:xfrm>
              <a:off x="4814047" y="4246997"/>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3" name="Rechteck">
              <a:extLst>
                <a:ext uri="{FF2B5EF4-FFF2-40B4-BE49-F238E27FC236}">
                  <a16:creationId xmlns:a16="http://schemas.microsoft.com/office/drawing/2014/main" id="{6B44DF13-97F0-434B-A684-2E00D2BCC42E}"/>
                </a:ext>
              </a:extLst>
            </p:cNvPr>
            <p:cNvSpPr/>
            <p:nvPr/>
          </p:nvSpPr>
          <p:spPr>
            <a:xfrm>
              <a:off x="2470489" y="4246996"/>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78" name="Rechteck">
              <a:extLst>
                <a:ext uri="{FF2B5EF4-FFF2-40B4-BE49-F238E27FC236}">
                  <a16:creationId xmlns:a16="http://schemas.microsoft.com/office/drawing/2014/main" id="{44AE4AD6-A7FA-464E-80CE-146C8647FD0F}"/>
                </a:ext>
              </a:extLst>
            </p:cNvPr>
            <p:cNvSpPr/>
            <p:nvPr/>
          </p:nvSpPr>
          <p:spPr>
            <a:xfrm>
              <a:off x="8324510" y="4821157"/>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79" name="Rechteck">
              <a:extLst>
                <a:ext uri="{FF2B5EF4-FFF2-40B4-BE49-F238E27FC236}">
                  <a16:creationId xmlns:a16="http://schemas.microsoft.com/office/drawing/2014/main" id="{2E3ED70E-E45E-FE40-8EAD-BF4C48E74BEB}"/>
                </a:ext>
              </a:extLst>
            </p:cNvPr>
            <p:cNvSpPr/>
            <p:nvPr/>
          </p:nvSpPr>
          <p:spPr>
            <a:xfrm>
              <a:off x="5980952" y="4821156"/>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80" name="Rechteck">
              <a:extLst>
                <a:ext uri="{FF2B5EF4-FFF2-40B4-BE49-F238E27FC236}">
                  <a16:creationId xmlns:a16="http://schemas.microsoft.com/office/drawing/2014/main" id="{1C41D21F-E6F4-8444-9B40-E77F4E9CF605}"/>
                </a:ext>
              </a:extLst>
            </p:cNvPr>
            <p:cNvSpPr/>
            <p:nvPr/>
          </p:nvSpPr>
          <p:spPr>
            <a:xfrm>
              <a:off x="8324510" y="5912885"/>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81" name="Rechteck">
              <a:extLst>
                <a:ext uri="{FF2B5EF4-FFF2-40B4-BE49-F238E27FC236}">
                  <a16:creationId xmlns:a16="http://schemas.microsoft.com/office/drawing/2014/main" id="{301E5859-C4E2-2B45-931D-B42AF6526148}"/>
                </a:ext>
              </a:extLst>
            </p:cNvPr>
            <p:cNvSpPr/>
            <p:nvPr/>
          </p:nvSpPr>
          <p:spPr>
            <a:xfrm>
              <a:off x="5980952" y="5912884"/>
              <a:ext cx="2209802" cy="960791"/>
            </a:xfrm>
            <a:prstGeom prst="rect">
              <a:avLst/>
            </a:prstGeom>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grpSp>
      <p:sp>
        <p:nvSpPr>
          <p:cNvPr id="115" name="Rectangle 114">
            <a:extLst>
              <a:ext uri="{FF2B5EF4-FFF2-40B4-BE49-F238E27FC236}">
                <a16:creationId xmlns:a16="http://schemas.microsoft.com/office/drawing/2014/main" id="{38DF1105-0FB7-EA40-AAC0-D8E8AD17C85E}"/>
              </a:ext>
            </a:extLst>
          </p:cNvPr>
          <p:cNvSpPr/>
          <p:nvPr/>
        </p:nvSpPr>
        <p:spPr>
          <a:xfrm>
            <a:off x="1842094" y="2960533"/>
            <a:ext cx="9066509" cy="4494508"/>
          </a:xfrm>
          <a:prstGeom prst="rect">
            <a:avLst/>
          </a:prstGeom>
          <a:solidFill>
            <a:srgbClr val="FFFFFF">
              <a:alpha val="85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de-DE"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54" name="Point Feature Labelling"/>
          <p:cNvSpPr txBox="1">
            <a:spLocks noGrp="1"/>
          </p:cNvSpPr>
          <p:nvPr>
            <p:ph type="title"/>
          </p:nvPr>
        </p:nvSpPr>
        <p:spPr>
          <a:xfrm>
            <a:off x="952500" y="190500"/>
            <a:ext cx="11099800" cy="2159000"/>
          </a:xfrm>
          <a:prstGeom prst="rect">
            <a:avLst/>
          </a:prstGeom>
        </p:spPr>
        <p:txBody>
          <a:bodyPr/>
          <a:lstStyle/>
          <a:p>
            <a:r>
              <a:rPr lang="de-DE" dirty="0" err="1"/>
              <a:t>Matching</a:t>
            </a:r>
            <a:r>
              <a:rPr lang="de-DE" dirty="0"/>
              <a:t> Graph</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32</a:t>
            </a:fld>
            <a:endParaRPr/>
          </a:p>
        </p:txBody>
      </p:sp>
      <p:sp>
        <p:nvSpPr>
          <p:cNvPr id="37" name="Kreis">
            <a:extLst>
              <a:ext uri="{FF2B5EF4-FFF2-40B4-BE49-F238E27FC236}">
                <a16:creationId xmlns:a16="http://schemas.microsoft.com/office/drawing/2014/main" id="{2E4DFBA1-3761-3348-85EF-88C0682A33BD}"/>
              </a:ext>
            </a:extLst>
          </p:cNvPr>
          <p:cNvSpPr/>
          <p:nvPr/>
        </p:nvSpPr>
        <p:spPr>
          <a:xfrm>
            <a:off x="4632818" y="4071717"/>
            <a:ext cx="241403" cy="241402"/>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sp>
        <p:nvSpPr>
          <p:cNvPr id="73" name="Kreis">
            <a:extLst>
              <a:ext uri="{FF2B5EF4-FFF2-40B4-BE49-F238E27FC236}">
                <a16:creationId xmlns:a16="http://schemas.microsoft.com/office/drawing/2014/main" id="{4A2DCBD0-76A4-B042-810D-4DEF28EDBA00}"/>
              </a:ext>
            </a:extLst>
          </p:cNvPr>
          <p:cNvSpPr/>
          <p:nvPr/>
        </p:nvSpPr>
        <p:spPr>
          <a:xfrm>
            <a:off x="8143281" y="5737605"/>
            <a:ext cx="241403" cy="241402"/>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grpSp>
        <p:nvGrpSpPr>
          <p:cNvPr id="4" name="Group 3">
            <a:extLst>
              <a:ext uri="{FF2B5EF4-FFF2-40B4-BE49-F238E27FC236}">
                <a16:creationId xmlns:a16="http://schemas.microsoft.com/office/drawing/2014/main" id="{568062F6-899E-7F42-BB6E-5308E0C2E941}"/>
              </a:ext>
            </a:extLst>
          </p:cNvPr>
          <p:cNvGrpSpPr/>
          <p:nvPr/>
        </p:nvGrpSpPr>
        <p:grpSpPr>
          <a:xfrm>
            <a:off x="3454689" y="3514962"/>
            <a:ext cx="6095424" cy="2999019"/>
            <a:chOff x="3454689" y="3514962"/>
            <a:chExt cx="6095424" cy="2999019"/>
          </a:xfrm>
        </p:grpSpPr>
        <p:sp>
          <p:nvSpPr>
            <p:cNvPr id="67" name="Kreis">
              <a:extLst>
                <a:ext uri="{FF2B5EF4-FFF2-40B4-BE49-F238E27FC236}">
                  <a16:creationId xmlns:a16="http://schemas.microsoft.com/office/drawing/2014/main" id="{8827EF44-757C-C241-A90E-EEC8E1166B95}"/>
                </a:ext>
              </a:extLst>
            </p:cNvPr>
            <p:cNvSpPr/>
            <p:nvPr/>
          </p:nvSpPr>
          <p:spPr>
            <a:xfrm>
              <a:off x="3454689" y="4606690"/>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0" name="Kreis">
              <a:extLst>
                <a:ext uri="{FF2B5EF4-FFF2-40B4-BE49-F238E27FC236}">
                  <a16:creationId xmlns:a16="http://schemas.microsoft.com/office/drawing/2014/main" id="{335D5F85-3BAE-1F46-B3C8-91C2C4CA5CC0}"/>
                </a:ext>
              </a:extLst>
            </p:cNvPr>
            <p:cNvSpPr/>
            <p:nvPr/>
          </p:nvSpPr>
          <p:spPr>
            <a:xfrm>
              <a:off x="5798247" y="3514963"/>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2" name="Kreis">
              <a:extLst>
                <a:ext uri="{FF2B5EF4-FFF2-40B4-BE49-F238E27FC236}">
                  <a16:creationId xmlns:a16="http://schemas.microsoft.com/office/drawing/2014/main" id="{400BC4B3-B4B2-0F48-9594-B734049CAE8C}"/>
                </a:ext>
              </a:extLst>
            </p:cNvPr>
            <p:cNvSpPr/>
            <p:nvPr/>
          </p:nvSpPr>
          <p:spPr>
            <a:xfrm>
              <a:off x="3454689" y="3514962"/>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2" name="Kreis">
              <a:extLst>
                <a:ext uri="{FF2B5EF4-FFF2-40B4-BE49-F238E27FC236}">
                  <a16:creationId xmlns:a16="http://schemas.microsoft.com/office/drawing/2014/main" id="{36180165-D28C-6A42-A746-F718DE353ABF}"/>
                </a:ext>
              </a:extLst>
            </p:cNvPr>
            <p:cNvSpPr/>
            <p:nvPr/>
          </p:nvSpPr>
          <p:spPr>
            <a:xfrm>
              <a:off x="9308710" y="6272579"/>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4" name="Kreis">
              <a:extLst>
                <a:ext uri="{FF2B5EF4-FFF2-40B4-BE49-F238E27FC236}">
                  <a16:creationId xmlns:a16="http://schemas.microsoft.com/office/drawing/2014/main" id="{3FD4BEA9-556B-5A42-8453-5D5B0BECAD56}"/>
                </a:ext>
              </a:extLst>
            </p:cNvPr>
            <p:cNvSpPr/>
            <p:nvPr/>
          </p:nvSpPr>
          <p:spPr>
            <a:xfrm>
              <a:off x="6965152" y="6272578"/>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7" name="Kreis">
              <a:extLst>
                <a:ext uri="{FF2B5EF4-FFF2-40B4-BE49-F238E27FC236}">
                  <a16:creationId xmlns:a16="http://schemas.microsoft.com/office/drawing/2014/main" id="{8438900C-78D4-AD4F-BC90-67E06AD9C02F}"/>
                </a:ext>
              </a:extLst>
            </p:cNvPr>
            <p:cNvSpPr/>
            <p:nvPr/>
          </p:nvSpPr>
          <p:spPr>
            <a:xfrm>
              <a:off x="9308710" y="5180851"/>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89" name="Kreis">
              <a:extLst>
                <a:ext uri="{FF2B5EF4-FFF2-40B4-BE49-F238E27FC236}">
                  <a16:creationId xmlns:a16="http://schemas.microsoft.com/office/drawing/2014/main" id="{05F7FF7F-CBB4-3A45-8AB0-B869477C0E13}"/>
                </a:ext>
              </a:extLst>
            </p:cNvPr>
            <p:cNvSpPr/>
            <p:nvPr/>
          </p:nvSpPr>
          <p:spPr>
            <a:xfrm>
              <a:off x="6381824" y="4897068"/>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grpSp>
      <p:grpSp>
        <p:nvGrpSpPr>
          <p:cNvPr id="114" name="Group 113">
            <a:extLst>
              <a:ext uri="{FF2B5EF4-FFF2-40B4-BE49-F238E27FC236}">
                <a16:creationId xmlns:a16="http://schemas.microsoft.com/office/drawing/2014/main" id="{32BD7823-E241-F24E-8B40-6D7335BF95D5}"/>
              </a:ext>
            </a:extLst>
          </p:cNvPr>
          <p:cNvGrpSpPr/>
          <p:nvPr/>
        </p:nvGrpSpPr>
        <p:grpSpPr>
          <a:xfrm>
            <a:off x="3696092" y="3635663"/>
            <a:ext cx="5612618" cy="2757617"/>
            <a:chOff x="3696092" y="3635663"/>
            <a:chExt cx="5612618" cy="2757617"/>
          </a:xfrm>
        </p:grpSpPr>
        <p:cxnSp>
          <p:nvCxnSpPr>
            <p:cNvPr id="10" name="Straight Connector 9">
              <a:extLst>
                <a:ext uri="{FF2B5EF4-FFF2-40B4-BE49-F238E27FC236}">
                  <a16:creationId xmlns:a16="http://schemas.microsoft.com/office/drawing/2014/main" id="{BE984592-9BE7-D340-954E-01E4B6F27316}"/>
                </a:ext>
              </a:extLst>
            </p:cNvPr>
            <p:cNvCxnSpPr>
              <a:cxnSpLocks/>
              <a:stCxn id="72" idx="6"/>
              <a:endCxn id="37" idx="1"/>
            </p:cNvCxnSpPr>
            <p:nvPr/>
          </p:nvCxnSpPr>
          <p:spPr>
            <a:xfrm>
              <a:off x="3696092" y="3635663"/>
              <a:ext cx="972079" cy="471407"/>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6" name="Straight Connector 15">
              <a:extLst>
                <a:ext uri="{FF2B5EF4-FFF2-40B4-BE49-F238E27FC236}">
                  <a16:creationId xmlns:a16="http://schemas.microsoft.com/office/drawing/2014/main" id="{99B96E65-3D57-EE4A-B6D7-5EAEF1A6642D}"/>
                </a:ext>
              </a:extLst>
            </p:cNvPr>
            <p:cNvCxnSpPr>
              <a:stCxn id="67" idx="6"/>
              <a:endCxn id="37" idx="3"/>
            </p:cNvCxnSpPr>
            <p:nvPr/>
          </p:nvCxnSpPr>
          <p:spPr>
            <a:xfrm flipV="1">
              <a:off x="3696092" y="4277766"/>
              <a:ext cx="972079" cy="449625"/>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93" name="Straight Connector 92">
              <a:extLst>
                <a:ext uri="{FF2B5EF4-FFF2-40B4-BE49-F238E27FC236}">
                  <a16:creationId xmlns:a16="http://schemas.microsoft.com/office/drawing/2014/main" id="{C5B48544-0067-0F43-BFB9-1625FF615350}"/>
                </a:ext>
              </a:extLst>
            </p:cNvPr>
            <p:cNvCxnSpPr>
              <a:stCxn id="37" idx="7"/>
              <a:endCxn id="70" idx="2"/>
            </p:cNvCxnSpPr>
            <p:nvPr/>
          </p:nvCxnSpPr>
          <p:spPr>
            <a:xfrm flipV="1">
              <a:off x="4838868" y="3635664"/>
              <a:ext cx="959379" cy="471406"/>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95" name="Straight Connector 94">
              <a:extLst>
                <a:ext uri="{FF2B5EF4-FFF2-40B4-BE49-F238E27FC236}">
                  <a16:creationId xmlns:a16="http://schemas.microsoft.com/office/drawing/2014/main" id="{723F165B-DF96-8949-BAE1-6F8AB13E0622}"/>
                </a:ext>
              </a:extLst>
            </p:cNvPr>
            <p:cNvCxnSpPr>
              <a:stCxn id="37" idx="5"/>
              <a:endCxn id="89" idx="2"/>
            </p:cNvCxnSpPr>
            <p:nvPr/>
          </p:nvCxnSpPr>
          <p:spPr>
            <a:xfrm>
              <a:off x="4838868" y="4277766"/>
              <a:ext cx="1542956" cy="740003"/>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97" name="Straight Connector 96">
              <a:extLst>
                <a:ext uri="{FF2B5EF4-FFF2-40B4-BE49-F238E27FC236}">
                  <a16:creationId xmlns:a16="http://schemas.microsoft.com/office/drawing/2014/main" id="{2BDD13BA-F0F7-D14E-B1B9-0D663BE8D118}"/>
                </a:ext>
              </a:extLst>
            </p:cNvPr>
            <p:cNvCxnSpPr>
              <a:cxnSpLocks/>
              <a:endCxn id="73" idx="1"/>
            </p:cNvCxnSpPr>
            <p:nvPr/>
          </p:nvCxnSpPr>
          <p:spPr>
            <a:xfrm>
              <a:off x="6623227" y="5022376"/>
              <a:ext cx="1555407" cy="750582"/>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09" name="Straight Connector 108">
              <a:extLst>
                <a:ext uri="{FF2B5EF4-FFF2-40B4-BE49-F238E27FC236}">
                  <a16:creationId xmlns:a16="http://schemas.microsoft.com/office/drawing/2014/main" id="{CDC1A5FA-22F6-B14F-81E3-EBDD2ADDE320}"/>
                </a:ext>
              </a:extLst>
            </p:cNvPr>
            <p:cNvCxnSpPr>
              <a:stCxn id="84" idx="6"/>
              <a:endCxn id="73" idx="3"/>
            </p:cNvCxnSpPr>
            <p:nvPr/>
          </p:nvCxnSpPr>
          <p:spPr>
            <a:xfrm flipV="1">
              <a:off x="7206555" y="5943654"/>
              <a:ext cx="972079" cy="449625"/>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11" name="Straight Connector 110">
              <a:extLst>
                <a:ext uri="{FF2B5EF4-FFF2-40B4-BE49-F238E27FC236}">
                  <a16:creationId xmlns:a16="http://schemas.microsoft.com/office/drawing/2014/main" id="{E76A3913-0789-7343-99E3-6EBB7EEEF1CB}"/>
                </a:ext>
              </a:extLst>
            </p:cNvPr>
            <p:cNvCxnSpPr>
              <a:stCxn id="73" idx="7"/>
              <a:endCxn id="87" idx="2"/>
            </p:cNvCxnSpPr>
            <p:nvPr/>
          </p:nvCxnSpPr>
          <p:spPr>
            <a:xfrm flipV="1">
              <a:off x="8349331" y="5301552"/>
              <a:ext cx="959379" cy="471406"/>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13" name="Straight Connector 112">
              <a:extLst>
                <a:ext uri="{FF2B5EF4-FFF2-40B4-BE49-F238E27FC236}">
                  <a16:creationId xmlns:a16="http://schemas.microsoft.com/office/drawing/2014/main" id="{65391FC0-C997-2749-A60A-84F9DC78D414}"/>
                </a:ext>
              </a:extLst>
            </p:cNvPr>
            <p:cNvCxnSpPr>
              <a:stCxn id="73" idx="5"/>
              <a:endCxn id="82" idx="2"/>
            </p:cNvCxnSpPr>
            <p:nvPr/>
          </p:nvCxnSpPr>
          <p:spPr>
            <a:xfrm>
              <a:off x="8349331" y="5943654"/>
              <a:ext cx="959379" cy="449626"/>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2029660098"/>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 name="Linie"/>
          <p:cNvSpPr/>
          <p:nvPr/>
        </p:nvSpPr>
        <p:spPr>
          <a:xfrm>
            <a:off x="4160797" y="2856476"/>
            <a:ext cx="4491414" cy="53920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4323"/>
                </a:lnTo>
                <a:lnTo>
                  <a:pt x="14431" y="21600"/>
                </a:lnTo>
              </a:path>
            </a:pathLst>
          </a:custGeom>
          <a:ln w="38100">
            <a:solidFill>
              <a:srgbClr val="53585F"/>
            </a:solidFill>
            <a:miter lim="400000"/>
          </a:ln>
        </p:spPr>
        <p:txBody>
          <a:bodyPr lIns="50800" tIns="50800" rIns="50800" bIns="50800" anchor="ctr"/>
          <a:lstStyle/>
          <a:p>
            <a:pPr>
              <a:defRPr sz="2400"/>
            </a:pPr>
            <a:endParaRPr/>
          </a:p>
        </p:txBody>
      </p:sp>
      <p:sp>
        <p:nvSpPr>
          <p:cNvPr id="753" name="Linie"/>
          <p:cNvSpPr/>
          <p:nvPr/>
        </p:nvSpPr>
        <p:spPr>
          <a:xfrm>
            <a:off x="4720377" y="2516135"/>
            <a:ext cx="3899511" cy="57820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4585"/>
                </a:lnTo>
                <a:lnTo>
                  <a:pt x="10704" y="21600"/>
                </a:lnTo>
              </a:path>
            </a:pathLst>
          </a:custGeom>
          <a:ln w="38100">
            <a:solidFill>
              <a:srgbClr val="53585F"/>
            </a:solidFill>
            <a:miter lim="400000"/>
          </a:ln>
        </p:spPr>
        <p:txBody>
          <a:bodyPr lIns="50800" tIns="50800" rIns="50800" bIns="50800" anchor="ctr"/>
          <a:lstStyle/>
          <a:p>
            <a:pPr>
              <a:defRPr sz="2400"/>
            </a:pPr>
            <a:endParaRPr/>
          </a:p>
        </p:txBody>
      </p:sp>
      <p:sp>
        <p:nvSpPr>
          <p:cNvPr id="754" name="3"/>
          <p:cNvSpPr/>
          <p:nvPr/>
        </p:nvSpPr>
        <p:spPr>
          <a:xfrm>
            <a:off x="6521450" y="8067474"/>
            <a:ext cx="762000" cy="762001"/>
          </a:xfrm>
          <a:prstGeom prst="rect">
            <a:avLst/>
          </a:prstGeom>
          <a:solidFill>
            <a:srgbClr val="FFFFFF"/>
          </a:solidFill>
          <a:ln w="38100">
            <a:solidFill>
              <a:srgbClr val="53585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2400">
                <a:solidFill>
                  <a:srgbClr val="53585F"/>
                </a:solidFill>
              </a:defRPr>
            </a:lvl1pPr>
          </a:lstStyle>
          <a:p>
            <a:r>
              <a:t>3</a:t>
            </a:r>
          </a:p>
        </p:txBody>
      </p:sp>
      <p:sp>
        <p:nvSpPr>
          <p:cNvPr id="755" name="1"/>
          <p:cNvSpPr/>
          <p:nvPr/>
        </p:nvSpPr>
        <p:spPr>
          <a:xfrm>
            <a:off x="3641304" y="2368550"/>
            <a:ext cx="762001" cy="762000"/>
          </a:xfrm>
          <a:prstGeom prst="rect">
            <a:avLst/>
          </a:prstGeom>
          <a:solidFill>
            <a:srgbClr val="FFFFFF"/>
          </a:solidFill>
          <a:ln w="38100">
            <a:solidFill>
              <a:srgbClr val="53585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2400">
                <a:solidFill>
                  <a:srgbClr val="53585F"/>
                </a:solidFill>
              </a:defRPr>
            </a:lvl1pPr>
          </a:lstStyle>
          <a:p>
            <a:r>
              <a:t>1</a:t>
            </a:r>
          </a:p>
        </p:txBody>
      </p:sp>
      <p:sp>
        <p:nvSpPr>
          <p:cNvPr id="756" name="2"/>
          <p:cNvSpPr/>
          <p:nvPr/>
        </p:nvSpPr>
        <p:spPr>
          <a:xfrm>
            <a:off x="8309724" y="1968500"/>
            <a:ext cx="762001" cy="762000"/>
          </a:xfrm>
          <a:prstGeom prst="rect">
            <a:avLst/>
          </a:prstGeom>
          <a:solidFill>
            <a:srgbClr val="FFFFFF"/>
          </a:solidFill>
          <a:ln w="38100">
            <a:solidFill>
              <a:srgbClr val="53585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2400">
                <a:solidFill>
                  <a:srgbClr val="53585F"/>
                </a:solidFill>
              </a:defRPr>
            </a:lvl1pPr>
          </a:lstStyle>
          <a:p>
            <a:r>
              <a:t>2</a:t>
            </a:r>
          </a:p>
        </p:txBody>
      </p:sp>
      <p:sp>
        <p:nvSpPr>
          <p:cNvPr id="757" name="Rechteck"/>
          <p:cNvSpPr/>
          <p:nvPr/>
        </p:nvSpPr>
        <p:spPr>
          <a:xfrm>
            <a:off x="3455965" y="1920734"/>
            <a:ext cx="5800626" cy="7076615"/>
          </a:xfrm>
          <a:prstGeom prst="rect">
            <a:avLst/>
          </a:prstGeom>
          <a:solidFill>
            <a:srgbClr val="FFFFFF">
              <a:alpha val="68588"/>
            </a:srgbClr>
          </a:solidFill>
          <a:ln w="12700">
            <a:miter lim="400000"/>
          </a:ln>
        </p:spPr>
        <p:txBody>
          <a:bodyPr lIns="50800" tIns="50800" rIns="50800" bIns="50800" anchor="ctr"/>
          <a:lstStyle/>
          <a:p>
            <a:pPr>
              <a:defRPr sz="2400">
                <a:solidFill>
                  <a:srgbClr val="FFFFFF"/>
                </a:solidFill>
              </a:defRPr>
            </a:pPr>
            <a:endParaRPr/>
          </a:p>
        </p:txBody>
      </p:sp>
      <p:sp>
        <p:nvSpPr>
          <p:cNvPr id="758" name="Approach"/>
          <p:cNvSpPr txBox="1">
            <a:spLocks noGrp="1"/>
          </p:cNvSpPr>
          <p:nvPr>
            <p:ph type="title"/>
          </p:nvPr>
        </p:nvSpPr>
        <p:spPr>
          <a:prstGeom prst="rect">
            <a:avLst/>
          </a:prstGeom>
        </p:spPr>
        <p:txBody>
          <a:bodyPr/>
          <a:lstStyle/>
          <a:p>
            <a:r>
              <a:rPr lang="de-DE" dirty="0" err="1"/>
              <a:t>Matching</a:t>
            </a:r>
            <a:r>
              <a:rPr lang="de-DE" dirty="0"/>
              <a:t> Graph</a:t>
            </a:r>
            <a:endParaRPr dirty="0"/>
          </a:p>
        </p:txBody>
      </p:sp>
      <p:sp>
        <p:nvSpPr>
          <p:cNvPr id="759"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33</a:t>
            </a:fld>
            <a:endParaRPr/>
          </a:p>
        </p:txBody>
      </p:sp>
      <p:grpSp>
        <p:nvGrpSpPr>
          <p:cNvPr id="768" name="Gruppieren"/>
          <p:cNvGrpSpPr/>
          <p:nvPr/>
        </p:nvGrpSpPr>
        <p:grpSpPr>
          <a:xfrm>
            <a:off x="2793935" y="3317734"/>
            <a:ext cx="7730770" cy="4636245"/>
            <a:chOff x="0" y="0"/>
            <a:chExt cx="7730768" cy="4636243"/>
          </a:xfrm>
        </p:grpSpPr>
        <p:sp>
          <p:nvSpPr>
            <p:cNvPr id="760" name="Rechteck"/>
            <p:cNvSpPr/>
            <p:nvPr/>
          </p:nvSpPr>
          <p:spPr>
            <a:xfrm>
              <a:off x="0" y="0"/>
              <a:ext cx="1914170" cy="725083"/>
            </a:xfrm>
            <a:prstGeom prst="rect">
              <a:avLst/>
            </a:prstGeom>
            <a:solidFill>
              <a:srgbClr val="9FA1AB">
                <a:alpha val="27000"/>
              </a:srgbClr>
            </a:solid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761" name="Rechteck"/>
            <p:cNvSpPr/>
            <p:nvPr/>
          </p:nvSpPr>
          <p:spPr>
            <a:xfrm>
              <a:off x="976134" y="791757"/>
              <a:ext cx="1914170" cy="725083"/>
            </a:xfrm>
            <a:prstGeom prst="rect">
              <a:avLst/>
            </a:prstGeom>
            <a:solidFill>
              <a:srgbClr val="9FA1AB">
                <a:alpha val="27000"/>
              </a:srgbClr>
            </a:solid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762" name="Rechteck"/>
            <p:cNvSpPr/>
            <p:nvPr/>
          </p:nvSpPr>
          <p:spPr>
            <a:xfrm>
              <a:off x="4849634" y="1570814"/>
              <a:ext cx="1914170" cy="725083"/>
            </a:xfrm>
            <a:prstGeom prst="rect">
              <a:avLst/>
            </a:prstGeom>
            <a:solidFill>
              <a:srgbClr val="9FA1AB">
                <a:alpha val="27000"/>
              </a:srgbClr>
            </a:solid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763" name="Rechteck"/>
            <p:cNvSpPr/>
            <p:nvPr/>
          </p:nvSpPr>
          <p:spPr>
            <a:xfrm>
              <a:off x="5795397" y="2365746"/>
              <a:ext cx="1914170" cy="725084"/>
            </a:xfrm>
            <a:prstGeom prst="rect">
              <a:avLst/>
            </a:prstGeom>
            <a:solidFill>
              <a:srgbClr val="9FA1AB">
                <a:alpha val="27000"/>
              </a:srgbClr>
            </a:solid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764" name="Rechteck"/>
            <p:cNvSpPr/>
            <p:nvPr/>
          </p:nvSpPr>
          <p:spPr>
            <a:xfrm>
              <a:off x="5816599" y="3138454"/>
              <a:ext cx="1914170" cy="725083"/>
            </a:xfrm>
            <a:prstGeom prst="rect">
              <a:avLst/>
            </a:prstGeom>
            <a:solidFill>
              <a:srgbClr val="9FA1AB">
                <a:alpha val="27000"/>
              </a:srgbClr>
            </a:solid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765" name="Rechteck"/>
            <p:cNvSpPr/>
            <p:nvPr/>
          </p:nvSpPr>
          <p:spPr>
            <a:xfrm>
              <a:off x="5217934" y="3911161"/>
              <a:ext cx="1914170" cy="725083"/>
            </a:xfrm>
            <a:prstGeom prst="rect">
              <a:avLst/>
            </a:prstGeom>
            <a:solidFill>
              <a:srgbClr val="9FA1AB">
                <a:alpha val="27000"/>
              </a:srgbClr>
            </a:solid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766" name="Rechteck"/>
            <p:cNvSpPr/>
            <p:nvPr/>
          </p:nvSpPr>
          <p:spPr>
            <a:xfrm>
              <a:off x="2950597" y="2365746"/>
              <a:ext cx="1914170" cy="725084"/>
            </a:xfrm>
            <a:prstGeom prst="rect">
              <a:avLst/>
            </a:prstGeom>
            <a:solidFill>
              <a:srgbClr val="9FA1AB">
                <a:alpha val="27000"/>
              </a:srgbClr>
            </a:solid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767" name="Rechteck"/>
            <p:cNvSpPr/>
            <p:nvPr/>
          </p:nvSpPr>
          <p:spPr>
            <a:xfrm>
              <a:off x="3314700" y="3138454"/>
              <a:ext cx="1914170" cy="725083"/>
            </a:xfrm>
            <a:prstGeom prst="rect">
              <a:avLst/>
            </a:prstGeom>
            <a:solidFill>
              <a:srgbClr val="9FA1AB">
                <a:alpha val="27000"/>
              </a:srgbClr>
            </a:solid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grpSp>
      <p:grpSp>
        <p:nvGrpSpPr>
          <p:cNvPr id="777" name="Gruppieren"/>
          <p:cNvGrpSpPr/>
          <p:nvPr/>
        </p:nvGrpSpPr>
        <p:grpSpPr>
          <a:xfrm>
            <a:off x="2785432" y="3317734"/>
            <a:ext cx="6939173" cy="4636245"/>
            <a:chOff x="0" y="0"/>
            <a:chExt cx="6939171" cy="4636243"/>
          </a:xfrm>
        </p:grpSpPr>
        <p:sp>
          <p:nvSpPr>
            <p:cNvPr id="769" name="Rechteck"/>
            <p:cNvSpPr/>
            <p:nvPr/>
          </p:nvSpPr>
          <p:spPr>
            <a:xfrm>
              <a:off x="5025002" y="0"/>
              <a:ext cx="1914170" cy="725083"/>
            </a:xfrm>
            <a:prstGeom prst="rect">
              <a:avLst/>
            </a:prstGeom>
            <a:solidFill>
              <a:srgbClr val="9FA1AB">
                <a:alpha val="27000"/>
              </a:srgbClr>
            </a:solidFill>
            <a:ln w="38100" cap="rnd">
              <a:solidFill>
                <a:srgbClr val="53585F"/>
              </a:solidFill>
              <a:custDash>
                <a:ds d="100000" sp="200000"/>
              </a:custDash>
              <a:round/>
            </a:ln>
            <a:effectLst/>
          </p:spPr>
          <p:txBody>
            <a:bodyPr wrap="square" lIns="50800" tIns="50800" rIns="50800" bIns="50800" numCol="1" anchor="ctr">
              <a:noAutofit/>
            </a:bodyPr>
            <a:lstStyle/>
            <a:p>
              <a:pPr>
                <a:defRPr sz="2400">
                  <a:solidFill>
                    <a:srgbClr val="FFFFFF"/>
                  </a:solidFill>
                </a:defRPr>
              </a:pPr>
              <a:endParaRPr/>
            </a:p>
          </p:txBody>
        </p:sp>
        <p:sp>
          <p:nvSpPr>
            <p:cNvPr id="770" name="Rechteck"/>
            <p:cNvSpPr/>
            <p:nvPr/>
          </p:nvSpPr>
          <p:spPr>
            <a:xfrm>
              <a:off x="4235837" y="791757"/>
              <a:ext cx="1914170" cy="725083"/>
            </a:xfrm>
            <a:prstGeom prst="rect">
              <a:avLst/>
            </a:prstGeom>
            <a:solidFill>
              <a:srgbClr val="9FA1AB">
                <a:alpha val="27000"/>
              </a:srgbClr>
            </a:solidFill>
            <a:ln w="38100" cap="rnd">
              <a:solidFill>
                <a:srgbClr val="53585F"/>
              </a:solidFill>
              <a:custDash>
                <a:ds d="100000" sp="200000"/>
              </a:custDash>
              <a:round/>
            </a:ln>
            <a:effectLst/>
          </p:spPr>
          <p:txBody>
            <a:bodyPr wrap="square" lIns="50800" tIns="50800" rIns="50800" bIns="50800" numCol="1" anchor="ctr">
              <a:noAutofit/>
            </a:bodyPr>
            <a:lstStyle/>
            <a:p>
              <a:pPr>
                <a:defRPr sz="2400">
                  <a:solidFill>
                    <a:srgbClr val="FFFFFF"/>
                  </a:solidFill>
                </a:defRPr>
              </a:pPr>
              <a:endParaRPr/>
            </a:p>
          </p:txBody>
        </p:sp>
        <p:sp>
          <p:nvSpPr>
            <p:cNvPr id="771" name="Rechteck"/>
            <p:cNvSpPr/>
            <p:nvPr/>
          </p:nvSpPr>
          <p:spPr>
            <a:xfrm>
              <a:off x="794137" y="1570814"/>
              <a:ext cx="1914170" cy="725083"/>
            </a:xfrm>
            <a:prstGeom prst="rect">
              <a:avLst/>
            </a:prstGeom>
            <a:solidFill>
              <a:srgbClr val="9FA1AB">
                <a:alpha val="27000"/>
              </a:srgbClr>
            </a:solidFill>
            <a:ln w="38100" cap="rnd">
              <a:solidFill>
                <a:srgbClr val="53585F"/>
              </a:solidFill>
              <a:custDash>
                <a:ds d="100000" sp="200000"/>
              </a:custDash>
              <a:round/>
            </a:ln>
            <a:effectLst/>
          </p:spPr>
          <p:txBody>
            <a:bodyPr wrap="square" lIns="50800" tIns="50800" rIns="50800" bIns="50800" numCol="1" anchor="ctr">
              <a:noAutofit/>
            </a:bodyPr>
            <a:lstStyle/>
            <a:p>
              <a:pPr>
                <a:defRPr sz="2400">
                  <a:solidFill>
                    <a:srgbClr val="FFFFFF"/>
                  </a:solidFill>
                </a:defRPr>
              </a:pPr>
              <a:endParaRPr/>
            </a:p>
          </p:txBody>
        </p:sp>
        <p:sp>
          <p:nvSpPr>
            <p:cNvPr id="772" name="Rechteck"/>
            <p:cNvSpPr/>
            <p:nvPr/>
          </p:nvSpPr>
          <p:spPr>
            <a:xfrm>
              <a:off x="2667000" y="2365746"/>
              <a:ext cx="1914170" cy="725084"/>
            </a:xfrm>
            <a:prstGeom prst="rect">
              <a:avLst/>
            </a:prstGeom>
            <a:solidFill>
              <a:srgbClr val="9FA1AB">
                <a:alpha val="27000"/>
              </a:srgbClr>
            </a:solidFill>
            <a:ln w="38100" cap="rnd">
              <a:solidFill>
                <a:srgbClr val="53585F"/>
              </a:solidFill>
              <a:custDash>
                <a:ds d="100000" sp="200000"/>
              </a:custDash>
              <a:round/>
            </a:ln>
            <a:effectLst/>
          </p:spPr>
          <p:txBody>
            <a:bodyPr wrap="square" lIns="50800" tIns="50800" rIns="50800" bIns="50800" numCol="1" anchor="ctr">
              <a:noAutofit/>
            </a:bodyPr>
            <a:lstStyle/>
            <a:p>
              <a:pPr>
                <a:defRPr sz="2400">
                  <a:solidFill>
                    <a:srgbClr val="FFFFFF"/>
                  </a:solidFill>
                </a:defRPr>
              </a:pPr>
              <a:endParaRPr/>
            </a:p>
          </p:txBody>
        </p:sp>
        <p:sp>
          <p:nvSpPr>
            <p:cNvPr id="773" name="Rechteck"/>
            <p:cNvSpPr/>
            <p:nvPr/>
          </p:nvSpPr>
          <p:spPr>
            <a:xfrm>
              <a:off x="2713602" y="3138454"/>
              <a:ext cx="1914171" cy="725083"/>
            </a:xfrm>
            <a:prstGeom prst="rect">
              <a:avLst/>
            </a:prstGeom>
            <a:solidFill>
              <a:srgbClr val="9FA1AB">
                <a:alpha val="27000"/>
              </a:srgbClr>
            </a:solidFill>
            <a:ln w="38100" cap="rnd">
              <a:solidFill>
                <a:srgbClr val="53585F"/>
              </a:solidFill>
              <a:custDash>
                <a:ds d="100000" sp="200000"/>
              </a:custDash>
              <a:round/>
            </a:ln>
            <a:effectLst/>
          </p:spPr>
          <p:txBody>
            <a:bodyPr wrap="square" lIns="50800" tIns="50800" rIns="50800" bIns="50800" numCol="1" anchor="ctr">
              <a:noAutofit/>
            </a:bodyPr>
            <a:lstStyle/>
            <a:p>
              <a:pPr>
                <a:defRPr sz="2400">
                  <a:solidFill>
                    <a:srgbClr val="FFFFFF"/>
                  </a:solidFill>
                </a:defRPr>
              </a:pPr>
              <a:endParaRPr/>
            </a:p>
          </p:txBody>
        </p:sp>
        <p:sp>
          <p:nvSpPr>
            <p:cNvPr id="774" name="Rechteck"/>
            <p:cNvSpPr/>
            <p:nvPr/>
          </p:nvSpPr>
          <p:spPr>
            <a:xfrm>
              <a:off x="819537" y="3911161"/>
              <a:ext cx="1914170" cy="725083"/>
            </a:xfrm>
            <a:prstGeom prst="rect">
              <a:avLst/>
            </a:prstGeom>
            <a:solidFill>
              <a:srgbClr val="9FA1AB">
                <a:alpha val="27000"/>
              </a:srgbClr>
            </a:solidFill>
            <a:ln w="38100" cap="rnd">
              <a:solidFill>
                <a:srgbClr val="53585F"/>
              </a:solidFill>
              <a:custDash>
                <a:ds d="100000" sp="200000"/>
              </a:custDash>
              <a:round/>
            </a:ln>
            <a:effectLst/>
          </p:spPr>
          <p:txBody>
            <a:bodyPr wrap="square" lIns="50800" tIns="50800" rIns="50800" bIns="50800" numCol="1" anchor="ctr">
              <a:noAutofit/>
            </a:bodyPr>
            <a:lstStyle/>
            <a:p>
              <a:pPr>
                <a:defRPr sz="2400">
                  <a:solidFill>
                    <a:srgbClr val="FFFFFF"/>
                  </a:solidFill>
                </a:defRPr>
              </a:pPr>
              <a:endParaRPr/>
            </a:p>
          </p:txBody>
        </p:sp>
        <p:sp>
          <p:nvSpPr>
            <p:cNvPr id="775" name="Rechteck"/>
            <p:cNvSpPr/>
            <p:nvPr/>
          </p:nvSpPr>
          <p:spPr>
            <a:xfrm>
              <a:off x="0" y="2365746"/>
              <a:ext cx="1914170" cy="725084"/>
            </a:xfrm>
            <a:prstGeom prst="rect">
              <a:avLst/>
            </a:prstGeom>
            <a:solidFill>
              <a:srgbClr val="9FA1AB">
                <a:alpha val="27000"/>
              </a:srgbClr>
            </a:solidFill>
            <a:ln w="38100" cap="rnd">
              <a:solidFill>
                <a:srgbClr val="53585F"/>
              </a:solidFill>
              <a:custDash>
                <a:ds d="100000" sp="200000"/>
              </a:custDash>
              <a:round/>
            </a:ln>
            <a:effectLst/>
          </p:spPr>
          <p:txBody>
            <a:bodyPr wrap="square" lIns="50800" tIns="50800" rIns="50800" bIns="50800" numCol="1" anchor="ctr">
              <a:noAutofit/>
            </a:bodyPr>
            <a:lstStyle/>
            <a:p>
              <a:pPr>
                <a:defRPr sz="2400">
                  <a:solidFill>
                    <a:srgbClr val="FFFFFF"/>
                  </a:solidFill>
                </a:defRPr>
              </a:pPr>
              <a:endParaRPr/>
            </a:p>
          </p:txBody>
        </p:sp>
        <p:sp>
          <p:nvSpPr>
            <p:cNvPr id="776" name="Rechteck"/>
            <p:cNvSpPr/>
            <p:nvPr/>
          </p:nvSpPr>
          <p:spPr>
            <a:xfrm>
              <a:off x="33902" y="3138454"/>
              <a:ext cx="1914170" cy="725083"/>
            </a:xfrm>
            <a:prstGeom prst="rect">
              <a:avLst/>
            </a:prstGeom>
            <a:solidFill>
              <a:srgbClr val="9FA1AB">
                <a:alpha val="27000"/>
              </a:srgbClr>
            </a:solidFill>
            <a:ln w="38100" cap="rnd">
              <a:solidFill>
                <a:srgbClr val="53585F"/>
              </a:solidFill>
              <a:custDash>
                <a:ds d="100000" sp="200000"/>
              </a:custDash>
              <a:round/>
            </a:ln>
            <a:effectLst/>
          </p:spPr>
          <p:txBody>
            <a:bodyPr wrap="square" lIns="50800" tIns="50800" rIns="50800" bIns="50800" numCol="1" anchor="ctr">
              <a:noAutofit/>
            </a:bodyPr>
            <a:lstStyle/>
            <a:p>
              <a:pPr>
                <a:defRPr sz="2400">
                  <a:solidFill>
                    <a:srgbClr val="FFFFFF"/>
                  </a:solidFill>
                </a:defRPr>
              </a:pPr>
              <a:endParaRPr/>
            </a:p>
          </p:txBody>
        </p:sp>
      </p:grpSp>
      <p:cxnSp>
        <p:nvCxnSpPr>
          <p:cNvPr id="794" name="Verbindungslinie"/>
          <p:cNvCxnSpPr>
            <a:stCxn id="792" idx="0"/>
            <a:endCxn id="789" idx="0"/>
          </p:cNvCxnSpPr>
          <p:nvPr/>
        </p:nvCxnSpPr>
        <p:spPr>
          <a:xfrm flipV="1">
            <a:off x="5082366" y="3680275"/>
            <a:ext cx="3685154" cy="2365748"/>
          </a:xfrm>
          <a:prstGeom prst="straightConnector1">
            <a:avLst/>
          </a:prstGeom>
          <a:ln w="38100">
            <a:solidFill>
              <a:srgbClr val="000000"/>
            </a:solidFill>
            <a:miter lim="400000"/>
          </a:ln>
        </p:spPr>
      </p:cxnSp>
      <p:cxnSp>
        <p:nvCxnSpPr>
          <p:cNvPr id="795" name="Verbindungslinie"/>
          <p:cNvCxnSpPr>
            <a:stCxn id="792" idx="0"/>
            <a:endCxn id="788" idx="0"/>
          </p:cNvCxnSpPr>
          <p:nvPr/>
        </p:nvCxnSpPr>
        <p:spPr>
          <a:xfrm flipV="1">
            <a:off x="5082366" y="4472033"/>
            <a:ext cx="2895989" cy="1573990"/>
          </a:xfrm>
          <a:prstGeom prst="straightConnector1">
            <a:avLst/>
          </a:prstGeom>
          <a:ln w="38100">
            <a:solidFill>
              <a:srgbClr val="000000"/>
            </a:solidFill>
            <a:miter lim="400000"/>
          </a:ln>
        </p:spPr>
      </p:cxnSp>
      <p:cxnSp>
        <p:nvCxnSpPr>
          <p:cNvPr id="796" name="Verbindungslinie"/>
          <p:cNvCxnSpPr>
            <a:stCxn id="792" idx="0"/>
            <a:endCxn id="787" idx="0"/>
          </p:cNvCxnSpPr>
          <p:nvPr/>
        </p:nvCxnSpPr>
        <p:spPr>
          <a:xfrm flipH="1" flipV="1">
            <a:off x="4536654" y="5251089"/>
            <a:ext cx="545713" cy="794934"/>
          </a:xfrm>
          <a:prstGeom prst="straightConnector1">
            <a:avLst/>
          </a:prstGeom>
          <a:ln w="38100">
            <a:solidFill>
              <a:srgbClr val="000000"/>
            </a:solidFill>
            <a:miter lim="400000"/>
          </a:ln>
        </p:spPr>
      </p:cxnSp>
      <p:cxnSp>
        <p:nvCxnSpPr>
          <p:cNvPr id="797" name="Verbindungslinie"/>
          <p:cNvCxnSpPr>
            <a:stCxn id="792" idx="0"/>
            <a:endCxn id="785" idx="0"/>
          </p:cNvCxnSpPr>
          <p:nvPr/>
        </p:nvCxnSpPr>
        <p:spPr>
          <a:xfrm flipH="1">
            <a:off x="3776419" y="6046022"/>
            <a:ext cx="1305948" cy="772708"/>
          </a:xfrm>
          <a:prstGeom prst="straightConnector1">
            <a:avLst/>
          </a:prstGeom>
          <a:ln w="38100">
            <a:solidFill>
              <a:srgbClr val="000000"/>
            </a:solidFill>
            <a:miter lim="400000"/>
          </a:ln>
        </p:spPr>
      </p:cxnSp>
      <p:cxnSp>
        <p:nvCxnSpPr>
          <p:cNvPr id="798" name="Verbindungslinie"/>
          <p:cNvCxnSpPr>
            <a:stCxn id="792" idx="0"/>
            <a:endCxn id="786" idx="0"/>
          </p:cNvCxnSpPr>
          <p:nvPr/>
        </p:nvCxnSpPr>
        <p:spPr>
          <a:xfrm flipH="1">
            <a:off x="3742516" y="6046022"/>
            <a:ext cx="1339851" cy="1"/>
          </a:xfrm>
          <a:prstGeom prst="straightConnector1">
            <a:avLst/>
          </a:prstGeom>
          <a:ln w="38100">
            <a:solidFill>
              <a:srgbClr val="000000"/>
            </a:solidFill>
            <a:miter lim="400000"/>
          </a:ln>
        </p:spPr>
      </p:cxnSp>
      <p:cxnSp>
        <p:nvCxnSpPr>
          <p:cNvPr id="799" name="Verbindungslinie"/>
          <p:cNvCxnSpPr>
            <a:stCxn id="792" idx="0"/>
            <a:endCxn id="784" idx="0"/>
          </p:cNvCxnSpPr>
          <p:nvPr/>
        </p:nvCxnSpPr>
        <p:spPr>
          <a:xfrm flipH="1">
            <a:off x="4562054" y="6046022"/>
            <a:ext cx="520313" cy="1545416"/>
          </a:xfrm>
          <a:prstGeom prst="straightConnector1">
            <a:avLst/>
          </a:prstGeom>
          <a:ln w="38100">
            <a:solidFill>
              <a:srgbClr val="000000"/>
            </a:solidFill>
            <a:miter lim="400000"/>
          </a:ln>
        </p:spPr>
      </p:cxnSp>
      <p:cxnSp>
        <p:nvCxnSpPr>
          <p:cNvPr id="800" name="Verbindungslinie"/>
          <p:cNvCxnSpPr>
            <a:stCxn id="792" idx="0"/>
            <a:endCxn id="791" idx="0"/>
          </p:cNvCxnSpPr>
          <p:nvPr/>
        </p:nvCxnSpPr>
        <p:spPr>
          <a:xfrm>
            <a:off x="5082366" y="6046022"/>
            <a:ext cx="1562050" cy="1"/>
          </a:xfrm>
          <a:prstGeom prst="straightConnector1">
            <a:avLst/>
          </a:prstGeom>
          <a:ln w="38100">
            <a:solidFill>
              <a:srgbClr val="000000"/>
            </a:solidFill>
            <a:miter lim="400000"/>
          </a:ln>
        </p:spPr>
      </p:cxnSp>
      <p:cxnSp>
        <p:nvCxnSpPr>
          <p:cNvPr id="801" name="Verbindungslinie"/>
          <p:cNvCxnSpPr>
            <a:stCxn id="792" idx="0"/>
            <a:endCxn id="790" idx="0"/>
          </p:cNvCxnSpPr>
          <p:nvPr/>
        </p:nvCxnSpPr>
        <p:spPr>
          <a:xfrm>
            <a:off x="5082366" y="6046022"/>
            <a:ext cx="1682751" cy="772708"/>
          </a:xfrm>
          <a:prstGeom prst="straightConnector1">
            <a:avLst/>
          </a:prstGeom>
          <a:ln w="38100">
            <a:solidFill>
              <a:srgbClr val="000000"/>
            </a:solidFill>
            <a:miter lim="400000"/>
          </a:ln>
        </p:spPr>
      </p:cxnSp>
      <p:cxnSp>
        <p:nvCxnSpPr>
          <p:cNvPr id="802" name="Verbindungslinie"/>
          <p:cNvCxnSpPr>
            <a:stCxn id="778" idx="0"/>
            <a:endCxn id="793" idx="0"/>
          </p:cNvCxnSpPr>
          <p:nvPr/>
        </p:nvCxnSpPr>
        <p:spPr>
          <a:xfrm>
            <a:off x="3751019" y="3680275"/>
            <a:ext cx="4455447" cy="2362573"/>
          </a:xfrm>
          <a:prstGeom prst="straightConnector1">
            <a:avLst/>
          </a:prstGeom>
          <a:ln w="38100">
            <a:solidFill>
              <a:srgbClr val="000000"/>
            </a:solidFill>
            <a:miter lim="400000"/>
          </a:ln>
        </p:spPr>
      </p:cxnSp>
      <p:cxnSp>
        <p:nvCxnSpPr>
          <p:cNvPr id="803" name="Verbindungslinie"/>
          <p:cNvCxnSpPr>
            <a:stCxn id="779" idx="0"/>
            <a:endCxn id="793" idx="0"/>
          </p:cNvCxnSpPr>
          <p:nvPr/>
        </p:nvCxnSpPr>
        <p:spPr>
          <a:xfrm>
            <a:off x="4727154" y="4472033"/>
            <a:ext cx="3479312" cy="1570815"/>
          </a:xfrm>
          <a:prstGeom prst="straightConnector1">
            <a:avLst/>
          </a:prstGeom>
          <a:ln w="38100">
            <a:solidFill>
              <a:srgbClr val="000000"/>
            </a:solidFill>
            <a:miter lim="400000"/>
          </a:ln>
        </p:spPr>
      </p:cxnSp>
      <p:cxnSp>
        <p:nvCxnSpPr>
          <p:cNvPr id="804" name="Verbindungslinie"/>
          <p:cNvCxnSpPr>
            <a:stCxn id="780" idx="0"/>
            <a:endCxn id="793" idx="0"/>
          </p:cNvCxnSpPr>
          <p:nvPr/>
        </p:nvCxnSpPr>
        <p:spPr>
          <a:xfrm flipH="1">
            <a:off x="8206465" y="5251089"/>
            <a:ext cx="394190" cy="791759"/>
          </a:xfrm>
          <a:prstGeom prst="straightConnector1">
            <a:avLst/>
          </a:prstGeom>
          <a:ln w="38100">
            <a:solidFill>
              <a:srgbClr val="000000"/>
            </a:solidFill>
            <a:miter lim="400000"/>
          </a:ln>
        </p:spPr>
      </p:cxnSp>
      <p:cxnSp>
        <p:nvCxnSpPr>
          <p:cNvPr id="805" name="Verbindungslinie"/>
          <p:cNvCxnSpPr>
            <a:stCxn id="781" idx="0"/>
            <a:endCxn id="793" idx="0"/>
          </p:cNvCxnSpPr>
          <p:nvPr/>
        </p:nvCxnSpPr>
        <p:spPr>
          <a:xfrm flipH="1" flipV="1">
            <a:off x="8206465" y="6042847"/>
            <a:ext cx="1339952" cy="3176"/>
          </a:xfrm>
          <a:prstGeom prst="straightConnector1">
            <a:avLst/>
          </a:prstGeom>
          <a:ln w="38100">
            <a:solidFill>
              <a:srgbClr val="000000"/>
            </a:solidFill>
            <a:miter lim="400000"/>
          </a:ln>
        </p:spPr>
      </p:cxnSp>
      <p:cxnSp>
        <p:nvCxnSpPr>
          <p:cNvPr id="806" name="Verbindungslinie"/>
          <p:cNvCxnSpPr>
            <a:stCxn id="791" idx="0"/>
            <a:endCxn id="793" idx="0"/>
          </p:cNvCxnSpPr>
          <p:nvPr/>
        </p:nvCxnSpPr>
        <p:spPr>
          <a:xfrm flipV="1">
            <a:off x="6644415" y="6042847"/>
            <a:ext cx="1562051" cy="3176"/>
          </a:xfrm>
          <a:prstGeom prst="straightConnector1">
            <a:avLst/>
          </a:prstGeom>
          <a:ln w="38100">
            <a:solidFill>
              <a:srgbClr val="000000"/>
            </a:solidFill>
            <a:miter lim="400000"/>
          </a:ln>
        </p:spPr>
      </p:cxnSp>
      <p:cxnSp>
        <p:nvCxnSpPr>
          <p:cNvPr id="807" name="Verbindungslinie"/>
          <p:cNvCxnSpPr>
            <a:stCxn id="782" idx="0"/>
            <a:endCxn id="793" idx="0"/>
          </p:cNvCxnSpPr>
          <p:nvPr/>
        </p:nvCxnSpPr>
        <p:spPr>
          <a:xfrm flipH="1" flipV="1">
            <a:off x="8206465" y="6042847"/>
            <a:ext cx="1361155" cy="775883"/>
          </a:xfrm>
          <a:prstGeom prst="straightConnector1">
            <a:avLst/>
          </a:prstGeom>
          <a:ln w="38100">
            <a:solidFill>
              <a:srgbClr val="000000"/>
            </a:solidFill>
            <a:miter lim="400000"/>
          </a:ln>
        </p:spPr>
      </p:cxnSp>
      <p:cxnSp>
        <p:nvCxnSpPr>
          <p:cNvPr id="808" name="Verbindungslinie"/>
          <p:cNvCxnSpPr>
            <a:stCxn id="790" idx="0"/>
            <a:endCxn id="793" idx="0"/>
          </p:cNvCxnSpPr>
          <p:nvPr/>
        </p:nvCxnSpPr>
        <p:spPr>
          <a:xfrm flipV="1">
            <a:off x="6765116" y="6042847"/>
            <a:ext cx="1441350" cy="775883"/>
          </a:xfrm>
          <a:prstGeom prst="straightConnector1">
            <a:avLst/>
          </a:prstGeom>
          <a:ln w="38100">
            <a:solidFill>
              <a:srgbClr val="000000"/>
            </a:solidFill>
            <a:miter lim="400000"/>
          </a:ln>
        </p:spPr>
      </p:cxnSp>
      <p:cxnSp>
        <p:nvCxnSpPr>
          <p:cNvPr id="809" name="Verbindungslinie"/>
          <p:cNvCxnSpPr>
            <a:stCxn id="783" idx="0"/>
            <a:endCxn id="793" idx="0"/>
          </p:cNvCxnSpPr>
          <p:nvPr/>
        </p:nvCxnSpPr>
        <p:spPr>
          <a:xfrm flipH="1" flipV="1">
            <a:off x="8206465" y="6042847"/>
            <a:ext cx="762490" cy="1548591"/>
          </a:xfrm>
          <a:prstGeom prst="straightConnector1">
            <a:avLst/>
          </a:prstGeom>
          <a:ln w="38100">
            <a:solidFill>
              <a:srgbClr val="000000"/>
            </a:solidFill>
            <a:miter lim="400000"/>
          </a:ln>
        </p:spPr>
      </p:cxnSp>
      <p:sp>
        <p:nvSpPr>
          <p:cNvPr id="793" name="Kreis"/>
          <p:cNvSpPr/>
          <p:nvPr/>
        </p:nvSpPr>
        <p:spPr>
          <a:xfrm>
            <a:off x="8085764" y="5922146"/>
            <a:ext cx="241403" cy="241403"/>
          </a:xfrm>
          <a:prstGeom prst="ellipse">
            <a:avLst/>
          </a:prstGeom>
          <a:solidFill>
            <a:schemeClr val="tx1"/>
          </a:solidFill>
          <a:ln w="12700">
            <a:miter lim="400000"/>
          </a:ln>
        </p:spPr>
        <p:txBody>
          <a:bodyPr lIns="50800" tIns="50800" rIns="50800" bIns="50800" anchor="ctr"/>
          <a:lstStyle/>
          <a:p>
            <a:pPr>
              <a:defRPr sz="2400">
                <a:solidFill>
                  <a:srgbClr val="FFFFFF"/>
                </a:solidFill>
              </a:defRPr>
            </a:pPr>
            <a:endParaRPr/>
          </a:p>
        </p:txBody>
      </p:sp>
      <p:sp>
        <p:nvSpPr>
          <p:cNvPr id="792" name="Kreis"/>
          <p:cNvSpPr/>
          <p:nvPr/>
        </p:nvSpPr>
        <p:spPr>
          <a:xfrm>
            <a:off x="4961666" y="5925321"/>
            <a:ext cx="241402" cy="241403"/>
          </a:xfrm>
          <a:prstGeom prst="ellipse">
            <a:avLst/>
          </a:prstGeom>
          <a:solidFill>
            <a:schemeClr val="tx1"/>
          </a:solidFill>
          <a:ln w="12700">
            <a:miter lim="400000"/>
          </a:ln>
        </p:spPr>
        <p:txBody>
          <a:bodyPr lIns="50800" tIns="50800" rIns="50800" bIns="50800" anchor="ctr"/>
          <a:lstStyle/>
          <a:p>
            <a:pPr>
              <a:defRPr sz="2400">
                <a:solidFill>
                  <a:srgbClr val="FFFFFF"/>
                </a:solidFill>
              </a:defRPr>
            </a:pPr>
            <a:endParaRPr/>
          </a:p>
        </p:txBody>
      </p:sp>
      <p:sp>
        <p:nvSpPr>
          <p:cNvPr id="778" name="Kreis"/>
          <p:cNvSpPr/>
          <p:nvPr/>
        </p:nvSpPr>
        <p:spPr>
          <a:xfrm>
            <a:off x="3630319" y="3559574"/>
            <a:ext cx="241402" cy="241403"/>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79" name="Kreis"/>
          <p:cNvSpPr/>
          <p:nvPr/>
        </p:nvSpPr>
        <p:spPr>
          <a:xfrm>
            <a:off x="4606453" y="4351332"/>
            <a:ext cx="241403" cy="241403"/>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80" name="Kreis"/>
          <p:cNvSpPr/>
          <p:nvPr/>
        </p:nvSpPr>
        <p:spPr>
          <a:xfrm>
            <a:off x="8479953" y="5130389"/>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81" name="Kreis"/>
          <p:cNvSpPr/>
          <p:nvPr/>
        </p:nvSpPr>
        <p:spPr>
          <a:xfrm>
            <a:off x="9425716" y="5925321"/>
            <a:ext cx="241402" cy="241403"/>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82" name="Kreis"/>
          <p:cNvSpPr/>
          <p:nvPr/>
        </p:nvSpPr>
        <p:spPr>
          <a:xfrm>
            <a:off x="9446918" y="6698029"/>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83" name="Kreis"/>
          <p:cNvSpPr/>
          <p:nvPr/>
        </p:nvSpPr>
        <p:spPr>
          <a:xfrm>
            <a:off x="8848253" y="7470736"/>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84" name="Kreis"/>
          <p:cNvSpPr/>
          <p:nvPr/>
        </p:nvSpPr>
        <p:spPr>
          <a:xfrm>
            <a:off x="4441353" y="7470736"/>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85" name="Kreis"/>
          <p:cNvSpPr/>
          <p:nvPr/>
        </p:nvSpPr>
        <p:spPr>
          <a:xfrm>
            <a:off x="3655718" y="6698029"/>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86" name="Kreis"/>
          <p:cNvSpPr/>
          <p:nvPr/>
        </p:nvSpPr>
        <p:spPr>
          <a:xfrm>
            <a:off x="3621816" y="5925321"/>
            <a:ext cx="241402" cy="241403"/>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87" name="Kreis"/>
          <p:cNvSpPr/>
          <p:nvPr/>
        </p:nvSpPr>
        <p:spPr>
          <a:xfrm>
            <a:off x="4415953" y="5130389"/>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88" name="Kreis"/>
          <p:cNvSpPr/>
          <p:nvPr/>
        </p:nvSpPr>
        <p:spPr>
          <a:xfrm>
            <a:off x="7857653" y="4351332"/>
            <a:ext cx="241403" cy="241403"/>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89" name="Kreis"/>
          <p:cNvSpPr/>
          <p:nvPr/>
        </p:nvSpPr>
        <p:spPr>
          <a:xfrm>
            <a:off x="8646818" y="3559574"/>
            <a:ext cx="241403" cy="241403"/>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90" name="Kreis"/>
          <p:cNvSpPr/>
          <p:nvPr/>
        </p:nvSpPr>
        <p:spPr>
          <a:xfrm>
            <a:off x="6644416" y="6698029"/>
            <a:ext cx="241402"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91" name="Kreis"/>
          <p:cNvSpPr/>
          <p:nvPr/>
        </p:nvSpPr>
        <p:spPr>
          <a:xfrm>
            <a:off x="6523714" y="5925321"/>
            <a:ext cx="241403" cy="241403"/>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9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9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7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7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8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8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8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8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9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9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8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8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8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8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8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8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9" presetClass="entr" fill="hold" grpId="6" nodeType="clickEffect">
                                  <p:stCondLst>
                                    <p:cond delay="0"/>
                                  </p:stCondLst>
                                  <p:iterate>
                                    <p:tmAbs val="0"/>
                                  </p:iterate>
                                  <p:childTnLst>
                                    <p:set>
                                      <p:cBhvr>
                                        <p:cTn id="42" fill="hold"/>
                                        <p:tgtEl>
                                          <p:spTgt spid="804"/>
                                        </p:tgtEl>
                                        <p:attrNameLst>
                                          <p:attrName>style.visibility</p:attrName>
                                        </p:attrNameLst>
                                      </p:cBhvr>
                                      <p:to>
                                        <p:strVal val="visible"/>
                                      </p:to>
                                    </p:set>
                                    <p:animEffect transition="in" filter="dissolve">
                                      <p:cBhvr>
                                        <p:cTn id="43" dur="200"/>
                                        <p:tgtEl>
                                          <p:spTgt spid="804"/>
                                        </p:tgtEl>
                                      </p:cBhvr>
                                    </p:animEffect>
                                  </p:childTnLst>
                                </p:cTn>
                              </p:par>
                              <p:par>
                                <p:cTn id="44" presetID="9" presetClass="entr" fill="hold" grpId="8" nodeType="withEffect">
                                  <p:stCondLst>
                                    <p:cond delay="0"/>
                                  </p:stCondLst>
                                  <p:iterate>
                                    <p:tmAbs val="0"/>
                                  </p:iterate>
                                  <p:childTnLst>
                                    <p:set>
                                      <p:cBhvr>
                                        <p:cTn id="45" fill="hold"/>
                                        <p:tgtEl>
                                          <p:spTgt spid="805"/>
                                        </p:tgtEl>
                                        <p:attrNameLst>
                                          <p:attrName>style.visibility</p:attrName>
                                        </p:attrNameLst>
                                      </p:cBhvr>
                                      <p:to>
                                        <p:strVal val="visible"/>
                                      </p:to>
                                    </p:set>
                                    <p:animEffect transition="in" filter="dissolve">
                                      <p:cBhvr>
                                        <p:cTn id="46" dur="200"/>
                                        <p:tgtEl>
                                          <p:spTgt spid="805"/>
                                        </p:tgtEl>
                                      </p:cBhvr>
                                    </p:animEffect>
                                  </p:childTnLst>
                                </p:cTn>
                              </p:par>
                              <p:par>
                                <p:cTn id="47" presetID="9" presetClass="entr" fill="hold" grpId="9" nodeType="withEffect">
                                  <p:stCondLst>
                                    <p:cond delay="0"/>
                                  </p:stCondLst>
                                  <p:iterate>
                                    <p:tmAbs val="0"/>
                                  </p:iterate>
                                  <p:childTnLst>
                                    <p:set>
                                      <p:cBhvr>
                                        <p:cTn id="48" fill="hold"/>
                                        <p:tgtEl>
                                          <p:spTgt spid="800"/>
                                        </p:tgtEl>
                                        <p:attrNameLst>
                                          <p:attrName>style.visibility</p:attrName>
                                        </p:attrNameLst>
                                      </p:cBhvr>
                                      <p:to>
                                        <p:strVal val="visible"/>
                                      </p:to>
                                    </p:set>
                                    <p:animEffect transition="in" filter="dissolve">
                                      <p:cBhvr>
                                        <p:cTn id="49" dur="200"/>
                                        <p:tgtEl>
                                          <p:spTgt spid="800"/>
                                        </p:tgtEl>
                                      </p:cBhvr>
                                    </p:animEffect>
                                  </p:childTnLst>
                                </p:cTn>
                              </p:par>
                              <p:par>
                                <p:cTn id="50" presetID="9" presetClass="entr" fill="hold" grpId="1" nodeType="withEffect">
                                  <p:stCondLst>
                                    <p:cond delay="0"/>
                                  </p:stCondLst>
                                  <p:iterate>
                                    <p:tmAbs val="0"/>
                                  </p:iterate>
                                  <p:childTnLst>
                                    <p:set>
                                      <p:cBhvr>
                                        <p:cTn id="51" fill="hold"/>
                                        <p:tgtEl>
                                          <p:spTgt spid="802"/>
                                        </p:tgtEl>
                                        <p:attrNameLst>
                                          <p:attrName>style.visibility</p:attrName>
                                        </p:attrNameLst>
                                      </p:cBhvr>
                                      <p:to>
                                        <p:strVal val="visible"/>
                                      </p:to>
                                    </p:set>
                                    <p:animEffect transition="in" filter="dissolve">
                                      <p:cBhvr>
                                        <p:cTn id="52" dur="200"/>
                                        <p:tgtEl>
                                          <p:spTgt spid="802"/>
                                        </p:tgtEl>
                                      </p:cBhvr>
                                    </p:animEffect>
                                  </p:childTnLst>
                                </p:cTn>
                              </p:par>
                              <p:par>
                                <p:cTn id="53" presetID="9" presetClass="entr" fill="hold" grpId="2" nodeType="withEffect">
                                  <p:stCondLst>
                                    <p:cond delay="0"/>
                                  </p:stCondLst>
                                  <p:iterate>
                                    <p:tmAbs val="0"/>
                                  </p:iterate>
                                  <p:childTnLst>
                                    <p:set>
                                      <p:cBhvr>
                                        <p:cTn id="54" fill="hold"/>
                                        <p:tgtEl>
                                          <p:spTgt spid="794"/>
                                        </p:tgtEl>
                                        <p:attrNameLst>
                                          <p:attrName>style.visibility</p:attrName>
                                        </p:attrNameLst>
                                      </p:cBhvr>
                                      <p:to>
                                        <p:strVal val="visible"/>
                                      </p:to>
                                    </p:set>
                                    <p:animEffect transition="in" filter="dissolve">
                                      <p:cBhvr>
                                        <p:cTn id="55" dur="200"/>
                                        <p:tgtEl>
                                          <p:spTgt spid="794"/>
                                        </p:tgtEl>
                                      </p:cBhvr>
                                    </p:animEffect>
                                  </p:childTnLst>
                                </p:cTn>
                              </p:par>
                              <p:par>
                                <p:cTn id="56" presetID="9" presetClass="entr" fill="hold" grpId="3" nodeType="withEffect">
                                  <p:stCondLst>
                                    <p:cond delay="0"/>
                                  </p:stCondLst>
                                  <p:iterate>
                                    <p:tmAbs val="0"/>
                                  </p:iterate>
                                  <p:childTnLst>
                                    <p:set>
                                      <p:cBhvr>
                                        <p:cTn id="57" fill="hold"/>
                                        <p:tgtEl>
                                          <p:spTgt spid="803"/>
                                        </p:tgtEl>
                                        <p:attrNameLst>
                                          <p:attrName>style.visibility</p:attrName>
                                        </p:attrNameLst>
                                      </p:cBhvr>
                                      <p:to>
                                        <p:strVal val="visible"/>
                                      </p:to>
                                    </p:set>
                                    <p:animEffect transition="in" filter="dissolve">
                                      <p:cBhvr>
                                        <p:cTn id="58" dur="200"/>
                                        <p:tgtEl>
                                          <p:spTgt spid="803"/>
                                        </p:tgtEl>
                                      </p:cBhvr>
                                    </p:animEffect>
                                  </p:childTnLst>
                                </p:cTn>
                              </p:par>
                              <p:par>
                                <p:cTn id="59" presetID="9" presetClass="entr" fill="hold" grpId="4" nodeType="withEffect">
                                  <p:stCondLst>
                                    <p:cond delay="0"/>
                                  </p:stCondLst>
                                  <p:iterate>
                                    <p:tmAbs val="0"/>
                                  </p:iterate>
                                  <p:childTnLst>
                                    <p:set>
                                      <p:cBhvr>
                                        <p:cTn id="60" fill="hold"/>
                                        <p:tgtEl>
                                          <p:spTgt spid="795"/>
                                        </p:tgtEl>
                                        <p:attrNameLst>
                                          <p:attrName>style.visibility</p:attrName>
                                        </p:attrNameLst>
                                      </p:cBhvr>
                                      <p:to>
                                        <p:strVal val="visible"/>
                                      </p:to>
                                    </p:set>
                                    <p:animEffect transition="in" filter="dissolve">
                                      <p:cBhvr>
                                        <p:cTn id="61" dur="200"/>
                                        <p:tgtEl>
                                          <p:spTgt spid="795"/>
                                        </p:tgtEl>
                                      </p:cBhvr>
                                    </p:animEffect>
                                  </p:childTnLst>
                                </p:cTn>
                              </p:par>
                              <p:par>
                                <p:cTn id="62" presetID="9" presetClass="entr" fill="hold" grpId="5" nodeType="withEffect">
                                  <p:stCondLst>
                                    <p:cond delay="0"/>
                                  </p:stCondLst>
                                  <p:iterate>
                                    <p:tmAbs val="0"/>
                                  </p:iterate>
                                  <p:childTnLst>
                                    <p:set>
                                      <p:cBhvr>
                                        <p:cTn id="63" fill="hold"/>
                                        <p:tgtEl>
                                          <p:spTgt spid="796"/>
                                        </p:tgtEl>
                                        <p:attrNameLst>
                                          <p:attrName>style.visibility</p:attrName>
                                        </p:attrNameLst>
                                      </p:cBhvr>
                                      <p:to>
                                        <p:strVal val="visible"/>
                                      </p:to>
                                    </p:set>
                                    <p:animEffect transition="in" filter="dissolve">
                                      <p:cBhvr>
                                        <p:cTn id="64" dur="200"/>
                                        <p:tgtEl>
                                          <p:spTgt spid="796"/>
                                        </p:tgtEl>
                                      </p:cBhvr>
                                    </p:animEffect>
                                  </p:childTnLst>
                                </p:cTn>
                              </p:par>
                              <p:par>
                                <p:cTn id="65" presetID="9" presetClass="entr" fill="hold" grpId="7" nodeType="withEffect">
                                  <p:stCondLst>
                                    <p:cond delay="0"/>
                                  </p:stCondLst>
                                  <p:iterate>
                                    <p:tmAbs val="0"/>
                                  </p:iterate>
                                  <p:childTnLst>
                                    <p:set>
                                      <p:cBhvr>
                                        <p:cTn id="66" fill="hold"/>
                                        <p:tgtEl>
                                          <p:spTgt spid="806"/>
                                        </p:tgtEl>
                                        <p:attrNameLst>
                                          <p:attrName>style.visibility</p:attrName>
                                        </p:attrNameLst>
                                      </p:cBhvr>
                                      <p:to>
                                        <p:strVal val="visible"/>
                                      </p:to>
                                    </p:set>
                                    <p:animEffect transition="in" filter="dissolve">
                                      <p:cBhvr>
                                        <p:cTn id="67" dur="200"/>
                                        <p:tgtEl>
                                          <p:spTgt spid="806"/>
                                        </p:tgtEl>
                                      </p:cBhvr>
                                    </p:animEffect>
                                  </p:childTnLst>
                                </p:cTn>
                              </p:par>
                              <p:par>
                                <p:cTn id="68" presetID="9" presetClass="entr" fill="hold" grpId="10" nodeType="withEffect">
                                  <p:stCondLst>
                                    <p:cond delay="0"/>
                                  </p:stCondLst>
                                  <p:iterate>
                                    <p:tmAbs val="0"/>
                                  </p:iterate>
                                  <p:childTnLst>
                                    <p:set>
                                      <p:cBhvr>
                                        <p:cTn id="69" fill="hold"/>
                                        <p:tgtEl>
                                          <p:spTgt spid="798"/>
                                        </p:tgtEl>
                                        <p:attrNameLst>
                                          <p:attrName>style.visibility</p:attrName>
                                        </p:attrNameLst>
                                      </p:cBhvr>
                                      <p:to>
                                        <p:strVal val="visible"/>
                                      </p:to>
                                    </p:set>
                                    <p:animEffect transition="in" filter="dissolve">
                                      <p:cBhvr>
                                        <p:cTn id="70" dur="200"/>
                                        <p:tgtEl>
                                          <p:spTgt spid="798"/>
                                        </p:tgtEl>
                                      </p:cBhvr>
                                    </p:animEffect>
                                  </p:childTnLst>
                                </p:cTn>
                              </p:par>
                              <p:par>
                                <p:cTn id="71" presetID="9" presetClass="entr" fill="hold" grpId="11" nodeType="withEffect">
                                  <p:stCondLst>
                                    <p:cond delay="0"/>
                                  </p:stCondLst>
                                  <p:iterate>
                                    <p:tmAbs val="0"/>
                                  </p:iterate>
                                  <p:childTnLst>
                                    <p:set>
                                      <p:cBhvr>
                                        <p:cTn id="72" fill="hold"/>
                                        <p:tgtEl>
                                          <p:spTgt spid="801"/>
                                        </p:tgtEl>
                                        <p:attrNameLst>
                                          <p:attrName>style.visibility</p:attrName>
                                        </p:attrNameLst>
                                      </p:cBhvr>
                                      <p:to>
                                        <p:strVal val="visible"/>
                                      </p:to>
                                    </p:set>
                                    <p:animEffect transition="in" filter="dissolve">
                                      <p:cBhvr>
                                        <p:cTn id="73" dur="200"/>
                                        <p:tgtEl>
                                          <p:spTgt spid="801"/>
                                        </p:tgtEl>
                                      </p:cBhvr>
                                    </p:animEffect>
                                  </p:childTnLst>
                                </p:cTn>
                              </p:par>
                              <p:par>
                                <p:cTn id="74" presetID="9" presetClass="entr" fill="hold" grpId="12" nodeType="withEffect">
                                  <p:stCondLst>
                                    <p:cond delay="0"/>
                                  </p:stCondLst>
                                  <p:iterate>
                                    <p:tmAbs val="0"/>
                                  </p:iterate>
                                  <p:childTnLst>
                                    <p:set>
                                      <p:cBhvr>
                                        <p:cTn id="75" fill="hold"/>
                                        <p:tgtEl>
                                          <p:spTgt spid="808"/>
                                        </p:tgtEl>
                                        <p:attrNameLst>
                                          <p:attrName>style.visibility</p:attrName>
                                        </p:attrNameLst>
                                      </p:cBhvr>
                                      <p:to>
                                        <p:strVal val="visible"/>
                                      </p:to>
                                    </p:set>
                                    <p:animEffect transition="in" filter="dissolve">
                                      <p:cBhvr>
                                        <p:cTn id="76" dur="200"/>
                                        <p:tgtEl>
                                          <p:spTgt spid="808"/>
                                        </p:tgtEl>
                                      </p:cBhvr>
                                    </p:animEffect>
                                  </p:childTnLst>
                                </p:cTn>
                              </p:par>
                              <p:par>
                                <p:cTn id="77" presetID="9" presetClass="entr" fill="hold" grpId="13" nodeType="withEffect">
                                  <p:stCondLst>
                                    <p:cond delay="0"/>
                                  </p:stCondLst>
                                  <p:iterate>
                                    <p:tmAbs val="0"/>
                                  </p:iterate>
                                  <p:childTnLst>
                                    <p:set>
                                      <p:cBhvr>
                                        <p:cTn id="78" fill="hold"/>
                                        <p:tgtEl>
                                          <p:spTgt spid="807"/>
                                        </p:tgtEl>
                                        <p:attrNameLst>
                                          <p:attrName>style.visibility</p:attrName>
                                        </p:attrNameLst>
                                      </p:cBhvr>
                                      <p:to>
                                        <p:strVal val="visible"/>
                                      </p:to>
                                    </p:set>
                                    <p:animEffect transition="in" filter="dissolve">
                                      <p:cBhvr>
                                        <p:cTn id="79" dur="200"/>
                                        <p:tgtEl>
                                          <p:spTgt spid="807"/>
                                        </p:tgtEl>
                                      </p:cBhvr>
                                    </p:animEffect>
                                  </p:childTnLst>
                                </p:cTn>
                              </p:par>
                              <p:par>
                                <p:cTn id="80" presetID="9" presetClass="entr" fill="hold" grpId="14" nodeType="withEffect">
                                  <p:stCondLst>
                                    <p:cond delay="0"/>
                                  </p:stCondLst>
                                  <p:iterate>
                                    <p:tmAbs val="0"/>
                                  </p:iterate>
                                  <p:childTnLst>
                                    <p:set>
                                      <p:cBhvr>
                                        <p:cTn id="81" fill="hold"/>
                                        <p:tgtEl>
                                          <p:spTgt spid="797"/>
                                        </p:tgtEl>
                                        <p:attrNameLst>
                                          <p:attrName>style.visibility</p:attrName>
                                        </p:attrNameLst>
                                      </p:cBhvr>
                                      <p:to>
                                        <p:strVal val="visible"/>
                                      </p:to>
                                    </p:set>
                                    <p:animEffect transition="in" filter="dissolve">
                                      <p:cBhvr>
                                        <p:cTn id="82" dur="200"/>
                                        <p:tgtEl>
                                          <p:spTgt spid="797"/>
                                        </p:tgtEl>
                                      </p:cBhvr>
                                    </p:animEffect>
                                  </p:childTnLst>
                                </p:cTn>
                              </p:par>
                              <p:par>
                                <p:cTn id="83" presetID="9" presetClass="entr" fill="hold" grpId="15" nodeType="withEffect">
                                  <p:stCondLst>
                                    <p:cond delay="0"/>
                                  </p:stCondLst>
                                  <p:iterate>
                                    <p:tmAbs val="0"/>
                                  </p:iterate>
                                  <p:childTnLst>
                                    <p:set>
                                      <p:cBhvr>
                                        <p:cTn id="84" fill="hold"/>
                                        <p:tgtEl>
                                          <p:spTgt spid="809"/>
                                        </p:tgtEl>
                                        <p:attrNameLst>
                                          <p:attrName>style.visibility</p:attrName>
                                        </p:attrNameLst>
                                      </p:cBhvr>
                                      <p:to>
                                        <p:strVal val="visible"/>
                                      </p:to>
                                    </p:set>
                                    <p:animEffect transition="in" filter="dissolve">
                                      <p:cBhvr>
                                        <p:cTn id="85" dur="200"/>
                                        <p:tgtEl>
                                          <p:spTgt spid="809"/>
                                        </p:tgtEl>
                                      </p:cBhvr>
                                    </p:animEffect>
                                  </p:childTnLst>
                                </p:cTn>
                              </p:par>
                              <p:par>
                                <p:cTn id="86" presetID="9" presetClass="entr" fill="hold" grpId="16" nodeType="withEffect">
                                  <p:stCondLst>
                                    <p:cond delay="0"/>
                                  </p:stCondLst>
                                  <p:iterate>
                                    <p:tmAbs val="0"/>
                                  </p:iterate>
                                  <p:childTnLst>
                                    <p:set>
                                      <p:cBhvr>
                                        <p:cTn id="87" fill="hold"/>
                                        <p:tgtEl>
                                          <p:spTgt spid="799"/>
                                        </p:tgtEl>
                                        <p:attrNameLst>
                                          <p:attrName>style.visibility</p:attrName>
                                        </p:attrNameLst>
                                      </p:cBhvr>
                                      <p:to>
                                        <p:strVal val="visible"/>
                                      </p:to>
                                    </p:set>
                                    <p:animEffect transition="in" filter="dissolve">
                                      <p:cBhvr>
                                        <p:cTn id="88" dur="200"/>
                                        <p:tgtEl>
                                          <p:spTgt spid="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4" grpId="2" animBg="1" advAuto="0"/>
      <p:bldP spid="795" grpId="4" animBg="1" advAuto="0"/>
      <p:bldP spid="796" grpId="5" animBg="1" advAuto="0"/>
      <p:bldP spid="797" grpId="14" animBg="1" advAuto="0"/>
      <p:bldP spid="798" grpId="10" animBg="1" advAuto="0"/>
      <p:bldP spid="799" grpId="16" animBg="1" advAuto="0"/>
      <p:bldP spid="800" grpId="9" animBg="1" advAuto="0"/>
      <p:bldP spid="801" grpId="11" animBg="1" advAuto="0"/>
      <p:bldP spid="802" grpId="1" animBg="1" advAuto="0"/>
      <p:bldP spid="803" grpId="3" animBg="1" advAuto="0"/>
      <p:bldP spid="804" grpId="6" animBg="1" advAuto="0"/>
      <p:bldP spid="805" grpId="8" animBg="1" advAuto="0"/>
      <p:bldP spid="806" grpId="7" animBg="1" advAuto="0"/>
      <p:bldP spid="807" grpId="13" animBg="1" advAuto="0"/>
      <p:bldP spid="808" grpId="12" animBg="1" advAuto="0"/>
      <p:bldP spid="809" grpId="15" animBg="1" advAuto="0"/>
      <p:bldP spid="793" grpId="0" animBg="1"/>
      <p:bldP spid="792" grpId="0" animBg="1"/>
      <p:bldP spid="778" grpId="0" animBg="1"/>
      <p:bldP spid="779" grpId="0" animBg="1"/>
      <p:bldP spid="780" grpId="0" animBg="1"/>
      <p:bldP spid="781" grpId="0" animBg="1"/>
      <p:bldP spid="782" grpId="0" animBg="1"/>
      <p:bldP spid="783" grpId="0" animBg="1"/>
      <p:bldP spid="784" grpId="0" animBg="1"/>
      <p:bldP spid="785" grpId="0" animBg="1"/>
      <p:bldP spid="786" grpId="0" animBg="1"/>
      <p:bldP spid="787" grpId="0" animBg="1"/>
      <p:bldP spid="788" grpId="0" animBg="1"/>
      <p:bldP spid="789" grpId="0" animBg="1"/>
      <p:bldP spid="790" grpId="0" animBg="1"/>
      <p:bldP spid="79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 name="Approach"/>
          <p:cNvSpPr txBox="1">
            <a:spLocks noGrp="1"/>
          </p:cNvSpPr>
          <p:nvPr>
            <p:ph type="title"/>
          </p:nvPr>
        </p:nvSpPr>
        <p:spPr>
          <a:prstGeom prst="rect">
            <a:avLst/>
          </a:prstGeom>
        </p:spPr>
        <p:txBody>
          <a:bodyPr/>
          <a:lstStyle/>
          <a:p>
            <a:r>
              <a:rPr lang="de-DE" dirty="0" err="1"/>
              <a:t>Matching</a:t>
            </a:r>
            <a:r>
              <a:rPr lang="de-DE" dirty="0"/>
              <a:t> Graph</a:t>
            </a:r>
            <a:endParaRPr dirty="0"/>
          </a:p>
        </p:txBody>
      </p:sp>
      <p:sp>
        <p:nvSpPr>
          <p:cNvPr id="759"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34</a:t>
            </a:fld>
            <a:endParaRPr/>
          </a:p>
        </p:txBody>
      </p:sp>
      <p:grpSp>
        <p:nvGrpSpPr>
          <p:cNvPr id="38" name="Group 37">
            <a:extLst>
              <a:ext uri="{FF2B5EF4-FFF2-40B4-BE49-F238E27FC236}">
                <a16:creationId xmlns:a16="http://schemas.microsoft.com/office/drawing/2014/main" id="{3CB354C9-206E-7D43-9444-72DFBE3EF055}"/>
              </a:ext>
            </a:extLst>
          </p:cNvPr>
          <p:cNvGrpSpPr/>
          <p:nvPr/>
        </p:nvGrpSpPr>
        <p:grpSpPr>
          <a:xfrm>
            <a:off x="8047701" y="2167980"/>
            <a:ext cx="2744341" cy="4620836"/>
            <a:chOff x="8047701" y="2167980"/>
            <a:chExt cx="2744341" cy="4620836"/>
          </a:xfrm>
        </p:grpSpPr>
        <p:sp>
          <p:nvSpPr>
            <p:cNvPr id="3" name="TextBox 2">
              <a:extLst>
                <a:ext uri="{FF2B5EF4-FFF2-40B4-BE49-F238E27FC236}">
                  <a16:creationId xmlns:a16="http://schemas.microsoft.com/office/drawing/2014/main" id="{46AFC155-4D3B-6548-9CE3-6E05E79FB75A}"/>
                </a:ext>
              </a:extLst>
            </p:cNvPr>
            <p:cNvSpPr txBox="1"/>
            <p:nvPr/>
          </p:nvSpPr>
          <p:spPr>
            <a:xfrm>
              <a:off x="8047701" y="2167980"/>
              <a:ext cx="2744341"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a:ln>
                    <a:noFill/>
                  </a:ln>
                  <a:solidFill>
                    <a:srgbClr val="000000"/>
                  </a:solidFill>
                  <a:effectLst/>
                  <a:uFillTx/>
                  <a:latin typeface="+mn-lt"/>
                  <a:ea typeface="+mn-ea"/>
                  <a:cs typeface="+mn-cs"/>
                  <a:sym typeface="Helvetica Light"/>
                </a:rPr>
                <a:t>Components</a:t>
              </a:r>
            </a:p>
          </p:txBody>
        </p:sp>
        <p:sp>
          <p:nvSpPr>
            <p:cNvPr id="61" name="Kreis">
              <a:extLst>
                <a:ext uri="{FF2B5EF4-FFF2-40B4-BE49-F238E27FC236}">
                  <a16:creationId xmlns:a16="http://schemas.microsoft.com/office/drawing/2014/main" id="{2D62E635-DE6E-8840-89C8-B75A1F5D270F}"/>
                </a:ext>
              </a:extLst>
            </p:cNvPr>
            <p:cNvSpPr/>
            <p:nvPr/>
          </p:nvSpPr>
          <p:spPr>
            <a:xfrm>
              <a:off x="9299169" y="3146598"/>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64" name="Kreis">
              <a:extLst>
                <a:ext uri="{FF2B5EF4-FFF2-40B4-BE49-F238E27FC236}">
                  <a16:creationId xmlns:a16="http://schemas.microsoft.com/office/drawing/2014/main" id="{346784A5-CD07-8C40-9F52-10513931F4EB}"/>
                </a:ext>
              </a:extLst>
            </p:cNvPr>
            <p:cNvSpPr/>
            <p:nvPr/>
          </p:nvSpPr>
          <p:spPr>
            <a:xfrm>
              <a:off x="9299169" y="3524466"/>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65" name="Kreis">
              <a:extLst>
                <a:ext uri="{FF2B5EF4-FFF2-40B4-BE49-F238E27FC236}">
                  <a16:creationId xmlns:a16="http://schemas.microsoft.com/office/drawing/2014/main" id="{8CB28C78-C130-3045-B374-64693D7D9CD6}"/>
                </a:ext>
              </a:extLst>
            </p:cNvPr>
            <p:cNvSpPr/>
            <p:nvPr/>
          </p:nvSpPr>
          <p:spPr>
            <a:xfrm>
              <a:off x="9299169" y="3902334"/>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66" name="Kreis">
              <a:extLst>
                <a:ext uri="{FF2B5EF4-FFF2-40B4-BE49-F238E27FC236}">
                  <a16:creationId xmlns:a16="http://schemas.microsoft.com/office/drawing/2014/main" id="{9B26E8DF-4339-A344-BE2C-8A95EED7F777}"/>
                </a:ext>
              </a:extLst>
            </p:cNvPr>
            <p:cNvSpPr/>
            <p:nvPr/>
          </p:nvSpPr>
          <p:spPr>
            <a:xfrm>
              <a:off x="9299169" y="4280202"/>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67" name="Kreis">
              <a:extLst>
                <a:ext uri="{FF2B5EF4-FFF2-40B4-BE49-F238E27FC236}">
                  <a16:creationId xmlns:a16="http://schemas.microsoft.com/office/drawing/2014/main" id="{17E588DF-FB2E-6943-B9F6-FAA30761A411}"/>
                </a:ext>
              </a:extLst>
            </p:cNvPr>
            <p:cNvSpPr/>
            <p:nvPr/>
          </p:nvSpPr>
          <p:spPr>
            <a:xfrm>
              <a:off x="9299169" y="4658070"/>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68" name="Kreis">
              <a:extLst>
                <a:ext uri="{FF2B5EF4-FFF2-40B4-BE49-F238E27FC236}">
                  <a16:creationId xmlns:a16="http://schemas.microsoft.com/office/drawing/2014/main" id="{28D1393F-668B-2645-BE2E-2EED550D88D4}"/>
                </a:ext>
              </a:extLst>
            </p:cNvPr>
            <p:cNvSpPr/>
            <p:nvPr/>
          </p:nvSpPr>
          <p:spPr>
            <a:xfrm>
              <a:off x="9299169" y="5035938"/>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69" name="Kreis">
              <a:extLst>
                <a:ext uri="{FF2B5EF4-FFF2-40B4-BE49-F238E27FC236}">
                  <a16:creationId xmlns:a16="http://schemas.microsoft.com/office/drawing/2014/main" id="{9D51678B-394E-DC49-8B84-27C31A78F8BB}"/>
                </a:ext>
              </a:extLst>
            </p:cNvPr>
            <p:cNvSpPr/>
            <p:nvPr/>
          </p:nvSpPr>
          <p:spPr>
            <a:xfrm>
              <a:off x="9299169" y="5413806"/>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0" name="Kreis">
              <a:extLst>
                <a:ext uri="{FF2B5EF4-FFF2-40B4-BE49-F238E27FC236}">
                  <a16:creationId xmlns:a16="http://schemas.microsoft.com/office/drawing/2014/main" id="{2BC397E8-779A-204B-93DA-CA71D232D891}"/>
                </a:ext>
              </a:extLst>
            </p:cNvPr>
            <p:cNvSpPr/>
            <p:nvPr/>
          </p:nvSpPr>
          <p:spPr>
            <a:xfrm>
              <a:off x="9299169" y="5791674"/>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1" name="Kreis">
              <a:extLst>
                <a:ext uri="{FF2B5EF4-FFF2-40B4-BE49-F238E27FC236}">
                  <a16:creationId xmlns:a16="http://schemas.microsoft.com/office/drawing/2014/main" id="{B73FFF22-530B-B94D-A1FB-BB0FA5E71AF3}"/>
                </a:ext>
              </a:extLst>
            </p:cNvPr>
            <p:cNvSpPr/>
            <p:nvPr/>
          </p:nvSpPr>
          <p:spPr>
            <a:xfrm>
              <a:off x="9299169" y="6169542"/>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sp>
          <p:nvSpPr>
            <p:cNvPr id="72" name="Kreis">
              <a:extLst>
                <a:ext uri="{FF2B5EF4-FFF2-40B4-BE49-F238E27FC236}">
                  <a16:creationId xmlns:a16="http://schemas.microsoft.com/office/drawing/2014/main" id="{F472A090-07C2-744B-8247-C0F4FC483B4F}"/>
                </a:ext>
              </a:extLst>
            </p:cNvPr>
            <p:cNvSpPr/>
            <p:nvPr/>
          </p:nvSpPr>
          <p:spPr>
            <a:xfrm>
              <a:off x="9299169" y="6547414"/>
              <a:ext cx="241403" cy="241402"/>
            </a:xfrm>
            <a:prstGeom prst="ellipse">
              <a:avLst/>
            </a:prstGeom>
            <a:solidFill>
              <a:srgbClr val="CA7D17"/>
            </a:solidFill>
            <a:ln w="12700">
              <a:miter lim="400000"/>
            </a:ln>
          </p:spPr>
          <p:txBody>
            <a:bodyPr lIns="50800" tIns="50800" rIns="50800" bIns="50800" anchor="ctr"/>
            <a:lstStyle/>
            <a:p>
              <a:pPr>
                <a:defRPr sz="2400">
                  <a:solidFill>
                    <a:srgbClr val="FFFFFF"/>
                  </a:solidFill>
                </a:defRPr>
              </a:pPr>
              <a:endParaRPr/>
            </a:p>
          </p:txBody>
        </p:sp>
      </p:grpSp>
      <p:grpSp>
        <p:nvGrpSpPr>
          <p:cNvPr id="37" name="Group 36">
            <a:extLst>
              <a:ext uri="{FF2B5EF4-FFF2-40B4-BE49-F238E27FC236}">
                <a16:creationId xmlns:a16="http://schemas.microsoft.com/office/drawing/2014/main" id="{8B781FB8-CB21-B344-B4F2-2C6DDE3D0741}"/>
              </a:ext>
            </a:extLst>
          </p:cNvPr>
          <p:cNvGrpSpPr/>
          <p:nvPr/>
        </p:nvGrpSpPr>
        <p:grpSpPr>
          <a:xfrm>
            <a:off x="2841135" y="2167980"/>
            <a:ext cx="1487587" cy="4242964"/>
            <a:chOff x="2841135" y="2167980"/>
            <a:chExt cx="1487587" cy="4242964"/>
          </a:xfrm>
        </p:grpSpPr>
        <p:sp>
          <p:nvSpPr>
            <p:cNvPr id="2" name="TextBox 1">
              <a:extLst>
                <a:ext uri="{FF2B5EF4-FFF2-40B4-BE49-F238E27FC236}">
                  <a16:creationId xmlns:a16="http://schemas.microsoft.com/office/drawing/2014/main" id="{321A8495-D7A9-9F44-A445-2665E6DC5174}"/>
                </a:ext>
              </a:extLst>
            </p:cNvPr>
            <p:cNvSpPr txBox="1"/>
            <p:nvPr/>
          </p:nvSpPr>
          <p:spPr>
            <a:xfrm>
              <a:off x="2841135" y="2167980"/>
              <a:ext cx="1487587"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a:ln>
                    <a:noFill/>
                  </a:ln>
                  <a:solidFill>
                    <a:srgbClr val="000000"/>
                  </a:solidFill>
                  <a:effectLst/>
                  <a:uFillTx/>
                  <a:latin typeface="+mn-lt"/>
                  <a:ea typeface="+mn-ea"/>
                  <a:cs typeface="+mn-cs"/>
                  <a:sym typeface="Helvetica Light"/>
                </a:rPr>
                <a:t>Labels</a:t>
              </a:r>
            </a:p>
          </p:txBody>
        </p:sp>
        <p:sp>
          <p:nvSpPr>
            <p:cNvPr id="60" name="Kreis">
              <a:extLst>
                <a:ext uri="{FF2B5EF4-FFF2-40B4-BE49-F238E27FC236}">
                  <a16:creationId xmlns:a16="http://schemas.microsoft.com/office/drawing/2014/main" id="{82083619-0454-D94E-B69D-0646E25333AD}"/>
                </a:ext>
              </a:extLst>
            </p:cNvPr>
            <p:cNvSpPr/>
            <p:nvPr/>
          </p:nvSpPr>
          <p:spPr>
            <a:xfrm>
              <a:off x="3464228" y="3524466"/>
              <a:ext cx="241403" cy="241402"/>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sp>
          <p:nvSpPr>
            <p:cNvPr id="73" name="Kreis">
              <a:extLst>
                <a:ext uri="{FF2B5EF4-FFF2-40B4-BE49-F238E27FC236}">
                  <a16:creationId xmlns:a16="http://schemas.microsoft.com/office/drawing/2014/main" id="{EDE3A22F-BCF5-0541-8045-16309ADA7A76}"/>
                </a:ext>
              </a:extLst>
            </p:cNvPr>
            <p:cNvSpPr/>
            <p:nvPr/>
          </p:nvSpPr>
          <p:spPr>
            <a:xfrm>
              <a:off x="3464228" y="4847004"/>
              <a:ext cx="241403" cy="241402"/>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sp>
          <p:nvSpPr>
            <p:cNvPr id="74" name="Kreis">
              <a:extLst>
                <a:ext uri="{FF2B5EF4-FFF2-40B4-BE49-F238E27FC236}">
                  <a16:creationId xmlns:a16="http://schemas.microsoft.com/office/drawing/2014/main" id="{198726A4-EF92-6348-95CD-7CDF833595CA}"/>
                </a:ext>
              </a:extLst>
            </p:cNvPr>
            <p:cNvSpPr/>
            <p:nvPr/>
          </p:nvSpPr>
          <p:spPr>
            <a:xfrm>
              <a:off x="3464228" y="6169542"/>
              <a:ext cx="241403" cy="241402"/>
            </a:xfrm>
            <a:prstGeom prst="ellipse">
              <a:avLst/>
            </a:prstGeom>
            <a:solidFill>
              <a:srgbClr val="000000"/>
            </a:solidFill>
            <a:ln w="12700">
              <a:miter lim="400000"/>
            </a:ln>
          </p:spPr>
          <p:txBody>
            <a:bodyPr lIns="50800" tIns="50800" rIns="50800" bIns="50800" anchor="ctr"/>
            <a:lstStyle/>
            <a:p>
              <a:pPr>
                <a:defRPr sz="2400">
                  <a:solidFill>
                    <a:srgbClr val="FFFFFF"/>
                  </a:solidFill>
                </a:defRPr>
              </a:pPr>
              <a:endParaRPr/>
            </a:p>
          </p:txBody>
        </p:sp>
      </p:grpSp>
      <p:grpSp>
        <p:nvGrpSpPr>
          <p:cNvPr id="39" name="Group 38">
            <a:extLst>
              <a:ext uri="{FF2B5EF4-FFF2-40B4-BE49-F238E27FC236}">
                <a16:creationId xmlns:a16="http://schemas.microsoft.com/office/drawing/2014/main" id="{5F3D48B6-3F34-F944-A939-7E989A387926}"/>
              </a:ext>
            </a:extLst>
          </p:cNvPr>
          <p:cNvGrpSpPr/>
          <p:nvPr/>
        </p:nvGrpSpPr>
        <p:grpSpPr>
          <a:xfrm>
            <a:off x="3705631" y="3267299"/>
            <a:ext cx="5593538" cy="3400816"/>
            <a:chOff x="3705631" y="3267299"/>
            <a:chExt cx="5593538" cy="3400816"/>
          </a:xfrm>
        </p:grpSpPr>
        <p:cxnSp>
          <p:nvCxnSpPr>
            <p:cNvPr id="76" name="Straight Connector 75">
              <a:extLst>
                <a:ext uri="{FF2B5EF4-FFF2-40B4-BE49-F238E27FC236}">
                  <a16:creationId xmlns:a16="http://schemas.microsoft.com/office/drawing/2014/main" id="{8B6EDA16-D094-2946-ADBF-FA2E9302534A}"/>
                </a:ext>
              </a:extLst>
            </p:cNvPr>
            <p:cNvCxnSpPr>
              <a:cxnSpLocks/>
              <a:stCxn id="60" idx="6"/>
              <a:endCxn id="61" idx="2"/>
            </p:cNvCxnSpPr>
            <p:nvPr/>
          </p:nvCxnSpPr>
          <p:spPr>
            <a:xfrm flipV="1">
              <a:off x="3705631" y="3267299"/>
              <a:ext cx="5593538" cy="377868"/>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77" name="Straight Connector 76">
              <a:extLst>
                <a:ext uri="{FF2B5EF4-FFF2-40B4-BE49-F238E27FC236}">
                  <a16:creationId xmlns:a16="http://schemas.microsoft.com/office/drawing/2014/main" id="{B603E989-7F46-674C-BBD3-7435F8C2180D}"/>
                </a:ext>
              </a:extLst>
            </p:cNvPr>
            <p:cNvCxnSpPr>
              <a:cxnSpLocks/>
              <a:stCxn id="60" idx="6"/>
              <a:endCxn id="64" idx="2"/>
            </p:cNvCxnSpPr>
            <p:nvPr/>
          </p:nvCxnSpPr>
          <p:spPr>
            <a:xfrm>
              <a:off x="3705631" y="3645167"/>
              <a:ext cx="5593538" cy="0"/>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78" name="Straight Connector 77">
              <a:extLst>
                <a:ext uri="{FF2B5EF4-FFF2-40B4-BE49-F238E27FC236}">
                  <a16:creationId xmlns:a16="http://schemas.microsoft.com/office/drawing/2014/main" id="{2FA3E614-9C92-6D4F-A217-CF875AC49F19}"/>
                </a:ext>
              </a:extLst>
            </p:cNvPr>
            <p:cNvCxnSpPr>
              <a:cxnSpLocks/>
              <a:stCxn id="60" idx="6"/>
              <a:endCxn id="65" idx="2"/>
            </p:cNvCxnSpPr>
            <p:nvPr/>
          </p:nvCxnSpPr>
          <p:spPr>
            <a:xfrm>
              <a:off x="3705631" y="3645167"/>
              <a:ext cx="5593538" cy="377868"/>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79" name="Straight Connector 78">
              <a:extLst>
                <a:ext uri="{FF2B5EF4-FFF2-40B4-BE49-F238E27FC236}">
                  <a16:creationId xmlns:a16="http://schemas.microsoft.com/office/drawing/2014/main" id="{A17129FB-AC72-0340-AD12-7EFF8C92B1E4}"/>
                </a:ext>
              </a:extLst>
            </p:cNvPr>
            <p:cNvCxnSpPr>
              <a:cxnSpLocks/>
              <a:stCxn id="60" idx="6"/>
              <a:endCxn id="67" idx="2"/>
            </p:cNvCxnSpPr>
            <p:nvPr/>
          </p:nvCxnSpPr>
          <p:spPr>
            <a:xfrm>
              <a:off x="3705631" y="3645167"/>
              <a:ext cx="5593538" cy="1133604"/>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80" name="Straight Connector 79">
              <a:extLst>
                <a:ext uri="{FF2B5EF4-FFF2-40B4-BE49-F238E27FC236}">
                  <a16:creationId xmlns:a16="http://schemas.microsoft.com/office/drawing/2014/main" id="{38E68614-727A-7849-8550-5F347172D618}"/>
                </a:ext>
              </a:extLst>
            </p:cNvPr>
            <p:cNvCxnSpPr>
              <a:cxnSpLocks/>
              <a:stCxn id="60" idx="6"/>
              <a:endCxn id="66" idx="2"/>
            </p:cNvCxnSpPr>
            <p:nvPr/>
          </p:nvCxnSpPr>
          <p:spPr>
            <a:xfrm>
              <a:off x="3705631" y="3645167"/>
              <a:ext cx="5593538" cy="755736"/>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81" name="Straight Connector 80">
              <a:extLst>
                <a:ext uri="{FF2B5EF4-FFF2-40B4-BE49-F238E27FC236}">
                  <a16:creationId xmlns:a16="http://schemas.microsoft.com/office/drawing/2014/main" id="{71BC0085-0619-8649-9412-81BF20CFB87E}"/>
                </a:ext>
              </a:extLst>
            </p:cNvPr>
            <p:cNvCxnSpPr>
              <a:cxnSpLocks/>
              <a:stCxn id="73" idx="6"/>
              <a:endCxn id="70" idx="2"/>
            </p:cNvCxnSpPr>
            <p:nvPr/>
          </p:nvCxnSpPr>
          <p:spPr>
            <a:xfrm>
              <a:off x="3705631" y="4967705"/>
              <a:ext cx="5593538" cy="944670"/>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82" name="Straight Connector 81">
              <a:extLst>
                <a:ext uri="{FF2B5EF4-FFF2-40B4-BE49-F238E27FC236}">
                  <a16:creationId xmlns:a16="http://schemas.microsoft.com/office/drawing/2014/main" id="{42B793BA-9874-D042-A57E-BDF41DA25893}"/>
                </a:ext>
              </a:extLst>
            </p:cNvPr>
            <p:cNvCxnSpPr>
              <a:cxnSpLocks/>
              <a:stCxn id="73" idx="6"/>
              <a:endCxn id="71" idx="2"/>
            </p:cNvCxnSpPr>
            <p:nvPr/>
          </p:nvCxnSpPr>
          <p:spPr>
            <a:xfrm>
              <a:off x="3705631" y="4967705"/>
              <a:ext cx="5593538" cy="1322538"/>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83" name="Straight Connector 82">
              <a:extLst>
                <a:ext uri="{FF2B5EF4-FFF2-40B4-BE49-F238E27FC236}">
                  <a16:creationId xmlns:a16="http://schemas.microsoft.com/office/drawing/2014/main" id="{F9753E15-3B87-C14C-BF05-8745ACC50F13}"/>
                </a:ext>
              </a:extLst>
            </p:cNvPr>
            <p:cNvCxnSpPr>
              <a:cxnSpLocks/>
              <a:stCxn id="73" idx="6"/>
              <a:endCxn id="72" idx="2"/>
            </p:cNvCxnSpPr>
            <p:nvPr/>
          </p:nvCxnSpPr>
          <p:spPr>
            <a:xfrm>
              <a:off x="3705631" y="4967705"/>
              <a:ext cx="5593538" cy="1700410"/>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84" name="Straight Connector 83">
              <a:extLst>
                <a:ext uri="{FF2B5EF4-FFF2-40B4-BE49-F238E27FC236}">
                  <a16:creationId xmlns:a16="http://schemas.microsoft.com/office/drawing/2014/main" id="{A794994F-028C-3941-96C2-997D6C5E196A}"/>
                </a:ext>
              </a:extLst>
            </p:cNvPr>
            <p:cNvCxnSpPr>
              <a:cxnSpLocks/>
              <a:stCxn id="73" idx="6"/>
              <a:endCxn id="66" idx="2"/>
            </p:cNvCxnSpPr>
            <p:nvPr/>
          </p:nvCxnSpPr>
          <p:spPr>
            <a:xfrm flipV="1">
              <a:off x="3705631" y="4400903"/>
              <a:ext cx="5593538" cy="566802"/>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85" name="Straight Connector 84">
              <a:extLst>
                <a:ext uri="{FF2B5EF4-FFF2-40B4-BE49-F238E27FC236}">
                  <a16:creationId xmlns:a16="http://schemas.microsoft.com/office/drawing/2014/main" id="{878B6102-7E1D-C74F-AD51-0DFD6AAE1533}"/>
                </a:ext>
              </a:extLst>
            </p:cNvPr>
            <p:cNvCxnSpPr>
              <a:cxnSpLocks/>
              <a:stCxn id="73" idx="6"/>
              <a:endCxn id="67" idx="2"/>
            </p:cNvCxnSpPr>
            <p:nvPr/>
          </p:nvCxnSpPr>
          <p:spPr>
            <a:xfrm flipV="1">
              <a:off x="3705631" y="4778771"/>
              <a:ext cx="5593538" cy="188934"/>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86" name="Straight Connector 85">
              <a:extLst>
                <a:ext uri="{FF2B5EF4-FFF2-40B4-BE49-F238E27FC236}">
                  <a16:creationId xmlns:a16="http://schemas.microsoft.com/office/drawing/2014/main" id="{5F7688F1-7EB2-9B40-ADA0-2385D046808F}"/>
                </a:ext>
              </a:extLst>
            </p:cNvPr>
            <p:cNvCxnSpPr>
              <a:cxnSpLocks/>
              <a:stCxn id="73" idx="6"/>
              <a:endCxn id="68" idx="2"/>
            </p:cNvCxnSpPr>
            <p:nvPr/>
          </p:nvCxnSpPr>
          <p:spPr>
            <a:xfrm>
              <a:off x="3705631" y="4967705"/>
              <a:ext cx="5593538" cy="188934"/>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87" name="Straight Connector 86">
              <a:extLst>
                <a:ext uri="{FF2B5EF4-FFF2-40B4-BE49-F238E27FC236}">
                  <a16:creationId xmlns:a16="http://schemas.microsoft.com/office/drawing/2014/main" id="{C96DC033-FBC6-C048-BD73-EB2AAB0E9DFC}"/>
                </a:ext>
              </a:extLst>
            </p:cNvPr>
            <p:cNvCxnSpPr>
              <a:cxnSpLocks/>
              <a:stCxn id="73" idx="6"/>
              <a:endCxn id="69" idx="2"/>
            </p:cNvCxnSpPr>
            <p:nvPr/>
          </p:nvCxnSpPr>
          <p:spPr>
            <a:xfrm>
              <a:off x="3705631" y="4967705"/>
              <a:ext cx="5593538" cy="566802"/>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88" name="Straight Connector 87">
              <a:extLst>
                <a:ext uri="{FF2B5EF4-FFF2-40B4-BE49-F238E27FC236}">
                  <a16:creationId xmlns:a16="http://schemas.microsoft.com/office/drawing/2014/main" id="{082C65D8-595B-3843-AB6F-37AC65FE659D}"/>
                </a:ext>
              </a:extLst>
            </p:cNvPr>
            <p:cNvCxnSpPr>
              <a:cxnSpLocks/>
              <a:stCxn id="74" idx="6"/>
              <a:endCxn id="70" idx="2"/>
            </p:cNvCxnSpPr>
            <p:nvPr/>
          </p:nvCxnSpPr>
          <p:spPr>
            <a:xfrm flipV="1">
              <a:off x="3705631" y="5912375"/>
              <a:ext cx="5593538" cy="377868"/>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89" name="Straight Connector 88">
              <a:extLst>
                <a:ext uri="{FF2B5EF4-FFF2-40B4-BE49-F238E27FC236}">
                  <a16:creationId xmlns:a16="http://schemas.microsoft.com/office/drawing/2014/main" id="{F6566534-4B3D-C04F-AA31-FAE1E1D81DF7}"/>
                </a:ext>
              </a:extLst>
            </p:cNvPr>
            <p:cNvCxnSpPr>
              <a:cxnSpLocks/>
              <a:stCxn id="74" idx="6"/>
              <a:endCxn id="71" idx="2"/>
            </p:cNvCxnSpPr>
            <p:nvPr/>
          </p:nvCxnSpPr>
          <p:spPr>
            <a:xfrm>
              <a:off x="3705631" y="6290243"/>
              <a:ext cx="5593538" cy="0"/>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90" name="Straight Connector 89">
              <a:extLst>
                <a:ext uri="{FF2B5EF4-FFF2-40B4-BE49-F238E27FC236}">
                  <a16:creationId xmlns:a16="http://schemas.microsoft.com/office/drawing/2014/main" id="{A6B0CEB7-1F35-3245-BD58-70C613E4FC1E}"/>
                </a:ext>
              </a:extLst>
            </p:cNvPr>
            <p:cNvCxnSpPr>
              <a:cxnSpLocks/>
              <a:stCxn id="74" idx="6"/>
              <a:endCxn id="72" idx="2"/>
            </p:cNvCxnSpPr>
            <p:nvPr/>
          </p:nvCxnSpPr>
          <p:spPr>
            <a:xfrm>
              <a:off x="3705631" y="6290243"/>
              <a:ext cx="5593538" cy="377872"/>
            </a:xfrm>
            <a:prstGeom prst="line">
              <a:avLst/>
            </a:prstGeom>
            <a:noFill/>
            <a:ln w="38100" cap="flat">
              <a:solidFill>
                <a:schemeClr val="tx1">
                  <a:lumMod val="65000"/>
                  <a:lumOff val="35000"/>
                </a:schemeClr>
              </a:solidFill>
              <a:prstDash val="solid"/>
              <a:miter lim="400000"/>
            </a:ln>
            <a:effectLst/>
            <a:sp3d/>
          </p:spPr>
          <p:style>
            <a:lnRef idx="0">
              <a:scrgbClr r="0" g="0" b="0"/>
            </a:lnRef>
            <a:fillRef idx="0">
              <a:scrgbClr r="0" g="0" b="0"/>
            </a:fillRef>
            <a:effectRef idx="0">
              <a:scrgbClr r="0" g="0" b="0"/>
            </a:effectRef>
            <a:fontRef idx="none"/>
          </p:style>
        </p:cxnSp>
      </p:grpSp>
      <p:sp>
        <p:nvSpPr>
          <p:cNvPr id="35" name="TextBox 34">
            <a:extLst>
              <a:ext uri="{FF2B5EF4-FFF2-40B4-BE49-F238E27FC236}">
                <a16:creationId xmlns:a16="http://schemas.microsoft.com/office/drawing/2014/main" id="{17498592-7916-604D-A1DA-296A0C0CC90B}"/>
              </a:ext>
            </a:extLst>
          </p:cNvPr>
          <p:cNvSpPr txBox="1"/>
          <p:nvPr/>
        </p:nvSpPr>
        <p:spPr>
          <a:xfrm>
            <a:off x="4372009" y="6728537"/>
            <a:ext cx="4260782"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2800" b="0" i="0" u="none" strike="noStrike" cap="none" spc="0" normalizeH="0" baseline="0" dirty="0">
                <a:ln>
                  <a:noFill/>
                </a:ln>
                <a:solidFill>
                  <a:schemeClr val="bg1">
                    <a:lumMod val="50000"/>
                  </a:schemeClr>
                </a:solidFill>
                <a:effectLst/>
                <a:uFillTx/>
                <a:latin typeface="+mn-lt"/>
                <a:ea typeface="+mn-ea"/>
                <a:cs typeface="+mn-cs"/>
                <a:sym typeface="Helvetica Light"/>
              </a:rPr>
              <a:t>Edge </a:t>
            </a:r>
            <a:r>
              <a:rPr kumimoji="0" lang="de-DE" sz="2800" b="0" i="0" u="none" strike="noStrike" cap="none" spc="0" normalizeH="0" baseline="0" dirty="0" err="1">
                <a:ln>
                  <a:noFill/>
                </a:ln>
                <a:solidFill>
                  <a:schemeClr val="bg1">
                    <a:lumMod val="50000"/>
                  </a:schemeClr>
                </a:solidFill>
                <a:effectLst/>
                <a:uFillTx/>
                <a:latin typeface="+mn-lt"/>
                <a:ea typeface="+mn-ea"/>
                <a:cs typeface="+mn-cs"/>
                <a:sym typeface="Helvetica Light"/>
              </a:rPr>
              <a:t>weights</a:t>
            </a:r>
            <a:r>
              <a:rPr kumimoji="0" lang="de-DE" sz="2800" b="0" i="0" u="none" strike="noStrike" cap="none" spc="0" normalizeH="0" baseline="0" dirty="0">
                <a:ln>
                  <a:noFill/>
                </a:ln>
                <a:solidFill>
                  <a:schemeClr val="bg1">
                    <a:lumMod val="50000"/>
                  </a:schemeClr>
                </a:solidFill>
                <a:effectLst/>
                <a:uFillTx/>
                <a:latin typeface="+mn-lt"/>
                <a:ea typeface="+mn-ea"/>
                <a:cs typeface="+mn-cs"/>
                <a:sym typeface="Helvetica Light"/>
              </a:rPr>
              <a:t> </a:t>
            </a:r>
            <a:r>
              <a:rPr kumimoji="0" lang="de-DE" sz="2800" b="0" i="0" u="none" strike="noStrike" cap="none" spc="0" normalizeH="0" baseline="0" dirty="0" err="1">
                <a:ln>
                  <a:noFill/>
                </a:ln>
                <a:solidFill>
                  <a:schemeClr val="bg1">
                    <a:lumMod val="50000"/>
                  </a:schemeClr>
                </a:solidFill>
                <a:effectLst/>
                <a:uFillTx/>
                <a:latin typeface="+mn-lt"/>
                <a:ea typeface="+mn-ea"/>
                <a:cs typeface="+mn-cs"/>
                <a:sym typeface="Helvetica Light"/>
              </a:rPr>
              <a:t>correspond</a:t>
            </a:r>
            <a:br>
              <a:rPr kumimoji="0" lang="de-DE" sz="2800" b="0" i="0" u="none" strike="noStrike" cap="none" spc="0" normalizeH="0" baseline="0" dirty="0">
                <a:ln>
                  <a:noFill/>
                </a:ln>
                <a:solidFill>
                  <a:schemeClr val="bg1">
                    <a:lumMod val="50000"/>
                  </a:schemeClr>
                </a:solidFill>
                <a:effectLst/>
                <a:uFillTx/>
                <a:latin typeface="+mn-lt"/>
                <a:ea typeface="+mn-ea"/>
                <a:cs typeface="+mn-cs"/>
                <a:sym typeface="Helvetica Light"/>
              </a:rPr>
            </a:br>
            <a:r>
              <a:rPr kumimoji="0" lang="de-DE" sz="2800" b="0" i="0" u="none" strike="noStrike" cap="none" spc="0" normalizeH="0" baseline="0" dirty="0" err="1">
                <a:ln>
                  <a:noFill/>
                </a:ln>
                <a:solidFill>
                  <a:schemeClr val="bg1">
                    <a:lumMod val="50000"/>
                  </a:schemeClr>
                </a:solidFill>
                <a:effectLst/>
                <a:uFillTx/>
                <a:latin typeface="+mn-lt"/>
                <a:ea typeface="+mn-ea"/>
                <a:cs typeface="+mn-cs"/>
                <a:sym typeface="Helvetica Light"/>
              </a:rPr>
              <a:t>to</a:t>
            </a:r>
            <a:r>
              <a:rPr kumimoji="0" lang="de-DE" sz="2800" b="0" i="0" u="none" strike="noStrike" cap="none" spc="0" normalizeH="0" baseline="0" dirty="0">
                <a:ln>
                  <a:noFill/>
                </a:ln>
                <a:solidFill>
                  <a:schemeClr val="bg1">
                    <a:lumMod val="50000"/>
                  </a:schemeClr>
                </a:solidFill>
                <a:effectLst/>
                <a:uFillTx/>
                <a:latin typeface="+mn-lt"/>
                <a:ea typeface="+mn-ea"/>
                <a:cs typeface="+mn-cs"/>
                <a:sym typeface="Helvetica Light"/>
              </a:rPr>
              <a:t> </a:t>
            </a:r>
            <a:r>
              <a:rPr kumimoji="0" lang="de-DE" sz="2800" b="0" i="0" u="none" strike="noStrike" cap="none" spc="0" normalizeH="0" baseline="0" dirty="0" err="1">
                <a:ln>
                  <a:noFill/>
                </a:ln>
                <a:solidFill>
                  <a:schemeClr val="bg1">
                    <a:lumMod val="50000"/>
                  </a:schemeClr>
                </a:solidFill>
                <a:effectLst/>
                <a:uFillTx/>
                <a:latin typeface="+mn-lt"/>
                <a:ea typeface="+mn-ea"/>
                <a:cs typeface="+mn-cs"/>
                <a:sym typeface="Helvetica Light"/>
              </a:rPr>
              <a:t>cost</a:t>
            </a:r>
            <a:r>
              <a:rPr kumimoji="0" lang="de-DE" sz="2800" b="0" i="0" u="none" strike="noStrike" cap="none" spc="0" normalizeH="0" baseline="0" dirty="0">
                <a:ln>
                  <a:noFill/>
                </a:ln>
                <a:solidFill>
                  <a:schemeClr val="bg1">
                    <a:lumMod val="50000"/>
                  </a:schemeClr>
                </a:solidFill>
                <a:effectLst/>
                <a:uFillTx/>
                <a:latin typeface="+mn-lt"/>
                <a:ea typeface="+mn-ea"/>
                <a:cs typeface="+mn-cs"/>
                <a:sym typeface="Helvetica Light"/>
              </a:rPr>
              <a:t> </a:t>
            </a:r>
            <a:r>
              <a:rPr kumimoji="0" lang="de-DE" sz="2800" b="0" i="0" u="none" strike="noStrike" cap="none" spc="0" normalizeH="0" baseline="0" dirty="0" err="1">
                <a:ln>
                  <a:noFill/>
                </a:ln>
                <a:solidFill>
                  <a:schemeClr val="bg1">
                    <a:lumMod val="50000"/>
                  </a:schemeClr>
                </a:solidFill>
                <a:effectLst/>
                <a:uFillTx/>
                <a:latin typeface="+mn-lt"/>
                <a:ea typeface="+mn-ea"/>
                <a:cs typeface="+mn-cs"/>
                <a:sym typeface="Helvetica Light"/>
              </a:rPr>
              <a:t>function</a:t>
            </a:r>
            <a:endParaRPr kumimoji="0" lang="de-DE" sz="2800" b="0" i="0" u="none" strike="noStrike" cap="none" spc="0" normalizeH="0" baseline="0" dirty="0">
              <a:ln>
                <a:noFill/>
              </a:ln>
              <a:solidFill>
                <a:schemeClr val="bg1">
                  <a:lumMod val="50000"/>
                </a:schemeClr>
              </a:solidFill>
              <a:effectLst/>
              <a:uFillTx/>
              <a:latin typeface="+mn-lt"/>
              <a:ea typeface="+mn-ea"/>
              <a:cs typeface="+mn-cs"/>
              <a:sym typeface="Helvetica Light"/>
            </a:endParaRPr>
          </a:p>
        </p:txBody>
      </p:sp>
      <p:sp>
        <p:nvSpPr>
          <p:cNvPr id="36" name="TextBox 35">
            <a:extLst>
              <a:ext uri="{FF2B5EF4-FFF2-40B4-BE49-F238E27FC236}">
                <a16:creationId xmlns:a16="http://schemas.microsoft.com/office/drawing/2014/main" id="{2304E819-D09D-9A4F-84B2-761CDF248345}"/>
              </a:ext>
            </a:extLst>
          </p:cNvPr>
          <p:cNvSpPr txBox="1"/>
          <p:nvPr/>
        </p:nvSpPr>
        <p:spPr>
          <a:xfrm>
            <a:off x="949598" y="8326068"/>
            <a:ext cx="11105605"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de-DE" dirty="0"/>
              <a:t>Find minimum-</a:t>
            </a:r>
            <a:r>
              <a:rPr lang="de-DE" dirty="0" err="1"/>
              <a:t>weight</a:t>
            </a:r>
            <a:r>
              <a:rPr lang="de-DE" dirty="0"/>
              <a:t> </a:t>
            </a:r>
            <a:r>
              <a:rPr lang="de-DE" dirty="0" err="1"/>
              <a:t>maximum-cardinality</a:t>
            </a:r>
            <a:r>
              <a:rPr lang="de-DE" dirty="0"/>
              <a:t> </a:t>
            </a:r>
            <a:r>
              <a:rPr lang="de-DE" dirty="0" err="1"/>
              <a:t>matching</a:t>
            </a:r>
            <a:r>
              <a:rPr lang="de-DE" dirty="0"/>
              <a:t>.</a:t>
            </a:r>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p:spTree>
    <p:extLst>
      <p:ext uri="{BB962C8B-B14F-4D97-AF65-F5344CB8AC3E}">
        <p14:creationId xmlns:p14="http://schemas.microsoft.com/office/powerpoint/2010/main" val="224675486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 name="When to Place Labels"/>
          <p:cNvSpPr txBox="1">
            <a:spLocks noGrp="1"/>
          </p:cNvSpPr>
          <p:nvPr>
            <p:ph type="title"/>
          </p:nvPr>
        </p:nvSpPr>
        <p:spPr>
          <a:prstGeom prst="rect">
            <a:avLst/>
          </a:prstGeom>
        </p:spPr>
        <p:txBody>
          <a:bodyPr/>
          <a:lstStyle/>
          <a:p>
            <a:r>
              <a:t>When to Place Labels</a:t>
            </a:r>
          </a:p>
        </p:txBody>
      </p:sp>
      <p:sp>
        <p:nvSpPr>
          <p:cNvPr id="638"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35</a:t>
            </a:fld>
            <a:endParaRPr/>
          </a:p>
        </p:txBody>
      </p:sp>
      <p:grpSp>
        <p:nvGrpSpPr>
          <p:cNvPr id="642" name="Gruppieren"/>
          <p:cNvGrpSpPr/>
          <p:nvPr/>
        </p:nvGrpSpPr>
        <p:grpSpPr>
          <a:xfrm>
            <a:off x="1005351" y="2927589"/>
            <a:ext cx="10716161" cy="2290089"/>
            <a:chOff x="0" y="12700"/>
            <a:chExt cx="10716161" cy="2290086"/>
          </a:xfrm>
        </p:grpSpPr>
        <p:sp>
          <p:nvSpPr>
            <p:cNvPr id="639" name="During Layout"/>
            <p:cNvSpPr txBox="1"/>
            <p:nvPr/>
          </p:nvSpPr>
          <p:spPr>
            <a:xfrm>
              <a:off x="1405920" y="179933"/>
              <a:ext cx="3555460" cy="8720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defRPr sz="5000"/>
              </a:lvl1pPr>
            </a:lstStyle>
            <a:p>
              <a:r>
                <a:rPr lang="de-DE" dirty="0"/>
                <a:t>After</a:t>
              </a:r>
              <a:r>
                <a:rPr dirty="0"/>
                <a:t> Layout</a:t>
              </a:r>
            </a:p>
          </p:txBody>
        </p:sp>
        <p:sp>
          <p:nvSpPr>
            <p:cNvPr id="640" name="The layout algorithm places labels and, in the…"/>
            <p:cNvSpPr txBox="1"/>
            <p:nvPr/>
          </p:nvSpPr>
          <p:spPr>
            <a:xfrm>
              <a:off x="1405920" y="1092200"/>
              <a:ext cx="9310241" cy="12105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t">
              <a:spAutoFit/>
            </a:bodyPr>
            <a:lstStyle/>
            <a:p>
              <a:pPr algn="l">
                <a:defRPr>
                  <a:solidFill>
                    <a:srgbClr val="53585F"/>
                  </a:solidFill>
                </a:defRPr>
              </a:pPr>
              <a:r>
                <a:rPr lang="de-DE" dirty="0" err="1"/>
                <a:t>Given</a:t>
              </a:r>
              <a:r>
                <a:rPr lang="de-DE" dirty="0"/>
                <a:t> a </a:t>
              </a:r>
              <a:r>
                <a:rPr lang="de-DE" dirty="0" err="1"/>
                <a:t>layout</a:t>
              </a:r>
              <a:r>
                <a:rPr lang="de-DE" dirty="0"/>
                <a:t>, </a:t>
              </a:r>
              <a:r>
                <a:rPr lang="de-DE" dirty="0" err="1"/>
                <a:t>we</a:t>
              </a:r>
              <a:r>
                <a:rPr lang="de-DE" dirty="0"/>
                <a:t> </a:t>
              </a:r>
              <a:r>
                <a:rPr lang="de-DE" dirty="0" err="1"/>
                <a:t>try</a:t>
              </a:r>
              <a:r>
                <a:rPr lang="de-DE" dirty="0"/>
                <a:t> </a:t>
              </a:r>
              <a:r>
                <a:rPr lang="de-DE" dirty="0" err="1"/>
                <a:t>to</a:t>
              </a:r>
              <a:r>
                <a:rPr lang="de-DE" dirty="0"/>
                <a:t> </a:t>
              </a:r>
              <a:r>
                <a:rPr lang="de-DE" dirty="0" err="1"/>
                <a:t>squeeze</a:t>
              </a:r>
              <a:r>
                <a:rPr lang="de-DE" dirty="0"/>
                <a:t> in </a:t>
              </a:r>
              <a:r>
                <a:rPr lang="de-DE" dirty="0" err="1"/>
                <a:t>as</a:t>
              </a:r>
              <a:r>
                <a:rPr lang="de-DE" dirty="0"/>
                <a:t> </a:t>
              </a:r>
              <a:r>
                <a:rPr lang="de-DE" dirty="0" err="1"/>
                <a:t>many</a:t>
              </a:r>
              <a:endParaRPr lang="de-DE" dirty="0"/>
            </a:p>
            <a:p>
              <a:pPr algn="l">
                <a:defRPr>
                  <a:solidFill>
                    <a:srgbClr val="53585F"/>
                  </a:solidFill>
                </a:defRPr>
              </a:pPr>
              <a:r>
                <a:rPr lang="de-DE" dirty="0" err="1"/>
                <a:t>labels</a:t>
              </a:r>
              <a:r>
                <a:rPr lang="de-DE" dirty="0"/>
                <a:t> </a:t>
              </a:r>
              <a:r>
                <a:rPr lang="de-DE" dirty="0" err="1"/>
                <a:t>as</a:t>
              </a:r>
              <a:r>
                <a:rPr lang="de-DE" dirty="0"/>
                <a:t> </a:t>
              </a:r>
              <a:r>
                <a:rPr lang="de-DE" dirty="0" err="1"/>
                <a:t>we</a:t>
              </a:r>
              <a:r>
                <a:rPr lang="de-DE" dirty="0"/>
                <a:t> </a:t>
              </a:r>
              <a:r>
                <a:rPr lang="de-DE" dirty="0" err="1"/>
                <a:t>possibly</a:t>
              </a:r>
              <a:r>
                <a:rPr lang="de-DE" dirty="0"/>
                <a:t> </a:t>
              </a:r>
              <a:r>
                <a:rPr lang="de-DE" dirty="0" err="1"/>
                <a:t>can</a:t>
              </a:r>
              <a:r>
                <a:rPr lang="de-DE" dirty="0"/>
                <a:t>.</a:t>
              </a:r>
              <a:endParaRPr dirty="0"/>
            </a:p>
          </p:txBody>
        </p:sp>
        <p:sp>
          <p:nvSpPr>
            <p:cNvPr id="641" name="1"/>
            <p:cNvSpPr txBox="1"/>
            <p:nvPr/>
          </p:nvSpPr>
          <p:spPr>
            <a:xfrm>
              <a:off x="0" y="12700"/>
              <a:ext cx="820421" cy="16256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defRPr sz="10000"/>
              </a:lvl1pPr>
            </a:lstStyle>
            <a:p>
              <a:r>
                <a:rPr dirty="0"/>
                <a:t>1</a:t>
              </a:r>
            </a:p>
          </p:txBody>
        </p:sp>
      </p:grpSp>
      <p:grpSp>
        <p:nvGrpSpPr>
          <p:cNvPr id="646" name="Gruppieren"/>
          <p:cNvGrpSpPr/>
          <p:nvPr/>
        </p:nvGrpSpPr>
        <p:grpSpPr>
          <a:xfrm>
            <a:off x="1005351" y="5581888"/>
            <a:ext cx="10716161" cy="2302789"/>
            <a:chOff x="0" y="-38100"/>
            <a:chExt cx="10716160" cy="2302787"/>
          </a:xfrm>
        </p:grpSpPr>
        <p:sp>
          <p:nvSpPr>
            <p:cNvPr id="643" name="After Layout"/>
            <p:cNvSpPr txBox="1"/>
            <p:nvPr/>
          </p:nvSpPr>
          <p:spPr>
            <a:xfrm>
              <a:off x="1405920" y="141833"/>
              <a:ext cx="4124527" cy="8720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defRPr sz="5000"/>
              </a:lvl1pPr>
            </a:lstStyle>
            <a:p>
              <a:r>
                <a:rPr lang="de-DE" dirty="0" err="1"/>
                <a:t>During</a:t>
              </a:r>
              <a:r>
                <a:rPr dirty="0"/>
                <a:t> Layout</a:t>
              </a:r>
            </a:p>
          </p:txBody>
        </p:sp>
        <p:sp>
          <p:nvSpPr>
            <p:cNvPr id="644" name="The layout algorithm does its thing. A separate…"/>
            <p:cNvSpPr txBox="1"/>
            <p:nvPr/>
          </p:nvSpPr>
          <p:spPr>
            <a:xfrm>
              <a:off x="1405920" y="1054100"/>
              <a:ext cx="9310240" cy="121058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t">
              <a:spAutoFit/>
            </a:bodyPr>
            <a:lstStyle/>
            <a:p>
              <a:pPr algn="l">
                <a:defRPr>
                  <a:solidFill>
                    <a:srgbClr val="53585F"/>
                  </a:solidFill>
                </a:defRPr>
              </a:pPr>
              <a:r>
                <a:rPr lang="de-DE" dirty="0" err="1"/>
                <a:t>While</a:t>
              </a:r>
              <a:r>
                <a:rPr lang="de-DE" dirty="0"/>
                <a:t> </a:t>
              </a:r>
              <a:r>
                <a:rPr lang="de-DE" dirty="0" err="1"/>
                <a:t>computing</a:t>
              </a:r>
              <a:r>
                <a:rPr lang="de-DE" dirty="0"/>
                <a:t> a </a:t>
              </a:r>
              <a:r>
                <a:rPr lang="de-DE" dirty="0" err="1"/>
                <a:t>layout</a:t>
              </a:r>
              <a:r>
                <a:rPr lang="de-DE" dirty="0"/>
                <a:t>, </a:t>
              </a:r>
              <a:r>
                <a:rPr lang="de-DE" dirty="0" err="1"/>
                <a:t>we</a:t>
              </a:r>
              <a:r>
                <a:rPr lang="de-DE" dirty="0"/>
                <a:t> </a:t>
              </a:r>
              <a:r>
                <a:rPr lang="de-DE" dirty="0" err="1"/>
                <a:t>ensure</a:t>
              </a:r>
              <a:r>
                <a:rPr lang="de-DE" dirty="0"/>
                <a:t> </a:t>
              </a:r>
              <a:r>
                <a:rPr lang="de-DE" dirty="0" err="1"/>
                <a:t>that</a:t>
              </a:r>
              <a:r>
                <a:rPr lang="de-DE" dirty="0"/>
                <a:t> </a:t>
              </a:r>
              <a:r>
                <a:rPr lang="de-DE" dirty="0" err="1"/>
                <a:t>we</a:t>
              </a:r>
              <a:endParaRPr lang="de-DE" dirty="0"/>
            </a:p>
            <a:p>
              <a:pPr algn="l">
                <a:defRPr>
                  <a:solidFill>
                    <a:srgbClr val="53585F"/>
                  </a:solidFill>
                </a:defRPr>
              </a:pPr>
              <a:r>
                <a:rPr lang="de-DE" dirty="0" err="1"/>
                <a:t>leave</a:t>
              </a:r>
              <a:r>
                <a:rPr lang="de-DE" dirty="0"/>
                <a:t> </a:t>
              </a:r>
              <a:r>
                <a:rPr lang="de-DE" dirty="0" err="1"/>
                <a:t>enough</a:t>
              </a:r>
              <a:r>
                <a:rPr lang="de-DE" dirty="0"/>
                <a:t> </a:t>
              </a:r>
              <a:r>
                <a:rPr lang="de-DE" dirty="0" err="1"/>
                <a:t>space</a:t>
              </a:r>
              <a:r>
                <a:rPr lang="de-DE" dirty="0"/>
                <a:t> </a:t>
              </a:r>
              <a:r>
                <a:rPr lang="de-DE" dirty="0" err="1"/>
                <a:t>for</a:t>
              </a:r>
              <a:r>
                <a:rPr lang="de-DE" dirty="0"/>
                <a:t> all </a:t>
              </a:r>
              <a:r>
                <a:rPr lang="de-DE" dirty="0" err="1"/>
                <a:t>labels</a:t>
              </a:r>
              <a:r>
                <a:rPr lang="de-DE" dirty="0"/>
                <a:t>.</a:t>
              </a:r>
              <a:endParaRPr dirty="0"/>
            </a:p>
          </p:txBody>
        </p:sp>
        <p:sp>
          <p:nvSpPr>
            <p:cNvPr id="645" name="2"/>
            <p:cNvSpPr txBox="1"/>
            <p:nvPr/>
          </p:nvSpPr>
          <p:spPr>
            <a:xfrm>
              <a:off x="0" y="-38100"/>
              <a:ext cx="820421" cy="16256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defRPr sz="10000"/>
              </a:lvl1pPr>
            </a:lstStyle>
            <a:p>
              <a:r>
                <a:t>2</a:t>
              </a:r>
            </a:p>
          </p:txBody>
        </p:sp>
      </p:grpSp>
      <p:sp>
        <p:nvSpPr>
          <p:cNvPr id="14" name="[Schulze, Lasch, von Hanxleden 2016] Christoph Daniel Schulze, Yella Lasch, Reinhard von Hanxleden, Label Management: Keeping Complex Diagrams Usable, Proceedings of the IEEE Symposium on Visual Languages and Human-Centric Computing (VL/HCC’16), 2016.">
            <a:extLst>
              <a:ext uri="{FF2B5EF4-FFF2-40B4-BE49-F238E27FC236}">
                <a16:creationId xmlns:a16="http://schemas.microsoft.com/office/drawing/2014/main" id="{1AE85C3F-6F30-4E4E-804F-10269A4B6782}"/>
              </a:ext>
            </a:extLst>
          </p:cNvPr>
          <p:cNvSpPr txBox="1"/>
          <p:nvPr/>
        </p:nvSpPr>
        <p:spPr>
          <a:xfrm>
            <a:off x="204054" y="8269576"/>
            <a:ext cx="12596692" cy="99892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p>
            <a:pPr>
              <a:lnSpc>
                <a:spcPts val="2400"/>
              </a:lnSpc>
              <a:defRPr sz="2400">
                <a:latin typeface="Helvetica"/>
                <a:ea typeface="Helvetica"/>
                <a:cs typeface="Helvetica"/>
                <a:sym typeface="Helvetica"/>
              </a:defRPr>
            </a:pPr>
            <a: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rPr>
              <a:t>C. D. Schulze, N. Wechselberg, R. von </a:t>
            </a:r>
            <a:r>
              <a:rPr lang="de-DE" sz="1800" dirty="0" err="1">
                <a:solidFill>
                  <a:schemeClr val="tx1">
                    <a:lumMod val="50000"/>
                    <a:lumOff val="50000"/>
                  </a:schemeClr>
                </a:solidFill>
                <a:latin typeface="Helvetica Neue Light" panose="02000403000000020004" pitchFamily="2" charset="0"/>
                <a:ea typeface="Helvetica Neue Light" panose="02000403000000020004" pitchFamily="2" charset="0"/>
              </a:rPr>
              <a:t>Hanxleden</a:t>
            </a:r>
            <a:b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rPr>
            </a:br>
            <a:r>
              <a:rPr lang="de-DE" sz="1800" dirty="0">
                <a:solidFill>
                  <a:schemeClr val="tx1"/>
                </a:solidFill>
                <a:latin typeface="Helvetica Neue Light" panose="02000403000000020004" pitchFamily="2" charset="0"/>
                <a:ea typeface="Helvetica Neue Light" panose="02000403000000020004" pitchFamily="2" charset="0"/>
              </a:rPr>
              <a:t>Edge Label Placement in </a:t>
            </a:r>
            <a:r>
              <a:rPr lang="de-DE" sz="1800" dirty="0" err="1">
                <a:solidFill>
                  <a:schemeClr val="tx1"/>
                </a:solidFill>
                <a:latin typeface="Helvetica Neue Light" panose="02000403000000020004" pitchFamily="2" charset="0"/>
                <a:ea typeface="Helvetica Neue Light" panose="02000403000000020004" pitchFamily="2" charset="0"/>
              </a:rPr>
              <a:t>Layered</a:t>
            </a:r>
            <a:r>
              <a:rPr lang="de-DE" sz="1800" dirty="0">
                <a:solidFill>
                  <a:schemeClr val="tx1"/>
                </a:solidFill>
                <a:latin typeface="Helvetica Neue Light" panose="02000403000000020004" pitchFamily="2" charset="0"/>
                <a:ea typeface="Helvetica Neue Light" panose="02000403000000020004" pitchFamily="2" charset="0"/>
              </a:rPr>
              <a:t> Graph Drawing</a:t>
            </a:r>
            <a:b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br>
            <a: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DIAGRAMS 2018, </a:t>
            </a:r>
            <a:r>
              <a:rPr lang="de-DE" sz="1800" dirty="0" err="1">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to</a:t>
            </a:r>
            <a: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 </a:t>
            </a:r>
            <a:r>
              <a:rPr lang="de-DE" sz="1800" dirty="0" err="1">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appear</a:t>
            </a:r>
            <a: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t>.</a:t>
            </a:r>
            <a:endParaRPr sz="1800" dirty="0">
              <a:solidFill>
                <a:schemeClr val="tx1">
                  <a:lumMod val="50000"/>
                  <a:lumOff val="50000"/>
                </a:schemeClr>
              </a:solidFill>
              <a:latin typeface="Helvetica Neue Light" panose="02000403000000020004" pitchFamily="2" charset="0"/>
              <a:ea typeface="Helvetica Neue Light" panose="02000403000000020004" pitchFamily="2" charset="0"/>
            </a:endParaRPr>
          </a:p>
        </p:txBody>
      </p:sp>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Diagram Features"/>
          <p:cNvSpPr txBox="1">
            <a:spLocks noGrp="1"/>
          </p:cNvSpPr>
          <p:nvPr>
            <p:ph type="title"/>
          </p:nvPr>
        </p:nvSpPr>
        <p:spPr>
          <a:prstGeom prst="rect">
            <a:avLst/>
          </a:prstGeom>
        </p:spPr>
        <p:txBody>
          <a:bodyPr/>
          <a:lstStyle/>
          <a:p>
            <a:r>
              <a:t>Diagram Features</a:t>
            </a:r>
          </a:p>
        </p:txBody>
      </p:sp>
      <p:sp>
        <p:nvSpPr>
          <p:cNvPr id="301"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36</a:t>
            </a:fld>
            <a:endParaRPr/>
          </a:p>
        </p:txBody>
      </p:sp>
      <p:grpSp>
        <p:nvGrpSpPr>
          <p:cNvPr id="5" name="Group 4">
            <a:extLst>
              <a:ext uri="{FF2B5EF4-FFF2-40B4-BE49-F238E27FC236}">
                <a16:creationId xmlns:a16="http://schemas.microsoft.com/office/drawing/2014/main" id="{1E3A6422-FC73-5D4A-BDE8-7B3E0DA389F3}"/>
              </a:ext>
            </a:extLst>
          </p:cNvPr>
          <p:cNvGrpSpPr/>
          <p:nvPr/>
        </p:nvGrpSpPr>
        <p:grpSpPr>
          <a:xfrm>
            <a:off x="3179911" y="5686270"/>
            <a:ext cx="7729883" cy="1133168"/>
            <a:chOff x="3179911" y="5686270"/>
            <a:chExt cx="7729883" cy="1133168"/>
          </a:xfrm>
        </p:grpSpPr>
        <p:sp>
          <p:nvSpPr>
            <p:cNvPr id="314" name="Edges"/>
            <p:cNvSpPr txBox="1"/>
            <p:nvPr/>
          </p:nvSpPr>
          <p:spPr>
            <a:xfrm>
              <a:off x="3179911" y="5929002"/>
              <a:ext cx="1435151" cy="64770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rPr dirty="0"/>
                <a:t>Edges</a:t>
              </a:r>
            </a:p>
          </p:txBody>
        </p:sp>
        <p:grpSp>
          <p:nvGrpSpPr>
            <p:cNvPr id="321" name="Gruppieren"/>
            <p:cNvGrpSpPr/>
            <p:nvPr/>
          </p:nvGrpSpPr>
          <p:grpSpPr>
            <a:xfrm>
              <a:off x="7301100" y="5686270"/>
              <a:ext cx="3608694" cy="1133168"/>
              <a:chOff x="0" y="0"/>
              <a:chExt cx="3608692" cy="1133166"/>
            </a:xfrm>
          </p:grpSpPr>
          <p:sp>
            <p:nvSpPr>
              <p:cNvPr id="315" name="Rechteck"/>
              <p:cNvSpPr/>
              <p:nvPr/>
            </p:nvSpPr>
            <p:spPr>
              <a:xfrm>
                <a:off x="127000" y="109546"/>
                <a:ext cx="687693" cy="914075"/>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16" name="Rechteck"/>
              <p:cNvSpPr/>
              <p:nvPr/>
            </p:nvSpPr>
            <p:spPr>
              <a:xfrm>
                <a:off x="0" y="0"/>
                <a:ext cx="330404" cy="1133167"/>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317" name="Rechteck"/>
              <p:cNvSpPr/>
              <p:nvPr/>
            </p:nvSpPr>
            <p:spPr>
              <a:xfrm flipH="1">
                <a:off x="2794000" y="109546"/>
                <a:ext cx="687693" cy="914075"/>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18" name="Rechteck"/>
              <p:cNvSpPr/>
              <p:nvPr/>
            </p:nvSpPr>
            <p:spPr>
              <a:xfrm flipH="1">
                <a:off x="3278289" y="0"/>
                <a:ext cx="330404" cy="1133167"/>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319" name="Linie"/>
              <p:cNvSpPr/>
              <p:nvPr/>
            </p:nvSpPr>
            <p:spPr>
              <a:xfrm>
                <a:off x="833742" y="566583"/>
                <a:ext cx="1941209" cy="1"/>
              </a:xfrm>
              <a:prstGeom prst="line">
                <a:avLst/>
              </a:prstGeom>
              <a:noFill/>
              <a:ln w="508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dirty="0"/>
              </a:p>
            </p:txBody>
          </p:sp>
          <p:sp>
            <p:nvSpPr>
              <p:cNvPr id="320" name="Edge"/>
              <p:cNvSpPr txBox="1"/>
              <p:nvPr/>
            </p:nvSpPr>
            <p:spPr>
              <a:xfrm>
                <a:off x="1322432" y="534413"/>
                <a:ext cx="963829"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Edge</a:t>
                </a:r>
              </a:p>
            </p:txBody>
          </p:sp>
        </p:grpSp>
      </p:grpSp>
      <p:sp>
        <p:nvSpPr>
          <p:cNvPr id="302" name="Nodes"/>
          <p:cNvSpPr txBox="1"/>
          <p:nvPr/>
        </p:nvSpPr>
        <p:spPr>
          <a:xfrm>
            <a:off x="3179911" y="3694034"/>
            <a:ext cx="1460754" cy="64770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rPr dirty="0"/>
              <a:t>Nodes</a:t>
            </a:r>
          </a:p>
        </p:txBody>
      </p:sp>
      <p:grpSp>
        <p:nvGrpSpPr>
          <p:cNvPr id="3" name="Group 2">
            <a:extLst>
              <a:ext uri="{FF2B5EF4-FFF2-40B4-BE49-F238E27FC236}">
                <a16:creationId xmlns:a16="http://schemas.microsoft.com/office/drawing/2014/main" id="{36694640-0A15-A64D-8D4B-2428EB2C376C}"/>
              </a:ext>
            </a:extLst>
          </p:cNvPr>
          <p:cNvGrpSpPr/>
          <p:nvPr/>
        </p:nvGrpSpPr>
        <p:grpSpPr>
          <a:xfrm>
            <a:off x="8454658" y="3751185"/>
            <a:ext cx="1301578" cy="533403"/>
            <a:chOff x="8295742" y="3751185"/>
            <a:chExt cx="1301578" cy="533403"/>
          </a:xfrm>
        </p:grpSpPr>
        <p:sp>
          <p:nvSpPr>
            <p:cNvPr id="304" name="Node"/>
            <p:cNvSpPr txBox="1"/>
            <p:nvPr/>
          </p:nvSpPr>
          <p:spPr>
            <a:xfrm>
              <a:off x="8613576" y="3751185"/>
              <a:ext cx="983744" cy="53340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rPr dirty="0"/>
                <a:t>Node</a:t>
              </a:r>
            </a:p>
          </p:txBody>
        </p:sp>
        <p:sp>
          <p:nvSpPr>
            <p:cNvPr id="2" name="Oval 1">
              <a:extLst>
                <a:ext uri="{FF2B5EF4-FFF2-40B4-BE49-F238E27FC236}">
                  <a16:creationId xmlns:a16="http://schemas.microsoft.com/office/drawing/2014/main" id="{24A9D7CE-B5EF-FA4F-910B-2559CA4F0DCD}"/>
                </a:ext>
              </a:extLst>
            </p:cNvPr>
            <p:cNvSpPr/>
            <p:nvPr/>
          </p:nvSpPr>
          <p:spPr>
            <a:xfrm>
              <a:off x="8295742" y="3916087"/>
              <a:ext cx="203595" cy="203595"/>
            </a:xfrm>
            <a:prstGeom prst="ellipse">
              <a:avLst/>
            </a:prstGeom>
            <a:solidFill>
              <a:schemeClr val="tx1">
                <a:lumMod val="65000"/>
                <a:lumOff val="3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de-DE" sz="2400" b="0" i="0" u="none" strike="noStrike" cap="none" spc="0" normalizeH="0" baseline="0">
                <a:ln>
                  <a:noFill/>
                </a:ln>
                <a:solidFill>
                  <a:srgbClr val="FFFFFF"/>
                </a:solidFill>
                <a:effectLst/>
                <a:uFillTx/>
                <a:latin typeface="+mn-lt"/>
                <a:ea typeface="+mn-ea"/>
                <a:cs typeface="+mn-cs"/>
                <a:sym typeface="Helvetica Light"/>
              </a:endParaRPr>
            </a:p>
          </p:txBody>
        </p:sp>
      </p:grpSp>
      <p:grpSp>
        <p:nvGrpSpPr>
          <p:cNvPr id="18" name="Gruppieren">
            <a:extLst>
              <a:ext uri="{FF2B5EF4-FFF2-40B4-BE49-F238E27FC236}">
                <a16:creationId xmlns:a16="http://schemas.microsoft.com/office/drawing/2014/main" id="{2D4CF384-D8E6-544A-AC17-4BC4B8C9E368}"/>
              </a:ext>
            </a:extLst>
          </p:cNvPr>
          <p:cNvGrpSpPr/>
          <p:nvPr/>
        </p:nvGrpSpPr>
        <p:grpSpPr>
          <a:xfrm>
            <a:off x="3186261" y="4846781"/>
            <a:ext cx="6556077" cy="1133168"/>
            <a:chOff x="0" y="0"/>
            <a:chExt cx="6556076" cy="1133166"/>
          </a:xfrm>
        </p:grpSpPr>
        <p:sp>
          <p:nvSpPr>
            <p:cNvPr id="19" name="Ports">
              <a:extLst>
                <a:ext uri="{FF2B5EF4-FFF2-40B4-BE49-F238E27FC236}">
                  <a16:creationId xmlns:a16="http://schemas.microsoft.com/office/drawing/2014/main" id="{89F3C4BE-EDEB-1643-B400-AA7F6E51BAEE}"/>
                </a:ext>
              </a:extLst>
            </p:cNvPr>
            <p:cNvSpPr txBox="1"/>
            <p:nvPr/>
          </p:nvSpPr>
          <p:spPr>
            <a:xfrm>
              <a:off x="0" y="242733"/>
              <a:ext cx="1164032"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rPr dirty="0"/>
                <a:t>Ports</a:t>
              </a:r>
            </a:p>
          </p:txBody>
        </p:sp>
        <p:grpSp>
          <p:nvGrpSpPr>
            <p:cNvPr id="20" name="Gruppieren">
              <a:extLst>
                <a:ext uri="{FF2B5EF4-FFF2-40B4-BE49-F238E27FC236}">
                  <a16:creationId xmlns:a16="http://schemas.microsoft.com/office/drawing/2014/main" id="{A45CB4CC-8FBB-C54D-9AEE-EDDDDF4CC4B0}"/>
                </a:ext>
              </a:extLst>
            </p:cNvPr>
            <p:cNvGrpSpPr/>
            <p:nvPr/>
          </p:nvGrpSpPr>
          <p:grpSpPr>
            <a:xfrm>
              <a:off x="4969376" y="0"/>
              <a:ext cx="1586701" cy="1133167"/>
              <a:chOff x="0" y="0"/>
              <a:chExt cx="1586699" cy="1133166"/>
            </a:xfrm>
          </p:grpSpPr>
          <p:sp>
            <p:nvSpPr>
              <p:cNvPr id="21" name="Rechteck">
                <a:extLst>
                  <a:ext uri="{FF2B5EF4-FFF2-40B4-BE49-F238E27FC236}">
                    <a16:creationId xmlns:a16="http://schemas.microsoft.com/office/drawing/2014/main" id="{4B3895CF-7709-6641-BD0F-9FC3C17C16FB}"/>
                  </a:ext>
                </a:extLst>
              </p:cNvPr>
              <p:cNvSpPr/>
              <p:nvPr/>
            </p:nvSpPr>
            <p:spPr>
              <a:xfrm>
                <a:off x="127000" y="109546"/>
                <a:ext cx="687693" cy="914075"/>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22" name="Rechteck">
                <a:extLst>
                  <a:ext uri="{FF2B5EF4-FFF2-40B4-BE49-F238E27FC236}">
                    <a16:creationId xmlns:a16="http://schemas.microsoft.com/office/drawing/2014/main" id="{89DF9A82-ED10-084E-A44E-F9EC8FE9AF95}"/>
                  </a:ext>
                </a:extLst>
              </p:cNvPr>
              <p:cNvSpPr/>
              <p:nvPr/>
            </p:nvSpPr>
            <p:spPr>
              <a:xfrm>
                <a:off x="0" y="0"/>
                <a:ext cx="330404" cy="1133167"/>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23" name="Quadrat">
                <a:extLst>
                  <a:ext uri="{FF2B5EF4-FFF2-40B4-BE49-F238E27FC236}">
                    <a16:creationId xmlns:a16="http://schemas.microsoft.com/office/drawing/2014/main" id="{5FAB1BAE-E97E-1944-8ACF-9F9EF6E160CE}"/>
                  </a:ext>
                </a:extLst>
              </p:cNvPr>
              <p:cNvSpPr/>
              <p:nvPr/>
            </p:nvSpPr>
            <p:spPr>
              <a:xfrm>
                <a:off x="821042" y="484033"/>
                <a:ext cx="165101" cy="165101"/>
              </a:xfrm>
              <a:prstGeom prst="rect">
                <a:avLst/>
              </a:prstGeom>
              <a:solidFill>
                <a:srgbClr val="53585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24" name="Port">
                <a:extLst>
                  <a:ext uri="{FF2B5EF4-FFF2-40B4-BE49-F238E27FC236}">
                    <a16:creationId xmlns:a16="http://schemas.microsoft.com/office/drawing/2014/main" id="{B53B8E6F-ABB6-C74D-9490-93EE66B0F16E}"/>
                  </a:ext>
                </a:extLst>
              </p:cNvPr>
              <p:cNvSpPr txBox="1"/>
              <p:nvPr/>
            </p:nvSpPr>
            <p:spPr>
              <a:xfrm>
                <a:off x="833742" y="599766"/>
                <a:ext cx="752958"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Port</a:t>
                </a:r>
              </a:p>
            </p:txBody>
          </p:sp>
        </p:grpSp>
      </p:grpSp>
      <p:grpSp>
        <p:nvGrpSpPr>
          <p:cNvPr id="27" name="Gruppieren">
            <a:extLst>
              <a:ext uri="{FF2B5EF4-FFF2-40B4-BE49-F238E27FC236}">
                <a16:creationId xmlns:a16="http://schemas.microsoft.com/office/drawing/2014/main" id="{808DF605-542A-314F-A228-2F0395D1DB00}"/>
              </a:ext>
            </a:extLst>
          </p:cNvPr>
          <p:cNvGrpSpPr/>
          <p:nvPr/>
        </p:nvGrpSpPr>
        <p:grpSpPr>
          <a:xfrm>
            <a:off x="8405055" y="3569184"/>
            <a:ext cx="1413485" cy="914077"/>
            <a:chOff x="0" y="0"/>
            <a:chExt cx="1413484" cy="914074"/>
          </a:xfrm>
        </p:grpSpPr>
        <p:sp>
          <p:nvSpPr>
            <p:cNvPr id="28" name="Rechteck">
              <a:extLst>
                <a:ext uri="{FF2B5EF4-FFF2-40B4-BE49-F238E27FC236}">
                  <a16:creationId xmlns:a16="http://schemas.microsoft.com/office/drawing/2014/main" id="{13423F15-2FD7-6743-ACC6-5A8B0802E16E}"/>
                </a:ext>
              </a:extLst>
            </p:cNvPr>
            <p:cNvSpPr/>
            <p:nvPr/>
          </p:nvSpPr>
          <p:spPr>
            <a:xfrm>
              <a:off x="0" y="0"/>
              <a:ext cx="1413485" cy="914075"/>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29" name="Node">
              <a:extLst>
                <a:ext uri="{FF2B5EF4-FFF2-40B4-BE49-F238E27FC236}">
                  <a16:creationId xmlns:a16="http://schemas.microsoft.com/office/drawing/2014/main" id="{409448E2-3E84-1645-990A-764A870DA990}"/>
                </a:ext>
              </a:extLst>
            </p:cNvPr>
            <p:cNvSpPr txBox="1"/>
            <p:nvPr/>
          </p:nvSpPr>
          <p:spPr>
            <a:xfrm>
              <a:off x="214871" y="190337"/>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grpSp>
        <p:nvGrpSpPr>
          <p:cNvPr id="30" name="Group 29">
            <a:extLst>
              <a:ext uri="{FF2B5EF4-FFF2-40B4-BE49-F238E27FC236}">
                <a16:creationId xmlns:a16="http://schemas.microsoft.com/office/drawing/2014/main" id="{32FB45C2-F755-1345-B963-39EDF274C31F}"/>
              </a:ext>
            </a:extLst>
          </p:cNvPr>
          <p:cNvGrpSpPr/>
          <p:nvPr/>
        </p:nvGrpSpPr>
        <p:grpSpPr>
          <a:xfrm>
            <a:off x="1270669" y="3402100"/>
            <a:ext cx="10463462" cy="2555788"/>
            <a:chOff x="1233176" y="2930611"/>
            <a:chExt cx="10463462" cy="1232316"/>
          </a:xfrm>
        </p:grpSpPr>
        <p:cxnSp>
          <p:nvCxnSpPr>
            <p:cNvPr id="31" name="Straight Connector 30">
              <a:extLst>
                <a:ext uri="{FF2B5EF4-FFF2-40B4-BE49-F238E27FC236}">
                  <a16:creationId xmlns:a16="http://schemas.microsoft.com/office/drawing/2014/main" id="{13AE0E96-5C42-AC47-8351-849B72A18CF6}"/>
                </a:ext>
              </a:extLst>
            </p:cNvPr>
            <p:cNvCxnSpPr>
              <a:cxnSpLocks/>
            </p:cNvCxnSpPr>
            <p:nvPr/>
          </p:nvCxnSpPr>
          <p:spPr>
            <a:xfrm>
              <a:off x="1233176" y="2930611"/>
              <a:ext cx="0" cy="1232316"/>
            </a:xfrm>
            <a:prstGeom prst="line">
              <a:avLst/>
            </a:prstGeom>
            <a:noFill/>
            <a:ln w="6985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32" name="Straight Connector 31">
              <a:extLst>
                <a:ext uri="{FF2B5EF4-FFF2-40B4-BE49-F238E27FC236}">
                  <a16:creationId xmlns:a16="http://schemas.microsoft.com/office/drawing/2014/main" id="{00C2C060-9814-1A4E-B7F7-9D9B95FD832F}"/>
                </a:ext>
              </a:extLst>
            </p:cNvPr>
            <p:cNvCxnSpPr>
              <a:cxnSpLocks/>
            </p:cNvCxnSpPr>
            <p:nvPr/>
          </p:nvCxnSpPr>
          <p:spPr>
            <a:xfrm>
              <a:off x="11696638" y="2930611"/>
              <a:ext cx="0" cy="1232316"/>
            </a:xfrm>
            <a:prstGeom prst="line">
              <a:avLst/>
            </a:prstGeom>
            <a:noFill/>
            <a:ln w="69850" cap="flat">
              <a:solidFill>
                <a:srgbClr val="CA7D17"/>
              </a:solidFill>
              <a:prstDash val="solid"/>
              <a:miter lim="400000"/>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2156534987"/>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200"/>
                                        <p:tgtEl>
                                          <p:spTgt spid="3"/>
                                        </p:tgtEl>
                                      </p:cBhvr>
                                    </p:animEffect>
                                    <p:set>
                                      <p:cBhvr>
                                        <p:cTn id="7" dur="1" fill="hold">
                                          <p:stCondLst>
                                            <p:cond delay="199"/>
                                          </p:stCondLst>
                                        </p:cTn>
                                        <p:tgtEl>
                                          <p:spTgt spid="3"/>
                                        </p:tgtEl>
                                        <p:attrNameLst>
                                          <p:attrName>style.visibility</p:attrName>
                                        </p:attrNameLst>
                                      </p:cBhvr>
                                      <p:to>
                                        <p:strVal val="hidden"/>
                                      </p:to>
                                    </p:set>
                                  </p:childTnLst>
                                </p:cTn>
                              </p:par>
                            </p:childTnLst>
                          </p:cTn>
                        </p:par>
                        <p:par>
                          <p:cTn id="8" fill="hold">
                            <p:stCondLst>
                              <p:cond delay="200"/>
                            </p:stCondLst>
                            <p:childTnLst>
                              <p:par>
                                <p:cTn id="9" presetID="9"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dissolve">
                                      <p:cBhvr>
                                        <p:cTn id="11" dur="2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nodeType="clickEffect">
                                  <p:stCondLst>
                                    <p:cond delay="0"/>
                                  </p:stCondLst>
                                  <p:childTnLst>
                                    <p:animMotion origin="layout" path="M 4.02344E-6 -3.28125E-6 L 4.02344E-6 0.06787 " pathEditMode="relative" rAng="0" ptsTypes="AA">
                                      <p:cBhvr>
                                        <p:cTn id="15" dur="500" fill="hold"/>
                                        <p:tgtEl>
                                          <p:spTgt spid="5"/>
                                        </p:tgtEl>
                                        <p:attrNameLst>
                                          <p:attrName>ppt_x</p:attrName>
                                          <p:attrName>ppt_y</p:attrName>
                                        </p:attrNameLst>
                                      </p:cBhvr>
                                      <p:rCtr x="0" y="3385"/>
                                    </p:animMotion>
                                  </p:childTnLst>
                                </p:cTn>
                              </p:par>
                              <p:par>
                                <p:cTn id="16" presetID="9" presetClass="entr" presetSubtype="0" fill="hold" grpId="0" nodeType="withEffect">
                                  <p:stCondLst>
                                    <p:cond delay="200"/>
                                  </p:stCondLst>
                                  <p:childTnLst>
                                    <p:set>
                                      <p:cBhvr>
                                        <p:cTn id="17" dur="1" fill="hold">
                                          <p:stCondLst>
                                            <p:cond delay="0"/>
                                          </p:stCondLst>
                                        </p:cTn>
                                        <p:tgtEl>
                                          <p:spTgt spid="18"/>
                                        </p:tgtEl>
                                        <p:attrNameLst>
                                          <p:attrName>style.visibility</p:attrName>
                                        </p:attrNameLst>
                                      </p:cBhvr>
                                      <p:to>
                                        <p:strVal val="visible"/>
                                      </p:to>
                                    </p:set>
                                    <p:animEffect transition="in" filter="dissolve">
                                      <p:cBhvr>
                                        <p:cTn id="18" dur="2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dissolve">
                                      <p:cBhvr>
                                        <p:cTn id="23" dur="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advAuto="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 name="Dreieck"/>
          <p:cNvSpPr/>
          <p:nvPr/>
        </p:nvSpPr>
        <p:spPr>
          <a:xfrm>
            <a:off x="5526812" y="4866743"/>
            <a:ext cx="1941163" cy="108796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DCDEE0"/>
          </a:solidFill>
          <a:ln w="38100">
            <a:solidFill>
              <a:srgbClr val="53585F"/>
            </a:solidFill>
            <a:miter lim="400000"/>
          </a:ln>
        </p:spPr>
        <p:txBody>
          <a:bodyPr lIns="50800" tIns="50800" rIns="50800" bIns="50800" anchor="ctr"/>
          <a:lstStyle/>
          <a:p>
            <a:pPr>
              <a:defRPr sz="2400">
                <a:solidFill>
                  <a:srgbClr val="FFFFFF"/>
                </a:solidFill>
              </a:defRPr>
            </a:pPr>
            <a:endParaRPr/>
          </a:p>
        </p:txBody>
      </p:sp>
      <p:sp>
        <p:nvSpPr>
          <p:cNvPr id="341" name="Node Labels"/>
          <p:cNvSpPr txBox="1">
            <a:spLocks noGrp="1"/>
          </p:cNvSpPr>
          <p:nvPr>
            <p:ph type="title"/>
          </p:nvPr>
        </p:nvSpPr>
        <p:spPr>
          <a:prstGeom prst="rect">
            <a:avLst/>
          </a:prstGeom>
        </p:spPr>
        <p:txBody>
          <a:bodyPr/>
          <a:lstStyle/>
          <a:p>
            <a:r>
              <a:rPr lang="de-DE" dirty="0" err="1"/>
              <a:t>Node</a:t>
            </a:r>
            <a:r>
              <a:rPr lang="de-DE" dirty="0"/>
              <a:t> </a:t>
            </a:r>
            <a:r>
              <a:rPr lang="de-DE" dirty="0" err="1"/>
              <a:t>and</a:t>
            </a:r>
            <a:r>
              <a:rPr lang="de-DE" dirty="0"/>
              <a:t> Port Labels</a:t>
            </a:r>
            <a:endParaRPr dirty="0"/>
          </a:p>
        </p:txBody>
      </p:sp>
      <p:sp>
        <p:nvSpPr>
          <p:cNvPr id="342"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37</a:t>
            </a:fld>
            <a:endParaRPr/>
          </a:p>
        </p:txBody>
      </p:sp>
      <p:grpSp>
        <p:nvGrpSpPr>
          <p:cNvPr id="345" name="Gruppieren"/>
          <p:cNvGrpSpPr/>
          <p:nvPr/>
        </p:nvGrpSpPr>
        <p:grpSpPr>
          <a:xfrm>
            <a:off x="5351604" y="4659814"/>
            <a:ext cx="2301592" cy="1488397"/>
            <a:chOff x="0" y="0"/>
            <a:chExt cx="2301590" cy="1488396"/>
          </a:xfrm>
        </p:grpSpPr>
        <p:sp>
          <p:nvSpPr>
            <p:cNvPr id="343" name="Rechteck"/>
            <p:cNvSpPr/>
            <p:nvPr/>
          </p:nvSpPr>
          <p:spPr>
            <a:xfrm>
              <a:off x="0" y="0"/>
              <a:ext cx="2301591" cy="1488397"/>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44" name="Node"/>
            <p:cNvSpPr txBox="1"/>
            <p:nvPr/>
          </p:nvSpPr>
          <p:spPr>
            <a:xfrm>
              <a:off x="658924" y="477498"/>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grpSp>
        <p:nvGrpSpPr>
          <p:cNvPr id="348" name="Gruppieren"/>
          <p:cNvGrpSpPr/>
          <p:nvPr/>
        </p:nvGrpSpPr>
        <p:grpSpPr>
          <a:xfrm>
            <a:off x="8810928" y="4659814"/>
            <a:ext cx="2301592" cy="1488397"/>
            <a:chOff x="0" y="0"/>
            <a:chExt cx="2301590" cy="1488396"/>
          </a:xfrm>
        </p:grpSpPr>
        <p:sp>
          <p:nvSpPr>
            <p:cNvPr id="346" name="Rechteck"/>
            <p:cNvSpPr/>
            <p:nvPr/>
          </p:nvSpPr>
          <p:spPr>
            <a:xfrm>
              <a:off x="0" y="0"/>
              <a:ext cx="2301591" cy="1488397"/>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47" name="Node"/>
            <p:cNvSpPr txBox="1"/>
            <p:nvPr/>
          </p:nvSpPr>
          <p:spPr>
            <a:xfrm>
              <a:off x="1293924" y="477498"/>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grpSp>
        <p:nvGrpSpPr>
          <p:cNvPr id="351" name="Gruppieren"/>
          <p:cNvGrpSpPr/>
          <p:nvPr/>
        </p:nvGrpSpPr>
        <p:grpSpPr>
          <a:xfrm>
            <a:off x="1892280" y="4659814"/>
            <a:ext cx="2301592" cy="1488397"/>
            <a:chOff x="0" y="0"/>
            <a:chExt cx="2301590" cy="1488396"/>
          </a:xfrm>
        </p:grpSpPr>
        <p:sp>
          <p:nvSpPr>
            <p:cNvPr id="349" name="Rechteck"/>
            <p:cNvSpPr/>
            <p:nvPr/>
          </p:nvSpPr>
          <p:spPr>
            <a:xfrm>
              <a:off x="0" y="0"/>
              <a:ext cx="2301591" cy="1488397"/>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50" name="Node"/>
            <p:cNvSpPr txBox="1"/>
            <p:nvPr/>
          </p:nvSpPr>
          <p:spPr>
            <a:xfrm>
              <a:off x="23924" y="477498"/>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grpSp>
        <p:nvGrpSpPr>
          <p:cNvPr id="354" name="Gruppieren"/>
          <p:cNvGrpSpPr/>
          <p:nvPr/>
        </p:nvGrpSpPr>
        <p:grpSpPr>
          <a:xfrm>
            <a:off x="5351604" y="2597312"/>
            <a:ext cx="2301592" cy="1518899"/>
            <a:chOff x="0" y="-30501"/>
            <a:chExt cx="2301590" cy="1518898"/>
          </a:xfrm>
        </p:grpSpPr>
        <p:sp>
          <p:nvSpPr>
            <p:cNvPr id="352" name="Rechteck"/>
            <p:cNvSpPr/>
            <p:nvPr/>
          </p:nvSpPr>
          <p:spPr>
            <a:xfrm>
              <a:off x="0" y="0"/>
              <a:ext cx="2301591" cy="1488397"/>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53" name="Node"/>
            <p:cNvSpPr txBox="1"/>
            <p:nvPr/>
          </p:nvSpPr>
          <p:spPr>
            <a:xfrm>
              <a:off x="658924" y="-30502"/>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grpSp>
        <p:nvGrpSpPr>
          <p:cNvPr id="357" name="Gruppieren"/>
          <p:cNvGrpSpPr/>
          <p:nvPr/>
        </p:nvGrpSpPr>
        <p:grpSpPr>
          <a:xfrm>
            <a:off x="8810928" y="2597312"/>
            <a:ext cx="2301592" cy="1518899"/>
            <a:chOff x="0" y="-30501"/>
            <a:chExt cx="2301590" cy="1518898"/>
          </a:xfrm>
        </p:grpSpPr>
        <p:sp>
          <p:nvSpPr>
            <p:cNvPr id="355" name="Rechteck"/>
            <p:cNvSpPr/>
            <p:nvPr/>
          </p:nvSpPr>
          <p:spPr>
            <a:xfrm>
              <a:off x="0" y="0"/>
              <a:ext cx="2301591" cy="1488397"/>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56" name="Node"/>
            <p:cNvSpPr txBox="1"/>
            <p:nvPr/>
          </p:nvSpPr>
          <p:spPr>
            <a:xfrm>
              <a:off x="1293924" y="-30502"/>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grpSp>
        <p:nvGrpSpPr>
          <p:cNvPr id="360" name="Gruppieren"/>
          <p:cNvGrpSpPr/>
          <p:nvPr/>
        </p:nvGrpSpPr>
        <p:grpSpPr>
          <a:xfrm>
            <a:off x="1892280" y="2597312"/>
            <a:ext cx="2301592" cy="1518899"/>
            <a:chOff x="0" y="-30501"/>
            <a:chExt cx="2301590" cy="1518898"/>
          </a:xfrm>
        </p:grpSpPr>
        <p:sp>
          <p:nvSpPr>
            <p:cNvPr id="358" name="Rechteck"/>
            <p:cNvSpPr/>
            <p:nvPr/>
          </p:nvSpPr>
          <p:spPr>
            <a:xfrm>
              <a:off x="0" y="0"/>
              <a:ext cx="2301591" cy="1488397"/>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59" name="Node"/>
            <p:cNvSpPr txBox="1"/>
            <p:nvPr/>
          </p:nvSpPr>
          <p:spPr>
            <a:xfrm>
              <a:off x="23924" y="-30502"/>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grpSp>
        <p:nvGrpSpPr>
          <p:cNvPr id="363" name="Gruppieren"/>
          <p:cNvGrpSpPr/>
          <p:nvPr/>
        </p:nvGrpSpPr>
        <p:grpSpPr>
          <a:xfrm>
            <a:off x="5351604" y="6691814"/>
            <a:ext cx="2301592" cy="1518899"/>
            <a:chOff x="0" y="0"/>
            <a:chExt cx="2301590" cy="1518898"/>
          </a:xfrm>
        </p:grpSpPr>
        <p:sp>
          <p:nvSpPr>
            <p:cNvPr id="361" name="Rechteck"/>
            <p:cNvSpPr/>
            <p:nvPr/>
          </p:nvSpPr>
          <p:spPr>
            <a:xfrm>
              <a:off x="0" y="0"/>
              <a:ext cx="2301591" cy="1488397"/>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62" name="Node"/>
            <p:cNvSpPr txBox="1"/>
            <p:nvPr/>
          </p:nvSpPr>
          <p:spPr>
            <a:xfrm>
              <a:off x="658924" y="985498"/>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grpSp>
        <p:nvGrpSpPr>
          <p:cNvPr id="366" name="Gruppieren"/>
          <p:cNvGrpSpPr/>
          <p:nvPr/>
        </p:nvGrpSpPr>
        <p:grpSpPr>
          <a:xfrm>
            <a:off x="8810928" y="6691814"/>
            <a:ext cx="2301592" cy="1518899"/>
            <a:chOff x="0" y="0"/>
            <a:chExt cx="2301590" cy="1518898"/>
          </a:xfrm>
        </p:grpSpPr>
        <p:sp>
          <p:nvSpPr>
            <p:cNvPr id="364" name="Rechteck"/>
            <p:cNvSpPr/>
            <p:nvPr/>
          </p:nvSpPr>
          <p:spPr>
            <a:xfrm>
              <a:off x="0" y="0"/>
              <a:ext cx="2301591" cy="1488397"/>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65" name="Node"/>
            <p:cNvSpPr txBox="1"/>
            <p:nvPr/>
          </p:nvSpPr>
          <p:spPr>
            <a:xfrm>
              <a:off x="1293924" y="985498"/>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grpSp>
        <p:nvGrpSpPr>
          <p:cNvPr id="369" name="Gruppieren"/>
          <p:cNvGrpSpPr/>
          <p:nvPr/>
        </p:nvGrpSpPr>
        <p:grpSpPr>
          <a:xfrm>
            <a:off x="1892280" y="6691814"/>
            <a:ext cx="2301592" cy="1518899"/>
            <a:chOff x="0" y="0"/>
            <a:chExt cx="2301590" cy="1518898"/>
          </a:xfrm>
        </p:grpSpPr>
        <p:sp>
          <p:nvSpPr>
            <p:cNvPr id="367" name="Rechteck"/>
            <p:cNvSpPr/>
            <p:nvPr/>
          </p:nvSpPr>
          <p:spPr>
            <a:xfrm>
              <a:off x="0" y="0"/>
              <a:ext cx="2301591" cy="1488397"/>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68" name="Node"/>
            <p:cNvSpPr txBox="1"/>
            <p:nvPr/>
          </p:nvSpPr>
          <p:spPr>
            <a:xfrm>
              <a:off x="23924" y="985498"/>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9" nodeType="clickEffect">
                                  <p:stCondLst>
                                    <p:cond delay="0"/>
                                  </p:stCondLst>
                                  <p:iterate>
                                    <p:tmAbs val="0"/>
                                  </p:iterate>
                                  <p:childTnLst>
                                    <p:set>
                                      <p:cBhvr>
                                        <p:cTn id="6" fill="hold"/>
                                        <p:tgtEl>
                                          <p:spTgt spid="3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iterate>
                                    <p:tmAbs val="0"/>
                                  </p:iterate>
                                  <p:childTnLst>
                                    <p:set>
                                      <p:cBhvr>
                                        <p:cTn id="10" fill="hold"/>
                                        <p:tgtEl>
                                          <p:spTgt spid="354"/>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2" nodeType="afterEffect">
                                  <p:stCondLst>
                                    <p:cond delay="0"/>
                                  </p:stCondLst>
                                  <p:iterate>
                                    <p:tmAbs val="0"/>
                                  </p:iterate>
                                  <p:childTnLst>
                                    <p:set>
                                      <p:cBhvr>
                                        <p:cTn id="13" fill="hold"/>
                                        <p:tgtEl>
                                          <p:spTgt spid="348"/>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3" nodeType="afterEffect">
                                  <p:stCondLst>
                                    <p:cond delay="0"/>
                                  </p:stCondLst>
                                  <p:iterate>
                                    <p:tmAbs val="0"/>
                                  </p:iterate>
                                  <p:childTnLst>
                                    <p:set>
                                      <p:cBhvr>
                                        <p:cTn id="16" fill="hold"/>
                                        <p:tgtEl>
                                          <p:spTgt spid="351"/>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4" nodeType="afterEffect">
                                  <p:stCondLst>
                                    <p:cond delay="0"/>
                                  </p:stCondLst>
                                  <p:iterate>
                                    <p:tmAbs val="0"/>
                                  </p:iterate>
                                  <p:childTnLst>
                                    <p:set>
                                      <p:cBhvr>
                                        <p:cTn id="19" fill="hold"/>
                                        <p:tgtEl>
                                          <p:spTgt spid="36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5" nodeType="clickEffect">
                                  <p:stCondLst>
                                    <p:cond delay="0"/>
                                  </p:stCondLst>
                                  <p:iterate>
                                    <p:tmAbs val="0"/>
                                  </p:iterate>
                                  <p:childTnLst>
                                    <p:set>
                                      <p:cBhvr>
                                        <p:cTn id="23" fill="hold"/>
                                        <p:tgtEl>
                                          <p:spTgt spid="360"/>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grpId="6" nodeType="afterEffect">
                                  <p:stCondLst>
                                    <p:cond delay="0"/>
                                  </p:stCondLst>
                                  <p:iterate>
                                    <p:tmAbs val="0"/>
                                  </p:iterate>
                                  <p:childTnLst>
                                    <p:set>
                                      <p:cBhvr>
                                        <p:cTn id="26" fill="hold"/>
                                        <p:tgtEl>
                                          <p:spTgt spid="357"/>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7" nodeType="afterEffect">
                                  <p:stCondLst>
                                    <p:cond delay="0"/>
                                  </p:stCondLst>
                                  <p:iterate>
                                    <p:tmAbs val="0"/>
                                  </p:iterate>
                                  <p:childTnLst>
                                    <p:set>
                                      <p:cBhvr>
                                        <p:cTn id="29" fill="hold"/>
                                        <p:tgtEl>
                                          <p:spTgt spid="369"/>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grpId="8" nodeType="afterEffect">
                                  <p:stCondLst>
                                    <p:cond delay="0"/>
                                  </p:stCondLst>
                                  <p:iterate>
                                    <p:tmAbs val="0"/>
                                  </p:iterate>
                                  <p:childTnLst>
                                    <p:set>
                                      <p:cBhvr>
                                        <p:cTn id="32" fill="hold"/>
                                        <p:tgtEl>
                                          <p:spTgt spid="3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0" grpId="9" animBg="1" advAuto="0"/>
      <p:bldP spid="348" grpId="2" animBg="1" advAuto="0"/>
      <p:bldP spid="351" grpId="3" animBg="1" advAuto="0"/>
      <p:bldP spid="354" grpId="1" animBg="1" advAuto="0"/>
      <p:bldP spid="357" grpId="6" animBg="1" advAuto="0"/>
      <p:bldP spid="360" grpId="5" animBg="1" advAuto="0"/>
      <p:bldP spid="363" grpId="4" animBg="1" advAuto="0"/>
      <p:bldP spid="366" grpId="8" animBg="1" advAuto="0"/>
      <p:bldP spid="369" grpId="7" animBg="1" advAuto="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 name="Node Labels"/>
          <p:cNvSpPr txBox="1">
            <a:spLocks noGrp="1"/>
          </p:cNvSpPr>
          <p:nvPr>
            <p:ph type="title"/>
          </p:nvPr>
        </p:nvSpPr>
        <p:spPr>
          <a:prstGeom prst="rect">
            <a:avLst/>
          </a:prstGeom>
        </p:spPr>
        <p:txBody>
          <a:bodyPr/>
          <a:lstStyle/>
          <a:p>
            <a:r>
              <a:rPr lang="de-DE" dirty="0" err="1"/>
              <a:t>Node</a:t>
            </a:r>
            <a:r>
              <a:rPr lang="de-DE" dirty="0"/>
              <a:t> </a:t>
            </a:r>
            <a:r>
              <a:rPr lang="de-DE" dirty="0" err="1"/>
              <a:t>and</a:t>
            </a:r>
            <a:r>
              <a:rPr lang="de-DE" dirty="0"/>
              <a:t> Port Labels</a:t>
            </a:r>
            <a:endParaRPr dirty="0"/>
          </a:p>
        </p:txBody>
      </p:sp>
      <p:sp>
        <p:nvSpPr>
          <p:cNvPr id="374"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38</a:t>
            </a:fld>
            <a:endParaRPr/>
          </a:p>
        </p:txBody>
      </p:sp>
      <p:grpSp>
        <p:nvGrpSpPr>
          <p:cNvPr id="377" name="Gruppieren"/>
          <p:cNvGrpSpPr/>
          <p:nvPr/>
        </p:nvGrpSpPr>
        <p:grpSpPr>
          <a:xfrm>
            <a:off x="8810928" y="4659814"/>
            <a:ext cx="3293668" cy="1488397"/>
            <a:chOff x="0" y="0"/>
            <a:chExt cx="3293666" cy="1488396"/>
          </a:xfrm>
        </p:grpSpPr>
        <p:sp>
          <p:nvSpPr>
            <p:cNvPr id="375" name="Rechteck"/>
            <p:cNvSpPr/>
            <p:nvPr/>
          </p:nvSpPr>
          <p:spPr>
            <a:xfrm>
              <a:off x="0" y="0"/>
              <a:ext cx="2301591" cy="1488397"/>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76" name="Node"/>
            <p:cNvSpPr txBox="1"/>
            <p:nvPr/>
          </p:nvSpPr>
          <p:spPr>
            <a:xfrm>
              <a:off x="2309924" y="477498"/>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grpSp>
        <p:nvGrpSpPr>
          <p:cNvPr id="380" name="Gruppieren"/>
          <p:cNvGrpSpPr/>
          <p:nvPr/>
        </p:nvGrpSpPr>
        <p:grpSpPr>
          <a:xfrm>
            <a:off x="900205" y="4659814"/>
            <a:ext cx="3293667" cy="1488397"/>
            <a:chOff x="-992075" y="0"/>
            <a:chExt cx="3293665" cy="1488396"/>
          </a:xfrm>
        </p:grpSpPr>
        <p:sp>
          <p:nvSpPr>
            <p:cNvPr id="378" name="Rechteck"/>
            <p:cNvSpPr/>
            <p:nvPr/>
          </p:nvSpPr>
          <p:spPr>
            <a:xfrm>
              <a:off x="0" y="0"/>
              <a:ext cx="2301591" cy="1488397"/>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79" name="Node"/>
            <p:cNvSpPr txBox="1"/>
            <p:nvPr/>
          </p:nvSpPr>
          <p:spPr>
            <a:xfrm>
              <a:off x="-992076" y="477498"/>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grpSp>
        <p:nvGrpSpPr>
          <p:cNvPr id="383" name="Gruppieren"/>
          <p:cNvGrpSpPr/>
          <p:nvPr/>
        </p:nvGrpSpPr>
        <p:grpSpPr>
          <a:xfrm>
            <a:off x="5351604" y="2089312"/>
            <a:ext cx="2301592" cy="2026899"/>
            <a:chOff x="0" y="-538501"/>
            <a:chExt cx="2301590" cy="2026898"/>
          </a:xfrm>
        </p:grpSpPr>
        <p:sp>
          <p:nvSpPr>
            <p:cNvPr id="381" name="Rechteck"/>
            <p:cNvSpPr/>
            <p:nvPr/>
          </p:nvSpPr>
          <p:spPr>
            <a:xfrm>
              <a:off x="0" y="0"/>
              <a:ext cx="2301591" cy="1488397"/>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82" name="Node"/>
            <p:cNvSpPr txBox="1"/>
            <p:nvPr/>
          </p:nvSpPr>
          <p:spPr>
            <a:xfrm>
              <a:off x="658924" y="-538502"/>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grpSp>
        <p:nvGrpSpPr>
          <p:cNvPr id="386" name="Gruppieren"/>
          <p:cNvGrpSpPr/>
          <p:nvPr/>
        </p:nvGrpSpPr>
        <p:grpSpPr>
          <a:xfrm>
            <a:off x="8810928" y="2089312"/>
            <a:ext cx="2301592" cy="2026899"/>
            <a:chOff x="0" y="0"/>
            <a:chExt cx="2301590" cy="2026898"/>
          </a:xfrm>
        </p:grpSpPr>
        <p:sp>
          <p:nvSpPr>
            <p:cNvPr id="384" name="Rechteck"/>
            <p:cNvSpPr/>
            <p:nvPr/>
          </p:nvSpPr>
          <p:spPr>
            <a:xfrm>
              <a:off x="0" y="538501"/>
              <a:ext cx="2301591" cy="1488398"/>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85" name="Node"/>
            <p:cNvSpPr txBox="1"/>
            <p:nvPr/>
          </p:nvSpPr>
          <p:spPr>
            <a:xfrm>
              <a:off x="1293924" y="0"/>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grpSp>
        <p:nvGrpSpPr>
          <p:cNvPr id="389" name="Gruppieren"/>
          <p:cNvGrpSpPr/>
          <p:nvPr/>
        </p:nvGrpSpPr>
        <p:grpSpPr>
          <a:xfrm>
            <a:off x="1892280" y="2089312"/>
            <a:ext cx="2301592" cy="2026899"/>
            <a:chOff x="0" y="0"/>
            <a:chExt cx="2301590" cy="2026898"/>
          </a:xfrm>
        </p:grpSpPr>
        <p:sp>
          <p:nvSpPr>
            <p:cNvPr id="387" name="Rechteck"/>
            <p:cNvSpPr/>
            <p:nvPr/>
          </p:nvSpPr>
          <p:spPr>
            <a:xfrm>
              <a:off x="0" y="538501"/>
              <a:ext cx="2301591" cy="1488398"/>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88" name="Node"/>
            <p:cNvSpPr txBox="1"/>
            <p:nvPr/>
          </p:nvSpPr>
          <p:spPr>
            <a:xfrm>
              <a:off x="23924" y="0"/>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grpSp>
        <p:nvGrpSpPr>
          <p:cNvPr id="392" name="Gruppieren"/>
          <p:cNvGrpSpPr/>
          <p:nvPr/>
        </p:nvGrpSpPr>
        <p:grpSpPr>
          <a:xfrm>
            <a:off x="5351604" y="6691814"/>
            <a:ext cx="2301592" cy="2026899"/>
            <a:chOff x="0" y="0"/>
            <a:chExt cx="2301590" cy="2026898"/>
          </a:xfrm>
        </p:grpSpPr>
        <p:sp>
          <p:nvSpPr>
            <p:cNvPr id="390" name="Rechteck"/>
            <p:cNvSpPr/>
            <p:nvPr/>
          </p:nvSpPr>
          <p:spPr>
            <a:xfrm>
              <a:off x="0" y="0"/>
              <a:ext cx="2301591" cy="1488397"/>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91" name="Node"/>
            <p:cNvSpPr txBox="1"/>
            <p:nvPr/>
          </p:nvSpPr>
          <p:spPr>
            <a:xfrm>
              <a:off x="658924" y="1493498"/>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grpSp>
        <p:nvGrpSpPr>
          <p:cNvPr id="395" name="Gruppieren"/>
          <p:cNvGrpSpPr/>
          <p:nvPr/>
        </p:nvGrpSpPr>
        <p:grpSpPr>
          <a:xfrm>
            <a:off x="8810928" y="6691814"/>
            <a:ext cx="2301592" cy="2026899"/>
            <a:chOff x="0" y="0"/>
            <a:chExt cx="2301590" cy="2026898"/>
          </a:xfrm>
        </p:grpSpPr>
        <p:sp>
          <p:nvSpPr>
            <p:cNvPr id="393" name="Rechteck"/>
            <p:cNvSpPr/>
            <p:nvPr/>
          </p:nvSpPr>
          <p:spPr>
            <a:xfrm>
              <a:off x="0" y="0"/>
              <a:ext cx="2301591" cy="1488397"/>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94" name="Node"/>
            <p:cNvSpPr txBox="1"/>
            <p:nvPr/>
          </p:nvSpPr>
          <p:spPr>
            <a:xfrm>
              <a:off x="1293924" y="1493498"/>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grpSp>
        <p:nvGrpSpPr>
          <p:cNvPr id="398" name="Gruppieren"/>
          <p:cNvGrpSpPr/>
          <p:nvPr/>
        </p:nvGrpSpPr>
        <p:grpSpPr>
          <a:xfrm>
            <a:off x="1892280" y="6691814"/>
            <a:ext cx="2301592" cy="2026899"/>
            <a:chOff x="0" y="0"/>
            <a:chExt cx="2301590" cy="2026898"/>
          </a:xfrm>
        </p:grpSpPr>
        <p:sp>
          <p:nvSpPr>
            <p:cNvPr id="396" name="Rechteck"/>
            <p:cNvSpPr/>
            <p:nvPr/>
          </p:nvSpPr>
          <p:spPr>
            <a:xfrm>
              <a:off x="0" y="0"/>
              <a:ext cx="2301591" cy="1488397"/>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97" name="Node"/>
            <p:cNvSpPr txBox="1"/>
            <p:nvPr/>
          </p:nvSpPr>
          <p:spPr>
            <a:xfrm>
              <a:off x="23924" y="1493498"/>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sp>
        <p:nvSpPr>
          <p:cNvPr id="399" name="Node"/>
          <p:cNvSpPr txBox="1"/>
          <p:nvPr/>
        </p:nvSpPr>
        <p:spPr>
          <a:xfrm>
            <a:off x="900205" y="2597312"/>
            <a:ext cx="983743"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Node</a:t>
            </a:r>
          </a:p>
        </p:txBody>
      </p:sp>
      <p:sp>
        <p:nvSpPr>
          <p:cNvPr id="400" name="Node"/>
          <p:cNvSpPr txBox="1"/>
          <p:nvPr/>
        </p:nvSpPr>
        <p:spPr>
          <a:xfrm>
            <a:off x="11120852" y="2597312"/>
            <a:ext cx="983743"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Node</a:t>
            </a:r>
          </a:p>
        </p:txBody>
      </p:sp>
      <p:sp>
        <p:nvSpPr>
          <p:cNvPr id="401" name="Node"/>
          <p:cNvSpPr txBox="1"/>
          <p:nvPr/>
        </p:nvSpPr>
        <p:spPr>
          <a:xfrm>
            <a:off x="11120852" y="7677312"/>
            <a:ext cx="983743"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Node</a:t>
            </a:r>
          </a:p>
        </p:txBody>
      </p:sp>
      <p:sp>
        <p:nvSpPr>
          <p:cNvPr id="402" name="Node"/>
          <p:cNvSpPr txBox="1"/>
          <p:nvPr/>
        </p:nvSpPr>
        <p:spPr>
          <a:xfrm>
            <a:off x="900205" y="7677312"/>
            <a:ext cx="983743"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Node</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39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400"/>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3" nodeType="afterEffect">
                                  <p:stCondLst>
                                    <p:cond delay="0"/>
                                  </p:stCondLst>
                                  <p:iterate>
                                    <p:tmAbs val="0"/>
                                  </p:iterate>
                                  <p:childTnLst>
                                    <p:set>
                                      <p:cBhvr>
                                        <p:cTn id="12" fill="hold"/>
                                        <p:tgtEl>
                                          <p:spTgt spid="402"/>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4" nodeType="afterEffect">
                                  <p:stCondLst>
                                    <p:cond delay="0"/>
                                  </p:stCondLst>
                                  <p:iterate>
                                    <p:tmAbs val="0"/>
                                  </p:iterate>
                                  <p:childTnLst>
                                    <p:set>
                                      <p:cBhvr>
                                        <p:cTn id="15" fill="hold"/>
                                        <p:tgtEl>
                                          <p:spTgt spid="4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 grpId="1" animBg="1" advAuto="0"/>
      <p:bldP spid="400" grpId="2" animBg="1" advAuto="0"/>
      <p:bldP spid="401" grpId="4" animBg="1" advAuto="0"/>
      <p:bldP spid="402" grpId="3" animBg="1" advAuto="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8" name="Gruppieren"/>
          <p:cNvGrpSpPr/>
          <p:nvPr/>
        </p:nvGrpSpPr>
        <p:grpSpPr>
          <a:xfrm>
            <a:off x="5461000" y="6413500"/>
            <a:ext cx="2070100" cy="981989"/>
            <a:chOff x="0" y="0"/>
            <a:chExt cx="2070100" cy="981988"/>
          </a:xfrm>
        </p:grpSpPr>
        <p:sp>
          <p:nvSpPr>
            <p:cNvPr id="406" name="Rechteck"/>
            <p:cNvSpPr/>
            <p:nvPr/>
          </p:nvSpPr>
          <p:spPr>
            <a:xfrm>
              <a:off x="6172" y="16788"/>
              <a:ext cx="2057756" cy="965201"/>
            </a:xfrm>
            <a:prstGeom prst="rect">
              <a:avLst/>
            </a:prstGeom>
            <a:solidFill>
              <a:srgbClr val="DCDEE0"/>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407" name="Rechteck"/>
            <p:cNvSpPr/>
            <p:nvPr/>
          </p:nvSpPr>
          <p:spPr>
            <a:xfrm>
              <a:off x="0" y="0"/>
              <a:ext cx="2070100" cy="965200"/>
            </a:xfrm>
            <a:prstGeom prst="rect">
              <a:avLst/>
            </a:prstGeom>
            <a:no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grpSp>
      <p:grpSp>
        <p:nvGrpSpPr>
          <p:cNvPr id="412" name="Gruppieren"/>
          <p:cNvGrpSpPr/>
          <p:nvPr/>
        </p:nvGrpSpPr>
        <p:grpSpPr>
          <a:xfrm>
            <a:off x="4953457" y="3748683"/>
            <a:ext cx="3086101" cy="1204317"/>
            <a:chOff x="0" y="0"/>
            <a:chExt cx="3086100" cy="1204316"/>
          </a:xfrm>
        </p:grpSpPr>
        <p:sp>
          <p:nvSpPr>
            <p:cNvPr id="409" name="Rechteck"/>
            <p:cNvSpPr/>
            <p:nvPr/>
          </p:nvSpPr>
          <p:spPr>
            <a:xfrm>
              <a:off x="0" y="0"/>
              <a:ext cx="3086100" cy="1204317"/>
            </a:xfrm>
            <a:prstGeom prst="rect">
              <a:avLst/>
            </a:prstGeom>
            <a:solidFill>
              <a:srgbClr val="DCDEE0"/>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410" name="Rechteck"/>
            <p:cNvSpPr/>
            <p:nvPr/>
          </p:nvSpPr>
          <p:spPr>
            <a:xfrm>
              <a:off x="240842" y="670916"/>
              <a:ext cx="2603501" cy="533401"/>
            </a:xfrm>
            <a:prstGeom prst="rect">
              <a:avLst/>
            </a:prstGeom>
            <a:no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411" name="Rechteck"/>
            <p:cNvSpPr/>
            <p:nvPr/>
          </p:nvSpPr>
          <p:spPr>
            <a:xfrm>
              <a:off x="0" y="0"/>
              <a:ext cx="3086100" cy="647700"/>
            </a:xfrm>
            <a:prstGeom prst="rect">
              <a:avLst/>
            </a:prstGeom>
            <a:no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413" name="Node Labels"/>
          <p:cNvSpPr txBox="1">
            <a:spLocks noGrp="1"/>
          </p:cNvSpPr>
          <p:nvPr>
            <p:ph type="title"/>
          </p:nvPr>
        </p:nvSpPr>
        <p:spPr>
          <a:prstGeom prst="rect">
            <a:avLst/>
          </a:prstGeom>
        </p:spPr>
        <p:txBody>
          <a:bodyPr/>
          <a:lstStyle/>
          <a:p>
            <a:r>
              <a:rPr lang="de-DE" dirty="0" err="1"/>
              <a:t>Node</a:t>
            </a:r>
            <a:r>
              <a:rPr lang="de-DE" dirty="0"/>
              <a:t> </a:t>
            </a:r>
            <a:r>
              <a:rPr lang="de-DE" dirty="0" err="1"/>
              <a:t>and</a:t>
            </a:r>
            <a:r>
              <a:rPr lang="de-DE" dirty="0"/>
              <a:t> Port Labels</a:t>
            </a:r>
            <a:endParaRPr dirty="0"/>
          </a:p>
        </p:txBody>
      </p:sp>
      <p:sp>
        <p:nvSpPr>
          <p:cNvPr id="414"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39</a:t>
            </a:fld>
            <a:endParaRPr/>
          </a:p>
        </p:txBody>
      </p:sp>
      <p:sp>
        <p:nvSpPr>
          <p:cNvPr id="415" name="Rechteck"/>
          <p:cNvSpPr/>
          <p:nvPr/>
        </p:nvSpPr>
        <p:spPr>
          <a:xfrm>
            <a:off x="3769153" y="3748683"/>
            <a:ext cx="5466494" cy="2662556"/>
          </a:xfrm>
          <a:prstGeom prst="rect">
            <a:avLst/>
          </a:prstGeom>
          <a:ln w="38100">
            <a:solidFill>
              <a:srgbClr val="53585F"/>
            </a:solidFill>
            <a:miter lim="400000"/>
          </a:ln>
        </p:spPr>
        <p:txBody>
          <a:bodyPr lIns="50800" tIns="50800" rIns="50800" bIns="50800" anchor="ctr"/>
          <a:lstStyle/>
          <a:p>
            <a:pPr>
              <a:defRPr sz="2400">
                <a:solidFill>
                  <a:srgbClr val="FFFFFF"/>
                </a:solidFill>
              </a:defRPr>
            </a:pPr>
            <a:endParaRPr/>
          </a:p>
        </p:txBody>
      </p:sp>
      <p:sp>
        <p:nvSpPr>
          <p:cNvPr id="416" name="Flux Capacitor"/>
          <p:cNvSpPr txBox="1"/>
          <p:nvPr/>
        </p:nvSpPr>
        <p:spPr>
          <a:xfrm>
            <a:off x="4958892" y="3742333"/>
            <a:ext cx="3087016"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4200"/>
              </a:spcBef>
            </a:lvl1pPr>
          </a:lstStyle>
          <a:p>
            <a:r>
              <a:t>Flux Capacitor</a:t>
            </a:r>
          </a:p>
        </p:txBody>
      </p:sp>
      <p:sp>
        <p:nvSpPr>
          <p:cNvPr id="417" name="Energy flow: 1.21 GW"/>
          <p:cNvSpPr txBox="1"/>
          <p:nvPr/>
        </p:nvSpPr>
        <p:spPr>
          <a:xfrm>
            <a:off x="5467172" y="6408241"/>
            <a:ext cx="2070456" cy="965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a:spcBef>
                <a:spcPts val="3200"/>
              </a:spcBef>
              <a:defRPr sz="2800">
                <a:solidFill>
                  <a:srgbClr val="53585F"/>
                </a:solidFill>
              </a:defRPr>
            </a:pPr>
            <a:r>
              <a:t>Energy flow:</a:t>
            </a:r>
            <a:br/>
            <a:r>
              <a:t>1.21 GW</a:t>
            </a:r>
          </a:p>
        </p:txBody>
      </p:sp>
      <p:sp>
        <p:nvSpPr>
          <p:cNvPr id="418" name="Capacitor Drive"/>
          <p:cNvSpPr txBox="1"/>
          <p:nvPr/>
        </p:nvSpPr>
        <p:spPr>
          <a:xfrm>
            <a:off x="5200472" y="4419600"/>
            <a:ext cx="2603856"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Capacitor Drive</a:t>
            </a:r>
          </a:p>
        </p:txBody>
      </p:sp>
      <p:grpSp>
        <p:nvGrpSpPr>
          <p:cNvPr id="422" name="Gruppieren"/>
          <p:cNvGrpSpPr/>
          <p:nvPr/>
        </p:nvGrpSpPr>
        <p:grpSpPr>
          <a:xfrm>
            <a:off x="9254696" y="5196483"/>
            <a:ext cx="3105151" cy="1204317"/>
            <a:chOff x="0" y="0"/>
            <a:chExt cx="3105150" cy="1204316"/>
          </a:xfrm>
        </p:grpSpPr>
        <p:sp>
          <p:nvSpPr>
            <p:cNvPr id="419" name="Rechteck"/>
            <p:cNvSpPr/>
            <p:nvPr/>
          </p:nvSpPr>
          <p:spPr>
            <a:xfrm>
              <a:off x="0" y="0"/>
              <a:ext cx="3086100" cy="1204317"/>
            </a:xfrm>
            <a:prstGeom prst="rect">
              <a:avLst/>
            </a:prstGeom>
            <a:solidFill>
              <a:srgbClr val="DCDEE0"/>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420" name="Rechteck"/>
            <p:cNvSpPr/>
            <p:nvPr/>
          </p:nvSpPr>
          <p:spPr>
            <a:xfrm>
              <a:off x="19050" y="670916"/>
              <a:ext cx="2603500" cy="533401"/>
            </a:xfrm>
            <a:prstGeom prst="rect">
              <a:avLst/>
            </a:prstGeom>
            <a:no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421" name="Rechteck"/>
            <p:cNvSpPr/>
            <p:nvPr/>
          </p:nvSpPr>
          <p:spPr>
            <a:xfrm>
              <a:off x="19050" y="0"/>
              <a:ext cx="3086100" cy="647700"/>
            </a:xfrm>
            <a:prstGeom prst="rect">
              <a:avLst/>
            </a:prstGeom>
            <a:no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412"/>
                                        </p:tgtEl>
                                        <p:attrNameLst>
                                          <p:attrName>style.visibility</p:attrName>
                                        </p:attrNameLst>
                                      </p:cBhvr>
                                      <p:to>
                                        <p:strVal val="visible"/>
                                      </p:to>
                                    </p:set>
                                    <p:animEffect transition="in" filter="dissolve">
                                      <p:cBhvr>
                                        <p:cTn id="7" dur="200"/>
                                        <p:tgtEl>
                                          <p:spTgt spid="412"/>
                                        </p:tgtEl>
                                      </p:cBhvr>
                                    </p:animEffect>
                                  </p:childTnLst>
                                </p:cTn>
                              </p:par>
                            </p:childTnLst>
                          </p:cTn>
                        </p:par>
                        <p:par>
                          <p:cTn id="8" fill="hold">
                            <p:stCondLst>
                              <p:cond delay="200"/>
                            </p:stCondLst>
                            <p:childTnLst>
                              <p:par>
                                <p:cTn id="9" presetID="9" presetClass="entr" fill="hold" grpId="2" nodeType="afterEffect">
                                  <p:stCondLst>
                                    <p:cond delay="0"/>
                                  </p:stCondLst>
                                  <p:iterate>
                                    <p:tmAbs val="0"/>
                                  </p:iterate>
                                  <p:childTnLst>
                                    <p:set>
                                      <p:cBhvr>
                                        <p:cTn id="10" fill="hold"/>
                                        <p:tgtEl>
                                          <p:spTgt spid="408"/>
                                        </p:tgtEl>
                                        <p:attrNameLst>
                                          <p:attrName>style.visibility</p:attrName>
                                        </p:attrNameLst>
                                      </p:cBhvr>
                                      <p:to>
                                        <p:strVal val="visible"/>
                                      </p:to>
                                    </p:set>
                                    <p:animEffect transition="in" filter="dissolve">
                                      <p:cBhvr>
                                        <p:cTn id="11" dur="200"/>
                                        <p:tgtEl>
                                          <p:spTgt spid="408"/>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fill="hold" grpId="3" nodeType="clickEffect">
                                  <p:stCondLst>
                                    <p:cond delay="0"/>
                                  </p:stCondLst>
                                  <p:iterate>
                                    <p:tmAbs val="0"/>
                                  </p:iterate>
                                  <p:childTnLst>
                                    <p:set>
                                      <p:cBhvr>
                                        <p:cTn id="15" fill="hold"/>
                                        <p:tgtEl>
                                          <p:spTgt spid="422"/>
                                        </p:tgtEl>
                                        <p:attrNameLst>
                                          <p:attrName>style.visibility</p:attrName>
                                        </p:attrNameLst>
                                      </p:cBhvr>
                                      <p:to>
                                        <p:strVal val="visible"/>
                                      </p:to>
                                    </p:set>
                                    <p:animEffect transition="in" filter="dissolve">
                                      <p:cBhvr>
                                        <p:cTn id="16" dur="200"/>
                                        <p:tgtEl>
                                          <p:spTgt spid="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8" grpId="2" animBg="1" advAuto="0"/>
      <p:bldP spid="412" grpId="1" animBg="1" advAuto="0"/>
      <p:bldP spid="422" grpId="3"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4</a:t>
            </a:fld>
            <a:endParaRPr/>
          </a:p>
        </p:txBody>
      </p:sp>
      <p:sp>
        <p:nvSpPr>
          <p:cNvPr id="166" name="Rechteck"/>
          <p:cNvSpPr/>
          <p:nvPr/>
        </p:nvSpPr>
        <p:spPr>
          <a:xfrm>
            <a:off x="4467521" y="1475800"/>
            <a:ext cx="4069758" cy="1413485"/>
          </a:xfrm>
          <a:prstGeom prst="rect">
            <a:avLst/>
          </a:prstGeom>
          <a:solidFill>
            <a:srgbClr val="DCDEE0"/>
          </a:solidFill>
          <a:ln w="50800" cap="flat">
            <a:solidFill>
              <a:srgbClr val="53585F"/>
            </a:solidFill>
            <a:prstDash val="solid"/>
            <a:miter lim="400000"/>
          </a:ln>
          <a:effectLst/>
        </p:spPr>
        <p:txBody>
          <a:bodyPr wrap="square" lIns="50800" tIns="50800" rIns="50800" bIns="50800" numCol="1" anchor="ctr">
            <a:noAutofit/>
          </a:bodyPr>
          <a:lstStyle/>
          <a:p>
            <a:pPr>
              <a:defRPr sz="4000">
                <a:solidFill>
                  <a:srgbClr val="53585F"/>
                </a:solidFill>
              </a:defRPr>
            </a:pPr>
            <a:endParaRPr/>
          </a:p>
        </p:txBody>
      </p:sp>
      <p:sp>
        <p:nvSpPr>
          <p:cNvPr id="167" name="Rechteck"/>
          <p:cNvSpPr/>
          <p:nvPr/>
        </p:nvSpPr>
        <p:spPr>
          <a:xfrm>
            <a:off x="1673521" y="4007812"/>
            <a:ext cx="4069758" cy="1413486"/>
          </a:xfrm>
          <a:prstGeom prst="rect">
            <a:avLst/>
          </a:prstGeom>
          <a:solidFill>
            <a:srgbClr val="C1D5F2"/>
          </a:solidFill>
          <a:ln w="50800" cap="flat">
            <a:solidFill>
              <a:srgbClr val="2C415F"/>
            </a:solidFill>
            <a:prstDash val="solid"/>
            <a:miter lim="400000"/>
          </a:ln>
          <a:effectLst/>
        </p:spPr>
        <p:txBody>
          <a:bodyPr wrap="square" lIns="50800" tIns="50800" rIns="50800" bIns="50800" numCol="1" anchor="ctr">
            <a:noAutofit/>
          </a:bodyPr>
          <a:lstStyle/>
          <a:p>
            <a:pPr>
              <a:defRPr sz="4000">
                <a:solidFill>
                  <a:srgbClr val="53585F"/>
                </a:solidFill>
              </a:defRPr>
            </a:pPr>
            <a:endParaRPr/>
          </a:p>
        </p:txBody>
      </p:sp>
      <p:sp>
        <p:nvSpPr>
          <p:cNvPr id="168" name="Rechteck"/>
          <p:cNvSpPr/>
          <p:nvPr/>
        </p:nvSpPr>
        <p:spPr>
          <a:xfrm>
            <a:off x="7261521" y="4007812"/>
            <a:ext cx="4069759" cy="1413486"/>
          </a:xfrm>
          <a:prstGeom prst="rect">
            <a:avLst/>
          </a:prstGeom>
          <a:solidFill>
            <a:srgbClr val="C1D5F2"/>
          </a:solidFill>
          <a:ln w="50800" cap="flat">
            <a:solidFill>
              <a:srgbClr val="2C415F"/>
            </a:solidFill>
            <a:prstDash val="solid"/>
            <a:miter lim="400000"/>
          </a:ln>
          <a:effectLst/>
        </p:spPr>
        <p:txBody>
          <a:bodyPr wrap="square" lIns="50800" tIns="50800" rIns="50800" bIns="50800" numCol="1" anchor="ctr">
            <a:noAutofit/>
          </a:bodyPr>
          <a:lstStyle/>
          <a:p>
            <a:pPr>
              <a:defRPr sz="4000">
                <a:solidFill>
                  <a:srgbClr val="53585F"/>
                </a:solidFill>
              </a:defRPr>
            </a:pPr>
            <a:endParaRPr/>
          </a:p>
        </p:txBody>
      </p:sp>
      <p:sp>
        <p:nvSpPr>
          <p:cNvPr id="169" name="Rechteck"/>
          <p:cNvSpPr/>
          <p:nvPr/>
        </p:nvSpPr>
        <p:spPr>
          <a:xfrm>
            <a:off x="1673521" y="6539826"/>
            <a:ext cx="4069758" cy="1413486"/>
          </a:xfrm>
          <a:prstGeom prst="rect">
            <a:avLst/>
          </a:prstGeom>
          <a:solidFill>
            <a:srgbClr val="DCDEE0"/>
          </a:solidFill>
          <a:ln w="50800" cap="flat">
            <a:solidFill>
              <a:srgbClr val="53585F"/>
            </a:solidFill>
            <a:prstDash val="solid"/>
            <a:miter lim="400000"/>
          </a:ln>
          <a:effectLst/>
        </p:spPr>
        <p:txBody>
          <a:bodyPr wrap="square" lIns="50800" tIns="50800" rIns="50800" bIns="50800" numCol="1" anchor="ctr">
            <a:noAutofit/>
          </a:bodyPr>
          <a:lstStyle/>
          <a:p>
            <a:pPr>
              <a:defRPr sz="4000">
                <a:solidFill>
                  <a:srgbClr val="53585F"/>
                </a:solidFill>
              </a:defRPr>
            </a:pPr>
            <a:endParaRPr/>
          </a:p>
        </p:txBody>
      </p:sp>
      <p:sp>
        <p:nvSpPr>
          <p:cNvPr id="170" name="Rechteck"/>
          <p:cNvSpPr/>
          <p:nvPr/>
        </p:nvSpPr>
        <p:spPr>
          <a:xfrm>
            <a:off x="7261522" y="6539826"/>
            <a:ext cx="4069758" cy="1413486"/>
          </a:xfrm>
          <a:prstGeom prst="rect">
            <a:avLst/>
          </a:prstGeom>
          <a:solidFill>
            <a:srgbClr val="DCDEE0"/>
          </a:solidFill>
          <a:ln w="50800" cap="flat">
            <a:solidFill>
              <a:srgbClr val="53585F"/>
            </a:solidFill>
            <a:prstDash val="solid"/>
            <a:miter lim="400000"/>
          </a:ln>
          <a:effectLst/>
        </p:spPr>
        <p:txBody>
          <a:bodyPr wrap="square" lIns="50800" tIns="50800" rIns="50800" bIns="50800" numCol="1" anchor="ctr">
            <a:noAutofit/>
          </a:bodyPr>
          <a:lstStyle/>
          <a:p>
            <a:pPr>
              <a:defRPr sz="4000">
                <a:solidFill>
                  <a:srgbClr val="53585F"/>
                </a:solidFill>
              </a:defRPr>
            </a:pPr>
            <a:endParaRPr/>
          </a:p>
        </p:txBody>
      </p:sp>
      <p:sp>
        <p:nvSpPr>
          <p:cNvPr id="176" name="Mr. Krabs"/>
          <p:cNvSpPr/>
          <p:nvPr/>
        </p:nvSpPr>
        <p:spPr>
          <a:xfrm>
            <a:off x="4467521" y="1475800"/>
            <a:ext cx="4069758" cy="1413485"/>
          </a:xfrm>
          <a:prstGeom prst="rect">
            <a:avLst/>
          </a:prstGeom>
          <a:solidFill>
            <a:srgbClr val="DCDEE0"/>
          </a:solidFill>
          <a:ln w="50800" cap="flat">
            <a:solidFill>
              <a:srgbClr val="53585F"/>
            </a:solidFill>
            <a:prstDash val="solid"/>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defRPr sz="4000">
                <a:solidFill>
                  <a:srgbClr val="53585F"/>
                </a:solidFill>
              </a:defRPr>
            </a:lvl1pPr>
          </a:lstStyle>
          <a:p>
            <a:r>
              <a:rPr dirty="0"/>
              <a:t>Mr. </a:t>
            </a:r>
            <a:r>
              <a:rPr dirty="0" err="1"/>
              <a:t>Krabs</a:t>
            </a:r>
            <a:endParaRPr dirty="0"/>
          </a:p>
        </p:txBody>
      </p:sp>
      <p:sp>
        <p:nvSpPr>
          <p:cNvPr id="177" name="Sales"/>
          <p:cNvSpPr/>
          <p:nvPr/>
        </p:nvSpPr>
        <p:spPr>
          <a:xfrm>
            <a:off x="1673521" y="4007812"/>
            <a:ext cx="4069758" cy="1413486"/>
          </a:xfrm>
          <a:prstGeom prst="rect">
            <a:avLst/>
          </a:prstGeom>
          <a:solidFill>
            <a:srgbClr val="C1D5F2"/>
          </a:solidFill>
          <a:ln w="50800" cap="flat">
            <a:solidFill>
              <a:srgbClr val="2C415F"/>
            </a:solidFill>
            <a:prstDash val="solid"/>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defRPr sz="4000">
                <a:solidFill>
                  <a:srgbClr val="53585F"/>
                </a:solidFill>
              </a:defRPr>
            </a:lvl1pPr>
          </a:lstStyle>
          <a:p>
            <a:r>
              <a:rPr dirty="0"/>
              <a:t>Sales</a:t>
            </a:r>
          </a:p>
        </p:txBody>
      </p:sp>
      <p:sp>
        <p:nvSpPr>
          <p:cNvPr id="178" name="Production"/>
          <p:cNvSpPr/>
          <p:nvPr/>
        </p:nvSpPr>
        <p:spPr>
          <a:xfrm>
            <a:off x="7261521" y="4007812"/>
            <a:ext cx="4069759" cy="1413486"/>
          </a:xfrm>
          <a:prstGeom prst="rect">
            <a:avLst/>
          </a:prstGeom>
          <a:solidFill>
            <a:srgbClr val="C1D5F2"/>
          </a:solidFill>
          <a:ln w="50800" cap="flat">
            <a:solidFill>
              <a:srgbClr val="2C415F"/>
            </a:solidFill>
            <a:prstDash val="solid"/>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defRPr sz="4000">
                <a:solidFill>
                  <a:srgbClr val="53585F"/>
                </a:solidFill>
              </a:defRPr>
            </a:lvl1pPr>
          </a:lstStyle>
          <a:p>
            <a:r>
              <a:t>Production</a:t>
            </a:r>
          </a:p>
        </p:txBody>
      </p:sp>
      <p:sp>
        <p:nvSpPr>
          <p:cNvPr id="179" name="Squidward Tentacles"/>
          <p:cNvSpPr/>
          <p:nvPr/>
        </p:nvSpPr>
        <p:spPr>
          <a:xfrm>
            <a:off x="1673521" y="6539826"/>
            <a:ext cx="4069758" cy="1413486"/>
          </a:xfrm>
          <a:prstGeom prst="rect">
            <a:avLst/>
          </a:prstGeom>
          <a:solidFill>
            <a:srgbClr val="DCDEE0"/>
          </a:solidFill>
          <a:ln w="50800" cap="flat">
            <a:solidFill>
              <a:srgbClr val="53585F"/>
            </a:solidFill>
            <a:prstDash val="solid"/>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defRPr sz="4000">
                <a:solidFill>
                  <a:srgbClr val="53585F"/>
                </a:solidFill>
              </a:defRPr>
            </a:lvl1pPr>
          </a:lstStyle>
          <a:p>
            <a:r>
              <a:t>Squidward Tentacles</a:t>
            </a:r>
          </a:p>
        </p:txBody>
      </p:sp>
      <p:sp>
        <p:nvSpPr>
          <p:cNvPr id="180" name="Spongebob Squarepants"/>
          <p:cNvSpPr/>
          <p:nvPr/>
        </p:nvSpPr>
        <p:spPr>
          <a:xfrm>
            <a:off x="7261522" y="6539826"/>
            <a:ext cx="4069758" cy="1413486"/>
          </a:xfrm>
          <a:prstGeom prst="rect">
            <a:avLst/>
          </a:prstGeom>
          <a:solidFill>
            <a:srgbClr val="DCDEE0"/>
          </a:solidFill>
          <a:ln w="50800" cap="flat">
            <a:solidFill>
              <a:srgbClr val="53585F"/>
            </a:solidFill>
            <a:prstDash val="solid"/>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defRPr sz="4000">
                <a:solidFill>
                  <a:srgbClr val="53585F"/>
                </a:solidFill>
              </a:defRPr>
            </a:lvl1pPr>
          </a:lstStyle>
          <a:p>
            <a:r>
              <a:t>Spongebob Squarepants</a:t>
            </a:r>
          </a:p>
        </p:txBody>
      </p:sp>
      <p:cxnSp>
        <p:nvCxnSpPr>
          <p:cNvPr id="4" name="Straight Arrow Connector 3">
            <a:extLst>
              <a:ext uri="{FF2B5EF4-FFF2-40B4-BE49-F238E27FC236}">
                <a16:creationId xmlns:a16="http://schemas.microsoft.com/office/drawing/2014/main" id="{451C6416-596F-ED42-8CE4-E26D2AF8DACA}"/>
              </a:ext>
            </a:extLst>
          </p:cNvPr>
          <p:cNvCxnSpPr>
            <a:stCxn id="179" idx="0"/>
            <a:endCxn id="177" idx="2"/>
          </p:cNvCxnSpPr>
          <p:nvPr/>
        </p:nvCxnSpPr>
        <p:spPr>
          <a:xfrm flipV="1">
            <a:off x="3708400" y="5421298"/>
            <a:ext cx="0" cy="1118528"/>
          </a:xfrm>
          <a:prstGeom prst="straightConnector1">
            <a:avLst/>
          </a:prstGeom>
          <a:noFill/>
          <a:ln w="50800" cap="flat">
            <a:solidFill>
              <a:schemeClr val="tx1">
                <a:lumMod val="75000"/>
                <a:lumOff val="25000"/>
              </a:schemeClr>
            </a:solidFill>
            <a:prstDash val="solid"/>
            <a:miter lim="400000"/>
            <a:tailEnd type="triangle" w="lg" len="lg"/>
          </a:ln>
          <a:effectLst/>
          <a:sp3d/>
        </p:spPr>
        <p:style>
          <a:lnRef idx="0">
            <a:scrgbClr r="0" g="0" b="0"/>
          </a:lnRef>
          <a:fillRef idx="0">
            <a:scrgbClr r="0" g="0" b="0"/>
          </a:fillRef>
          <a:effectRef idx="0">
            <a:scrgbClr r="0" g="0" b="0"/>
          </a:effectRef>
          <a:fontRef idx="none"/>
        </p:style>
      </p:cxnSp>
      <p:cxnSp>
        <p:nvCxnSpPr>
          <p:cNvPr id="26" name="Straight Arrow Connector 25">
            <a:extLst>
              <a:ext uri="{FF2B5EF4-FFF2-40B4-BE49-F238E27FC236}">
                <a16:creationId xmlns:a16="http://schemas.microsoft.com/office/drawing/2014/main" id="{58D67074-3AF0-BB45-91CE-20CE68DCB159}"/>
              </a:ext>
            </a:extLst>
          </p:cNvPr>
          <p:cNvCxnSpPr>
            <a:cxnSpLocks/>
            <a:stCxn id="180" idx="0"/>
            <a:endCxn id="178" idx="2"/>
          </p:cNvCxnSpPr>
          <p:nvPr/>
        </p:nvCxnSpPr>
        <p:spPr>
          <a:xfrm flipV="1">
            <a:off x="9296401" y="5421298"/>
            <a:ext cx="0" cy="1118528"/>
          </a:xfrm>
          <a:prstGeom prst="straightConnector1">
            <a:avLst/>
          </a:prstGeom>
          <a:noFill/>
          <a:ln w="50800" cap="flat">
            <a:solidFill>
              <a:schemeClr val="tx1">
                <a:lumMod val="75000"/>
                <a:lumOff val="25000"/>
              </a:schemeClr>
            </a:solidFill>
            <a:prstDash val="solid"/>
            <a:miter lim="400000"/>
            <a:tailEnd type="triangle" w="lg" len="lg"/>
          </a:ln>
          <a:effectLst/>
          <a:sp3d/>
        </p:spPr>
        <p:style>
          <a:lnRef idx="0">
            <a:scrgbClr r="0" g="0" b="0"/>
          </a:lnRef>
          <a:fillRef idx="0">
            <a:scrgbClr r="0" g="0" b="0"/>
          </a:fillRef>
          <a:effectRef idx="0">
            <a:scrgbClr r="0" g="0" b="0"/>
          </a:effectRef>
          <a:fontRef idx="none"/>
        </p:style>
      </p:cxnSp>
      <p:cxnSp>
        <p:nvCxnSpPr>
          <p:cNvPr id="29" name="Straight Arrow Connector 28">
            <a:extLst>
              <a:ext uri="{FF2B5EF4-FFF2-40B4-BE49-F238E27FC236}">
                <a16:creationId xmlns:a16="http://schemas.microsoft.com/office/drawing/2014/main" id="{F27A73E5-E868-474F-857A-E3FF3235D9A7}"/>
              </a:ext>
            </a:extLst>
          </p:cNvPr>
          <p:cNvCxnSpPr>
            <a:cxnSpLocks/>
          </p:cNvCxnSpPr>
          <p:nvPr/>
        </p:nvCxnSpPr>
        <p:spPr>
          <a:xfrm flipV="1">
            <a:off x="14884402" y="5421298"/>
            <a:ext cx="0" cy="1118528"/>
          </a:xfrm>
          <a:prstGeom prst="straightConnector1">
            <a:avLst/>
          </a:prstGeom>
          <a:noFill/>
          <a:ln w="50800" cap="flat">
            <a:solidFill>
              <a:schemeClr val="tx1">
                <a:lumMod val="75000"/>
                <a:lumOff val="25000"/>
              </a:schemeClr>
            </a:solidFill>
            <a:prstDash val="solid"/>
            <a:miter lim="400000"/>
            <a:tailEnd type="triangle" w="lg" len="lg"/>
          </a:ln>
          <a:effectLst/>
          <a:sp3d/>
        </p:spPr>
        <p:style>
          <a:lnRef idx="0">
            <a:scrgbClr r="0" g="0" b="0"/>
          </a:lnRef>
          <a:fillRef idx="0">
            <a:scrgbClr r="0" g="0" b="0"/>
          </a:fillRef>
          <a:effectRef idx="0">
            <a:scrgbClr r="0" g="0" b="0"/>
          </a:effectRef>
          <a:fontRef idx="none"/>
        </p:style>
      </p:cxnSp>
      <p:cxnSp>
        <p:nvCxnSpPr>
          <p:cNvPr id="30" name="Straight Arrow Connector 29">
            <a:extLst>
              <a:ext uri="{FF2B5EF4-FFF2-40B4-BE49-F238E27FC236}">
                <a16:creationId xmlns:a16="http://schemas.microsoft.com/office/drawing/2014/main" id="{0C3A2612-7A4C-F94C-8711-8E05AAB2B87B}"/>
              </a:ext>
            </a:extLst>
          </p:cNvPr>
          <p:cNvCxnSpPr>
            <a:cxnSpLocks/>
            <a:stCxn id="178" idx="0"/>
            <a:endCxn id="176" idx="2"/>
          </p:cNvCxnSpPr>
          <p:nvPr/>
        </p:nvCxnSpPr>
        <p:spPr>
          <a:xfrm flipH="1" flipV="1">
            <a:off x="6502400" y="2889285"/>
            <a:ext cx="2794001" cy="1118527"/>
          </a:xfrm>
          <a:prstGeom prst="straightConnector1">
            <a:avLst/>
          </a:prstGeom>
          <a:noFill/>
          <a:ln w="50800" cap="flat">
            <a:solidFill>
              <a:schemeClr val="tx1">
                <a:lumMod val="75000"/>
                <a:lumOff val="25000"/>
              </a:schemeClr>
            </a:solidFill>
            <a:prstDash val="solid"/>
            <a:miter lim="400000"/>
            <a:tailEnd type="triangle" w="lg" len="lg"/>
          </a:ln>
          <a:effectLst/>
          <a:sp3d/>
        </p:spPr>
        <p:style>
          <a:lnRef idx="0">
            <a:scrgbClr r="0" g="0" b="0"/>
          </a:lnRef>
          <a:fillRef idx="0">
            <a:scrgbClr r="0" g="0" b="0"/>
          </a:fillRef>
          <a:effectRef idx="0">
            <a:scrgbClr r="0" g="0" b="0"/>
          </a:effectRef>
          <a:fontRef idx="none"/>
        </p:style>
      </p:cxnSp>
      <p:cxnSp>
        <p:nvCxnSpPr>
          <p:cNvPr id="33" name="Straight Arrow Connector 32">
            <a:extLst>
              <a:ext uri="{FF2B5EF4-FFF2-40B4-BE49-F238E27FC236}">
                <a16:creationId xmlns:a16="http://schemas.microsoft.com/office/drawing/2014/main" id="{F4303881-0FEF-CC4E-A468-1310F5348CE3}"/>
              </a:ext>
            </a:extLst>
          </p:cNvPr>
          <p:cNvCxnSpPr>
            <a:cxnSpLocks/>
            <a:stCxn id="177" idx="0"/>
            <a:endCxn id="176" idx="2"/>
          </p:cNvCxnSpPr>
          <p:nvPr/>
        </p:nvCxnSpPr>
        <p:spPr>
          <a:xfrm flipV="1">
            <a:off x="3708400" y="2889285"/>
            <a:ext cx="2794000" cy="1118527"/>
          </a:xfrm>
          <a:prstGeom prst="straightConnector1">
            <a:avLst/>
          </a:prstGeom>
          <a:noFill/>
          <a:ln w="50800" cap="flat">
            <a:solidFill>
              <a:schemeClr val="tx1">
                <a:lumMod val="75000"/>
                <a:lumOff val="25000"/>
              </a:schemeClr>
            </a:solidFill>
            <a:prstDash val="solid"/>
            <a:miter lim="400000"/>
            <a:tailEnd type="triangle" w="lg" len="lg"/>
          </a:ln>
          <a:effectLst/>
          <a:sp3d/>
        </p:spPr>
        <p:style>
          <a:lnRef idx="0">
            <a:scrgbClr r="0" g="0" b="0"/>
          </a:lnRef>
          <a:fillRef idx="0">
            <a:scrgbClr r="0" g="0" b="0"/>
          </a:fillRef>
          <a:effectRef idx="0">
            <a:scrgbClr r="0" g="0" b="0"/>
          </a:effectRef>
          <a:fontRef idx="none"/>
        </p:style>
      </p:cxn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Node Labels"/>
          <p:cNvSpPr txBox="1">
            <a:spLocks noGrp="1"/>
          </p:cNvSpPr>
          <p:nvPr>
            <p:ph type="title"/>
          </p:nvPr>
        </p:nvSpPr>
        <p:spPr>
          <a:prstGeom prst="rect">
            <a:avLst/>
          </a:prstGeom>
        </p:spPr>
        <p:txBody>
          <a:bodyPr/>
          <a:lstStyle/>
          <a:p>
            <a:r>
              <a:rPr lang="de-DE" dirty="0" err="1"/>
              <a:t>Node</a:t>
            </a:r>
            <a:r>
              <a:rPr lang="de-DE" dirty="0"/>
              <a:t> </a:t>
            </a:r>
            <a:r>
              <a:rPr lang="de-DE" dirty="0" err="1"/>
              <a:t>and</a:t>
            </a:r>
            <a:r>
              <a:rPr lang="de-DE" dirty="0"/>
              <a:t> Port Labels</a:t>
            </a:r>
            <a:endParaRPr dirty="0"/>
          </a:p>
        </p:txBody>
      </p:sp>
      <p:sp>
        <p:nvSpPr>
          <p:cNvPr id="427"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40</a:t>
            </a:fld>
            <a:endParaRPr/>
          </a:p>
        </p:txBody>
      </p:sp>
      <p:sp>
        <p:nvSpPr>
          <p:cNvPr id="428" name="Rechteck"/>
          <p:cNvSpPr/>
          <p:nvPr/>
        </p:nvSpPr>
        <p:spPr>
          <a:xfrm>
            <a:off x="5623986" y="4383683"/>
            <a:ext cx="1756827" cy="1341834"/>
          </a:xfrm>
          <a:prstGeom prst="rect">
            <a:avLst/>
          </a:prstGeom>
          <a:ln w="38100">
            <a:solidFill>
              <a:srgbClr val="53585F"/>
            </a:solidFill>
            <a:miter lim="400000"/>
          </a:ln>
        </p:spPr>
        <p:txBody>
          <a:bodyPr lIns="50800" tIns="50800" rIns="50800" bIns="50800" anchor="ctr"/>
          <a:lstStyle/>
          <a:p>
            <a:pPr>
              <a:defRPr sz="2400">
                <a:solidFill>
                  <a:srgbClr val="FFFFFF"/>
                </a:solidFill>
              </a:defRPr>
            </a:pPr>
            <a:endParaRPr/>
          </a:p>
        </p:txBody>
      </p:sp>
      <p:sp>
        <p:nvSpPr>
          <p:cNvPr id="429" name="Flux Capacitor"/>
          <p:cNvSpPr txBox="1"/>
          <p:nvPr/>
        </p:nvSpPr>
        <p:spPr>
          <a:xfrm>
            <a:off x="4958892" y="4377333"/>
            <a:ext cx="3087016"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4200"/>
              </a:spcBef>
            </a:lvl1pPr>
          </a:lstStyle>
          <a:p>
            <a:r>
              <a:t>Flux Capacitor</a:t>
            </a:r>
          </a:p>
        </p:txBody>
      </p:sp>
      <p:sp>
        <p:nvSpPr>
          <p:cNvPr id="430" name="Capacitor Drive"/>
          <p:cNvSpPr txBox="1"/>
          <p:nvPr/>
        </p:nvSpPr>
        <p:spPr>
          <a:xfrm>
            <a:off x="5200472" y="5054600"/>
            <a:ext cx="2603856"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Capacitor Drive</a:t>
            </a:r>
          </a:p>
        </p:txBody>
      </p:sp>
      <p:sp>
        <p:nvSpPr>
          <p:cNvPr id="431" name="Capacity: 1,21 Jigowatts"/>
          <p:cNvSpPr txBox="1"/>
          <p:nvPr/>
        </p:nvSpPr>
        <p:spPr>
          <a:xfrm>
            <a:off x="4488738" y="5185200"/>
            <a:ext cx="4027324"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Capacity: 1,21 Jigowatts</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 name="Rechteck"/>
          <p:cNvSpPr/>
          <p:nvPr/>
        </p:nvSpPr>
        <p:spPr>
          <a:xfrm>
            <a:off x="4483100" y="5181600"/>
            <a:ext cx="4025900" cy="533400"/>
          </a:xfrm>
          <a:prstGeom prst="rect">
            <a:avLst/>
          </a:prstGeom>
          <a:solidFill>
            <a:srgbClr val="DCDEE0"/>
          </a:solidFill>
          <a:ln w="12700">
            <a:miter lim="400000"/>
          </a:ln>
        </p:spPr>
        <p:txBody>
          <a:bodyPr lIns="50800" tIns="50800" rIns="50800" bIns="50800" anchor="ctr"/>
          <a:lstStyle/>
          <a:p>
            <a:pPr>
              <a:defRPr sz="2400">
                <a:solidFill>
                  <a:srgbClr val="FFFFFF"/>
                </a:solidFill>
              </a:defRPr>
            </a:pPr>
            <a:endParaRPr/>
          </a:p>
        </p:txBody>
      </p:sp>
      <p:sp>
        <p:nvSpPr>
          <p:cNvPr id="436" name="Node Labels"/>
          <p:cNvSpPr txBox="1">
            <a:spLocks noGrp="1"/>
          </p:cNvSpPr>
          <p:nvPr>
            <p:ph type="title"/>
          </p:nvPr>
        </p:nvSpPr>
        <p:spPr>
          <a:prstGeom prst="rect">
            <a:avLst/>
          </a:prstGeom>
        </p:spPr>
        <p:txBody>
          <a:bodyPr/>
          <a:lstStyle/>
          <a:p>
            <a:r>
              <a:rPr lang="de-DE" dirty="0" err="1"/>
              <a:t>Node</a:t>
            </a:r>
            <a:r>
              <a:rPr lang="de-DE" dirty="0"/>
              <a:t> </a:t>
            </a:r>
            <a:r>
              <a:rPr lang="de-DE" dirty="0" err="1"/>
              <a:t>and</a:t>
            </a:r>
            <a:r>
              <a:rPr lang="de-DE" dirty="0"/>
              <a:t> Port Labels</a:t>
            </a:r>
            <a:endParaRPr dirty="0"/>
          </a:p>
        </p:txBody>
      </p:sp>
      <p:sp>
        <p:nvSpPr>
          <p:cNvPr id="437"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41</a:t>
            </a:fld>
            <a:endParaRPr/>
          </a:p>
        </p:txBody>
      </p:sp>
      <p:sp>
        <p:nvSpPr>
          <p:cNvPr id="438" name="Rechteck"/>
          <p:cNvSpPr/>
          <p:nvPr/>
        </p:nvSpPr>
        <p:spPr>
          <a:xfrm>
            <a:off x="4953457" y="3621683"/>
            <a:ext cx="3086101" cy="1204317"/>
          </a:xfrm>
          <a:prstGeom prst="rect">
            <a:avLst/>
          </a:prstGeom>
          <a:solidFill>
            <a:srgbClr val="DCDEE0"/>
          </a:solidFill>
          <a:ln w="12700">
            <a:miter lim="400000"/>
          </a:ln>
        </p:spPr>
        <p:txBody>
          <a:bodyPr lIns="50800" tIns="50800" rIns="50800" bIns="50800" anchor="ctr"/>
          <a:lstStyle/>
          <a:p>
            <a:pPr>
              <a:defRPr sz="2400">
                <a:solidFill>
                  <a:srgbClr val="FFFFFF"/>
                </a:solidFill>
              </a:defRPr>
            </a:pPr>
            <a:endParaRPr/>
          </a:p>
        </p:txBody>
      </p:sp>
      <p:sp>
        <p:nvSpPr>
          <p:cNvPr id="439" name="Flux Capacitor"/>
          <p:cNvSpPr txBox="1"/>
          <p:nvPr/>
        </p:nvSpPr>
        <p:spPr>
          <a:xfrm>
            <a:off x="4958892" y="3615333"/>
            <a:ext cx="3087016"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4200"/>
              </a:spcBef>
            </a:lvl1pPr>
          </a:lstStyle>
          <a:p>
            <a:r>
              <a:t>Flux Capacitor</a:t>
            </a:r>
          </a:p>
        </p:txBody>
      </p:sp>
      <p:sp>
        <p:nvSpPr>
          <p:cNvPr id="440" name="Capacitor Drive"/>
          <p:cNvSpPr txBox="1"/>
          <p:nvPr/>
        </p:nvSpPr>
        <p:spPr>
          <a:xfrm>
            <a:off x="5200472" y="4292600"/>
            <a:ext cx="2603856"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Capacitor Drive</a:t>
            </a:r>
          </a:p>
        </p:txBody>
      </p:sp>
      <p:sp>
        <p:nvSpPr>
          <p:cNvPr id="441" name="Capacity: 1,21 Jigowatts"/>
          <p:cNvSpPr txBox="1"/>
          <p:nvPr/>
        </p:nvSpPr>
        <p:spPr>
          <a:xfrm>
            <a:off x="4488738" y="5185200"/>
            <a:ext cx="4027324"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Capacity: 1,21 Jigowatts</a:t>
            </a:r>
          </a:p>
        </p:txBody>
      </p:sp>
      <p:sp>
        <p:nvSpPr>
          <p:cNvPr id="442" name="Rechteck"/>
          <p:cNvSpPr/>
          <p:nvPr/>
        </p:nvSpPr>
        <p:spPr>
          <a:xfrm>
            <a:off x="4478006" y="3604616"/>
            <a:ext cx="4019006" cy="2120901"/>
          </a:xfrm>
          <a:prstGeom prst="rect">
            <a:avLst/>
          </a:prstGeom>
          <a:ln w="38100">
            <a:solidFill>
              <a:srgbClr val="53585F"/>
            </a:solidFill>
            <a:miter lim="400000"/>
          </a:ln>
        </p:spPr>
        <p:txBody>
          <a:bodyPr lIns="50800" tIns="50800" rIns="50800" bIns="50800" anchor="ctr"/>
          <a:lstStyle/>
          <a:p>
            <a:pPr>
              <a:defRPr sz="2400">
                <a:solidFill>
                  <a:srgbClr val="FFFFFF"/>
                </a:solidFill>
              </a:defRPr>
            </a:pPr>
            <a:endParaRP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Node Labels"/>
          <p:cNvSpPr txBox="1">
            <a:spLocks noGrp="1"/>
          </p:cNvSpPr>
          <p:nvPr>
            <p:ph type="title"/>
          </p:nvPr>
        </p:nvSpPr>
        <p:spPr>
          <a:prstGeom prst="rect">
            <a:avLst/>
          </a:prstGeom>
        </p:spPr>
        <p:txBody>
          <a:bodyPr/>
          <a:lstStyle/>
          <a:p>
            <a:r>
              <a:rPr lang="de-DE" dirty="0" err="1"/>
              <a:t>Node</a:t>
            </a:r>
            <a:r>
              <a:rPr lang="de-DE" dirty="0"/>
              <a:t> </a:t>
            </a:r>
            <a:r>
              <a:rPr lang="de-DE" dirty="0" err="1"/>
              <a:t>and</a:t>
            </a:r>
            <a:r>
              <a:rPr lang="de-DE" dirty="0"/>
              <a:t> Port Labels</a:t>
            </a:r>
            <a:endParaRPr dirty="0"/>
          </a:p>
        </p:txBody>
      </p:sp>
      <p:sp>
        <p:nvSpPr>
          <p:cNvPr id="447"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42</a:t>
            </a:fld>
            <a:endParaRPr/>
          </a:p>
        </p:txBody>
      </p:sp>
      <p:sp>
        <p:nvSpPr>
          <p:cNvPr id="448" name="Rechteck"/>
          <p:cNvSpPr/>
          <p:nvPr/>
        </p:nvSpPr>
        <p:spPr>
          <a:xfrm>
            <a:off x="3769153" y="3875683"/>
            <a:ext cx="5466494" cy="3398668"/>
          </a:xfrm>
          <a:prstGeom prst="rect">
            <a:avLst/>
          </a:prstGeom>
          <a:ln w="38100">
            <a:solidFill>
              <a:srgbClr val="53585F"/>
            </a:solidFill>
            <a:miter lim="400000"/>
          </a:ln>
        </p:spPr>
        <p:txBody>
          <a:bodyPr lIns="50800" tIns="50800" rIns="50800" bIns="50800" anchor="ctr"/>
          <a:lstStyle/>
          <a:p>
            <a:pPr>
              <a:defRPr sz="2400">
                <a:solidFill>
                  <a:srgbClr val="FFFFFF"/>
                </a:solidFill>
              </a:defRPr>
            </a:pPr>
            <a:endParaRPr/>
          </a:p>
        </p:txBody>
      </p:sp>
      <p:sp>
        <p:nvSpPr>
          <p:cNvPr id="449" name="Flux Capacitor"/>
          <p:cNvSpPr txBox="1"/>
          <p:nvPr/>
        </p:nvSpPr>
        <p:spPr>
          <a:xfrm>
            <a:off x="4958892" y="3869333"/>
            <a:ext cx="3087016"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4200"/>
              </a:spcBef>
            </a:lvl1pPr>
          </a:lstStyle>
          <a:p>
            <a:r>
              <a:t>Flux Capacitor</a:t>
            </a:r>
          </a:p>
        </p:txBody>
      </p:sp>
      <p:sp>
        <p:nvSpPr>
          <p:cNvPr id="450" name="Capacitor Drive"/>
          <p:cNvSpPr txBox="1"/>
          <p:nvPr/>
        </p:nvSpPr>
        <p:spPr>
          <a:xfrm>
            <a:off x="5200472" y="4546600"/>
            <a:ext cx="2603856"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Capacitor Drive</a:t>
            </a:r>
          </a:p>
        </p:txBody>
      </p:sp>
      <p:grpSp>
        <p:nvGrpSpPr>
          <p:cNvPr id="470" name="Gruppieren"/>
          <p:cNvGrpSpPr/>
          <p:nvPr/>
        </p:nvGrpSpPr>
        <p:grpSpPr>
          <a:xfrm>
            <a:off x="4125546" y="4193183"/>
            <a:ext cx="4753708" cy="2895276"/>
            <a:chOff x="0" y="0"/>
            <a:chExt cx="4753707" cy="2895275"/>
          </a:xfrm>
        </p:grpSpPr>
        <p:grpSp>
          <p:nvGrpSpPr>
            <p:cNvPr id="453" name="Gruppieren"/>
            <p:cNvGrpSpPr/>
            <p:nvPr/>
          </p:nvGrpSpPr>
          <p:grpSpPr>
            <a:xfrm>
              <a:off x="1670111" y="1314449"/>
              <a:ext cx="1413485" cy="914076"/>
              <a:chOff x="0" y="0"/>
              <a:chExt cx="1413484" cy="914074"/>
            </a:xfrm>
          </p:grpSpPr>
          <p:sp>
            <p:nvSpPr>
              <p:cNvPr id="451" name="Rechteck"/>
              <p:cNvSpPr/>
              <p:nvPr/>
            </p:nvSpPr>
            <p:spPr>
              <a:xfrm>
                <a:off x="0" y="0"/>
                <a:ext cx="1413485" cy="914075"/>
              </a:xfrm>
              <a:prstGeom prst="rect">
                <a:avLst/>
              </a:prstGeom>
              <a:solidFill>
                <a:srgbClr val="FFFFFF"/>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452" name="Dreieck"/>
              <p:cNvSpPr/>
              <p:nvPr/>
            </p:nvSpPr>
            <p:spPr>
              <a:xfrm>
                <a:off x="112520" y="160252"/>
                <a:ext cx="1178431" cy="6350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DCDEE0"/>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grpSp>
        <p:grpSp>
          <p:nvGrpSpPr>
            <p:cNvPr id="456" name="Gruppieren"/>
            <p:cNvGrpSpPr/>
            <p:nvPr/>
          </p:nvGrpSpPr>
          <p:grpSpPr>
            <a:xfrm>
              <a:off x="4179553" y="1246187"/>
              <a:ext cx="574155" cy="939801"/>
              <a:chOff x="0" y="0"/>
              <a:chExt cx="574154" cy="939800"/>
            </a:xfrm>
          </p:grpSpPr>
          <p:sp>
            <p:nvSpPr>
              <p:cNvPr id="454" name="Quadrat"/>
              <p:cNvSpPr/>
              <p:nvPr/>
            </p:nvSpPr>
            <p:spPr>
              <a:xfrm>
                <a:off x="0" y="238324"/>
                <a:ext cx="574155" cy="573951"/>
              </a:xfrm>
              <a:prstGeom prst="rect">
                <a:avLst/>
              </a:prstGeom>
              <a:solidFill>
                <a:srgbClr val="FFFFFF"/>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53585F"/>
                    </a:solidFill>
                  </a:defRPr>
                </a:pPr>
                <a:endParaRPr/>
              </a:p>
            </p:txBody>
          </p:sp>
          <p:sp>
            <p:nvSpPr>
              <p:cNvPr id="455" name="+"/>
              <p:cNvSpPr txBox="1"/>
              <p:nvPr/>
            </p:nvSpPr>
            <p:spPr>
              <a:xfrm>
                <a:off x="13270" y="-1"/>
                <a:ext cx="522214" cy="9398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defRPr sz="5500" b="1">
                    <a:solidFill>
                      <a:srgbClr val="53585F"/>
                    </a:solidFill>
                    <a:latin typeface="Helvetica"/>
                    <a:ea typeface="Helvetica"/>
                    <a:cs typeface="Helvetica"/>
                    <a:sym typeface="Helvetica"/>
                  </a:defRPr>
                </a:lvl1pPr>
              </a:lstStyle>
              <a:p>
                <a:r>
                  <a:t>+</a:t>
                </a:r>
              </a:p>
            </p:txBody>
          </p:sp>
        </p:grpSp>
        <p:grpSp>
          <p:nvGrpSpPr>
            <p:cNvPr id="459" name="Gruppieren"/>
            <p:cNvGrpSpPr/>
            <p:nvPr/>
          </p:nvGrpSpPr>
          <p:grpSpPr>
            <a:xfrm>
              <a:off x="2459765" y="0"/>
              <a:ext cx="623832" cy="647700"/>
              <a:chOff x="0" y="0"/>
              <a:chExt cx="623830" cy="647700"/>
            </a:xfrm>
          </p:grpSpPr>
          <p:sp>
            <p:nvSpPr>
              <p:cNvPr id="457" name="Quadrat"/>
              <p:cNvSpPr/>
              <p:nvPr/>
            </p:nvSpPr>
            <p:spPr>
              <a:xfrm>
                <a:off x="49676" y="43062"/>
                <a:ext cx="574155" cy="573951"/>
              </a:xfrm>
              <a:prstGeom prst="rect">
                <a:avLst/>
              </a:prstGeom>
              <a:solidFill>
                <a:srgbClr val="FFFFFF"/>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53585F"/>
                    </a:solidFill>
                  </a:defRPr>
                </a:pPr>
                <a:endParaRPr/>
              </a:p>
            </p:txBody>
          </p:sp>
          <p:sp>
            <p:nvSpPr>
              <p:cNvPr id="458" name="10"/>
              <p:cNvSpPr txBox="1"/>
              <p:nvPr/>
            </p:nvSpPr>
            <p:spPr>
              <a:xfrm>
                <a:off x="0" y="0"/>
                <a:ext cx="622707"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defRPr>
                    <a:solidFill>
                      <a:srgbClr val="53585F"/>
                    </a:solidFill>
                  </a:defRPr>
                </a:lvl1pPr>
              </a:lstStyle>
              <a:p>
                <a:r>
                  <a:t>10</a:t>
                </a:r>
              </a:p>
            </p:txBody>
          </p:sp>
        </p:grpSp>
        <p:grpSp>
          <p:nvGrpSpPr>
            <p:cNvPr id="462" name="Gruppieren"/>
            <p:cNvGrpSpPr/>
            <p:nvPr/>
          </p:nvGrpSpPr>
          <p:grpSpPr>
            <a:xfrm>
              <a:off x="0" y="666749"/>
              <a:ext cx="574155" cy="647701"/>
              <a:chOff x="0" y="0"/>
              <a:chExt cx="574154" cy="647700"/>
            </a:xfrm>
          </p:grpSpPr>
          <p:sp>
            <p:nvSpPr>
              <p:cNvPr id="460" name="Quadrat"/>
              <p:cNvSpPr/>
              <p:nvPr/>
            </p:nvSpPr>
            <p:spPr>
              <a:xfrm>
                <a:off x="0" y="43062"/>
                <a:ext cx="574155" cy="573951"/>
              </a:xfrm>
              <a:prstGeom prst="rect">
                <a:avLst/>
              </a:prstGeom>
              <a:solidFill>
                <a:srgbClr val="FFFFFF"/>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53585F"/>
                    </a:solidFill>
                  </a:defRPr>
                </a:pPr>
                <a:endParaRPr/>
              </a:p>
            </p:txBody>
          </p:sp>
          <p:sp>
            <p:nvSpPr>
              <p:cNvPr id="461" name="5"/>
              <p:cNvSpPr txBox="1"/>
              <p:nvPr/>
            </p:nvSpPr>
            <p:spPr>
              <a:xfrm>
                <a:off x="90125" y="0"/>
                <a:ext cx="368504" cy="6477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defRPr>
                    <a:solidFill>
                      <a:srgbClr val="53585F"/>
                    </a:solidFill>
                  </a:defRPr>
                </a:lvl1pPr>
              </a:lstStyle>
              <a:p>
                <a:r>
                  <a:t>5</a:t>
                </a:r>
              </a:p>
            </p:txBody>
          </p:sp>
        </p:grpSp>
        <p:grpSp>
          <p:nvGrpSpPr>
            <p:cNvPr id="465" name="Gruppieren"/>
            <p:cNvGrpSpPr/>
            <p:nvPr/>
          </p:nvGrpSpPr>
          <p:grpSpPr>
            <a:xfrm>
              <a:off x="0" y="2247575"/>
              <a:ext cx="574155" cy="647701"/>
              <a:chOff x="0" y="0"/>
              <a:chExt cx="574154" cy="647700"/>
            </a:xfrm>
          </p:grpSpPr>
          <p:sp>
            <p:nvSpPr>
              <p:cNvPr id="463" name="Quadrat"/>
              <p:cNvSpPr/>
              <p:nvPr/>
            </p:nvSpPr>
            <p:spPr>
              <a:xfrm>
                <a:off x="0" y="43062"/>
                <a:ext cx="574155" cy="573951"/>
              </a:xfrm>
              <a:prstGeom prst="rect">
                <a:avLst/>
              </a:prstGeom>
              <a:solidFill>
                <a:srgbClr val="FFFFFF"/>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53585F"/>
                    </a:solidFill>
                  </a:defRPr>
                </a:pPr>
                <a:endParaRPr/>
              </a:p>
            </p:txBody>
          </p:sp>
          <p:sp>
            <p:nvSpPr>
              <p:cNvPr id="464" name="1"/>
              <p:cNvSpPr txBox="1"/>
              <p:nvPr/>
            </p:nvSpPr>
            <p:spPr>
              <a:xfrm>
                <a:off x="90125" y="0"/>
                <a:ext cx="368504"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defRPr>
                    <a:solidFill>
                      <a:srgbClr val="53585F"/>
                    </a:solidFill>
                  </a:defRPr>
                </a:lvl1pPr>
              </a:lstStyle>
              <a:p>
                <a:r>
                  <a:t>1</a:t>
                </a:r>
              </a:p>
            </p:txBody>
          </p:sp>
        </p:grpSp>
        <p:sp>
          <p:nvSpPr>
            <p:cNvPr id="466" name="Linie"/>
            <p:cNvSpPr/>
            <p:nvPr/>
          </p:nvSpPr>
          <p:spPr>
            <a:xfrm>
              <a:off x="571086" y="1016244"/>
              <a:ext cx="1085927" cy="5971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783" y="0"/>
                  </a:lnTo>
                  <a:lnTo>
                    <a:pt x="7783" y="21600"/>
                  </a:lnTo>
                  <a:lnTo>
                    <a:pt x="21600" y="21600"/>
                  </a:lnTo>
                </a:path>
              </a:pathLst>
            </a:custGeom>
            <a:noFill/>
            <a:ln w="381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a:p>
          </p:txBody>
        </p:sp>
        <p:sp>
          <p:nvSpPr>
            <p:cNvPr id="467" name="Linie"/>
            <p:cNvSpPr/>
            <p:nvPr/>
          </p:nvSpPr>
          <p:spPr>
            <a:xfrm rot="10800000" flipH="1">
              <a:off x="571086" y="1994144"/>
              <a:ext cx="1085927" cy="5971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783" y="0"/>
                  </a:lnTo>
                  <a:lnTo>
                    <a:pt x="7783" y="21600"/>
                  </a:lnTo>
                  <a:lnTo>
                    <a:pt x="21600" y="21600"/>
                  </a:lnTo>
                </a:path>
              </a:pathLst>
            </a:custGeom>
            <a:noFill/>
            <a:ln w="381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a:p>
          </p:txBody>
        </p:sp>
        <p:sp>
          <p:nvSpPr>
            <p:cNvPr id="468" name="Linie"/>
            <p:cNvSpPr/>
            <p:nvPr/>
          </p:nvSpPr>
          <p:spPr>
            <a:xfrm>
              <a:off x="3093628" y="324976"/>
              <a:ext cx="1085926" cy="12900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783" y="0"/>
                  </a:lnTo>
                  <a:lnTo>
                    <a:pt x="7783" y="21600"/>
                  </a:lnTo>
                  <a:lnTo>
                    <a:pt x="21600" y="21600"/>
                  </a:lnTo>
                </a:path>
              </a:pathLst>
            </a:custGeom>
            <a:noFill/>
            <a:ln w="381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a:p>
          </p:txBody>
        </p:sp>
        <p:sp>
          <p:nvSpPr>
            <p:cNvPr id="469" name="Linie"/>
            <p:cNvSpPr/>
            <p:nvPr/>
          </p:nvSpPr>
          <p:spPr>
            <a:xfrm>
              <a:off x="3093628" y="2000087"/>
              <a:ext cx="1085926" cy="1"/>
            </a:xfrm>
            <a:prstGeom prst="line">
              <a:avLst/>
            </a:prstGeom>
            <a:noFill/>
            <a:ln w="381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a:p>
          </p:txBody>
        </p:sp>
      </p:grpSp>
      <p:sp>
        <p:nvSpPr>
          <p:cNvPr id="471" name="Capacity: 1,21 Jigowatts"/>
          <p:cNvSpPr txBox="1"/>
          <p:nvPr/>
        </p:nvSpPr>
        <p:spPr>
          <a:xfrm>
            <a:off x="4488738" y="6734600"/>
            <a:ext cx="4027324"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Capacity: 1,21 Jigowatts</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 name="Rechteck"/>
          <p:cNvSpPr/>
          <p:nvPr/>
        </p:nvSpPr>
        <p:spPr>
          <a:xfrm>
            <a:off x="3769153" y="2728368"/>
            <a:ext cx="5466494" cy="5193244"/>
          </a:xfrm>
          <a:prstGeom prst="rect">
            <a:avLst/>
          </a:prstGeom>
          <a:solidFill>
            <a:srgbClr val="FFFFFF"/>
          </a:solidFill>
          <a:ln w="38100">
            <a:solidFill>
              <a:srgbClr val="53585F"/>
            </a:solidFill>
            <a:miter lim="400000"/>
          </a:ln>
        </p:spPr>
        <p:txBody>
          <a:bodyPr lIns="50800" tIns="50800" rIns="50800" bIns="50800" anchor="ctr"/>
          <a:lstStyle/>
          <a:p>
            <a:pPr>
              <a:defRPr sz="2400">
                <a:solidFill>
                  <a:srgbClr val="FFFFFF"/>
                </a:solidFill>
              </a:defRPr>
            </a:pPr>
            <a:endParaRPr/>
          </a:p>
        </p:txBody>
      </p:sp>
      <p:sp>
        <p:nvSpPr>
          <p:cNvPr id="476" name="Rechteck"/>
          <p:cNvSpPr/>
          <p:nvPr/>
        </p:nvSpPr>
        <p:spPr>
          <a:xfrm>
            <a:off x="3769153" y="2728368"/>
            <a:ext cx="5466494" cy="5193244"/>
          </a:xfrm>
          <a:prstGeom prst="rect">
            <a:avLst/>
          </a:prstGeom>
          <a:solidFill>
            <a:srgbClr val="DCDEE0"/>
          </a:solidFill>
          <a:ln w="38100">
            <a:solidFill>
              <a:srgbClr val="53585F"/>
            </a:solidFill>
            <a:miter lim="400000"/>
          </a:ln>
        </p:spPr>
        <p:txBody>
          <a:bodyPr lIns="50800" tIns="50800" rIns="50800" bIns="50800" anchor="ctr"/>
          <a:lstStyle/>
          <a:p>
            <a:pPr>
              <a:defRPr sz="2400">
                <a:solidFill>
                  <a:srgbClr val="FFFFFF"/>
                </a:solidFill>
              </a:defRPr>
            </a:pPr>
            <a:endParaRPr/>
          </a:p>
        </p:txBody>
      </p:sp>
      <p:sp>
        <p:nvSpPr>
          <p:cNvPr id="477" name="Rechteck"/>
          <p:cNvSpPr/>
          <p:nvPr/>
        </p:nvSpPr>
        <p:spPr>
          <a:xfrm>
            <a:off x="3877351" y="4006508"/>
            <a:ext cx="5250098" cy="3259245"/>
          </a:xfrm>
          <a:prstGeom prst="rect">
            <a:avLst/>
          </a:prstGeom>
          <a:solidFill>
            <a:srgbClr val="FFFFFF"/>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478" name="Node Labels"/>
          <p:cNvSpPr txBox="1">
            <a:spLocks noGrp="1"/>
          </p:cNvSpPr>
          <p:nvPr>
            <p:ph type="title"/>
          </p:nvPr>
        </p:nvSpPr>
        <p:spPr>
          <a:prstGeom prst="rect">
            <a:avLst/>
          </a:prstGeom>
        </p:spPr>
        <p:txBody>
          <a:bodyPr/>
          <a:lstStyle/>
          <a:p>
            <a:r>
              <a:rPr lang="de-DE" dirty="0" err="1"/>
              <a:t>Node</a:t>
            </a:r>
            <a:r>
              <a:rPr lang="de-DE" dirty="0"/>
              <a:t> </a:t>
            </a:r>
            <a:r>
              <a:rPr lang="de-DE" dirty="0" err="1"/>
              <a:t>and</a:t>
            </a:r>
            <a:r>
              <a:rPr lang="de-DE" dirty="0"/>
              <a:t> Port Labels</a:t>
            </a:r>
            <a:endParaRPr dirty="0"/>
          </a:p>
        </p:txBody>
      </p:sp>
      <p:sp>
        <p:nvSpPr>
          <p:cNvPr id="479"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43</a:t>
            </a:fld>
            <a:endParaRPr/>
          </a:p>
        </p:txBody>
      </p:sp>
      <p:sp>
        <p:nvSpPr>
          <p:cNvPr id="480" name="Flux Capacitor"/>
          <p:cNvSpPr txBox="1"/>
          <p:nvPr/>
        </p:nvSpPr>
        <p:spPr>
          <a:xfrm>
            <a:off x="4958892" y="2726333"/>
            <a:ext cx="3087016"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4200"/>
              </a:spcBef>
            </a:lvl1pPr>
          </a:lstStyle>
          <a:p>
            <a:r>
              <a:t>Flux Capacitor</a:t>
            </a:r>
          </a:p>
        </p:txBody>
      </p:sp>
      <p:sp>
        <p:nvSpPr>
          <p:cNvPr id="481" name="Capacitor Drive"/>
          <p:cNvSpPr txBox="1"/>
          <p:nvPr/>
        </p:nvSpPr>
        <p:spPr>
          <a:xfrm>
            <a:off x="5200472" y="3403600"/>
            <a:ext cx="2603856"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Capacitor Drive</a:t>
            </a:r>
          </a:p>
        </p:txBody>
      </p:sp>
      <p:grpSp>
        <p:nvGrpSpPr>
          <p:cNvPr id="501" name="Gruppieren"/>
          <p:cNvGrpSpPr/>
          <p:nvPr/>
        </p:nvGrpSpPr>
        <p:grpSpPr>
          <a:xfrm>
            <a:off x="4125546" y="4193183"/>
            <a:ext cx="4753708" cy="2895276"/>
            <a:chOff x="0" y="0"/>
            <a:chExt cx="4753707" cy="2895275"/>
          </a:xfrm>
        </p:grpSpPr>
        <p:grpSp>
          <p:nvGrpSpPr>
            <p:cNvPr id="484" name="Gruppieren"/>
            <p:cNvGrpSpPr/>
            <p:nvPr/>
          </p:nvGrpSpPr>
          <p:grpSpPr>
            <a:xfrm>
              <a:off x="1670111" y="1314449"/>
              <a:ext cx="1413485" cy="914076"/>
              <a:chOff x="0" y="0"/>
              <a:chExt cx="1413484" cy="914074"/>
            </a:xfrm>
          </p:grpSpPr>
          <p:sp>
            <p:nvSpPr>
              <p:cNvPr id="482" name="Rechteck"/>
              <p:cNvSpPr/>
              <p:nvPr/>
            </p:nvSpPr>
            <p:spPr>
              <a:xfrm>
                <a:off x="0" y="0"/>
                <a:ext cx="1413485" cy="914075"/>
              </a:xfrm>
              <a:prstGeom prst="rect">
                <a:avLst/>
              </a:prstGeom>
              <a:solidFill>
                <a:srgbClr val="FFFFFF"/>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483" name="Dreieck"/>
              <p:cNvSpPr/>
              <p:nvPr/>
            </p:nvSpPr>
            <p:spPr>
              <a:xfrm>
                <a:off x="112520" y="160252"/>
                <a:ext cx="1178431" cy="6350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DCDEE0"/>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grpSp>
        <p:grpSp>
          <p:nvGrpSpPr>
            <p:cNvPr id="487" name="Gruppieren"/>
            <p:cNvGrpSpPr/>
            <p:nvPr/>
          </p:nvGrpSpPr>
          <p:grpSpPr>
            <a:xfrm>
              <a:off x="4179553" y="1246187"/>
              <a:ext cx="574155" cy="939801"/>
              <a:chOff x="0" y="0"/>
              <a:chExt cx="574154" cy="939800"/>
            </a:xfrm>
          </p:grpSpPr>
          <p:sp>
            <p:nvSpPr>
              <p:cNvPr id="485" name="Quadrat"/>
              <p:cNvSpPr/>
              <p:nvPr/>
            </p:nvSpPr>
            <p:spPr>
              <a:xfrm>
                <a:off x="0" y="238324"/>
                <a:ext cx="574155" cy="573951"/>
              </a:xfrm>
              <a:prstGeom prst="rect">
                <a:avLst/>
              </a:prstGeom>
              <a:solidFill>
                <a:srgbClr val="FFFFFF"/>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53585F"/>
                    </a:solidFill>
                  </a:defRPr>
                </a:pPr>
                <a:endParaRPr/>
              </a:p>
            </p:txBody>
          </p:sp>
          <p:sp>
            <p:nvSpPr>
              <p:cNvPr id="486" name="+"/>
              <p:cNvSpPr txBox="1"/>
              <p:nvPr/>
            </p:nvSpPr>
            <p:spPr>
              <a:xfrm>
                <a:off x="13270" y="-1"/>
                <a:ext cx="522214" cy="9398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defRPr sz="5500" b="1">
                    <a:solidFill>
                      <a:srgbClr val="53585F"/>
                    </a:solidFill>
                    <a:latin typeface="Helvetica"/>
                    <a:ea typeface="Helvetica"/>
                    <a:cs typeface="Helvetica"/>
                    <a:sym typeface="Helvetica"/>
                  </a:defRPr>
                </a:lvl1pPr>
              </a:lstStyle>
              <a:p>
                <a:r>
                  <a:t>+</a:t>
                </a:r>
              </a:p>
            </p:txBody>
          </p:sp>
        </p:grpSp>
        <p:grpSp>
          <p:nvGrpSpPr>
            <p:cNvPr id="490" name="Gruppieren"/>
            <p:cNvGrpSpPr/>
            <p:nvPr/>
          </p:nvGrpSpPr>
          <p:grpSpPr>
            <a:xfrm>
              <a:off x="2459765" y="0"/>
              <a:ext cx="623832" cy="647700"/>
              <a:chOff x="0" y="0"/>
              <a:chExt cx="623830" cy="647700"/>
            </a:xfrm>
          </p:grpSpPr>
          <p:sp>
            <p:nvSpPr>
              <p:cNvPr id="488" name="Quadrat"/>
              <p:cNvSpPr/>
              <p:nvPr/>
            </p:nvSpPr>
            <p:spPr>
              <a:xfrm>
                <a:off x="49676" y="43062"/>
                <a:ext cx="574155" cy="573951"/>
              </a:xfrm>
              <a:prstGeom prst="rect">
                <a:avLst/>
              </a:prstGeom>
              <a:solidFill>
                <a:srgbClr val="FFFFFF"/>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53585F"/>
                    </a:solidFill>
                  </a:defRPr>
                </a:pPr>
                <a:endParaRPr/>
              </a:p>
            </p:txBody>
          </p:sp>
          <p:sp>
            <p:nvSpPr>
              <p:cNvPr id="489" name="10"/>
              <p:cNvSpPr txBox="1"/>
              <p:nvPr/>
            </p:nvSpPr>
            <p:spPr>
              <a:xfrm>
                <a:off x="0" y="0"/>
                <a:ext cx="622707"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defRPr>
                    <a:solidFill>
                      <a:srgbClr val="53585F"/>
                    </a:solidFill>
                  </a:defRPr>
                </a:lvl1pPr>
              </a:lstStyle>
              <a:p>
                <a:r>
                  <a:t>10</a:t>
                </a:r>
              </a:p>
            </p:txBody>
          </p:sp>
        </p:grpSp>
        <p:grpSp>
          <p:nvGrpSpPr>
            <p:cNvPr id="493" name="Gruppieren"/>
            <p:cNvGrpSpPr/>
            <p:nvPr/>
          </p:nvGrpSpPr>
          <p:grpSpPr>
            <a:xfrm>
              <a:off x="0" y="666749"/>
              <a:ext cx="574155" cy="647701"/>
              <a:chOff x="0" y="0"/>
              <a:chExt cx="574154" cy="647700"/>
            </a:xfrm>
          </p:grpSpPr>
          <p:sp>
            <p:nvSpPr>
              <p:cNvPr id="491" name="Quadrat"/>
              <p:cNvSpPr/>
              <p:nvPr/>
            </p:nvSpPr>
            <p:spPr>
              <a:xfrm>
                <a:off x="0" y="43062"/>
                <a:ext cx="574155" cy="573951"/>
              </a:xfrm>
              <a:prstGeom prst="rect">
                <a:avLst/>
              </a:prstGeom>
              <a:solidFill>
                <a:srgbClr val="FFFFFF"/>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53585F"/>
                    </a:solidFill>
                  </a:defRPr>
                </a:pPr>
                <a:endParaRPr/>
              </a:p>
            </p:txBody>
          </p:sp>
          <p:sp>
            <p:nvSpPr>
              <p:cNvPr id="492" name="5"/>
              <p:cNvSpPr txBox="1"/>
              <p:nvPr/>
            </p:nvSpPr>
            <p:spPr>
              <a:xfrm>
                <a:off x="90125" y="0"/>
                <a:ext cx="368504" cy="6477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defRPr>
                    <a:solidFill>
                      <a:srgbClr val="53585F"/>
                    </a:solidFill>
                  </a:defRPr>
                </a:lvl1pPr>
              </a:lstStyle>
              <a:p>
                <a:r>
                  <a:t>5</a:t>
                </a:r>
              </a:p>
            </p:txBody>
          </p:sp>
        </p:grpSp>
        <p:grpSp>
          <p:nvGrpSpPr>
            <p:cNvPr id="496" name="Gruppieren"/>
            <p:cNvGrpSpPr/>
            <p:nvPr/>
          </p:nvGrpSpPr>
          <p:grpSpPr>
            <a:xfrm>
              <a:off x="0" y="2247575"/>
              <a:ext cx="574155" cy="647701"/>
              <a:chOff x="0" y="0"/>
              <a:chExt cx="574154" cy="647700"/>
            </a:xfrm>
          </p:grpSpPr>
          <p:sp>
            <p:nvSpPr>
              <p:cNvPr id="494" name="Quadrat"/>
              <p:cNvSpPr/>
              <p:nvPr/>
            </p:nvSpPr>
            <p:spPr>
              <a:xfrm>
                <a:off x="0" y="43062"/>
                <a:ext cx="574155" cy="573951"/>
              </a:xfrm>
              <a:prstGeom prst="rect">
                <a:avLst/>
              </a:prstGeom>
              <a:solidFill>
                <a:srgbClr val="FFFFFF"/>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53585F"/>
                    </a:solidFill>
                  </a:defRPr>
                </a:pPr>
                <a:endParaRPr/>
              </a:p>
            </p:txBody>
          </p:sp>
          <p:sp>
            <p:nvSpPr>
              <p:cNvPr id="495" name="1"/>
              <p:cNvSpPr txBox="1"/>
              <p:nvPr/>
            </p:nvSpPr>
            <p:spPr>
              <a:xfrm>
                <a:off x="90125" y="0"/>
                <a:ext cx="368504"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defRPr>
                    <a:solidFill>
                      <a:srgbClr val="53585F"/>
                    </a:solidFill>
                  </a:defRPr>
                </a:lvl1pPr>
              </a:lstStyle>
              <a:p>
                <a:r>
                  <a:t>1</a:t>
                </a:r>
              </a:p>
            </p:txBody>
          </p:sp>
        </p:grpSp>
        <p:sp>
          <p:nvSpPr>
            <p:cNvPr id="497" name="Linie"/>
            <p:cNvSpPr/>
            <p:nvPr/>
          </p:nvSpPr>
          <p:spPr>
            <a:xfrm>
              <a:off x="571086" y="1016244"/>
              <a:ext cx="1085927" cy="5971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783" y="0"/>
                  </a:lnTo>
                  <a:lnTo>
                    <a:pt x="7783" y="21600"/>
                  </a:lnTo>
                  <a:lnTo>
                    <a:pt x="21600" y="21600"/>
                  </a:lnTo>
                </a:path>
              </a:pathLst>
            </a:custGeom>
            <a:noFill/>
            <a:ln w="381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a:p>
          </p:txBody>
        </p:sp>
        <p:sp>
          <p:nvSpPr>
            <p:cNvPr id="498" name="Linie"/>
            <p:cNvSpPr/>
            <p:nvPr/>
          </p:nvSpPr>
          <p:spPr>
            <a:xfrm rot="10800000" flipH="1">
              <a:off x="571086" y="1994144"/>
              <a:ext cx="1085927" cy="59718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783" y="0"/>
                  </a:lnTo>
                  <a:lnTo>
                    <a:pt x="7783" y="21600"/>
                  </a:lnTo>
                  <a:lnTo>
                    <a:pt x="21600" y="21600"/>
                  </a:lnTo>
                </a:path>
              </a:pathLst>
            </a:custGeom>
            <a:noFill/>
            <a:ln w="381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a:p>
          </p:txBody>
        </p:sp>
        <p:sp>
          <p:nvSpPr>
            <p:cNvPr id="499" name="Linie"/>
            <p:cNvSpPr/>
            <p:nvPr/>
          </p:nvSpPr>
          <p:spPr>
            <a:xfrm>
              <a:off x="3093628" y="324976"/>
              <a:ext cx="1085926" cy="12900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783" y="0"/>
                  </a:lnTo>
                  <a:lnTo>
                    <a:pt x="7783" y="21600"/>
                  </a:lnTo>
                  <a:lnTo>
                    <a:pt x="21600" y="21600"/>
                  </a:lnTo>
                </a:path>
              </a:pathLst>
            </a:custGeom>
            <a:noFill/>
            <a:ln w="381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a:p>
          </p:txBody>
        </p:sp>
        <p:sp>
          <p:nvSpPr>
            <p:cNvPr id="500" name="Linie"/>
            <p:cNvSpPr/>
            <p:nvPr/>
          </p:nvSpPr>
          <p:spPr>
            <a:xfrm>
              <a:off x="3093628" y="2000087"/>
              <a:ext cx="1085926" cy="1"/>
            </a:xfrm>
            <a:prstGeom prst="line">
              <a:avLst/>
            </a:prstGeom>
            <a:noFill/>
            <a:ln w="381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dirty="0"/>
            </a:p>
          </p:txBody>
        </p:sp>
      </p:grpSp>
      <p:sp>
        <p:nvSpPr>
          <p:cNvPr id="502" name="Capacity: 1,21 Jigowatts"/>
          <p:cNvSpPr txBox="1"/>
          <p:nvPr/>
        </p:nvSpPr>
        <p:spPr>
          <a:xfrm>
            <a:off x="4488738" y="7369600"/>
            <a:ext cx="4027324"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Capacity: 1,21 Jigowatts</a:t>
            </a:r>
          </a:p>
        </p:txBody>
      </p:sp>
      <p:grpSp>
        <p:nvGrpSpPr>
          <p:cNvPr id="507" name="Gruppieren"/>
          <p:cNvGrpSpPr/>
          <p:nvPr/>
        </p:nvGrpSpPr>
        <p:grpSpPr>
          <a:xfrm>
            <a:off x="9314374" y="2726333"/>
            <a:ext cx="2479142" cy="5176668"/>
            <a:chOff x="0" y="0"/>
            <a:chExt cx="2479141" cy="5176667"/>
          </a:xfrm>
        </p:grpSpPr>
        <p:sp>
          <p:nvSpPr>
            <p:cNvPr id="503" name="Doppelpfeil"/>
            <p:cNvSpPr/>
            <p:nvPr/>
          </p:nvSpPr>
          <p:spPr>
            <a:xfrm rot="16200000">
              <a:off x="-446311" y="446311"/>
              <a:ext cx="1261126" cy="368504"/>
            </a:xfrm>
            <a:prstGeom prst="leftRightArrow">
              <a:avLst>
                <a:gd name="adj1" fmla="val 28745"/>
                <a:gd name="adj2" fmla="val 34122"/>
              </a:avLst>
            </a:prstGeom>
            <a:solidFill>
              <a:srgbClr val="53585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504" name="Doppelpfeil"/>
            <p:cNvSpPr/>
            <p:nvPr/>
          </p:nvSpPr>
          <p:spPr>
            <a:xfrm rot="16200000">
              <a:off x="-139599" y="4668565"/>
              <a:ext cx="647701" cy="368505"/>
            </a:xfrm>
            <a:prstGeom prst="leftRightArrow">
              <a:avLst>
                <a:gd name="adj1" fmla="val 28745"/>
                <a:gd name="adj2" fmla="val 34122"/>
              </a:avLst>
            </a:prstGeom>
            <a:solidFill>
              <a:srgbClr val="53585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505" name="Top Inset"/>
            <p:cNvSpPr txBox="1"/>
            <p:nvPr/>
          </p:nvSpPr>
          <p:spPr>
            <a:xfrm>
              <a:off x="368503" y="363862"/>
              <a:ext cx="1557325"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Top Inset</a:t>
              </a:r>
            </a:p>
          </p:txBody>
        </p:sp>
        <p:sp>
          <p:nvSpPr>
            <p:cNvPr id="506" name="Bottom Inset"/>
            <p:cNvSpPr txBox="1"/>
            <p:nvPr/>
          </p:nvSpPr>
          <p:spPr>
            <a:xfrm>
              <a:off x="368503" y="4586117"/>
              <a:ext cx="2110639"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Bottom Inset</a:t>
              </a:r>
            </a:p>
          </p:txBody>
        </p:sp>
      </p:grpSp>
    </p:spTree>
  </p:cSld>
  <p:clrMapOvr>
    <a:masterClrMapping/>
  </p:clrMapOvr>
  <p:transition spd="slow"/>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477"/>
                                        </p:tgtEl>
                                        <p:attrNameLst>
                                          <p:attrName>style.visibility</p:attrName>
                                        </p:attrNameLst>
                                      </p:cBhvr>
                                      <p:to>
                                        <p:strVal val="visible"/>
                                      </p:to>
                                    </p:set>
                                    <p:animEffect transition="in" filter="dissolve">
                                      <p:cBhvr>
                                        <p:cTn id="7" dur="200"/>
                                        <p:tgtEl>
                                          <p:spTgt spid="477"/>
                                        </p:tgtEl>
                                      </p:cBhvr>
                                    </p:animEffect>
                                  </p:childTnLst>
                                </p:cTn>
                              </p:par>
                            </p:childTnLst>
                          </p:cTn>
                        </p:par>
                        <p:par>
                          <p:cTn id="8" fill="hold">
                            <p:stCondLst>
                              <p:cond delay="200"/>
                            </p:stCondLst>
                            <p:childTnLst>
                              <p:par>
                                <p:cTn id="9" presetID="9" presetClass="entr" fill="hold" grpId="2" nodeType="afterEffect">
                                  <p:stCondLst>
                                    <p:cond delay="0"/>
                                  </p:stCondLst>
                                  <p:iterate>
                                    <p:tmAbs val="0"/>
                                  </p:iterate>
                                  <p:childTnLst>
                                    <p:set>
                                      <p:cBhvr>
                                        <p:cTn id="10" fill="hold"/>
                                        <p:tgtEl>
                                          <p:spTgt spid="476"/>
                                        </p:tgtEl>
                                        <p:attrNameLst>
                                          <p:attrName>style.visibility</p:attrName>
                                        </p:attrNameLst>
                                      </p:cBhvr>
                                      <p:to>
                                        <p:strVal val="visible"/>
                                      </p:to>
                                    </p:set>
                                    <p:animEffect transition="in" filter="dissolve">
                                      <p:cBhvr>
                                        <p:cTn id="11" dur="200"/>
                                        <p:tgtEl>
                                          <p:spTgt spid="47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3" nodeType="clickEffect">
                                  <p:stCondLst>
                                    <p:cond delay="0"/>
                                  </p:stCondLst>
                                  <p:iterate>
                                    <p:tmAbs val="0"/>
                                  </p:iterate>
                                  <p:childTnLst>
                                    <p:set>
                                      <p:cBhvr>
                                        <p:cTn id="15" fill="hold"/>
                                        <p:tgtEl>
                                          <p:spTgt spid="5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6" grpId="2" animBg="1" advAuto="0"/>
      <p:bldP spid="477" grpId="1" animBg="1" advAuto="0"/>
      <p:bldP spid="507" grpId="3" animBg="1" advAuto="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Node Labels"/>
          <p:cNvSpPr txBox="1">
            <a:spLocks noGrp="1"/>
          </p:cNvSpPr>
          <p:nvPr>
            <p:ph type="title"/>
          </p:nvPr>
        </p:nvSpPr>
        <p:spPr>
          <a:prstGeom prst="rect">
            <a:avLst/>
          </a:prstGeom>
        </p:spPr>
        <p:txBody>
          <a:bodyPr/>
          <a:lstStyle/>
          <a:p>
            <a:r>
              <a:rPr lang="de-DE" dirty="0" err="1"/>
              <a:t>Node</a:t>
            </a:r>
            <a:r>
              <a:rPr lang="de-DE" dirty="0"/>
              <a:t> </a:t>
            </a:r>
            <a:r>
              <a:rPr lang="de-DE" dirty="0" err="1"/>
              <a:t>and</a:t>
            </a:r>
            <a:r>
              <a:rPr lang="de-DE" dirty="0"/>
              <a:t> Port Labels</a:t>
            </a:r>
            <a:endParaRPr dirty="0"/>
          </a:p>
        </p:txBody>
      </p:sp>
      <p:sp>
        <p:nvSpPr>
          <p:cNvPr id="512"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44</a:t>
            </a:fld>
            <a:endParaRPr/>
          </a:p>
        </p:txBody>
      </p:sp>
      <p:sp>
        <p:nvSpPr>
          <p:cNvPr id="513" name="Quadrat"/>
          <p:cNvSpPr/>
          <p:nvPr/>
        </p:nvSpPr>
        <p:spPr>
          <a:xfrm>
            <a:off x="7560822" y="4832515"/>
            <a:ext cx="574155" cy="573951"/>
          </a:xfrm>
          <a:prstGeom prst="rect">
            <a:avLst/>
          </a:prstGeom>
          <a:solidFill>
            <a:srgbClr val="FFFFFF"/>
          </a:solidFill>
          <a:ln w="38100">
            <a:solidFill>
              <a:srgbClr val="53585F"/>
            </a:solidFill>
            <a:miter lim="400000"/>
          </a:ln>
        </p:spPr>
        <p:txBody>
          <a:bodyPr lIns="50800" tIns="50800" rIns="50800" bIns="50800" anchor="ctr"/>
          <a:lstStyle/>
          <a:p>
            <a:pPr>
              <a:defRPr sz="2400">
                <a:solidFill>
                  <a:srgbClr val="53585F"/>
                </a:solidFill>
              </a:defRPr>
            </a:pPr>
            <a:endParaRPr/>
          </a:p>
        </p:txBody>
      </p:sp>
      <p:sp>
        <p:nvSpPr>
          <p:cNvPr id="514" name="+"/>
          <p:cNvSpPr txBox="1"/>
          <p:nvPr/>
        </p:nvSpPr>
        <p:spPr>
          <a:xfrm>
            <a:off x="7581199" y="4589812"/>
            <a:ext cx="522214" cy="9398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defRPr sz="5500" b="1">
                <a:solidFill>
                  <a:srgbClr val="53585F"/>
                </a:solidFill>
                <a:latin typeface="Helvetica"/>
                <a:ea typeface="Helvetica"/>
                <a:cs typeface="Helvetica"/>
                <a:sym typeface="Helvetica"/>
              </a:defRPr>
            </a:lvl1pPr>
          </a:lstStyle>
          <a:p>
            <a:r>
              <a:t>+</a:t>
            </a:r>
          </a:p>
        </p:txBody>
      </p:sp>
      <p:grpSp>
        <p:nvGrpSpPr>
          <p:cNvPr id="519" name="Gruppieren"/>
          <p:cNvGrpSpPr/>
          <p:nvPr/>
        </p:nvGrpSpPr>
        <p:grpSpPr>
          <a:xfrm>
            <a:off x="4850774" y="3583115"/>
            <a:ext cx="1433257" cy="1447476"/>
            <a:chOff x="0" y="0"/>
            <a:chExt cx="1433256" cy="1447474"/>
          </a:xfrm>
        </p:grpSpPr>
        <p:grpSp>
          <p:nvGrpSpPr>
            <p:cNvPr id="517" name="Gruppieren"/>
            <p:cNvGrpSpPr/>
            <p:nvPr/>
          </p:nvGrpSpPr>
          <p:grpSpPr>
            <a:xfrm>
              <a:off x="19772" y="533400"/>
              <a:ext cx="1413485" cy="914075"/>
              <a:chOff x="0" y="0"/>
              <a:chExt cx="1413484" cy="914074"/>
            </a:xfrm>
          </p:grpSpPr>
          <p:sp>
            <p:nvSpPr>
              <p:cNvPr id="515" name="Rechteck"/>
              <p:cNvSpPr/>
              <p:nvPr/>
            </p:nvSpPr>
            <p:spPr>
              <a:xfrm>
                <a:off x="0" y="0"/>
                <a:ext cx="1413485" cy="914075"/>
              </a:xfrm>
              <a:prstGeom prst="rect">
                <a:avLst/>
              </a:prstGeom>
              <a:solidFill>
                <a:srgbClr val="FFFFFF"/>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516" name="Dreieck"/>
              <p:cNvSpPr/>
              <p:nvPr/>
            </p:nvSpPr>
            <p:spPr>
              <a:xfrm>
                <a:off x="112520" y="160252"/>
                <a:ext cx="1178431" cy="6350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DCDEE0"/>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518" name="Ramp"/>
            <p:cNvSpPr txBox="1"/>
            <p:nvPr/>
          </p:nvSpPr>
          <p:spPr>
            <a:xfrm>
              <a:off x="0" y="0"/>
              <a:ext cx="1062686"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Ramp</a:t>
              </a:r>
            </a:p>
          </p:txBody>
        </p:sp>
      </p:grpSp>
      <p:sp>
        <p:nvSpPr>
          <p:cNvPr id="520" name="Linie"/>
          <p:cNvSpPr/>
          <p:nvPr/>
        </p:nvSpPr>
        <p:spPr>
          <a:xfrm>
            <a:off x="6284030" y="4584732"/>
            <a:ext cx="1246871" cy="39021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389" y="0"/>
                </a:lnTo>
                <a:lnTo>
                  <a:pt x="9389" y="21600"/>
                </a:lnTo>
                <a:lnTo>
                  <a:pt x="21600" y="21600"/>
                </a:lnTo>
              </a:path>
            </a:pathLst>
          </a:custGeom>
          <a:ln w="38100">
            <a:solidFill>
              <a:srgbClr val="53585F"/>
            </a:solidFill>
            <a:miter lim="400000"/>
            <a:tailEnd type="triangle"/>
          </a:ln>
        </p:spPr>
        <p:txBody>
          <a:bodyPr lIns="50800" tIns="50800" rIns="50800" bIns="50800" anchor="ctr"/>
          <a:lstStyle/>
          <a:p>
            <a:pPr>
              <a:defRPr sz="2400"/>
            </a:pPr>
            <a:endParaRPr/>
          </a:p>
        </p:txBody>
      </p:sp>
      <p:sp>
        <p:nvSpPr>
          <p:cNvPr id="521" name="Linie"/>
          <p:cNvSpPr/>
          <p:nvPr/>
        </p:nvSpPr>
        <p:spPr>
          <a:xfrm rot="10800000" flipH="1">
            <a:off x="5776030" y="5295932"/>
            <a:ext cx="1754871" cy="41561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924" y="0"/>
                </a:lnTo>
                <a:lnTo>
                  <a:pt x="12924" y="21600"/>
                </a:lnTo>
                <a:lnTo>
                  <a:pt x="21600" y="21600"/>
                </a:lnTo>
              </a:path>
            </a:pathLst>
          </a:custGeom>
          <a:ln w="38100">
            <a:solidFill>
              <a:srgbClr val="53585F"/>
            </a:solidFill>
            <a:miter lim="400000"/>
            <a:tailEnd type="triangle"/>
          </a:ln>
        </p:spPr>
        <p:txBody>
          <a:bodyPr lIns="50800" tIns="50800" rIns="50800" bIns="50800" anchor="ctr"/>
          <a:lstStyle/>
          <a:p>
            <a:pPr>
              <a:defRPr sz="2400"/>
            </a:pPr>
            <a:endParaRPr/>
          </a:p>
        </p:txBody>
      </p:sp>
      <p:grpSp>
        <p:nvGrpSpPr>
          <p:cNvPr id="525" name="Gruppieren"/>
          <p:cNvGrpSpPr/>
          <p:nvPr/>
        </p:nvGrpSpPr>
        <p:grpSpPr>
          <a:xfrm>
            <a:off x="4850774" y="4738490"/>
            <a:ext cx="2426412" cy="1431995"/>
            <a:chOff x="0" y="0"/>
            <a:chExt cx="2426411" cy="1431994"/>
          </a:xfrm>
        </p:grpSpPr>
        <p:sp>
          <p:nvSpPr>
            <p:cNvPr id="522" name="Quadrat"/>
            <p:cNvSpPr/>
            <p:nvPr/>
          </p:nvSpPr>
          <p:spPr>
            <a:xfrm>
              <a:off x="19050" y="511245"/>
              <a:ext cx="902021" cy="901701"/>
            </a:xfrm>
            <a:prstGeom prst="rect">
              <a:avLst/>
            </a:prstGeom>
            <a:solidFill>
              <a:srgbClr val="FFFFFF"/>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53585F"/>
                  </a:solidFill>
                </a:defRPr>
              </a:pPr>
              <a:endParaRPr/>
            </a:p>
          </p:txBody>
        </p:sp>
        <p:sp>
          <p:nvSpPr>
            <p:cNvPr id="523" name="Y"/>
            <p:cNvSpPr txBox="1"/>
            <p:nvPr/>
          </p:nvSpPr>
          <p:spPr>
            <a:xfrm>
              <a:off x="208953" y="492195"/>
              <a:ext cx="522214" cy="939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defRPr sz="5500" b="1">
                  <a:solidFill>
                    <a:srgbClr val="53585F"/>
                  </a:solidFill>
                  <a:latin typeface="Helvetica"/>
                  <a:ea typeface="Helvetica"/>
                  <a:cs typeface="Helvetica"/>
                  <a:sym typeface="Helvetica"/>
                </a:defRPr>
              </a:lvl1pPr>
            </a:lstStyle>
            <a:p>
              <a:r>
                <a:t>Y</a:t>
              </a:r>
            </a:p>
          </p:txBody>
        </p:sp>
        <p:sp>
          <p:nvSpPr>
            <p:cNvPr id="524" name="Flux Capacitor"/>
            <p:cNvSpPr txBox="1"/>
            <p:nvPr/>
          </p:nvSpPr>
          <p:spPr>
            <a:xfrm>
              <a:off x="0" y="0"/>
              <a:ext cx="2426412"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Flux Capacitor</a:t>
              </a:r>
            </a:p>
          </p:txBody>
        </p:sp>
      </p:gr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Rechteck"/>
          <p:cNvSpPr/>
          <p:nvPr/>
        </p:nvSpPr>
        <p:spPr>
          <a:xfrm>
            <a:off x="4161622" y="5036725"/>
            <a:ext cx="2507079" cy="1435295"/>
          </a:xfrm>
          <a:prstGeom prst="rect">
            <a:avLst/>
          </a:prstGeom>
          <a:solidFill>
            <a:srgbClr val="DCDEE0"/>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530" name="Rechteck"/>
          <p:cNvSpPr/>
          <p:nvPr/>
        </p:nvSpPr>
        <p:spPr>
          <a:xfrm>
            <a:off x="4161622" y="3385725"/>
            <a:ext cx="1573502" cy="1459683"/>
          </a:xfrm>
          <a:prstGeom prst="rect">
            <a:avLst/>
          </a:prstGeom>
          <a:solidFill>
            <a:srgbClr val="DCDEE0"/>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531" name="Node Labels"/>
          <p:cNvSpPr txBox="1">
            <a:spLocks noGrp="1"/>
          </p:cNvSpPr>
          <p:nvPr>
            <p:ph type="title"/>
          </p:nvPr>
        </p:nvSpPr>
        <p:spPr>
          <a:prstGeom prst="rect">
            <a:avLst/>
          </a:prstGeom>
        </p:spPr>
        <p:txBody>
          <a:bodyPr/>
          <a:lstStyle/>
          <a:p>
            <a:r>
              <a:rPr lang="de-DE" dirty="0" err="1"/>
              <a:t>Node</a:t>
            </a:r>
            <a:r>
              <a:rPr lang="de-DE" dirty="0"/>
              <a:t> </a:t>
            </a:r>
            <a:r>
              <a:rPr lang="de-DE" dirty="0" err="1"/>
              <a:t>and</a:t>
            </a:r>
            <a:r>
              <a:rPr lang="de-DE" dirty="0"/>
              <a:t> Port Labels</a:t>
            </a:r>
            <a:endParaRPr dirty="0"/>
          </a:p>
        </p:txBody>
      </p:sp>
      <p:sp>
        <p:nvSpPr>
          <p:cNvPr id="532"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45</a:t>
            </a:fld>
            <a:endParaRPr/>
          </a:p>
        </p:txBody>
      </p:sp>
      <p:sp>
        <p:nvSpPr>
          <p:cNvPr id="533" name="Quadrat"/>
          <p:cNvSpPr/>
          <p:nvPr/>
        </p:nvSpPr>
        <p:spPr>
          <a:xfrm>
            <a:off x="7560822" y="4832515"/>
            <a:ext cx="574155" cy="573951"/>
          </a:xfrm>
          <a:prstGeom prst="rect">
            <a:avLst/>
          </a:prstGeom>
          <a:solidFill>
            <a:srgbClr val="FFFFFF"/>
          </a:solidFill>
          <a:ln w="38100">
            <a:solidFill>
              <a:srgbClr val="53585F"/>
            </a:solidFill>
            <a:miter lim="400000"/>
          </a:ln>
        </p:spPr>
        <p:txBody>
          <a:bodyPr lIns="50800" tIns="50800" rIns="50800" bIns="50800" anchor="ctr"/>
          <a:lstStyle/>
          <a:p>
            <a:pPr>
              <a:defRPr sz="2400">
                <a:solidFill>
                  <a:srgbClr val="53585F"/>
                </a:solidFill>
              </a:defRPr>
            </a:pPr>
            <a:endParaRPr/>
          </a:p>
        </p:txBody>
      </p:sp>
      <p:sp>
        <p:nvSpPr>
          <p:cNvPr id="534" name="+"/>
          <p:cNvSpPr txBox="1"/>
          <p:nvPr/>
        </p:nvSpPr>
        <p:spPr>
          <a:xfrm>
            <a:off x="7581199" y="4589812"/>
            <a:ext cx="522214" cy="9398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defRPr sz="5500" b="1">
                <a:solidFill>
                  <a:srgbClr val="53585F"/>
                </a:solidFill>
                <a:latin typeface="Helvetica"/>
                <a:ea typeface="Helvetica"/>
                <a:cs typeface="Helvetica"/>
                <a:sym typeface="Helvetica"/>
              </a:defRPr>
            </a:lvl1pPr>
          </a:lstStyle>
          <a:p>
            <a:r>
              <a:t>+</a:t>
            </a:r>
          </a:p>
        </p:txBody>
      </p:sp>
      <p:grpSp>
        <p:nvGrpSpPr>
          <p:cNvPr id="539" name="Gruppieren"/>
          <p:cNvGrpSpPr/>
          <p:nvPr/>
        </p:nvGrpSpPr>
        <p:grpSpPr>
          <a:xfrm>
            <a:off x="4215774" y="3329115"/>
            <a:ext cx="1433257" cy="1447476"/>
            <a:chOff x="0" y="0"/>
            <a:chExt cx="1433256" cy="1447474"/>
          </a:xfrm>
        </p:grpSpPr>
        <p:grpSp>
          <p:nvGrpSpPr>
            <p:cNvPr id="537" name="Gruppieren"/>
            <p:cNvGrpSpPr/>
            <p:nvPr/>
          </p:nvGrpSpPr>
          <p:grpSpPr>
            <a:xfrm>
              <a:off x="19772" y="533400"/>
              <a:ext cx="1413485" cy="914075"/>
              <a:chOff x="0" y="0"/>
              <a:chExt cx="1413484" cy="914074"/>
            </a:xfrm>
          </p:grpSpPr>
          <p:sp>
            <p:nvSpPr>
              <p:cNvPr id="535" name="Rechteck"/>
              <p:cNvSpPr/>
              <p:nvPr/>
            </p:nvSpPr>
            <p:spPr>
              <a:xfrm>
                <a:off x="0" y="0"/>
                <a:ext cx="1413485" cy="914075"/>
              </a:xfrm>
              <a:prstGeom prst="rect">
                <a:avLst/>
              </a:prstGeom>
              <a:solidFill>
                <a:srgbClr val="FFFFFF"/>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536" name="Dreieck"/>
              <p:cNvSpPr/>
              <p:nvPr/>
            </p:nvSpPr>
            <p:spPr>
              <a:xfrm>
                <a:off x="112520" y="160252"/>
                <a:ext cx="1178431" cy="6350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DCDEE0"/>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538" name="Ramp"/>
            <p:cNvSpPr txBox="1"/>
            <p:nvPr/>
          </p:nvSpPr>
          <p:spPr>
            <a:xfrm>
              <a:off x="0" y="0"/>
              <a:ext cx="1062686"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Ramp</a:t>
              </a:r>
            </a:p>
          </p:txBody>
        </p:sp>
      </p:grpSp>
      <p:sp>
        <p:nvSpPr>
          <p:cNvPr id="540" name="Linie"/>
          <p:cNvSpPr/>
          <p:nvPr/>
        </p:nvSpPr>
        <p:spPr>
          <a:xfrm>
            <a:off x="5649030" y="4330732"/>
            <a:ext cx="1881871" cy="64421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3509" y="0"/>
                </a:lnTo>
                <a:lnTo>
                  <a:pt x="13509" y="21600"/>
                </a:lnTo>
                <a:lnTo>
                  <a:pt x="21600" y="21600"/>
                </a:lnTo>
              </a:path>
            </a:pathLst>
          </a:custGeom>
          <a:ln w="38100">
            <a:solidFill>
              <a:srgbClr val="53585F"/>
            </a:solidFill>
            <a:miter lim="400000"/>
            <a:tailEnd type="triangle"/>
          </a:ln>
        </p:spPr>
        <p:txBody>
          <a:bodyPr lIns="50800" tIns="50800" rIns="50800" bIns="50800" anchor="ctr"/>
          <a:lstStyle/>
          <a:p>
            <a:pPr>
              <a:defRPr sz="2400"/>
            </a:pPr>
            <a:endParaRPr/>
          </a:p>
        </p:txBody>
      </p:sp>
      <p:sp>
        <p:nvSpPr>
          <p:cNvPr id="541" name="Linie"/>
          <p:cNvSpPr/>
          <p:nvPr/>
        </p:nvSpPr>
        <p:spPr>
          <a:xfrm rot="10800000" flipH="1">
            <a:off x="5141030" y="5295932"/>
            <a:ext cx="2389871" cy="66961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229" y="0"/>
                </a:lnTo>
                <a:lnTo>
                  <a:pt x="15229" y="21600"/>
                </a:lnTo>
                <a:lnTo>
                  <a:pt x="21600" y="21600"/>
                </a:lnTo>
              </a:path>
            </a:pathLst>
          </a:custGeom>
          <a:ln w="38100">
            <a:solidFill>
              <a:srgbClr val="53585F"/>
            </a:solidFill>
            <a:miter lim="400000"/>
            <a:tailEnd type="triangle"/>
          </a:ln>
        </p:spPr>
        <p:txBody>
          <a:bodyPr lIns="50800" tIns="50800" rIns="50800" bIns="50800" anchor="ctr"/>
          <a:lstStyle/>
          <a:p>
            <a:pPr>
              <a:defRPr sz="2400"/>
            </a:pPr>
            <a:endParaRPr/>
          </a:p>
        </p:txBody>
      </p:sp>
      <p:grpSp>
        <p:nvGrpSpPr>
          <p:cNvPr id="545" name="Gruppieren"/>
          <p:cNvGrpSpPr/>
          <p:nvPr/>
        </p:nvGrpSpPr>
        <p:grpSpPr>
          <a:xfrm>
            <a:off x="4215774" y="4992490"/>
            <a:ext cx="2426412" cy="1431995"/>
            <a:chOff x="0" y="0"/>
            <a:chExt cx="2426411" cy="1431994"/>
          </a:xfrm>
        </p:grpSpPr>
        <p:sp>
          <p:nvSpPr>
            <p:cNvPr id="542" name="Quadrat"/>
            <p:cNvSpPr/>
            <p:nvPr/>
          </p:nvSpPr>
          <p:spPr>
            <a:xfrm>
              <a:off x="19050" y="511245"/>
              <a:ext cx="902021" cy="901701"/>
            </a:xfrm>
            <a:prstGeom prst="rect">
              <a:avLst/>
            </a:prstGeom>
            <a:solidFill>
              <a:srgbClr val="FFFFFF"/>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53585F"/>
                  </a:solidFill>
                </a:defRPr>
              </a:pPr>
              <a:endParaRPr/>
            </a:p>
          </p:txBody>
        </p:sp>
        <p:sp>
          <p:nvSpPr>
            <p:cNvPr id="543" name="Y"/>
            <p:cNvSpPr txBox="1"/>
            <p:nvPr/>
          </p:nvSpPr>
          <p:spPr>
            <a:xfrm>
              <a:off x="208953" y="492195"/>
              <a:ext cx="522214" cy="939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defRPr sz="5500" b="1">
                  <a:solidFill>
                    <a:srgbClr val="53585F"/>
                  </a:solidFill>
                  <a:latin typeface="Helvetica"/>
                  <a:ea typeface="Helvetica"/>
                  <a:cs typeface="Helvetica"/>
                  <a:sym typeface="Helvetica"/>
                </a:defRPr>
              </a:lvl1pPr>
            </a:lstStyle>
            <a:p>
              <a:r>
                <a:t>Y</a:t>
              </a:r>
            </a:p>
          </p:txBody>
        </p:sp>
        <p:sp>
          <p:nvSpPr>
            <p:cNvPr id="544" name="Flux Capacitor"/>
            <p:cNvSpPr txBox="1"/>
            <p:nvPr/>
          </p:nvSpPr>
          <p:spPr>
            <a:xfrm>
              <a:off x="0" y="0"/>
              <a:ext cx="2426412"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Flux Capacitor</a:t>
              </a:r>
            </a:p>
          </p:txBody>
        </p:sp>
      </p:grpSp>
      <p:sp>
        <p:nvSpPr>
          <p:cNvPr id="546" name="Margins"/>
          <p:cNvSpPr txBox="1"/>
          <p:nvPr/>
        </p:nvSpPr>
        <p:spPr>
          <a:xfrm>
            <a:off x="5289378" y="7142660"/>
            <a:ext cx="1398373"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Margins</a:t>
            </a:r>
          </a:p>
        </p:txBody>
      </p:sp>
      <p:sp>
        <p:nvSpPr>
          <p:cNvPr id="547" name="Linie"/>
          <p:cNvSpPr/>
          <p:nvPr/>
        </p:nvSpPr>
        <p:spPr>
          <a:xfrm flipV="1">
            <a:off x="6000237" y="6552516"/>
            <a:ext cx="1" cy="612051"/>
          </a:xfrm>
          <a:prstGeom prst="line">
            <a:avLst/>
          </a:prstGeom>
          <a:ln w="38100">
            <a:solidFill>
              <a:srgbClr val="000000"/>
            </a:solidFill>
            <a:miter lim="400000"/>
            <a:tailEnd type="triangle"/>
          </a:ln>
        </p:spPr>
        <p:txBody>
          <a:bodyPr lIns="50800" tIns="50800" rIns="50800" bIns="50800" anchor="ctr"/>
          <a:lstStyle/>
          <a:p>
            <a:pPr>
              <a:defRPr sz="2400"/>
            </a:pPr>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53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529"/>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3" nodeType="afterEffect">
                                  <p:stCondLst>
                                    <p:cond delay="0"/>
                                  </p:stCondLst>
                                  <p:iterate>
                                    <p:tmAbs val="0"/>
                                  </p:iterate>
                                  <p:childTnLst>
                                    <p:set>
                                      <p:cBhvr>
                                        <p:cTn id="12" fill="hold"/>
                                        <p:tgtEl>
                                          <p:spTgt spid="547"/>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4" nodeType="afterEffect">
                                  <p:stCondLst>
                                    <p:cond delay="0"/>
                                  </p:stCondLst>
                                  <p:iterate>
                                    <p:tmAbs val="0"/>
                                  </p:iterate>
                                  <p:childTnLst>
                                    <p:set>
                                      <p:cBhvr>
                                        <p:cTn id="15" fill="hold"/>
                                        <p:tgtEl>
                                          <p:spTgt spid="5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9" grpId="2" animBg="1" advAuto="0"/>
      <p:bldP spid="530" grpId="1" animBg="1" advAuto="0"/>
      <p:bldP spid="546" grpId="4" animBg="1" advAuto="0"/>
      <p:bldP spid="547" grpId="3" animBg="1" advAuto="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 name="Rechteck"/>
          <p:cNvSpPr/>
          <p:nvPr/>
        </p:nvSpPr>
        <p:spPr>
          <a:xfrm>
            <a:off x="9458021" y="4527093"/>
            <a:ext cx="866699" cy="420014"/>
          </a:xfrm>
          <a:prstGeom prst="rect">
            <a:avLst/>
          </a:prstGeom>
          <a:solidFill>
            <a:srgbClr val="DCDEE0"/>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552" name="Rechteck"/>
          <p:cNvSpPr/>
          <p:nvPr/>
        </p:nvSpPr>
        <p:spPr>
          <a:xfrm>
            <a:off x="7984821" y="3638093"/>
            <a:ext cx="1044504" cy="420014"/>
          </a:xfrm>
          <a:prstGeom prst="rect">
            <a:avLst/>
          </a:prstGeom>
          <a:solidFill>
            <a:srgbClr val="DCDEE0"/>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553" name="Rechteck"/>
          <p:cNvSpPr/>
          <p:nvPr/>
        </p:nvSpPr>
        <p:spPr>
          <a:xfrm>
            <a:off x="7984821" y="5416093"/>
            <a:ext cx="779343" cy="420014"/>
          </a:xfrm>
          <a:prstGeom prst="rect">
            <a:avLst/>
          </a:prstGeom>
          <a:solidFill>
            <a:srgbClr val="DCDEE0"/>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554" name="Rechteck"/>
          <p:cNvSpPr/>
          <p:nvPr/>
        </p:nvSpPr>
        <p:spPr>
          <a:xfrm>
            <a:off x="7984821" y="4527093"/>
            <a:ext cx="1248013" cy="420014"/>
          </a:xfrm>
          <a:prstGeom prst="rect">
            <a:avLst/>
          </a:prstGeom>
          <a:solidFill>
            <a:srgbClr val="DCDEE0"/>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555" name="Rechteck"/>
          <p:cNvSpPr/>
          <p:nvPr/>
        </p:nvSpPr>
        <p:spPr>
          <a:xfrm>
            <a:off x="2503573" y="3797300"/>
            <a:ext cx="925853" cy="513100"/>
          </a:xfrm>
          <a:prstGeom prst="rect">
            <a:avLst/>
          </a:prstGeom>
          <a:solidFill>
            <a:srgbClr val="DCDEE0"/>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556" name="Rechteck"/>
          <p:cNvSpPr/>
          <p:nvPr/>
        </p:nvSpPr>
        <p:spPr>
          <a:xfrm>
            <a:off x="2785192" y="5575300"/>
            <a:ext cx="644234" cy="513100"/>
          </a:xfrm>
          <a:prstGeom prst="rect">
            <a:avLst/>
          </a:prstGeom>
          <a:solidFill>
            <a:srgbClr val="DCDEE0"/>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557" name="Rechteck"/>
          <p:cNvSpPr/>
          <p:nvPr/>
        </p:nvSpPr>
        <p:spPr>
          <a:xfrm>
            <a:off x="2288800" y="4686300"/>
            <a:ext cx="1140626" cy="513100"/>
          </a:xfrm>
          <a:prstGeom prst="rect">
            <a:avLst/>
          </a:prstGeom>
          <a:solidFill>
            <a:srgbClr val="DCDEE0"/>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558" name="Rechteck"/>
          <p:cNvSpPr/>
          <p:nvPr/>
        </p:nvSpPr>
        <p:spPr>
          <a:xfrm>
            <a:off x="4898721" y="4686300"/>
            <a:ext cx="638905" cy="513100"/>
          </a:xfrm>
          <a:prstGeom prst="rect">
            <a:avLst/>
          </a:prstGeom>
          <a:solidFill>
            <a:srgbClr val="DCDEE0"/>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559" name="Port Labels"/>
          <p:cNvSpPr txBox="1">
            <a:spLocks noGrp="1"/>
          </p:cNvSpPr>
          <p:nvPr>
            <p:ph type="title"/>
          </p:nvPr>
        </p:nvSpPr>
        <p:spPr>
          <a:prstGeom prst="rect">
            <a:avLst/>
          </a:prstGeom>
        </p:spPr>
        <p:txBody>
          <a:bodyPr/>
          <a:lstStyle/>
          <a:p>
            <a:r>
              <a:rPr lang="de-DE" dirty="0" err="1"/>
              <a:t>Node</a:t>
            </a:r>
            <a:r>
              <a:rPr lang="de-DE" dirty="0"/>
              <a:t> </a:t>
            </a:r>
            <a:r>
              <a:rPr lang="de-DE" dirty="0" err="1"/>
              <a:t>and</a:t>
            </a:r>
            <a:r>
              <a:rPr lang="de-DE" dirty="0"/>
              <a:t> Port Labels</a:t>
            </a:r>
            <a:endParaRPr dirty="0"/>
          </a:p>
        </p:txBody>
      </p:sp>
      <p:sp>
        <p:nvSpPr>
          <p:cNvPr id="560"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46</a:t>
            </a:fld>
            <a:endParaRPr/>
          </a:p>
        </p:txBody>
      </p:sp>
      <p:sp>
        <p:nvSpPr>
          <p:cNvPr id="561" name="Rechteck"/>
          <p:cNvSpPr/>
          <p:nvPr/>
        </p:nvSpPr>
        <p:spPr>
          <a:xfrm>
            <a:off x="3437304" y="3575025"/>
            <a:ext cx="1436019" cy="2349550"/>
          </a:xfrm>
          <a:prstGeom prst="rect">
            <a:avLst/>
          </a:prstGeom>
          <a:ln w="38100">
            <a:solidFill>
              <a:srgbClr val="53585F"/>
            </a:solidFill>
            <a:miter lim="400000"/>
          </a:ln>
        </p:spPr>
        <p:txBody>
          <a:bodyPr lIns="50800" tIns="50800" rIns="50800" bIns="50800" anchor="ctr"/>
          <a:lstStyle/>
          <a:p>
            <a:pPr>
              <a:defRPr sz="2400">
                <a:solidFill>
                  <a:srgbClr val="FFFFFF"/>
                </a:solidFill>
              </a:defRPr>
            </a:pPr>
            <a:endParaRPr/>
          </a:p>
        </p:txBody>
      </p:sp>
      <p:sp>
        <p:nvSpPr>
          <p:cNvPr id="562" name="Quadrat"/>
          <p:cNvSpPr/>
          <p:nvPr/>
        </p:nvSpPr>
        <p:spPr>
          <a:xfrm>
            <a:off x="4879671" y="4667250"/>
            <a:ext cx="165101" cy="165100"/>
          </a:xfrm>
          <a:prstGeom prst="rect">
            <a:avLst/>
          </a:prstGeom>
          <a:solidFill>
            <a:srgbClr val="53585F"/>
          </a:solidFill>
          <a:ln w="12700">
            <a:miter lim="400000"/>
          </a:ln>
        </p:spPr>
        <p:txBody>
          <a:bodyPr lIns="50800" tIns="50800" rIns="50800" bIns="50800" anchor="ctr"/>
          <a:lstStyle/>
          <a:p>
            <a:pPr>
              <a:defRPr sz="2400">
                <a:solidFill>
                  <a:srgbClr val="FFFFFF"/>
                </a:solidFill>
              </a:defRPr>
            </a:pPr>
            <a:endParaRPr/>
          </a:p>
        </p:txBody>
      </p:sp>
      <p:sp>
        <p:nvSpPr>
          <p:cNvPr id="563" name="Cat"/>
          <p:cNvSpPr txBox="1"/>
          <p:nvPr/>
        </p:nvSpPr>
        <p:spPr>
          <a:xfrm>
            <a:off x="4872636" y="4737100"/>
            <a:ext cx="667614"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Cat</a:t>
            </a:r>
          </a:p>
        </p:txBody>
      </p:sp>
      <p:sp>
        <p:nvSpPr>
          <p:cNvPr id="564" name="Quadrat"/>
          <p:cNvSpPr/>
          <p:nvPr/>
        </p:nvSpPr>
        <p:spPr>
          <a:xfrm>
            <a:off x="3266771" y="4667250"/>
            <a:ext cx="165101" cy="165100"/>
          </a:xfrm>
          <a:prstGeom prst="rect">
            <a:avLst/>
          </a:prstGeom>
          <a:solidFill>
            <a:srgbClr val="53585F"/>
          </a:solidFill>
          <a:ln w="12700">
            <a:miter lim="400000"/>
          </a:ln>
        </p:spPr>
        <p:txBody>
          <a:bodyPr lIns="50800" tIns="50800" rIns="50800" bIns="50800" anchor="ctr"/>
          <a:lstStyle/>
          <a:p>
            <a:pPr>
              <a:defRPr sz="2400">
                <a:solidFill>
                  <a:srgbClr val="FFFFFF"/>
                </a:solidFill>
              </a:defRPr>
            </a:pPr>
            <a:endParaRPr/>
          </a:p>
        </p:txBody>
      </p:sp>
      <p:sp>
        <p:nvSpPr>
          <p:cNvPr id="565" name="Quadrat"/>
          <p:cNvSpPr/>
          <p:nvPr/>
        </p:nvSpPr>
        <p:spPr>
          <a:xfrm>
            <a:off x="3266771" y="3778250"/>
            <a:ext cx="165101" cy="165100"/>
          </a:xfrm>
          <a:prstGeom prst="rect">
            <a:avLst/>
          </a:prstGeom>
          <a:solidFill>
            <a:srgbClr val="53585F"/>
          </a:solidFill>
          <a:ln w="12700">
            <a:miter lim="400000"/>
          </a:ln>
        </p:spPr>
        <p:txBody>
          <a:bodyPr lIns="50800" tIns="50800" rIns="50800" bIns="50800" anchor="ctr"/>
          <a:lstStyle/>
          <a:p>
            <a:pPr>
              <a:defRPr sz="2400">
                <a:solidFill>
                  <a:srgbClr val="FFFFFF"/>
                </a:solidFill>
              </a:defRPr>
            </a:pPr>
            <a:endParaRPr/>
          </a:p>
        </p:txBody>
      </p:sp>
      <p:sp>
        <p:nvSpPr>
          <p:cNvPr id="566" name="Quadrat"/>
          <p:cNvSpPr/>
          <p:nvPr/>
        </p:nvSpPr>
        <p:spPr>
          <a:xfrm>
            <a:off x="3266771" y="5556250"/>
            <a:ext cx="165101" cy="165100"/>
          </a:xfrm>
          <a:prstGeom prst="rect">
            <a:avLst/>
          </a:prstGeom>
          <a:solidFill>
            <a:srgbClr val="53585F"/>
          </a:solidFill>
          <a:ln w="12700">
            <a:miter lim="400000"/>
          </a:ln>
        </p:spPr>
        <p:txBody>
          <a:bodyPr lIns="50800" tIns="50800" rIns="50800" bIns="50800" anchor="ctr"/>
          <a:lstStyle/>
          <a:p>
            <a:pPr>
              <a:defRPr sz="2400">
                <a:solidFill>
                  <a:srgbClr val="FFFFFF"/>
                </a:solidFill>
              </a:defRPr>
            </a:pPr>
            <a:endParaRPr/>
          </a:p>
        </p:txBody>
      </p:sp>
      <p:sp>
        <p:nvSpPr>
          <p:cNvPr id="567" name="Meat"/>
          <p:cNvSpPr txBox="1"/>
          <p:nvPr/>
        </p:nvSpPr>
        <p:spPr>
          <a:xfrm>
            <a:off x="2527072" y="3848100"/>
            <a:ext cx="904800"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Meat</a:t>
            </a:r>
          </a:p>
        </p:txBody>
      </p:sp>
      <p:sp>
        <p:nvSpPr>
          <p:cNvPr id="568" name="Bones"/>
          <p:cNvSpPr txBox="1"/>
          <p:nvPr/>
        </p:nvSpPr>
        <p:spPr>
          <a:xfrm>
            <a:off x="2295828" y="4724400"/>
            <a:ext cx="1122427"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Bones</a:t>
            </a:r>
          </a:p>
        </p:txBody>
      </p:sp>
      <p:sp>
        <p:nvSpPr>
          <p:cNvPr id="569" name="Fur"/>
          <p:cNvSpPr txBox="1"/>
          <p:nvPr/>
        </p:nvSpPr>
        <p:spPr>
          <a:xfrm>
            <a:off x="2790112" y="5613400"/>
            <a:ext cx="628143"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Fur</a:t>
            </a:r>
          </a:p>
        </p:txBody>
      </p:sp>
      <p:sp>
        <p:nvSpPr>
          <p:cNvPr id="570" name="Cat"/>
          <p:cNvSpPr txBox="1"/>
          <p:nvPr/>
        </p:nvSpPr>
        <p:spPr>
          <a:xfrm>
            <a:off x="9450754" y="4470400"/>
            <a:ext cx="667615"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Cat</a:t>
            </a:r>
          </a:p>
        </p:txBody>
      </p:sp>
      <p:sp>
        <p:nvSpPr>
          <p:cNvPr id="571" name="Rechteck"/>
          <p:cNvSpPr/>
          <p:nvPr/>
        </p:nvSpPr>
        <p:spPr>
          <a:xfrm>
            <a:off x="8136304" y="3575025"/>
            <a:ext cx="2034503" cy="2349550"/>
          </a:xfrm>
          <a:prstGeom prst="rect">
            <a:avLst/>
          </a:prstGeom>
          <a:ln w="38100">
            <a:solidFill>
              <a:srgbClr val="53585F"/>
            </a:solidFill>
            <a:miter lim="400000"/>
          </a:ln>
        </p:spPr>
        <p:txBody>
          <a:bodyPr lIns="50800" tIns="50800" rIns="50800" bIns="50800" anchor="ctr"/>
          <a:lstStyle/>
          <a:p>
            <a:pPr>
              <a:defRPr sz="2400">
                <a:solidFill>
                  <a:srgbClr val="FFFFFF"/>
                </a:solidFill>
              </a:defRPr>
            </a:pPr>
            <a:endParaRPr/>
          </a:p>
        </p:txBody>
      </p:sp>
      <p:sp>
        <p:nvSpPr>
          <p:cNvPr id="572" name="Quadrat"/>
          <p:cNvSpPr/>
          <p:nvPr/>
        </p:nvSpPr>
        <p:spPr>
          <a:xfrm>
            <a:off x="10162871" y="4667250"/>
            <a:ext cx="165101" cy="165100"/>
          </a:xfrm>
          <a:prstGeom prst="rect">
            <a:avLst/>
          </a:prstGeom>
          <a:solidFill>
            <a:srgbClr val="53585F"/>
          </a:solidFill>
          <a:ln w="12700">
            <a:miter lim="400000"/>
          </a:ln>
        </p:spPr>
        <p:txBody>
          <a:bodyPr lIns="50800" tIns="50800" rIns="50800" bIns="50800" anchor="ctr"/>
          <a:lstStyle/>
          <a:p>
            <a:pPr>
              <a:defRPr sz="2400">
                <a:solidFill>
                  <a:srgbClr val="FFFFFF"/>
                </a:solidFill>
              </a:defRPr>
            </a:pPr>
            <a:endParaRPr/>
          </a:p>
        </p:txBody>
      </p:sp>
      <p:sp>
        <p:nvSpPr>
          <p:cNvPr id="573" name="Quadrat"/>
          <p:cNvSpPr/>
          <p:nvPr/>
        </p:nvSpPr>
        <p:spPr>
          <a:xfrm>
            <a:off x="7965771" y="4667250"/>
            <a:ext cx="165101" cy="165100"/>
          </a:xfrm>
          <a:prstGeom prst="rect">
            <a:avLst/>
          </a:prstGeom>
          <a:solidFill>
            <a:srgbClr val="53585F"/>
          </a:solidFill>
          <a:ln w="12700">
            <a:miter lim="400000"/>
          </a:ln>
        </p:spPr>
        <p:txBody>
          <a:bodyPr lIns="50800" tIns="50800" rIns="50800" bIns="50800" anchor="ctr"/>
          <a:lstStyle/>
          <a:p>
            <a:pPr>
              <a:defRPr sz="2400">
                <a:solidFill>
                  <a:srgbClr val="FFFFFF"/>
                </a:solidFill>
              </a:defRPr>
            </a:pPr>
            <a:endParaRPr/>
          </a:p>
        </p:txBody>
      </p:sp>
      <p:sp>
        <p:nvSpPr>
          <p:cNvPr id="574" name="Quadrat"/>
          <p:cNvSpPr/>
          <p:nvPr/>
        </p:nvSpPr>
        <p:spPr>
          <a:xfrm>
            <a:off x="7965771" y="3778250"/>
            <a:ext cx="165101" cy="165100"/>
          </a:xfrm>
          <a:prstGeom prst="rect">
            <a:avLst/>
          </a:prstGeom>
          <a:solidFill>
            <a:srgbClr val="53585F"/>
          </a:solidFill>
          <a:ln w="12700">
            <a:miter lim="400000"/>
          </a:ln>
        </p:spPr>
        <p:txBody>
          <a:bodyPr lIns="50800" tIns="50800" rIns="50800" bIns="50800" anchor="ctr"/>
          <a:lstStyle/>
          <a:p>
            <a:pPr>
              <a:defRPr sz="2400">
                <a:solidFill>
                  <a:srgbClr val="FFFFFF"/>
                </a:solidFill>
              </a:defRPr>
            </a:pPr>
            <a:endParaRPr/>
          </a:p>
        </p:txBody>
      </p:sp>
      <p:sp>
        <p:nvSpPr>
          <p:cNvPr id="575" name="Quadrat"/>
          <p:cNvSpPr/>
          <p:nvPr/>
        </p:nvSpPr>
        <p:spPr>
          <a:xfrm>
            <a:off x="7965771" y="5556250"/>
            <a:ext cx="165101" cy="165100"/>
          </a:xfrm>
          <a:prstGeom prst="rect">
            <a:avLst/>
          </a:prstGeom>
          <a:solidFill>
            <a:srgbClr val="53585F"/>
          </a:solidFill>
          <a:ln w="12700">
            <a:miter lim="400000"/>
          </a:ln>
        </p:spPr>
        <p:txBody>
          <a:bodyPr lIns="50800" tIns="50800" rIns="50800" bIns="50800" anchor="ctr"/>
          <a:lstStyle/>
          <a:p>
            <a:pPr>
              <a:defRPr sz="2400">
                <a:solidFill>
                  <a:srgbClr val="FFFFFF"/>
                </a:solidFill>
              </a:defRPr>
            </a:pPr>
            <a:endParaRPr/>
          </a:p>
        </p:txBody>
      </p:sp>
      <p:sp>
        <p:nvSpPr>
          <p:cNvPr id="576" name="Meat"/>
          <p:cNvSpPr txBox="1"/>
          <p:nvPr/>
        </p:nvSpPr>
        <p:spPr>
          <a:xfrm>
            <a:off x="8137828" y="3581400"/>
            <a:ext cx="904800"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Meat</a:t>
            </a:r>
          </a:p>
        </p:txBody>
      </p:sp>
      <p:sp>
        <p:nvSpPr>
          <p:cNvPr id="577" name="Bones"/>
          <p:cNvSpPr txBox="1"/>
          <p:nvPr/>
        </p:nvSpPr>
        <p:spPr>
          <a:xfrm>
            <a:off x="8137828" y="4483100"/>
            <a:ext cx="1122427"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Bones</a:t>
            </a:r>
          </a:p>
        </p:txBody>
      </p:sp>
      <p:sp>
        <p:nvSpPr>
          <p:cNvPr id="578" name="Fur"/>
          <p:cNvSpPr txBox="1"/>
          <p:nvPr/>
        </p:nvSpPr>
        <p:spPr>
          <a:xfrm>
            <a:off x="8137828" y="5372100"/>
            <a:ext cx="628143"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Fur</a:t>
            </a:r>
          </a:p>
        </p:txBody>
      </p:sp>
      <p:sp>
        <p:nvSpPr>
          <p:cNvPr id="579" name="Inside"/>
          <p:cNvSpPr txBox="1"/>
          <p:nvPr/>
        </p:nvSpPr>
        <p:spPr>
          <a:xfrm>
            <a:off x="8473928" y="2481599"/>
            <a:ext cx="1359257"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4200"/>
              </a:spcBef>
            </a:lvl1pPr>
          </a:lstStyle>
          <a:p>
            <a:r>
              <a:t>Inside</a:t>
            </a:r>
          </a:p>
        </p:txBody>
      </p:sp>
      <p:sp>
        <p:nvSpPr>
          <p:cNvPr id="580" name="Outside"/>
          <p:cNvSpPr txBox="1"/>
          <p:nvPr/>
        </p:nvSpPr>
        <p:spPr>
          <a:xfrm>
            <a:off x="3297834" y="2481599"/>
            <a:ext cx="1714958"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4200"/>
              </a:spcBef>
            </a:lvl1pPr>
          </a:lstStyle>
          <a:p>
            <a:r>
              <a:t>Outside</a:t>
            </a:r>
          </a:p>
        </p:txBody>
      </p:sp>
      <p:grpSp>
        <p:nvGrpSpPr>
          <p:cNvPr id="588" name="Gruppieren"/>
          <p:cNvGrpSpPr/>
          <p:nvPr/>
        </p:nvGrpSpPr>
        <p:grpSpPr>
          <a:xfrm>
            <a:off x="4733774" y="6921500"/>
            <a:ext cx="3770961" cy="1701801"/>
            <a:chOff x="0" y="0"/>
            <a:chExt cx="3770960" cy="1701800"/>
          </a:xfrm>
        </p:grpSpPr>
        <p:sp>
          <p:nvSpPr>
            <p:cNvPr id="581" name="Rechteck"/>
            <p:cNvSpPr/>
            <p:nvPr/>
          </p:nvSpPr>
          <p:spPr>
            <a:xfrm>
              <a:off x="989530" y="146025"/>
              <a:ext cx="1436019" cy="1418037"/>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582" name="Quadrat"/>
            <p:cNvSpPr/>
            <p:nvPr/>
          </p:nvSpPr>
          <p:spPr>
            <a:xfrm>
              <a:off x="2431897" y="772493"/>
              <a:ext cx="165101" cy="165101"/>
            </a:xfrm>
            <a:prstGeom prst="rect">
              <a:avLst/>
            </a:prstGeom>
            <a:solidFill>
              <a:srgbClr val="53585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583" name="Tortoise"/>
            <p:cNvSpPr txBox="1"/>
            <p:nvPr/>
          </p:nvSpPr>
          <p:spPr>
            <a:xfrm>
              <a:off x="2424861" y="876300"/>
              <a:ext cx="1346100"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Tortoise</a:t>
              </a:r>
            </a:p>
          </p:txBody>
        </p:sp>
        <p:sp>
          <p:nvSpPr>
            <p:cNvPr id="584" name="Quadrat"/>
            <p:cNvSpPr/>
            <p:nvPr/>
          </p:nvSpPr>
          <p:spPr>
            <a:xfrm>
              <a:off x="818997" y="1111250"/>
              <a:ext cx="165101" cy="165100"/>
            </a:xfrm>
            <a:prstGeom prst="rect">
              <a:avLst/>
            </a:prstGeom>
            <a:solidFill>
              <a:srgbClr val="53585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585" name="Quadrat"/>
            <p:cNvSpPr/>
            <p:nvPr/>
          </p:nvSpPr>
          <p:spPr>
            <a:xfrm>
              <a:off x="818997" y="476250"/>
              <a:ext cx="165101" cy="165100"/>
            </a:xfrm>
            <a:prstGeom prst="rect">
              <a:avLst/>
            </a:prstGeom>
            <a:solidFill>
              <a:srgbClr val="53585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586" name="Shell"/>
            <p:cNvSpPr txBox="1"/>
            <p:nvPr/>
          </p:nvSpPr>
          <p:spPr>
            <a:xfrm>
              <a:off x="79298" y="0"/>
              <a:ext cx="884886"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Shell</a:t>
              </a:r>
            </a:p>
          </p:txBody>
        </p:sp>
        <p:sp>
          <p:nvSpPr>
            <p:cNvPr id="587" name="Guns"/>
            <p:cNvSpPr txBox="1"/>
            <p:nvPr/>
          </p:nvSpPr>
          <p:spPr>
            <a:xfrm>
              <a:off x="0" y="1168400"/>
              <a:ext cx="964184"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rPr dirty="0"/>
                <a:t>Guns</a:t>
              </a: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55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557"/>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3" nodeType="afterEffect">
                                  <p:stCondLst>
                                    <p:cond delay="0"/>
                                  </p:stCondLst>
                                  <p:iterate>
                                    <p:tmAbs val="0"/>
                                  </p:iterate>
                                  <p:childTnLst>
                                    <p:set>
                                      <p:cBhvr>
                                        <p:cTn id="12" fill="hold"/>
                                        <p:tgtEl>
                                          <p:spTgt spid="555"/>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4" nodeType="afterEffect">
                                  <p:stCondLst>
                                    <p:cond delay="0"/>
                                  </p:stCondLst>
                                  <p:iterate>
                                    <p:tmAbs val="0"/>
                                  </p:iterate>
                                  <p:childTnLst>
                                    <p:set>
                                      <p:cBhvr>
                                        <p:cTn id="15" fill="hold"/>
                                        <p:tgtEl>
                                          <p:spTgt spid="556"/>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5" nodeType="afterEffect">
                                  <p:stCondLst>
                                    <p:cond delay="0"/>
                                  </p:stCondLst>
                                  <p:iterate>
                                    <p:tmAbs val="0"/>
                                  </p:iterate>
                                  <p:childTnLst>
                                    <p:set>
                                      <p:cBhvr>
                                        <p:cTn id="18" fill="hold"/>
                                        <p:tgtEl>
                                          <p:spTgt spid="554"/>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6" nodeType="afterEffect">
                                  <p:stCondLst>
                                    <p:cond delay="0"/>
                                  </p:stCondLst>
                                  <p:iterate>
                                    <p:tmAbs val="0"/>
                                  </p:iterate>
                                  <p:childTnLst>
                                    <p:set>
                                      <p:cBhvr>
                                        <p:cTn id="21" fill="hold"/>
                                        <p:tgtEl>
                                          <p:spTgt spid="552"/>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7" nodeType="afterEffect">
                                  <p:stCondLst>
                                    <p:cond delay="0"/>
                                  </p:stCondLst>
                                  <p:iterate>
                                    <p:tmAbs val="0"/>
                                  </p:iterate>
                                  <p:childTnLst>
                                    <p:set>
                                      <p:cBhvr>
                                        <p:cTn id="24" fill="hold"/>
                                        <p:tgtEl>
                                          <p:spTgt spid="553"/>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8" nodeType="afterEffect">
                                  <p:stCondLst>
                                    <p:cond delay="0"/>
                                  </p:stCondLst>
                                  <p:iterate>
                                    <p:tmAbs val="0"/>
                                  </p:iterate>
                                  <p:childTnLst>
                                    <p:set>
                                      <p:cBhvr>
                                        <p:cTn id="27" fill="hold"/>
                                        <p:tgtEl>
                                          <p:spTgt spid="55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9" nodeType="clickEffect">
                                  <p:stCondLst>
                                    <p:cond delay="0"/>
                                  </p:stCondLst>
                                  <p:iterate>
                                    <p:tmAbs val="0"/>
                                  </p:iterate>
                                  <p:childTnLst>
                                    <p:set>
                                      <p:cBhvr>
                                        <p:cTn id="31" fill="hold"/>
                                        <p:tgtEl>
                                          <p:spTgt spid="5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1" grpId="8" animBg="1" advAuto="0"/>
      <p:bldP spid="552" grpId="6" animBg="1" advAuto="0"/>
      <p:bldP spid="553" grpId="7" animBg="1" advAuto="0"/>
      <p:bldP spid="554" grpId="5" animBg="1" advAuto="0"/>
      <p:bldP spid="555" grpId="3" animBg="1" advAuto="0"/>
      <p:bldP spid="556" grpId="4" animBg="1" advAuto="0"/>
      <p:bldP spid="557" grpId="2" animBg="1" advAuto="0"/>
      <p:bldP spid="558" grpId="1" animBg="1" advAuto="0"/>
      <p:bldP spid="588" grpId="9" animBg="1" advAuto="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Diagram Features"/>
          <p:cNvSpPr txBox="1">
            <a:spLocks noGrp="1"/>
          </p:cNvSpPr>
          <p:nvPr>
            <p:ph type="title"/>
          </p:nvPr>
        </p:nvSpPr>
        <p:spPr>
          <a:prstGeom prst="rect">
            <a:avLst/>
          </a:prstGeom>
        </p:spPr>
        <p:txBody>
          <a:bodyPr/>
          <a:lstStyle/>
          <a:p>
            <a:r>
              <a:t>Diagram Features</a:t>
            </a:r>
          </a:p>
        </p:txBody>
      </p:sp>
      <p:sp>
        <p:nvSpPr>
          <p:cNvPr id="301"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47</a:t>
            </a:fld>
            <a:endParaRPr/>
          </a:p>
        </p:txBody>
      </p:sp>
      <p:grpSp>
        <p:nvGrpSpPr>
          <p:cNvPr id="5" name="Group 4">
            <a:extLst>
              <a:ext uri="{FF2B5EF4-FFF2-40B4-BE49-F238E27FC236}">
                <a16:creationId xmlns:a16="http://schemas.microsoft.com/office/drawing/2014/main" id="{1E3A6422-FC73-5D4A-BDE8-7B3E0DA389F3}"/>
              </a:ext>
            </a:extLst>
          </p:cNvPr>
          <p:cNvGrpSpPr/>
          <p:nvPr/>
        </p:nvGrpSpPr>
        <p:grpSpPr>
          <a:xfrm>
            <a:off x="3179911" y="6257778"/>
            <a:ext cx="7729883" cy="1133168"/>
            <a:chOff x="3179911" y="5686270"/>
            <a:chExt cx="7729883" cy="1133168"/>
          </a:xfrm>
        </p:grpSpPr>
        <p:sp>
          <p:nvSpPr>
            <p:cNvPr id="314" name="Edges"/>
            <p:cNvSpPr txBox="1"/>
            <p:nvPr/>
          </p:nvSpPr>
          <p:spPr>
            <a:xfrm>
              <a:off x="3179911" y="5929002"/>
              <a:ext cx="1435151" cy="64770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rPr dirty="0"/>
                <a:t>Edges</a:t>
              </a:r>
            </a:p>
          </p:txBody>
        </p:sp>
        <p:grpSp>
          <p:nvGrpSpPr>
            <p:cNvPr id="321" name="Gruppieren"/>
            <p:cNvGrpSpPr/>
            <p:nvPr/>
          </p:nvGrpSpPr>
          <p:grpSpPr>
            <a:xfrm>
              <a:off x="7301100" y="5686270"/>
              <a:ext cx="3608694" cy="1133168"/>
              <a:chOff x="0" y="0"/>
              <a:chExt cx="3608692" cy="1133166"/>
            </a:xfrm>
          </p:grpSpPr>
          <p:sp>
            <p:nvSpPr>
              <p:cNvPr id="315" name="Rechteck"/>
              <p:cNvSpPr/>
              <p:nvPr/>
            </p:nvSpPr>
            <p:spPr>
              <a:xfrm>
                <a:off x="127000" y="109546"/>
                <a:ext cx="687693" cy="914075"/>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16" name="Rechteck"/>
              <p:cNvSpPr/>
              <p:nvPr/>
            </p:nvSpPr>
            <p:spPr>
              <a:xfrm>
                <a:off x="0" y="0"/>
                <a:ext cx="330404" cy="1133167"/>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317" name="Rechteck"/>
              <p:cNvSpPr/>
              <p:nvPr/>
            </p:nvSpPr>
            <p:spPr>
              <a:xfrm flipH="1">
                <a:off x="2794000" y="109546"/>
                <a:ext cx="687693" cy="914075"/>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318" name="Rechteck"/>
              <p:cNvSpPr/>
              <p:nvPr/>
            </p:nvSpPr>
            <p:spPr>
              <a:xfrm flipH="1">
                <a:off x="3278289" y="0"/>
                <a:ext cx="330404" cy="1133167"/>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319" name="Linie"/>
              <p:cNvSpPr/>
              <p:nvPr/>
            </p:nvSpPr>
            <p:spPr>
              <a:xfrm>
                <a:off x="833742" y="566583"/>
                <a:ext cx="1941209" cy="1"/>
              </a:xfrm>
              <a:prstGeom prst="line">
                <a:avLst/>
              </a:prstGeom>
              <a:noFill/>
              <a:ln w="508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dirty="0"/>
              </a:p>
            </p:txBody>
          </p:sp>
          <p:sp>
            <p:nvSpPr>
              <p:cNvPr id="320" name="Edge"/>
              <p:cNvSpPr txBox="1"/>
              <p:nvPr/>
            </p:nvSpPr>
            <p:spPr>
              <a:xfrm>
                <a:off x="1322432" y="534413"/>
                <a:ext cx="963829"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Edge</a:t>
                </a:r>
              </a:p>
            </p:txBody>
          </p:sp>
        </p:grpSp>
      </p:grpSp>
      <p:sp>
        <p:nvSpPr>
          <p:cNvPr id="302" name="Nodes"/>
          <p:cNvSpPr txBox="1"/>
          <p:nvPr/>
        </p:nvSpPr>
        <p:spPr>
          <a:xfrm>
            <a:off x="3179911" y="3694034"/>
            <a:ext cx="1460754" cy="64770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rPr dirty="0"/>
              <a:t>Nodes</a:t>
            </a:r>
          </a:p>
        </p:txBody>
      </p:sp>
      <p:grpSp>
        <p:nvGrpSpPr>
          <p:cNvPr id="18" name="Gruppieren">
            <a:extLst>
              <a:ext uri="{FF2B5EF4-FFF2-40B4-BE49-F238E27FC236}">
                <a16:creationId xmlns:a16="http://schemas.microsoft.com/office/drawing/2014/main" id="{2D4CF384-D8E6-544A-AC17-4BC4B8C9E368}"/>
              </a:ext>
            </a:extLst>
          </p:cNvPr>
          <p:cNvGrpSpPr/>
          <p:nvPr/>
        </p:nvGrpSpPr>
        <p:grpSpPr>
          <a:xfrm>
            <a:off x="3186261" y="4846781"/>
            <a:ext cx="6556077" cy="1133168"/>
            <a:chOff x="0" y="0"/>
            <a:chExt cx="6556076" cy="1133166"/>
          </a:xfrm>
        </p:grpSpPr>
        <p:sp>
          <p:nvSpPr>
            <p:cNvPr id="19" name="Ports">
              <a:extLst>
                <a:ext uri="{FF2B5EF4-FFF2-40B4-BE49-F238E27FC236}">
                  <a16:creationId xmlns:a16="http://schemas.microsoft.com/office/drawing/2014/main" id="{89F3C4BE-EDEB-1643-B400-AA7F6E51BAEE}"/>
                </a:ext>
              </a:extLst>
            </p:cNvPr>
            <p:cNvSpPr txBox="1"/>
            <p:nvPr/>
          </p:nvSpPr>
          <p:spPr>
            <a:xfrm>
              <a:off x="0" y="242733"/>
              <a:ext cx="1164032"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rPr dirty="0"/>
                <a:t>Ports</a:t>
              </a:r>
            </a:p>
          </p:txBody>
        </p:sp>
        <p:grpSp>
          <p:nvGrpSpPr>
            <p:cNvPr id="20" name="Gruppieren">
              <a:extLst>
                <a:ext uri="{FF2B5EF4-FFF2-40B4-BE49-F238E27FC236}">
                  <a16:creationId xmlns:a16="http://schemas.microsoft.com/office/drawing/2014/main" id="{A45CB4CC-8FBB-C54D-9AEE-EDDDDF4CC4B0}"/>
                </a:ext>
              </a:extLst>
            </p:cNvPr>
            <p:cNvGrpSpPr/>
            <p:nvPr/>
          </p:nvGrpSpPr>
          <p:grpSpPr>
            <a:xfrm>
              <a:off x="4969376" y="0"/>
              <a:ext cx="1586701" cy="1133167"/>
              <a:chOff x="0" y="0"/>
              <a:chExt cx="1586699" cy="1133166"/>
            </a:xfrm>
          </p:grpSpPr>
          <p:sp>
            <p:nvSpPr>
              <p:cNvPr id="21" name="Rechteck">
                <a:extLst>
                  <a:ext uri="{FF2B5EF4-FFF2-40B4-BE49-F238E27FC236}">
                    <a16:creationId xmlns:a16="http://schemas.microsoft.com/office/drawing/2014/main" id="{4B3895CF-7709-6641-BD0F-9FC3C17C16FB}"/>
                  </a:ext>
                </a:extLst>
              </p:cNvPr>
              <p:cNvSpPr/>
              <p:nvPr/>
            </p:nvSpPr>
            <p:spPr>
              <a:xfrm>
                <a:off x="127000" y="109546"/>
                <a:ext cx="687693" cy="914075"/>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22" name="Rechteck">
                <a:extLst>
                  <a:ext uri="{FF2B5EF4-FFF2-40B4-BE49-F238E27FC236}">
                    <a16:creationId xmlns:a16="http://schemas.microsoft.com/office/drawing/2014/main" id="{89DF9A82-ED10-084E-A44E-F9EC8FE9AF95}"/>
                  </a:ext>
                </a:extLst>
              </p:cNvPr>
              <p:cNvSpPr/>
              <p:nvPr/>
            </p:nvSpPr>
            <p:spPr>
              <a:xfrm>
                <a:off x="0" y="0"/>
                <a:ext cx="330404" cy="1133167"/>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23" name="Quadrat">
                <a:extLst>
                  <a:ext uri="{FF2B5EF4-FFF2-40B4-BE49-F238E27FC236}">
                    <a16:creationId xmlns:a16="http://schemas.microsoft.com/office/drawing/2014/main" id="{5FAB1BAE-E97E-1944-8ACF-9F9EF6E160CE}"/>
                  </a:ext>
                </a:extLst>
              </p:cNvPr>
              <p:cNvSpPr/>
              <p:nvPr/>
            </p:nvSpPr>
            <p:spPr>
              <a:xfrm>
                <a:off x="821042" y="484033"/>
                <a:ext cx="165101" cy="165101"/>
              </a:xfrm>
              <a:prstGeom prst="rect">
                <a:avLst/>
              </a:prstGeom>
              <a:solidFill>
                <a:srgbClr val="53585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24" name="Port">
                <a:extLst>
                  <a:ext uri="{FF2B5EF4-FFF2-40B4-BE49-F238E27FC236}">
                    <a16:creationId xmlns:a16="http://schemas.microsoft.com/office/drawing/2014/main" id="{B53B8E6F-ABB6-C74D-9490-93EE66B0F16E}"/>
                  </a:ext>
                </a:extLst>
              </p:cNvPr>
              <p:cNvSpPr txBox="1"/>
              <p:nvPr/>
            </p:nvSpPr>
            <p:spPr>
              <a:xfrm>
                <a:off x="833742" y="599766"/>
                <a:ext cx="752958"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Port</a:t>
                </a:r>
              </a:p>
            </p:txBody>
          </p:sp>
        </p:grpSp>
      </p:grpSp>
      <p:grpSp>
        <p:nvGrpSpPr>
          <p:cNvPr id="27" name="Gruppieren">
            <a:extLst>
              <a:ext uri="{FF2B5EF4-FFF2-40B4-BE49-F238E27FC236}">
                <a16:creationId xmlns:a16="http://schemas.microsoft.com/office/drawing/2014/main" id="{808DF605-542A-314F-A228-2F0395D1DB00}"/>
              </a:ext>
            </a:extLst>
          </p:cNvPr>
          <p:cNvGrpSpPr/>
          <p:nvPr/>
        </p:nvGrpSpPr>
        <p:grpSpPr>
          <a:xfrm>
            <a:off x="8405055" y="3569184"/>
            <a:ext cx="1413485" cy="914077"/>
            <a:chOff x="0" y="0"/>
            <a:chExt cx="1413484" cy="914074"/>
          </a:xfrm>
        </p:grpSpPr>
        <p:sp>
          <p:nvSpPr>
            <p:cNvPr id="28" name="Rechteck">
              <a:extLst>
                <a:ext uri="{FF2B5EF4-FFF2-40B4-BE49-F238E27FC236}">
                  <a16:creationId xmlns:a16="http://schemas.microsoft.com/office/drawing/2014/main" id="{13423F15-2FD7-6743-ACC6-5A8B0802E16E}"/>
                </a:ext>
              </a:extLst>
            </p:cNvPr>
            <p:cNvSpPr/>
            <p:nvPr/>
          </p:nvSpPr>
          <p:spPr>
            <a:xfrm>
              <a:off x="0" y="0"/>
              <a:ext cx="1413485" cy="914075"/>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29" name="Node">
              <a:extLst>
                <a:ext uri="{FF2B5EF4-FFF2-40B4-BE49-F238E27FC236}">
                  <a16:creationId xmlns:a16="http://schemas.microsoft.com/office/drawing/2014/main" id="{409448E2-3E84-1645-990A-764A870DA990}"/>
                </a:ext>
              </a:extLst>
            </p:cNvPr>
            <p:cNvSpPr txBox="1"/>
            <p:nvPr/>
          </p:nvSpPr>
          <p:spPr>
            <a:xfrm>
              <a:off x="214871" y="190337"/>
              <a:ext cx="983743"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Node</a:t>
              </a:r>
            </a:p>
          </p:txBody>
        </p:sp>
      </p:grpSp>
      <p:grpSp>
        <p:nvGrpSpPr>
          <p:cNvPr id="30" name="Group 29">
            <a:extLst>
              <a:ext uri="{FF2B5EF4-FFF2-40B4-BE49-F238E27FC236}">
                <a16:creationId xmlns:a16="http://schemas.microsoft.com/office/drawing/2014/main" id="{32FB45C2-F755-1345-B963-39EDF274C31F}"/>
              </a:ext>
            </a:extLst>
          </p:cNvPr>
          <p:cNvGrpSpPr/>
          <p:nvPr/>
        </p:nvGrpSpPr>
        <p:grpSpPr>
          <a:xfrm>
            <a:off x="1270669" y="3402100"/>
            <a:ext cx="10463462" cy="2555788"/>
            <a:chOff x="1233176" y="2930611"/>
            <a:chExt cx="10463462" cy="1232316"/>
          </a:xfrm>
        </p:grpSpPr>
        <p:cxnSp>
          <p:nvCxnSpPr>
            <p:cNvPr id="31" name="Straight Connector 30">
              <a:extLst>
                <a:ext uri="{FF2B5EF4-FFF2-40B4-BE49-F238E27FC236}">
                  <a16:creationId xmlns:a16="http://schemas.microsoft.com/office/drawing/2014/main" id="{13AE0E96-5C42-AC47-8351-849B72A18CF6}"/>
                </a:ext>
              </a:extLst>
            </p:cNvPr>
            <p:cNvCxnSpPr>
              <a:cxnSpLocks/>
            </p:cNvCxnSpPr>
            <p:nvPr/>
          </p:nvCxnSpPr>
          <p:spPr>
            <a:xfrm>
              <a:off x="1233176" y="2930611"/>
              <a:ext cx="0" cy="1232316"/>
            </a:xfrm>
            <a:prstGeom prst="line">
              <a:avLst/>
            </a:prstGeom>
            <a:noFill/>
            <a:ln w="6985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32" name="Straight Connector 31">
              <a:extLst>
                <a:ext uri="{FF2B5EF4-FFF2-40B4-BE49-F238E27FC236}">
                  <a16:creationId xmlns:a16="http://schemas.microsoft.com/office/drawing/2014/main" id="{00C2C060-9814-1A4E-B7F7-9D9B95FD832F}"/>
                </a:ext>
              </a:extLst>
            </p:cNvPr>
            <p:cNvCxnSpPr>
              <a:cxnSpLocks/>
            </p:cNvCxnSpPr>
            <p:nvPr/>
          </p:nvCxnSpPr>
          <p:spPr>
            <a:xfrm>
              <a:off x="11696638" y="2930611"/>
              <a:ext cx="0" cy="1232316"/>
            </a:xfrm>
            <a:prstGeom prst="line">
              <a:avLst/>
            </a:prstGeom>
            <a:noFill/>
            <a:ln w="69850" cap="flat">
              <a:solidFill>
                <a:srgbClr val="CA7D17"/>
              </a:solidFill>
              <a:prstDash val="solid"/>
              <a:miter lim="400000"/>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3422234815"/>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500" fill="hold"/>
                                        <p:tgtEl>
                                          <p:spTgt spid="30"/>
                                        </p:tgtEl>
                                      </p:cBhvr>
                                      <p:by x="100000" y="50000"/>
                                    </p:animScale>
                                  </p:childTnLst>
                                </p:cTn>
                              </p:par>
                              <p:par>
                                <p:cTn id="7" presetID="42" presetClass="path" presetSubtype="0" accel="50000" decel="50000" fill="hold" nodeType="withEffect">
                                  <p:stCondLst>
                                    <p:cond delay="0"/>
                                  </p:stCondLst>
                                  <p:childTnLst>
                                    <p:animMotion origin="layout" path="M 0 2.29167E-6 L 0 0.21598 " pathEditMode="relative" rAng="0" ptsTypes="AA">
                                      <p:cBhvr>
                                        <p:cTn id="8" dur="1000" fill="hold"/>
                                        <p:tgtEl>
                                          <p:spTgt spid="30"/>
                                        </p:tgtEl>
                                        <p:attrNameLst>
                                          <p:attrName>ppt_x</p:attrName>
                                          <p:attrName>ppt_y</p:attrName>
                                        </p:attrNameLst>
                                      </p:cBhvr>
                                      <p:rCtr x="0" y="1079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 name="Edge Labels"/>
          <p:cNvSpPr txBox="1">
            <a:spLocks noGrp="1"/>
          </p:cNvSpPr>
          <p:nvPr>
            <p:ph type="title"/>
          </p:nvPr>
        </p:nvSpPr>
        <p:spPr>
          <a:prstGeom prst="rect">
            <a:avLst/>
          </a:prstGeom>
        </p:spPr>
        <p:txBody>
          <a:bodyPr/>
          <a:lstStyle/>
          <a:p>
            <a:r>
              <a:t>Edge Labels</a:t>
            </a:r>
          </a:p>
        </p:txBody>
      </p:sp>
      <p:sp>
        <p:nvSpPr>
          <p:cNvPr id="593"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48</a:t>
            </a:fld>
            <a:endParaRPr/>
          </a:p>
        </p:txBody>
      </p:sp>
      <p:sp>
        <p:nvSpPr>
          <p:cNvPr id="594" name="Quadrat"/>
          <p:cNvSpPr/>
          <p:nvPr/>
        </p:nvSpPr>
        <p:spPr>
          <a:xfrm>
            <a:off x="1698312" y="4552511"/>
            <a:ext cx="914401" cy="914076"/>
          </a:xfrm>
          <a:prstGeom prst="rect">
            <a:avLst/>
          </a:prstGeom>
          <a:ln w="38100">
            <a:solidFill>
              <a:srgbClr val="53585F"/>
            </a:solidFill>
            <a:miter lim="400000"/>
          </a:ln>
        </p:spPr>
        <p:txBody>
          <a:bodyPr lIns="50800" tIns="50800" rIns="50800" bIns="50800" anchor="ctr"/>
          <a:lstStyle/>
          <a:p>
            <a:pPr>
              <a:defRPr sz="2400">
                <a:solidFill>
                  <a:srgbClr val="FFFFFF"/>
                </a:solidFill>
              </a:defRPr>
            </a:pPr>
            <a:endParaRPr/>
          </a:p>
        </p:txBody>
      </p:sp>
      <p:sp>
        <p:nvSpPr>
          <p:cNvPr id="595" name="Quadrat"/>
          <p:cNvSpPr/>
          <p:nvPr/>
        </p:nvSpPr>
        <p:spPr>
          <a:xfrm>
            <a:off x="10392088" y="4552511"/>
            <a:ext cx="914401" cy="914076"/>
          </a:xfrm>
          <a:prstGeom prst="rect">
            <a:avLst/>
          </a:prstGeom>
          <a:ln w="38100">
            <a:solidFill>
              <a:srgbClr val="53585F"/>
            </a:solidFill>
            <a:miter lim="400000"/>
          </a:ln>
        </p:spPr>
        <p:txBody>
          <a:bodyPr lIns="50800" tIns="50800" rIns="50800" bIns="50800" anchor="ctr"/>
          <a:lstStyle/>
          <a:p>
            <a:pPr>
              <a:defRPr sz="2400">
                <a:solidFill>
                  <a:srgbClr val="FFFFFF"/>
                </a:solidFill>
              </a:defRPr>
            </a:pPr>
            <a:endParaRPr/>
          </a:p>
        </p:txBody>
      </p:sp>
      <p:sp>
        <p:nvSpPr>
          <p:cNvPr id="596" name="Linie"/>
          <p:cNvSpPr/>
          <p:nvPr/>
        </p:nvSpPr>
        <p:spPr>
          <a:xfrm>
            <a:off x="2629730" y="5009549"/>
            <a:ext cx="7745339" cy="1"/>
          </a:xfrm>
          <a:prstGeom prst="line">
            <a:avLst/>
          </a:prstGeom>
          <a:ln w="50800">
            <a:solidFill>
              <a:srgbClr val="53585F"/>
            </a:solidFill>
            <a:miter lim="400000"/>
            <a:tailEnd type="triangle"/>
          </a:ln>
        </p:spPr>
        <p:txBody>
          <a:bodyPr lIns="50800" tIns="50800" rIns="50800" bIns="50800" anchor="ctr"/>
          <a:lstStyle/>
          <a:p>
            <a:pPr>
              <a:defRPr sz="2400"/>
            </a:pPr>
            <a:endParaRPr/>
          </a:p>
        </p:txBody>
      </p:sp>
      <p:sp>
        <p:nvSpPr>
          <p:cNvPr id="597" name="Tail label"/>
          <p:cNvSpPr txBox="1"/>
          <p:nvPr/>
        </p:nvSpPr>
        <p:spPr>
          <a:xfrm>
            <a:off x="2657162" y="4508061"/>
            <a:ext cx="1497585"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Tail label</a:t>
            </a:r>
          </a:p>
        </p:txBody>
      </p:sp>
      <p:sp>
        <p:nvSpPr>
          <p:cNvPr id="598" name="Head label"/>
          <p:cNvSpPr txBox="1"/>
          <p:nvPr/>
        </p:nvSpPr>
        <p:spPr>
          <a:xfrm>
            <a:off x="8494454" y="4508061"/>
            <a:ext cx="1853185"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Head label</a:t>
            </a:r>
          </a:p>
        </p:txBody>
      </p:sp>
      <p:sp>
        <p:nvSpPr>
          <p:cNvPr id="599" name="Center label"/>
          <p:cNvSpPr txBox="1"/>
          <p:nvPr/>
        </p:nvSpPr>
        <p:spPr>
          <a:xfrm>
            <a:off x="5476951" y="4508061"/>
            <a:ext cx="2050898"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Center label</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5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5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5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7" grpId="2" animBg="1" advAuto="0"/>
      <p:bldP spid="598" grpId="3" animBg="1" advAuto="0"/>
      <p:bldP spid="599" grpId="1" animBg="1" advAuto="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 name="Rechteck"/>
          <p:cNvSpPr/>
          <p:nvPr/>
        </p:nvSpPr>
        <p:spPr>
          <a:xfrm>
            <a:off x="3463202" y="5902197"/>
            <a:ext cx="3843811" cy="1953111"/>
          </a:xfrm>
          <a:prstGeom prst="rect">
            <a:avLst/>
          </a:prstGeom>
          <a:solidFill>
            <a:srgbClr val="DCDEE0"/>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04" name="Rechteck"/>
          <p:cNvSpPr/>
          <p:nvPr/>
        </p:nvSpPr>
        <p:spPr>
          <a:xfrm>
            <a:off x="3463202" y="5902197"/>
            <a:ext cx="5697192" cy="1953111"/>
          </a:xfrm>
          <a:prstGeom prst="rect">
            <a:avLst/>
          </a:prstGeom>
          <a:solidFill>
            <a:srgbClr val="DCDEE0"/>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05" name="Rechteck"/>
          <p:cNvSpPr/>
          <p:nvPr/>
        </p:nvSpPr>
        <p:spPr>
          <a:xfrm>
            <a:off x="3463202" y="2854197"/>
            <a:ext cx="3553393" cy="1953111"/>
          </a:xfrm>
          <a:prstGeom prst="rect">
            <a:avLst/>
          </a:prstGeom>
          <a:solidFill>
            <a:srgbClr val="DCDEE0"/>
          </a:solidFill>
          <a:ln w="38100">
            <a:solidFill>
              <a:srgbClr val="53585F"/>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606" name="Tail / Head Edge Labels"/>
          <p:cNvSpPr txBox="1">
            <a:spLocks noGrp="1"/>
          </p:cNvSpPr>
          <p:nvPr>
            <p:ph type="title"/>
          </p:nvPr>
        </p:nvSpPr>
        <p:spPr>
          <a:prstGeom prst="rect">
            <a:avLst/>
          </a:prstGeom>
        </p:spPr>
        <p:txBody>
          <a:bodyPr/>
          <a:lstStyle/>
          <a:p>
            <a:r>
              <a:t>Tail / Head Edge Labels</a:t>
            </a:r>
          </a:p>
        </p:txBody>
      </p:sp>
      <p:sp>
        <p:nvSpPr>
          <p:cNvPr id="607"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49</a:t>
            </a:fld>
            <a:endParaRPr/>
          </a:p>
        </p:txBody>
      </p:sp>
      <p:sp>
        <p:nvSpPr>
          <p:cNvPr id="608" name="Rechteck"/>
          <p:cNvSpPr/>
          <p:nvPr/>
        </p:nvSpPr>
        <p:spPr>
          <a:xfrm>
            <a:off x="3590202" y="2981197"/>
            <a:ext cx="1775856" cy="1699111"/>
          </a:xfrm>
          <a:prstGeom prst="rect">
            <a:avLst/>
          </a:prstGeom>
          <a:solidFill>
            <a:srgbClr val="FFFFFF"/>
          </a:solidFill>
          <a:ln w="38100">
            <a:solidFill>
              <a:srgbClr val="53585F"/>
            </a:solidFill>
            <a:miter lim="400000"/>
          </a:ln>
        </p:spPr>
        <p:txBody>
          <a:bodyPr lIns="50800" tIns="50800" rIns="50800" bIns="50800" anchor="ctr"/>
          <a:lstStyle/>
          <a:p>
            <a:pPr>
              <a:defRPr sz="2400">
                <a:solidFill>
                  <a:srgbClr val="FFFFFF"/>
                </a:solidFill>
              </a:defRPr>
            </a:pPr>
            <a:endParaRPr/>
          </a:p>
        </p:txBody>
      </p:sp>
      <p:sp>
        <p:nvSpPr>
          <p:cNvPr id="609" name="Tail label"/>
          <p:cNvSpPr txBox="1"/>
          <p:nvPr/>
        </p:nvSpPr>
        <p:spPr>
          <a:xfrm>
            <a:off x="5448607" y="3302682"/>
            <a:ext cx="1497585"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Tail label</a:t>
            </a:r>
          </a:p>
        </p:txBody>
      </p:sp>
      <p:grpSp>
        <p:nvGrpSpPr>
          <p:cNvPr id="614" name="Gruppieren"/>
          <p:cNvGrpSpPr/>
          <p:nvPr/>
        </p:nvGrpSpPr>
        <p:grpSpPr>
          <a:xfrm>
            <a:off x="3590202" y="6029197"/>
            <a:ext cx="6441090" cy="1699111"/>
            <a:chOff x="0" y="0"/>
            <a:chExt cx="6441088" cy="1699110"/>
          </a:xfrm>
        </p:grpSpPr>
        <p:sp>
          <p:nvSpPr>
            <p:cNvPr id="610" name="Rechteck"/>
            <p:cNvSpPr/>
            <p:nvPr/>
          </p:nvSpPr>
          <p:spPr>
            <a:xfrm>
              <a:off x="0" y="0"/>
              <a:ext cx="1775855" cy="1699111"/>
            </a:xfrm>
            <a:prstGeom prst="rect">
              <a:avLst/>
            </a:prstGeom>
            <a:solidFill>
              <a:srgbClr val="FFFFFF"/>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611" name="Linie"/>
            <p:cNvSpPr/>
            <p:nvPr/>
          </p:nvSpPr>
          <p:spPr>
            <a:xfrm>
              <a:off x="1792873" y="849554"/>
              <a:ext cx="4648216" cy="1"/>
            </a:xfrm>
            <a:prstGeom prst="line">
              <a:avLst/>
            </a:prstGeom>
            <a:noFill/>
            <a:ln w="508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a:p>
          </p:txBody>
        </p:sp>
        <p:sp>
          <p:nvSpPr>
            <p:cNvPr id="612" name="Rechteck"/>
            <p:cNvSpPr/>
            <p:nvPr/>
          </p:nvSpPr>
          <p:spPr>
            <a:xfrm>
              <a:off x="1813955" y="721491"/>
              <a:ext cx="181563" cy="256129"/>
            </a:xfrm>
            <a:prstGeom prst="rect">
              <a:avLst/>
            </a:prstGeom>
            <a:solidFill>
              <a:srgbClr val="53585F"/>
            </a:solid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613" name="Port label"/>
            <p:cNvSpPr txBox="1"/>
            <p:nvPr/>
          </p:nvSpPr>
          <p:spPr>
            <a:xfrm>
              <a:off x="2014566" y="316155"/>
              <a:ext cx="1622401"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Port label</a:t>
              </a:r>
            </a:p>
          </p:txBody>
        </p:sp>
      </p:grpSp>
      <p:sp>
        <p:nvSpPr>
          <p:cNvPr id="615" name="Tail label"/>
          <p:cNvSpPr txBox="1"/>
          <p:nvPr/>
        </p:nvSpPr>
        <p:spPr>
          <a:xfrm>
            <a:off x="7561777" y="6345353"/>
            <a:ext cx="1497585"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Tail label</a:t>
            </a:r>
          </a:p>
        </p:txBody>
      </p:sp>
      <p:sp>
        <p:nvSpPr>
          <p:cNvPr id="616" name="Linie"/>
          <p:cNvSpPr/>
          <p:nvPr/>
        </p:nvSpPr>
        <p:spPr>
          <a:xfrm>
            <a:off x="5383076" y="3830752"/>
            <a:ext cx="4648216" cy="1"/>
          </a:xfrm>
          <a:prstGeom prst="line">
            <a:avLst/>
          </a:prstGeom>
          <a:ln w="50800">
            <a:solidFill>
              <a:srgbClr val="53585F"/>
            </a:solidFill>
            <a:miter lim="400000"/>
            <a:tailEnd type="triangle"/>
          </a:ln>
        </p:spPr>
        <p:txBody>
          <a:bodyPr lIns="50800" tIns="50800" rIns="50800" bIns="50800" anchor="ctr"/>
          <a:lstStyle/>
          <a:p>
            <a:pPr>
              <a:defRPr sz="2400"/>
            </a:pPr>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60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60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614"/>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4" nodeType="afterEffect">
                                  <p:stCondLst>
                                    <p:cond delay="0"/>
                                  </p:stCondLst>
                                  <p:iterate>
                                    <p:tmAbs val="0"/>
                                  </p:iterate>
                                  <p:childTnLst>
                                    <p:set>
                                      <p:cBhvr>
                                        <p:cTn id="17" fill="hold"/>
                                        <p:tgtEl>
                                          <p:spTgt spid="60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5" nodeType="clickEffect">
                                  <p:stCondLst>
                                    <p:cond delay="0"/>
                                  </p:stCondLst>
                                  <p:iterate>
                                    <p:tmAbs val="0"/>
                                  </p:iterate>
                                  <p:childTnLst>
                                    <p:set>
                                      <p:cBhvr>
                                        <p:cTn id="21" fill="hold"/>
                                        <p:tgtEl>
                                          <p:spTgt spid="61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9" presetClass="entr" fill="hold" grpId="6" nodeType="clickEffect">
                                  <p:stCondLst>
                                    <p:cond delay="0"/>
                                  </p:stCondLst>
                                  <p:iterate>
                                    <p:tmAbs val="0"/>
                                  </p:iterate>
                                  <p:childTnLst>
                                    <p:set>
                                      <p:cBhvr>
                                        <p:cTn id="25" fill="hold"/>
                                        <p:tgtEl>
                                          <p:spTgt spid="604"/>
                                        </p:tgtEl>
                                        <p:attrNameLst>
                                          <p:attrName>style.visibility</p:attrName>
                                        </p:attrNameLst>
                                      </p:cBhvr>
                                      <p:to>
                                        <p:strVal val="visible"/>
                                      </p:to>
                                    </p:set>
                                    <p:animEffect transition="in" filter="dissolve">
                                      <p:cBhvr>
                                        <p:cTn id="26" dur="200"/>
                                        <p:tgtEl>
                                          <p:spTgt spid="604"/>
                                        </p:tgtEl>
                                      </p:cBhvr>
                                    </p:animEffect>
                                  </p:childTnLst>
                                </p:cTn>
                              </p:par>
                            </p:childTnLst>
                          </p:cTn>
                        </p:par>
                        <p:par>
                          <p:cTn id="27" fill="hold">
                            <p:stCondLst>
                              <p:cond delay="200"/>
                            </p:stCondLst>
                            <p:childTnLst>
                              <p:par>
                                <p:cTn id="28" presetID="1" presetClass="exit" presetSubtype="0" fill="hold" grpId="7" nodeType="afterEffect">
                                  <p:stCondLst>
                                    <p:cond delay="0"/>
                                  </p:stCondLst>
                                  <p:iterate>
                                    <p:tmAbs val="0"/>
                                  </p:iterate>
                                  <p:childTnLst>
                                    <p:set>
                                      <p:cBhvr>
                                        <p:cTn id="29" fill="hold">
                                          <p:stCondLst>
                                            <p:cond delay="0"/>
                                          </p:stCondLst>
                                        </p:cTn>
                                        <p:tgtEl>
                                          <p:spTgt spid="60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3" grpId="4" animBg="1" advAuto="0"/>
      <p:bldP spid="603" grpId="7" animBg="1" advAuto="0"/>
      <p:bldP spid="604" grpId="6" animBg="1" advAuto="0"/>
      <p:bldP spid="605" grpId="2" animBg="1" advAuto="0"/>
      <p:bldP spid="609" grpId="1" animBg="1" advAuto="0"/>
      <p:bldP spid="614" grpId="3" animBg="1" advAuto="0"/>
      <p:bldP spid="615" grpId="5"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5</a:t>
            </a:fld>
            <a:endParaRPr/>
          </a:p>
        </p:txBody>
      </p:sp>
      <p:pic>
        <p:nvPicPr>
          <p:cNvPr id="833" name="label_management_off.pdf" descr="label_management_off.pdf"/>
          <p:cNvPicPr>
            <a:picLocks noChangeAspect="1"/>
          </p:cNvPicPr>
          <p:nvPr/>
        </p:nvPicPr>
        <p:blipFill>
          <a:blip r:embed="rId3">
            <a:extLst/>
          </a:blip>
          <a:stretch>
            <a:fillRect/>
          </a:stretch>
        </p:blipFill>
        <p:spPr>
          <a:xfrm>
            <a:off x="556879" y="2862833"/>
            <a:ext cx="11891042" cy="4027934"/>
          </a:xfrm>
          <a:prstGeom prst="rect">
            <a:avLst/>
          </a:prstGeom>
          <a:ln w="12700">
            <a:miter lim="400000"/>
          </a:ln>
        </p:spPr>
      </p:pic>
    </p:spTree>
    <p:extLst>
      <p:ext uri="{BB962C8B-B14F-4D97-AF65-F5344CB8AC3E}">
        <p14:creationId xmlns:p14="http://schemas.microsoft.com/office/powerpoint/2010/main" val="3845854653"/>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Center Edge Labels"/>
          <p:cNvSpPr txBox="1">
            <a:spLocks noGrp="1"/>
          </p:cNvSpPr>
          <p:nvPr>
            <p:ph type="title"/>
          </p:nvPr>
        </p:nvSpPr>
        <p:spPr>
          <a:prstGeom prst="rect">
            <a:avLst/>
          </a:prstGeom>
        </p:spPr>
        <p:txBody>
          <a:bodyPr/>
          <a:lstStyle/>
          <a:p>
            <a:r>
              <a:t>Center Edge Labels</a:t>
            </a:r>
          </a:p>
        </p:txBody>
      </p:sp>
      <p:sp>
        <p:nvSpPr>
          <p:cNvPr id="621"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50</a:t>
            </a:fld>
            <a:endParaRPr/>
          </a:p>
        </p:txBody>
      </p:sp>
      <p:sp>
        <p:nvSpPr>
          <p:cNvPr id="622" name="Quadrat"/>
          <p:cNvSpPr/>
          <p:nvPr/>
        </p:nvSpPr>
        <p:spPr>
          <a:xfrm>
            <a:off x="4238311" y="3536511"/>
            <a:ext cx="914401" cy="914076"/>
          </a:xfrm>
          <a:prstGeom prst="rect">
            <a:avLst/>
          </a:prstGeom>
          <a:ln w="38100">
            <a:solidFill>
              <a:srgbClr val="53585F"/>
            </a:solidFill>
            <a:miter lim="400000"/>
          </a:ln>
        </p:spPr>
        <p:txBody>
          <a:bodyPr lIns="50800" tIns="50800" rIns="50800" bIns="50800" anchor="ctr"/>
          <a:lstStyle/>
          <a:p>
            <a:pPr>
              <a:defRPr sz="2400">
                <a:solidFill>
                  <a:srgbClr val="FFFFFF"/>
                </a:solidFill>
              </a:defRPr>
            </a:pPr>
            <a:endParaRPr/>
          </a:p>
        </p:txBody>
      </p:sp>
      <p:sp>
        <p:nvSpPr>
          <p:cNvPr id="623" name="Quadrat"/>
          <p:cNvSpPr/>
          <p:nvPr/>
        </p:nvSpPr>
        <p:spPr>
          <a:xfrm>
            <a:off x="7852088" y="3536511"/>
            <a:ext cx="914401" cy="914076"/>
          </a:xfrm>
          <a:prstGeom prst="rect">
            <a:avLst/>
          </a:prstGeom>
          <a:ln w="38100">
            <a:solidFill>
              <a:srgbClr val="53585F"/>
            </a:solidFill>
            <a:miter lim="400000"/>
          </a:ln>
        </p:spPr>
        <p:txBody>
          <a:bodyPr lIns="50800" tIns="50800" rIns="50800" bIns="50800" anchor="ctr"/>
          <a:lstStyle/>
          <a:p>
            <a:pPr>
              <a:defRPr sz="2400">
                <a:solidFill>
                  <a:srgbClr val="FFFFFF"/>
                </a:solidFill>
              </a:defRPr>
            </a:pPr>
            <a:endParaRPr/>
          </a:p>
        </p:txBody>
      </p:sp>
      <p:sp>
        <p:nvSpPr>
          <p:cNvPr id="624" name="Linie"/>
          <p:cNvSpPr/>
          <p:nvPr/>
        </p:nvSpPr>
        <p:spPr>
          <a:xfrm>
            <a:off x="5171762" y="3993549"/>
            <a:ext cx="2661277" cy="1"/>
          </a:xfrm>
          <a:prstGeom prst="line">
            <a:avLst/>
          </a:prstGeom>
          <a:ln w="50800">
            <a:solidFill>
              <a:srgbClr val="53585F"/>
            </a:solidFill>
            <a:miter lim="400000"/>
            <a:tailEnd type="triangle"/>
          </a:ln>
        </p:spPr>
        <p:txBody>
          <a:bodyPr lIns="50800" tIns="50800" rIns="50800" bIns="50800" anchor="ctr"/>
          <a:lstStyle/>
          <a:p>
            <a:pPr>
              <a:defRPr sz="2400"/>
            </a:pPr>
            <a:endParaRPr/>
          </a:p>
        </p:txBody>
      </p:sp>
      <p:sp>
        <p:nvSpPr>
          <p:cNvPr id="625" name="A really long center label"/>
          <p:cNvSpPr txBox="1"/>
          <p:nvPr/>
        </p:nvSpPr>
        <p:spPr>
          <a:xfrm>
            <a:off x="4472203" y="3460149"/>
            <a:ext cx="4060394" cy="5334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spcBef>
                <a:spcPts val="3200"/>
              </a:spcBef>
              <a:defRPr sz="2800"/>
            </a:lvl1pPr>
          </a:lstStyle>
          <a:p>
            <a:r>
              <a:t>A really long center label</a:t>
            </a:r>
          </a:p>
        </p:txBody>
      </p:sp>
      <p:grpSp>
        <p:nvGrpSpPr>
          <p:cNvPr id="632" name="Gruppieren"/>
          <p:cNvGrpSpPr/>
          <p:nvPr/>
        </p:nvGrpSpPr>
        <p:grpSpPr>
          <a:xfrm>
            <a:off x="1698311" y="6127149"/>
            <a:ext cx="9608178" cy="990438"/>
            <a:chOff x="0" y="0"/>
            <a:chExt cx="9608176" cy="990437"/>
          </a:xfrm>
        </p:grpSpPr>
        <p:sp>
          <p:nvSpPr>
            <p:cNvPr id="626" name="Rechteck"/>
            <p:cNvSpPr/>
            <p:nvPr/>
          </p:nvSpPr>
          <p:spPr>
            <a:xfrm>
              <a:off x="2794000" y="76362"/>
              <a:ext cx="4020177" cy="495301"/>
            </a:xfrm>
            <a:prstGeom prst="rect">
              <a:avLst/>
            </a:prstGeom>
            <a:noFill/>
            <a:ln w="38100" cap="flat">
              <a:solidFill>
                <a:srgbClr val="53585F"/>
              </a:solidFill>
              <a:custDash>
                <a:ds d="200000" sp="200000"/>
              </a:custDash>
              <a:miter lim="400000"/>
            </a:ln>
            <a:effectLst/>
          </p:spPr>
          <p:txBody>
            <a:bodyPr wrap="square" lIns="50800" tIns="50800" rIns="50800" bIns="50800" numCol="1" anchor="ctr">
              <a:noAutofit/>
            </a:bodyPr>
            <a:lstStyle/>
            <a:p>
              <a:pPr>
                <a:defRPr sz="2400">
                  <a:solidFill>
                    <a:srgbClr val="FFFFFF"/>
                  </a:solidFill>
                </a:defRPr>
              </a:pPr>
              <a:endParaRPr/>
            </a:p>
          </p:txBody>
        </p:sp>
        <p:sp>
          <p:nvSpPr>
            <p:cNvPr id="627" name="Quadrat"/>
            <p:cNvSpPr/>
            <p:nvPr/>
          </p:nvSpPr>
          <p:spPr>
            <a:xfrm>
              <a:off x="0" y="76362"/>
              <a:ext cx="914400" cy="914076"/>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628" name="Quadrat"/>
            <p:cNvSpPr/>
            <p:nvPr/>
          </p:nvSpPr>
          <p:spPr>
            <a:xfrm>
              <a:off x="8693776" y="76362"/>
              <a:ext cx="914401" cy="914076"/>
            </a:xfrm>
            <a:prstGeom prst="rect">
              <a:avLst/>
            </a:prstGeom>
            <a:noFill/>
            <a:ln w="38100" cap="flat">
              <a:solidFill>
                <a:srgbClr val="53585F"/>
              </a:solidFill>
              <a:prstDash val="solid"/>
              <a:miter lim="400000"/>
            </a:ln>
            <a:effectLst/>
          </p:spPr>
          <p:txBody>
            <a:bodyPr wrap="square" lIns="50800" tIns="50800" rIns="50800" bIns="50800" numCol="1" anchor="ctr">
              <a:noAutofit/>
            </a:bodyPr>
            <a:lstStyle/>
            <a:p>
              <a:pPr>
                <a:defRPr sz="2400">
                  <a:solidFill>
                    <a:srgbClr val="FFFFFF"/>
                  </a:solidFill>
                </a:defRPr>
              </a:pPr>
              <a:endParaRPr/>
            </a:p>
          </p:txBody>
        </p:sp>
        <p:sp>
          <p:nvSpPr>
            <p:cNvPr id="629" name="Linie"/>
            <p:cNvSpPr/>
            <p:nvPr/>
          </p:nvSpPr>
          <p:spPr>
            <a:xfrm>
              <a:off x="933450" y="533400"/>
              <a:ext cx="1841500" cy="0"/>
            </a:xfrm>
            <a:prstGeom prst="line">
              <a:avLst/>
            </a:prstGeom>
            <a:noFill/>
            <a:ln w="508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a:p>
          </p:txBody>
        </p:sp>
        <p:sp>
          <p:nvSpPr>
            <p:cNvPr id="630" name="A really long center label"/>
            <p:cNvSpPr txBox="1"/>
            <p:nvPr/>
          </p:nvSpPr>
          <p:spPr>
            <a:xfrm>
              <a:off x="2773891" y="0"/>
              <a:ext cx="4060394"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A really long center label</a:t>
              </a:r>
            </a:p>
          </p:txBody>
        </p:sp>
        <p:sp>
          <p:nvSpPr>
            <p:cNvPr id="631" name="Linie"/>
            <p:cNvSpPr/>
            <p:nvPr/>
          </p:nvSpPr>
          <p:spPr>
            <a:xfrm>
              <a:off x="6833226" y="533400"/>
              <a:ext cx="1841501" cy="0"/>
            </a:xfrm>
            <a:prstGeom prst="line">
              <a:avLst/>
            </a:prstGeom>
            <a:noFill/>
            <a:ln w="50800" cap="flat">
              <a:solidFill>
                <a:srgbClr val="53585F"/>
              </a:solidFill>
              <a:prstDash val="solid"/>
              <a:miter lim="400000"/>
              <a:tailEnd type="triangle" w="med" len="med"/>
            </a:ln>
            <a:effectLst/>
          </p:spPr>
          <p:txBody>
            <a:bodyPr wrap="square" lIns="50800" tIns="50800" rIns="50800" bIns="50800" numCol="1" anchor="ctr">
              <a:noAutofit/>
            </a:bodyPr>
            <a:lstStyle/>
            <a:p>
              <a:pPr>
                <a:defRPr sz="2400"/>
              </a:pPr>
              <a:endParaRP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6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2" grpId="1" animBg="1" advAuto="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a:t>Center Edge Labels</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51</a:t>
            </a:fld>
            <a:endParaRPr/>
          </a:p>
        </p:txBody>
      </p:sp>
      <p:grpSp>
        <p:nvGrpSpPr>
          <p:cNvPr id="9" name="Group 8">
            <a:extLst>
              <a:ext uri="{FF2B5EF4-FFF2-40B4-BE49-F238E27FC236}">
                <a16:creationId xmlns:a16="http://schemas.microsoft.com/office/drawing/2014/main" id="{FD5F7B36-D365-5C44-8114-045ED6B998F3}"/>
              </a:ext>
            </a:extLst>
          </p:cNvPr>
          <p:cNvGrpSpPr/>
          <p:nvPr/>
        </p:nvGrpSpPr>
        <p:grpSpPr>
          <a:xfrm>
            <a:off x="1270669" y="2930611"/>
            <a:ext cx="10463462" cy="1691266"/>
            <a:chOff x="1270669" y="2930611"/>
            <a:chExt cx="10463462" cy="1232316"/>
          </a:xfrm>
        </p:grpSpPr>
        <p:cxnSp>
          <p:nvCxnSpPr>
            <p:cNvPr id="13" name="Straight Connector 12">
              <a:extLst>
                <a:ext uri="{FF2B5EF4-FFF2-40B4-BE49-F238E27FC236}">
                  <a16:creationId xmlns:a16="http://schemas.microsoft.com/office/drawing/2014/main" id="{DF9E4B29-3360-3F46-B1A2-32DD2A2F7381}"/>
                </a:ext>
              </a:extLst>
            </p:cNvPr>
            <p:cNvCxnSpPr>
              <a:cxnSpLocks/>
            </p:cNvCxnSpPr>
            <p:nvPr/>
          </p:nvCxnSpPr>
          <p:spPr>
            <a:xfrm>
              <a:off x="1270669" y="2930611"/>
              <a:ext cx="0" cy="1232316"/>
            </a:xfrm>
            <a:prstGeom prst="line">
              <a:avLst/>
            </a:prstGeom>
            <a:noFill/>
            <a:ln w="6985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8" name="Straight Connector 17">
              <a:extLst>
                <a:ext uri="{FF2B5EF4-FFF2-40B4-BE49-F238E27FC236}">
                  <a16:creationId xmlns:a16="http://schemas.microsoft.com/office/drawing/2014/main" id="{A227147C-EA6E-104B-B9DF-6B26B3FB6BFC}"/>
                </a:ext>
              </a:extLst>
            </p:cNvPr>
            <p:cNvCxnSpPr>
              <a:cxnSpLocks/>
            </p:cNvCxnSpPr>
            <p:nvPr/>
          </p:nvCxnSpPr>
          <p:spPr>
            <a:xfrm>
              <a:off x="11734131" y="2930611"/>
              <a:ext cx="0" cy="1232316"/>
            </a:xfrm>
            <a:prstGeom prst="line">
              <a:avLst/>
            </a:prstGeom>
            <a:noFill/>
            <a:ln w="69850" cap="flat">
              <a:solidFill>
                <a:srgbClr val="CA7D17"/>
              </a:solidFill>
              <a:prstDash val="solid"/>
              <a:miter lim="400000"/>
            </a:ln>
            <a:effectLst/>
            <a:sp3d/>
          </p:spPr>
          <p:style>
            <a:lnRef idx="0">
              <a:scrgbClr r="0" g="0" b="0"/>
            </a:lnRef>
            <a:fillRef idx="0">
              <a:scrgbClr r="0" g="0" b="0"/>
            </a:fillRef>
            <a:effectRef idx="0">
              <a:scrgbClr r="0" g="0" b="0"/>
            </a:effectRef>
            <a:fontRef idx="none"/>
          </p:style>
        </p:cxnSp>
      </p:grpSp>
      <p:grpSp>
        <p:nvGrpSpPr>
          <p:cNvPr id="11" name="Group 10">
            <a:extLst>
              <a:ext uri="{FF2B5EF4-FFF2-40B4-BE49-F238E27FC236}">
                <a16:creationId xmlns:a16="http://schemas.microsoft.com/office/drawing/2014/main" id="{2B81EB8E-FCCA-5D40-872A-A2A5F6B903B2}"/>
              </a:ext>
            </a:extLst>
          </p:cNvPr>
          <p:cNvGrpSpPr/>
          <p:nvPr/>
        </p:nvGrpSpPr>
        <p:grpSpPr>
          <a:xfrm>
            <a:off x="1558028" y="2694587"/>
            <a:ext cx="8986459" cy="1933863"/>
            <a:chOff x="1558028" y="2694587"/>
            <a:chExt cx="8986459" cy="1933863"/>
          </a:xfrm>
        </p:grpSpPr>
        <p:sp>
          <p:nvSpPr>
            <p:cNvPr id="2" name="TextBox 1">
              <a:extLst>
                <a:ext uri="{FF2B5EF4-FFF2-40B4-BE49-F238E27FC236}">
                  <a16:creationId xmlns:a16="http://schemas.microsoft.com/office/drawing/2014/main" id="{DD6945E6-4993-814A-A674-2065E63952C0}"/>
                </a:ext>
              </a:extLst>
            </p:cNvPr>
            <p:cNvSpPr txBox="1"/>
            <p:nvPr/>
          </p:nvSpPr>
          <p:spPr>
            <a:xfrm>
              <a:off x="2973504" y="2906547"/>
              <a:ext cx="4810612"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4000" u="none" strike="noStrike" cap="none" spc="0" normalizeH="0" baseline="0" dirty="0">
                  <a:ln>
                    <a:noFill/>
                  </a:ln>
                  <a:solidFill>
                    <a:srgbClr val="000000"/>
                  </a:solidFill>
                  <a:effectLst/>
                  <a:uFillTx/>
                  <a:latin typeface="Helvetica Light" panose="020B0403020202020204" pitchFamily="34" charset="0"/>
                  <a:sym typeface="Helvetica Light"/>
                </a:rPr>
                <a:t>Label Side </a:t>
              </a:r>
              <a:r>
                <a:rPr kumimoji="0" lang="de-DE" sz="4000" u="none" strike="noStrike" cap="none" spc="0" normalizeH="0" baseline="0" dirty="0" err="1">
                  <a:ln>
                    <a:noFill/>
                  </a:ln>
                  <a:solidFill>
                    <a:srgbClr val="000000"/>
                  </a:solidFill>
                  <a:effectLst/>
                  <a:uFillTx/>
                  <a:latin typeface="Helvetica Light" panose="020B0403020202020204" pitchFamily="34" charset="0"/>
                  <a:sym typeface="Helvetica Light"/>
                </a:rPr>
                <a:t>Selection</a:t>
              </a:r>
              <a:endParaRPr kumimoji="0" lang="de-DE" sz="4000" u="none" strike="noStrike" cap="none" spc="0" normalizeH="0" baseline="0" dirty="0">
                <a:ln>
                  <a:noFill/>
                </a:ln>
                <a:solidFill>
                  <a:srgbClr val="000000"/>
                </a:solidFill>
                <a:effectLst/>
                <a:uFillTx/>
                <a:latin typeface="Helvetica Light" panose="020B0403020202020204" pitchFamily="34" charset="0"/>
                <a:sym typeface="Helvetica Light"/>
              </a:endParaRPr>
            </a:p>
          </p:txBody>
        </p:sp>
        <p:sp>
          <p:nvSpPr>
            <p:cNvPr id="3" name="TextBox 2">
              <a:extLst>
                <a:ext uri="{FF2B5EF4-FFF2-40B4-BE49-F238E27FC236}">
                  <a16:creationId xmlns:a16="http://schemas.microsoft.com/office/drawing/2014/main" id="{F61E4AC4-69FC-3542-AE52-095ECB1E0C7C}"/>
                </a:ext>
              </a:extLst>
            </p:cNvPr>
            <p:cNvSpPr txBox="1"/>
            <p:nvPr/>
          </p:nvSpPr>
          <p:spPr>
            <a:xfrm>
              <a:off x="1558028" y="2694587"/>
              <a:ext cx="902491"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11000" b="1" i="0" u="none" strike="noStrike" cap="none" spc="0" normalizeH="0" baseline="0" dirty="0">
                  <a:ln>
                    <a:noFill/>
                  </a:ln>
                  <a:solidFill>
                    <a:schemeClr val="bg1">
                      <a:lumMod val="50000"/>
                    </a:schemeClr>
                  </a:solidFill>
                  <a:effectLst/>
                  <a:uFillTx/>
                  <a:latin typeface="+mn-lt"/>
                  <a:ea typeface="+mn-ea"/>
                  <a:cs typeface="+mn-cs"/>
                  <a:sym typeface="Helvetica Light"/>
                </a:rPr>
                <a:t>1</a:t>
              </a:r>
            </a:p>
          </p:txBody>
        </p:sp>
        <p:sp>
          <p:nvSpPr>
            <p:cNvPr id="16" name="TextBox 15">
              <a:extLst>
                <a:ext uri="{FF2B5EF4-FFF2-40B4-BE49-F238E27FC236}">
                  <a16:creationId xmlns:a16="http://schemas.microsoft.com/office/drawing/2014/main" id="{A952AC67-306D-4F47-9F16-2A24DCF51D3A}"/>
                </a:ext>
              </a:extLst>
            </p:cNvPr>
            <p:cNvSpPr txBox="1"/>
            <p:nvPr/>
          </p:nvSpPr>
          <p:spPr>
            <a:xfrm>
              <a:off x="2973504" y="3540973"/>
              <a:ext cx="7570983"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Determine</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which</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side</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of</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its</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edge</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label</a:t>
              </a:r>
              <a:endPar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endParaRPr>
            </a:p>
            <a:p>
              <a:pPr marL="0" marR="0" indent="0" algn="l" defTabSz="584200" rtl="0" fontAlgn="auto" latinLnBrk="0" hangingPunct="0">
                <a:lnSpc>
                  <a:spcPct val="100000"/>
                </a:lnSpc>
                <a:spcBef>
                  <a:spcPts val="0"/>
                </a:spcBef>
                <a:spcAft>
                  <a:spcPts val="0"/>
                </a:spcAft>
                <a:buClrTx/>
                <a:buSzTx/>
                <a:buFontTx/>
                <a:buNone/>
                <a:tabLst/>
              </a:pPr>
              <a:r>
                <a:rPr lang="de-DE" sz="3200" dirty="0">
                  <a:solidFill>
                    <a:schemeClr val="tx1">
                      <a:lumMod val="65000"/>
                      <a:lumOff val="35000"/>
                    </a:schemeClr>
                  </a:solidFill>
                  <a:latin typeface="Helvetica Light" panose="020B0403020202020204" pitchFamily="34" charset="0"/>
                </a:rPr>
                <a:t>will end </a:t>
              </a:r>
              <a:r>
                <a:rPr lang="de-DE" sz="3200" dirty="0" err="1">
                  <a:solidFill>
                    <a:schemeClr val="tx1">
                      <a:lumMod val="65000"/>
                      <a:lumOff val="35000"/>
                    </a:schemeClr>
                  </a:solidFill>
                  <a:latin typeface="Helvetica Light" panose="020B0403020202020204" pitchFamily="34" charset="0"/>
                </a:rPr>
                <a:t>up</a:t>
              </a:r>
              <a:r>
                <a:rPr lang="de-DE" sz="3200" dirty="0">
                  <a:solidFill>
                    <a:schemeClr val="tx1">
                      <a:lumMod val="65000"/>
                      <a:lumOff val="35000"/>
                    </a:schemeClr>
                  </a:solidFill>
                  <a:latin typeface="Helvetica Light" panose="020B0403020202020204" pitchFamily="34" charset="0"/>
                </a:rPr>
                <a:t> at.</a:t>
              </a:r>
              <a:endPar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endParaRPr>
            </a:p>
          </p:txBody>
        </p:sp>
      </p:grpSp>
      <p:grpSp>
        <p:nvGrpSpPr>
          <p:cNvPr id="14" name="Group 13">
            <a:extLst>
              <a:ext uri="{FF2B5EF4-FFF2-40B4-BE49-F238E27FC236}">
                <a16:creationId xmlns:a16="http://schemas.microsoft.com/office/drawing/2014/main" id="{DFA4E829-6F37-A94A-94EA-2DA37EDCA0E2}"/>
              </a:ext>
            </a:extLst>
          </p:cNvPr>
          <p:cNvGrpSpPr/>
          <p:nvPr/>
        </p:nvGrpSpPr>
        <p:grpSpPr>
          <a:xfrm>
            <a:off x="1558028" y="5307309"/>
            <a:ext cx="8713949" cy="1933863"/>
            <a:chOff x="1558028" y="5307309"/>
            <a:chExt cx="8713949" cy="1933863"/>
          </a:xfrm>
        </p:grpSpPr>
        <p:sp>
          <p:nvSpPr>
            <p:cNvPr id="17" name="TextBox 16">
              <a:extLst>
                <a:ext uri="{FF2B5EF4-FFF2-40B4-BE49-F238E27FC236}">
                  <a16:creationId xmlns:a16="http://schemas.microsoft.com/office/drawing/2014/main" id="{BFBFCD98-367A-A449-8F61-C489666EEE26}"/>
                </a:ext>
              </a:extLst>
            </p:cNvPr>
            <p:cNvSpPr txBox="1"/>
            <p:nvPr/>
          </p:nvSpPr>
          <p:spPr>
            <a:xfrm>
              <a:off x="2973504" y="5519269"/>
              <a:ext cx="3640420"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4000" u="none" strike="noStrike" cap="none" spc="0" normalizeH="0" baseline="0" dirty="0">
                  <a:ln>
                    <a:noFill/>
                  </a:ln>
                  <a:solidFill>
                    <a:srgbClr val="000000"/>
                  </a:solidFill>
                  <a:effectLst/>
                  <a:uFillTx/>
                  <a:latin typeface="Helvetica Light" panose="020B0403020202020204" pitchFamily="34" charset="0"/>
                  <a:sym typeface="Helvetica Light"/>
                </a:rPr>
                <a:t>Layer </a:t>
              </a:r>
              <a:r>
                <a:rPr kumimoji="0" lang="de-DE" sz="4000" u="none" strike="noStrike" cap="none" spc="0" normalizeH="0" baseline="0" dirty="0" err="1">
                  <a:ln>
                    <a:noFill/>
                  </a:ln>
                  <a:solidFill>
                    <a:srgbClr val="000000"/>
                  </a:solidFill>
                  <a:effectLst/>
                  <a:uFillTx/>
                  <a:latin typeface="Helvetica Light" panose="020B0403020202020204" pitchFamily="34" charset="0"/>
                  <a:sym typeface="Helvetica Light"/>
                </a:rPr>
                <a:t>Selection</a:t>
              </a:r>
              <a:endParaRPr kumimoji="0" lang="de-DE" sz="4000" u="none" strike="noStrike" cap="none" spc="0" normalizeH="0" baseline="0" dirty="0">
                <a:ln>
                  <a:noFill/>
                </a:ln>
                <a:solidFill>
                  <a:srgbClr val="000000"/>
                </a:solidFill>
                <a:effectLst/>
                <a:uFillTx/>
                <a:latin typeface="Helvetica Light" panose="020B0403020202020204" pitchFamily="34" charset="0"/>
                <a:sym typeface="Helvetica Light"/>
              </a:endParaRPr>
            </a:p>
          </p:txBody>
        </p:sp>
        <p:sp>
          <p:nvSpPr>
            <p:cNvPr id="19" name="TextBox 18">
              <a:extLst>
                <a:ext uri="{FF2B5EF4-FFF2-40B4-BE49-F238E27FC236}">
                  <a16:creationId xmlns:a16="http://schemas.microsoft.com/office/drawing/2014/main" id="{F449D3C0-BA73-1D47-A2BE-7946DC5631D6}"/>
                </a:ext>
              </a:extLst>
            </p:cNvPr>
            <p:cNvSpPr txBox="1"/>
            <p:nvPr/>
          </p:nvSpPr>
          <p:spPr>
            <a:xfrm>
              <a:off x="1558028" y="5307309"/>
              <a:ext cx="902491"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11000" b="1" i="0" u="none" strike="noStrike" cap="none" spc="0" normalizeH="0" baseline="0" dirty="0">
                  <a:ln>
                    <a:noFill/>
                  </a:ln>
                  <a:solidFill>
                    <a:schemeClr val="bg1">
                      <a:lumMod val="50000"/>
                    </a:schemeClr>
                  </a:solidFill>
                  <a:effectLst/>
                  <a:uFillTx/>
                  <a:latin typeface="+mn-lt"/>
                  <a:ea typeface="+mn-ea"/>
                  <a:cs typeface="+mn-cs"/>
                  <a:sym typeface="Helvetica Light"/>
                </a:rPr>
                <a:t>2</a:t>
              </a:r>
            </a:p>
          </p:txBody>
        </p:sp>
        <p:sp>
          <p:nvSpPr>
            <p:cNvPr id="21" name="TextBox 20">
              <a:extLst>
                <a:ext uri="{FF2B5EF4-FFF2-40B4-BE49-F238E27FC236}">
                  <a16:creationId xmlns:a16="http://schemas.microsoft.com/office/drawing/2014/main" id="{291894A0-22D4-B349-AD52-DE6DC29A51FD}"/>
                </a:ext>
              </a:extLst>
            </p:cNvPr>
            <p:cNvSpPr txBox="1"/>
            <p:nvPr/>
          </p:nvSpPr>
          <p:spPr>
            <a:xfrm>
              <a:off x="2973504" y="6153695"/>
              <a:ext cx="7298473"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Determine</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which</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layer</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label</a:t>
              </a:r>
              <a:r>
                <a:rPr lang="de-DE" sz="3200" dirty="0" err="1">
                  <a:solidFill>
                    <a:schemeClr val="tx1">
                      <a:lumMod val="65000"/>
                      <a:lumOff val="35000"/>
                    </a:schemeClr>
                  </a:solidFill>
                  <a:latin typeface="Helvetica Light" panose="020B0403020202020204" pitchFamily="34" charset="0"/>
                </a:rPr>
                <a:t>‘s</a:t>
              </a:r>
              <a:r>
                <a:rPr lang="de-DE" sz="3200" dirty="0">
                  <a:solidFill>
                    <a:schemeClr val="tx1">
                      <a:lumMod val="65000"/>
                      <a:lumOff val="35000"/>
                    </a:schemeClr>
                  </a:solidFill>
                  <a:latin typeface="Helvetica Light" panose="020B0403020202020204" pitchFamily="34" charset="0"/>
                </a:rPr>
                <a:t> </a:t>
              </a:r>
              <a:r>
                <a:rPr lang="de-DE" sz="3200" dirty="0" err="1">
                  <a:solidFill>
                    <a:schemeClr val="tx1">
                      <a:lumMod val="65000"/>
                      <a:lumOff val="35000"/>
                    </a:schemeClr>
                  </a:solidFill>
                  <a:latin typeface="Helvetica Light" panose="020B0403020202020204" pitchFamily="34" charset="0"/>
                </a:rPr>
                <a:t>dummy</a:t>
              </a:r>
              <a:endPar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endParaRPr>
            </a:p>
            <a:p>
              <a:pPr marL="0" marR="0" indent="0" algn="l" defTabSz="584200" rtl="0" fontAlgn="auto" latinLnBrk="0" hangingPunct="0">
                <a:lnSpc>
                  <a:spcPct val="100000"/>
                </a:lnSpc>
                <a:spcBef>
                  <a:spcPts val="0"/>
                </a:spcBef>
                <a:spcAft>
                  <a:spcPts val="0"/>
                </a:spcAft>
                <a:buClrTx/>
                <a:buSzTx/>
                <a:buFontTx/>
                <a:buNone/>
                <a:tabLst/>
              </a:pPr>
              <a:r>
                <a:rPr lang="de-DE" sz="3200" dirty="0" err="1">
                  <a:solidFill>
                    <a:schemeClr val="tx1">
                      <a:lumMod val="65000"/>
                      <a:lumOff val="35000"/>
                    </a:schemeClr>
                  </a:solidFill>
                  <a:latin typeface="Helvetica Light" panose="020B0403020202020204" pitchFamily="34" charset="0"/>
                </a:rPr>
                <a:t>node</a:t>
              </a:r>
              <a:r>
                <a:rPr lang="de-DE" sz="3200" dirty="0">
                  <a:solidFill>
                    <a:schemeClr val="tx1">
                      <a:lumMod val="65000"/>
                      <a:lumOff val="35000"/>
                    </a:schemeClr>
                  </a:solidFill>
                  <a:latin typeface="Helvetica Light" panose="020B0403020202020204" pitchFamily="34" charset="0"/>
                </a:rPr>
                <a:t> will end </a:t>
              </a:r>
              <a:r>
                <a:rPr lang="de-DE" sz="3200" dirty="0" err="1">
                  <a:solidFill>
                    <a:schemeClr val="tx1">
                      <a:lumMod val="65000"/>
                      <a:lumOff val="35000"/>
                    </a:schemeClr>
                  </a:solidFill>
                  <a:latin typeface="Helvetica Light" panose="020B0403020202020204" pitchFamily="34" charset="0"/>
                </a:rPr>
                <a:t>up</a:t>
              </a:r>
              <a:r>
                <a:rPr lang="de-DE" sz="3200" dirty="0">
                  <a:solidFill>
                    <a:schemeClr val="tx1">
                      <a:lumMod val="65000"/>
                      <a:lumOff val="35000"/>
                    </a:schemeClr>
                  </a:solidFill>
                  <a:latin typeface="Helvetica Light" panose="020B0403020202020204" pitchFamily="34" charset="0"/>
                </a:rPr>
                <a:t> at.</a:t>
              </a:r>
              <a:endPar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endParaRPr>
            </a:p>
          </p:txBody>
        </p:sp>
      </p:grpSp>
    </p:spTree>
    <p:extLst>
      <p:ext uri="{BB962C8B-B14F-4D97-AF65-F5344CB8AC3E}">
        <p14:creationId xmlns:p14="http://schemas.microsoft.com/office/powerpoint/2010/main" val="1266495733"/>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a:t>Label Side </a:t>
            </a:r>
            <a:r>
              <a:rPr lang="de-DE" dirty="0" err="1"/>
              <a:t>Selection</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52</a:t>
            </a:fld>
            <a:endParaRPr/>
          </a:p>
        </p:txBody>
      </p:sp>
      <p:sp>
        <p:nvSpPr>
          <p:cNvPr id="20" name="Input">
            <a:extLst>
              <a:ext uri="{FF2B5EF4-FFF2-40B4-BE49-F238E27FC236}">
                <a16:creationId xmlns:a16="http://schemas.microsoft.com/office/drawing/2014/main" id="{C63953B6-45C2-F642-9583-44F244490AED}"/>
              </a:ext>
            </a:extLst>
          </p:cNvPr>
          <p:cNvSpPr txBox="1"/>
          <p:nvPr/>
        </p:nvSpPr>
        <p:spPr>
          <a:xfrm>
            <a:off x="1014271" y="2459823"/>
            <a:ext cx="5794856"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a:t>Same-Side </a:t>
            </a:r>
            <a:r>
              <a:rPr lang="de-DE" dirty="0" err="1"/>
              <a:t>Strategy</a:t>
            </a:r>
            <a:endParaRPr dirty="0"/>
          </a:p>
        </p:txBody>
      </p:sp>
      <p:sp>
        <p:nvSpPr>
          <p:cNvPr id="22" name="Set of point feature coordinates…">
            <a:extLst>
              <a:ext uri="{FF2B5EF4-FFF2-40B4-BE49-F238E27FC236}">
                <a16:creationId xmlns:a16="http://schemas.microsoft.com/office/drawing/2014/main" id="{4F99F24A-7523-D84E-A692-117A98D4085A}"/>
              </a:ext>
            </a:extLst>
          </p:cNvPr>
          <p:cNvSpPr txBox="1"/>
          <p:nvPr/>
        </p:nvSpPr>
        <p:spPr>
          <a:xfrm>
            <a:off x="1420671" y="3378810"/>
            <a:ext cx="8104783" cy="853247"/>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p>
            <a:pPr algn="l">
              <a:lnSpc>
                <a:spcPct val="150000"/>
              </a:lnSpc>
              <a:buSzPct val="75000"/>
            </a:pPr>
            <a:r>
              <a:rPr lang="de-DE" dirty="0" err="1">
                <a:solidFill>
                  <a:schemeClr val="tx1"/>
                </a:solidFill>
              </a:rPr>
              <a:t>Put</a:t>
            </a:r>
            <a:r>
              <a:rPr lang="de-DE" dirty="0">
                <a:solidFill>
                  <a:schemeClr val="tx1"/>
                </a:solidFill>
              </a:rPr>
              <a:t> all </a:t>
            </a:r>
            <a:r>
              <a:rPr lang="de-DE" dirty="0" err="1">
                <a:solidFill>
                  <a:schemeClr val="tx1"/>
                </a:solidFill>
              </a:rPr>
              <a:t>labels</a:t>
            </a:r>
            <a:r>
              <a:rPr lang="de-DE" dirty="0">
                <a:solidFill>
                  <a:schemeClr val="tx1"/>
                </a:solidFill>
              </a:rPr>
              <a:t> </a:t>
            </a:r>
            <a:r>
              <a:rPr lang="de-DE" dirty="0" err="1">
                <a:solidFill>
                  <a:schemeClr val="tx1"/>
                </a:solidFill>
              </a:rPr>
              <a:t>above</a:t>
            </a:r>
            <a:r>
              <a:rPr lang="de-DE" dirty="0">
                <a:solidFill>
                  <a:schemeClr val="tx1"/>
                </a:solidFill>
              </a:rPr>
              <a:t> / </a:t>
            </a:r>
            <a:r>
              <a:rPr lang="de-DE" dirty="0" err="1">
                <a:solidFill>
                  <a:schemeClr val="tx1"/>
                </a:solidFill>
              </a:rPr>
              <a:t>below</a:t>
            </a:r>
            <a:r>
              <a:rPr lang="de-DE" dirty="0">
                <a:solidFill>
                  <a:schemeClr val="tx1"/>
                </a:solidFill>
              </a:rPr>
              <a:t> </a:t>
            </a:r>
            <a:r>
              <a:rPr lang="de-DE" dirty="0" err="1">
                <a:solidFill>
                  <a:schemeClr val="tx1"/>
                </a:solidFill>
              </a:rPr>
              <a:t>their</a:t>
            </a:r>
            <a:r>
              <a:rPr lang="de-DE" dirty="0">
                <a:solidFill>
                  <a:schemeClr val="tx1"/>
                </a:solidFill>
              </a:rPr>
              <a:t> </a:t>
            </a:r>
            <a:r>
              <a:rPr lang="de-DE" dirty="0" err="1">
                <a:solidFill>
                  <a:schemeClr val="tx1"/>
                </a:solidFill>
              </a:rPr>
              <a:t>edge</a:t>
            </a:r>
            <a:r>
              <a:rPr lang="de-DE" dirty="0">
                <a:solidFill>
                  <a:schemeClr val="tx1"/>
                </a:solidFill>
              </a:rPr>
              <a:t>.</a:t>
            </a:r>
          </a:p>
        </p:txBody>
      </p:sp>
    </p:spTree>
    <p:extLst>
      <p:ext uri="{BB962C8B-B14F-4D97-AF65-F5344CB8AC3E}">
        <p14:creationId xmlns:p14="http://schemas.microsoft.com/office/powerpoint/2010/main" val="345920576"/>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uiExpand="1"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a:t>Label Side </a:t>
            </a:r>
            <a:r>
              <a:rPr lang="de-DE" dirty="0" err="1"/>
              <a:t>Selection</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53</a:t>
            </a:fld>
            <a:endParaRPr/>
          </a:p>
        </p:txBody>
      </p:sp>
      <p:sp>
        <p:nvSpPr>
          <p:cNvPr id="20" name="Input">
            <a:extLst>
              <a:ext uri="{FF2B5EF4-FFF2-40B4-BE49-F238E27FC236}">
                <a16:creationId xmlns:a16="http://schemas.microsoft.com/office/drawing/2014/main" id="{C63953B6-45C2-F642-9583-44F244490AED}"/>
              </a:ext>
            </a:extLst>
          </p:cNvPr>
          <p:cNvSpPr txBox="1"/>
          <p:nvPr/>
        </p:nvSpPr>
        <p:spPr>
          <a:xfrm>
            <a:off x="1014271" y="2459823"/>
            <a:ext cx="9318257"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err="1"/>
              <a:t>Augmented</a:t>
            </a:r>
            <a:r>
              <a:rPr lang="de-DE" dirty="0"/>
              <a:t> Same-Side </a:t>
            </a:r>
            <a:r>
              <a:rPr lang="de-DE" dirty="0" err="1"/>
              <a:t>Strategy</a:t>
            </a:r>
            <a:endParaRPr dirty="0"/>
          </a:p>
        </p:txBody>
      </p:sp>
      <p:sp>
        <p:nvSpPr>
          <p:cNvPr id="22" name="Set of point feature coordinates…">
            <a:extLst>
              <a:ext uri="{FF2B5EF4-FFF2-40B4-BE49-F238E27FC236}">
                <a16:creationId xmlns:a16="http://schemas.microsoft.com/office/drawing/2014/main" id="{4F99F24A-7523-D84E-A692-117A98D4085A}"/>
              </a:ext>
            </a:extLst>
          </p:cNvPr>
          <p:cNvSpPr txBox="1"/>
          <p:nvPr/>
        </p:nvSpPr>
        <p:spPr>
          <a:xfrm>
            <a:off x="1420671" y="3378810"/>
            <a:ext cx="8104783" cy="251524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p>
            <a:pPr algn="l">
              <a:lnSpc>
                <a:spcPct val="150000"/>
              </a:lnSpc>
              <a:buSzPct val="75000"/>
            </a:pPr>
            <a:r>
              <a:rPr lang="de-DE" dirty="0" err="1">
                <a:solidFill>
                  <a:schemeClr val="tx1"/>
                </a:solidFill>
              </a:rPr>
              <a:t>Put</a:t>
            </a:r>
            <a:r>
              <a:rPr lang="de-DE" dirty="0">
                <a:solidFill>
                  <a:schemeClr val="tx1"/>
                </a:solidFill>
              </a:rPr>
              <a:t> all </a:t>
            </a:r>
            <a:r>
              <a:rPr lang="de-DE" dirty="0" err="1">
                <a:solidFill>
                  <a:schemeClr val="tx1"/>
                </a:solidFill>
              </a:rPr>
              <a:t>labels</a:t>
            </a:r>
            <a:r>
              <a:rPr lang="de-DE" dirty="0">
                <a:solidFill>
                  <a:schemeClr val="tx1"/>
                </a:solidFill>
              </a:rPr>
              <a:t> </a:t>
            </a:r>
            <a:r>
              <a:rPr lang="de-DE" dirty="0" err="1">
                <a:solidFill>
                  <a:schemeClr val="tx1"/>
                </a:solidFill>
              </a:rPr>
              <a:t>above</a:t>
            </a:r>
            <a:r>
              <a:rPr lang="de-DE" dirty="0">
                <a:solidFill>
                  <a:schemeClr val="tx1"/>
                </a:solidFill>
              </a:rPr>
              <a:t> / </a:t>
            </a:r>
            <a:r>
              <a:rPr lang="de-DE" dirty="0" err="1">
                <a:solidFill>
                  <a:schemeClr val="tx1"/>
                </a:solidFill>
              </a:rPr>
              <a:t>below</a:t>
            </a:r>
            <a:r>
              <a:rPr lang="de-DE" dirty="0">
                <a:solidFill>
                  <a:schemeClr val="tx1"/>
                </a:solidFill>
              </a:rPr>
              <a:t> </a:t>
            </a:r>
            <a:r>
              <a:rPr lang="de-DE" dirty="0" err="1">
                <a:solidFill>
                  <a:schemeClr val="tx1"/>
                </a:solidFill>
              </a:rPr>
              <a:t>their</a:t>
            </a:r>
            <a:r>
              <a:rPr lang="de-DE" dirty="0">
                <a:solidFill>
                  <a:schemeClr val="tx1"/>
                </a:solidFill>
              </a:rPr>
              <a:t> </a:t>
            </a:r>
            <a:r>
              <a:rPr lang="de-DE" dirty="0" err="1">
                <a:solidFill>
                  <a:schemeClr val="tx1"/>
                </a:solidFill>
              </a:rPr>
              <a:t>edge</a:t>
            </a:r>
            <a:r>
              <a:rPr lang="de-DE" dirty="0">
                <a:solidFill>
                  <a:schemeClr val="tx1"/>
                </a:solidFill>
              </a:rPr>
              <a:t>,</a:t>
            </a:r>
          </a:p>
          <a:p>
            <a:pPr algn="l">
              <a:lnSpc>
                <a:spcPct val="150000"/>
              </a:lnSpc>
              <a:buSzPct val="75000"/>
            </a:pPr>
            <a:r>
              <a:rPr lang="de-DE" dirty="0">
                <a:solidFill>
                  <a:schemeClr val="tx1"/>
                </a:solidFill>
              </a:rPr>
              <a:t>but </a:t>
            </a:r>
            <a:r>
              <a:rPr lang="de-DE" dirty="0" err="1">
                <a:solidFill>
                  <a:schemeClr val="tx1"/>
                </a:solidFill>
              </a:rPr>
              <a:t>make</a:t>
            </a:r>
            <a:r>
              <a:rPr lang="de-DE" dirty="0">
                <a:solidFill>
                  <a:schemeClr val="tx1"/>
                </a:solidFill>
              </a:rPr>
              <a:t> </a:t>
            </a:r>
            <a:r>
              <a:rPr lang="de-DE" dirty="0" err="1">
                <a:solidFill>
                  <a:schemeClr val="tx1"/>
                </a:solidFill>
              </a:rPr>
              <a:t>exceptions</a:t>
            </a:r>
            <a:r>
              <a:rPr lang="de-DE" dirty="0">
                <a:solidFill>
                  <a:schemeClr val="tx1"/>
                </a:solidFill>
              </a:rPr>
              <a:t> in </a:t>
            </a:r>
            <a:r>
              <a:rPr lang="de-DE" dirty="0" err="1">
                <a:solidFill>
                  <a:schemeClr val="tx1"/>
                </a:solidFill>
              </a:rPr>
              <a:t>special</a:t>
            </a:r>
            <a:r>
              <a:rPr lang="de-DE" dirty="0">
                <a:solidFill>
                  <a:schemeClr val="tx1"/>
                </a:solidFill>
              </a:rPr>
              <a:t> </a:t>
            </a:r>
            <a:r>
              <a:rPr lang="de-DE" dirty="0" err="1">
                <a:solidFill>
                  <a:schemeClr val="tx1"/>
                </a:solidFill>
              </a:rPr>
              <a:t>cases</a:t>
            </a:r>
            <a:endParaRPr lang="de-DE" dirty="0">
              <a:solidFill>
                <a:schemeClr val="tx1"/>
              </a:solidFill>
            </a:endParaRPr>
          </a:p>
          <a:p>
            <a:pPr algn="l">
              <a:lnSpc>
                <a:spcPct val="150000"/>
              </a:lnSpc>
              <a:buSzPct val="75000"/>
            </a:pPr>
            <a:r>
              <a:rPr lang="de-DE" dirty="0" err="1">
                <a:solidFill>
                  <a:schemeClr val="tx1"/>
                </a:solidFill>
              </a:rPr>
              <a:t>to</a:t>
            </a:r>
            <a:r>
              <a:rPr lang="de-DE" dirty="0">
                <a:solidFill>
                  <a:schemeClr val="tx1"/>
                </a:solidFill>
              </a:rPr>
              <a:t> </a:t>
            </a:r>
            <a:r>
              <a:rPr lang="de-DE" dirty="0" err="1">
                <a:solidFill>
                  <a:schemeClr val="tx1"/>
                </a:solidFill>
              </a:rPr>
              <a:t>improve</a:t>
            </a:r>
            <a:r>
              <a:rPr lang="de-DE" dirty="0">
                <a:solidFill>
                  <a:schemeClr val="tx1"/>
                </a:solidFill>
              </a:rPr>
              <a:t> </a:t>
            </a:r>
            <a:r>
              <a:rPr lang="de-DE" dirty="0" err="1">
                <a:solidFill>
                  <a:schemeClr val="tx1"/>
                </a:solidFill>
              </a:rPr>
              <a:t>clarity</a:t>
            </a:r>
            <a:r>
              <a:rPr lang="de-DE" dirty="0">
                <a:solidFill>
                  <a:schemeClr val="tx1"/>
                </a:solidFill>
              </a:rPr>
              <a:t>.</a:t>
            </a:r>
          </a:p>
        </p:txBody>
      </p:sp>
    </p:spTree>
    <p:extLst>
      <p:ext uri="{BB962C8B-B14F-4D97-AF65-F5344CB8AC3E}">
        <p14:creationId xmlns:p14="http://schemas.microsoft.com/office/powerpoint/2010/main" val="3119650313"/>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uiExpan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a:t>Label Side </a:t>
            </a:r>
            <a:r>
              <a:rPr lang="de-DE" dirty="0" err="1"/>
              <a:t>Selection</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54</a:t>
            </a:fld>
            <a:endParaRPr/>
          </a:p>
        </p:txBody>
      </p:sp>
      <p:sp>
        <p:nvSpPr>
          <p:cNvPr id="20" name="Input">
            <a:extLst>
              <a:ext uri="{FF2B5EF4-FFF2-40B4-BE49-F238E27FC236}">
                <a16:creationId xmlns:a16="http://schemas.microsoft.com/office/drawing/2014/main" id="{C63953B6-45C2-F642-9583-44F244490AED}"/>
              </a:ext>
            </a:extLst>
          </p:cNvPr>
          <p:cNvSpPr txBox="1"/>
          <p:nvPr/>
        </p:nvSpPr>
        <p:spPr>
          <a:xfrm>
            <a:off x="1014271" y="2459823"/>
            <a:ext cx="8928726"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err="1"/>
              <a:t>Augmented</a:t>
            </a:r>
            <a:r>
              <a:rPr lang="de-DE" dirty="0"/>
              <a:t> Same-Side: </a:t>
            </a:r>
            <a:r>
              <a:rPr lang="de-DE" dirty="0" err="1"/>
              <a:t>Rule</a:t>
            </a:r>
            <a:r>
              <a:rPr lang="de-DE" dirty="0"/>
              <a:t> 1</a:t>
            </a:r>
            <a:endParaRPr dirty="0"/>
          </a:p>
        </p:txBody>
      </p:sp>
      <p:pic>
        <p:nvPicPr>
          <p:cNvPr id="3" name="Picture 2">
            <a:extLst>
              <a:ext uri="{FF2B5EF4-FFF2-40B4-BE49-F238E27FC236}">
                <a16:creationId xmlns:a16="http://schemas.microsoft.com/office/drawing/2014/main" id="{03AFF5E3-FB3B-AD4A-B884-DC512B2DFC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1979" y="6347065"/>
            <a:ext cx="6720841" cy="2443942"/>
          </a:xfrm>
          <a:prstGeom prst="rect">
            <a:avLst/>
          </a:prstGeom>
        </p:spPr>
      </p:pic>
      <p:pic>
        <p:nvPicPr>
          <p:cNvPr id="5" name="Picture 4">
            <a:extLst>
              <a:ext uri="{FF2B5EF4-FFF2-40B4-BE49-F238E27FC236}">
                <a16:creationId xmlns:a16="http://schemas.microsoft.com/office/drawing/2014/main" id="{0DB52173-B4C0-3541-9757-20B694A9DA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35629" y="3442180"/>
            <a:ext cx="6720841" cy="2443942"/>
          </a:xfrm>
          <a:prstGeom prst="rect">
            <a:avLst/>
          </a:prstGeom>
        </p:spPr>
      </p:pic>
      <p:sp>
        <p:nvSpPr>
          <p:cNvPr id="6" name="Rectangle 5">
            <a:extLst>
              <a:ext uri="{FF2B5EF4-FFF2-40B4-BE49-F238E27FC236}">
                <a16:creationId xmlns:a16="http://schemas.microsoft.com/office/drawing/2014/main" id="{3EFFA399-9DE0-B348-BE19-ED9E2C389DA3}"/>
              </a:ext>
            </a:extLst>
          </p:cNvPr>
          <p:cNvSpPr/>
          <p:nvPr/>
        </p:nvSpPr>
        <p:spPr>
          <a:xfrm>
            <a:off x="1396538" y="3331857"/>
            <a:ext cx="10241280" cy="2736434"/>
          </a:xfrm>
          <a:prstGeom prst="rect">
            <a:avLst/>
          </a:prstGeom>
          <a:solidFill>
            <a:srgbClr val="FFFFFF">
              <a:alpha val="7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de-DE" sz="2400" b="0" i="0" u="none" strike="noStrike" cap="none" spc="0" normalizeH="0" baseline="0">
              <a:ln>
                <a:noFill/>
              </a:ln>
              <a:solidFill>
                <a:srgbClr val="FFFFFF"/>
              </a:solidFill>
              <a:effectLst/>
              <a:uFillTx/>
              <a:latin typeface="+mn-lt"/>
              <a:ea typeface="+mn-ea"/>
              <a:cs typeface="+mn-cs"/>
              <a:sym typeface="Helvetica Light"/>
            </a:endParaRPr>
          </a:p>
        </p:txBody>
      </p:sp>
    </p:spTree>
    <p:extLst>
      <p:ext uri="{BB962C8B-B14F-4D97-AF65-F5344CB8AC3E}">
        <p14:creationId xmlns:p14="http://schemas.microsoft.com/office/powerpoint/2010/main" val="2428365130"/>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200"/>
                                        <p:tgtEl>
                                          <p:spTgt spid="6"/>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2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a:t>Label Side </a:t>
            </a:r>
            <a:r>
              <a:rPr lang="de-DE" dirty="0" err="1"/>
              <a:t>Selection</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55</a:t>
            </a:fld>
            <a:endParaRPr/>
          </a:p>
        </p:txBody>
      </p:sp>
      <p:sp>
        <p:nvSpPr>
          <p:cNvPr id="20" name="Input">
            <a:extLst>
              <a:ext uri="{FF2B5EF4-FFF2-40B4-BE49-F238E27FC236}">
                <a16:creationId xmlns:a16="http://schemas.microsoft.com/office/drawing/2014/main" id="{C63953B6-45C2-F642-9583-44F244490AED}"/>
              </a:ext>
            </a:extLst>
          </p:cNvPr>
          <p:cNvSpPr txBox="1"/>
          <p:nvPr/>
        </p:nvSpPr>
        <p:spPr>
          <a:xfrm>
            <a:off x="1014271" y="2459823"/>
            <a:ext cx="8928726"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err="1"/>
              <a:t>Augmented</a:t>
            </a:r>
            <a:r>
              <a:rPr lang="de-DE" dirty="0"/>
              <a:t> Same-Side: </a:t>
            </a:r>
            <a:r>
              <a:rPr lang="de-DE" dirty="0" err="1"/>
              <a:t>Rule</a:t>
            </a:r>
            <a:r>
              <a:rPr lang="de-DE" dirty="0"/>
              <a:t> 1</a:t>
            </a:r>
            <a:endParaRPr dirty="0"/>
          </a:p>
        </p:txBody>
      </p:sp>
      <p:pic>
        <p:nvPicPr>
          <p:cNvPr id="8" name="Picture 7">
            <a:extLst>
              <a:ext uri="{FF2B5EF4-FFF2-40B4-BE49-F238E27FC236}">
                <a16:creationId xmlns:a16="http://schemas.microsoft.com/office/drawing/2014/main" id="{36C08331-3C8F-6A44-A075-FAEB0AD973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9285" y="3744514"/>
            <a:ext cx="4697961" cy="5300264"/>
          </a:xfrm>
          <a:prstGeom prst="rect">
            <a:avLst/>
          </a:prstGeom>
        </p:spPr>
      </p:pic>
      <p:pic>
        <p:nvPicPr>
          <p:cNvPr id="4" name="Picture 3">
            <a:extLst>
              <a:ext uri="{FF2B5EF4-FFF2-40B4-BE49-F238E27FC236}">
                <a16:creationId xmlns:a16="http://schemas.microsoft.com/office/drawing/2014/main" id="{71D0C59A-9366-7741-AE6D-8B2A350D72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97247" y="3744514"/>
            <a:ext cx="4778268" cy="5300264"/>
          </a:xfrm>
          <a:prstGeom prst="rect">
            <a:avLst/>
          </a:prstGeom>
        </p:spPr>
      </p:pic>
      <p:sp>
        <p:nvSpPr>
          <p:cNvPr id="6" name="Rectangle 5">
            <a:extLst>
              <a:ext uri="{FF2B5EF4-FFF2-40B4-BE49-F238E27FC236}">
                <a16:creationId xmlns:a16="http://schemas.microsoft.com/office/drawing/2014/main" id="{3EFFA399-9DE0-B348-BE19-ED9E2C389DA3}"/>
              </a:ext>
            </a:extLst>
          </p:cNvPr>
          <p:cNvSpPr/>
          <p:nvPr/>
        </p:nvSpPr>
        <p:spPr>
          <a:xfrm>
            <a:off x="749121" y="3358653"/>
            <a:ext cx="5485424" cy="5752095"/>
          </a:xfrm>
          <a:prstGeom prst="rect">
            <a:avLst/>
          </a:prstGeom>
          <a:solidFill>
            <a:srgbClr val="FFFFFF">
              <a:alpha val="7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de-DE" sz="2400" b="0" i="0" u="none" strike="noStrike" cap="none" spc="0" normalizeH="0" baseline="0">
              <a:ln>
                <a:noFill/>
              </a:ln>
              <a:solidFill>
                <a:srgbClr val="FFFFFF"/>
              </a:solidFill>
              <a:effectLst/>
              <a:uFillTx/>
              <a:latin typeface="+mn-lt"/>
              <a:ea typeface="+mn-ea"/>
              <a:cs typeface="+mn-cs"/>
              <a:sym typeface="Helvetica Light"/>
            </a:endParaRPr>
          </a:p>
        </p:txBody>
      </p:sp>
    </p:spTree>
    <p:extLst>
      <p:ext uri="{BB962C8B-B14F-4D97-AF65-F5344CB8AC3E}">
        <p14:creationId xmlns:p14="http://schemas.microsoft.com/office/powerpoint/2010/main" val="2117457752"/>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200"/>
                                        <p:tgtEl>
                                          <p:spTgt spid="6"/>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2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a:t>Label Side </a:t>
            </a:r>
            <a:r>
              <a:rPr lang="de-DE" dirty="0" err="1"/>
              <a:t>Selection</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56</a:t>
            </a:fld>
            <a:endParaRPr/>
          </a:p>
        </p:txBody>
      </p:sp>
      <p:sp>
        <p:nvSpPr>
          <p:cNvPr id="20" name="Input">
            <a:extLst>
              <a:ext uri="{FF2B5EF4-FFF2-40B4-BE49-F238E27FC236}">
                <a16:creationId xmlns:a16="http://schemas.microsoft.com/office/drawing/2014/main" id="{C63953B6-45C2-F642-9583-44F244490AED}"/>
              </a:ext>
            </a:extLst>
          </p:cNvPr>
          <p:cNvSpPr txBox="1"/>
          <p:nvPr/>
        </p:nvSpPr>
        <p:spPr>
          <a:xfrm>
            <a:off x="1014271" y="2459823"/>
            <a:ext cx="8928726"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err="1"/>
              <a:t>Augmented</a:t>
            </a:r>
            <a:r>
              <a:rPr lang="de-DE" dirty="0"/>
              <a:t> Same-Side: </a:t>
            </a:r>
            <a:r>
              <a:rPr lang="de-DE" dirty="0" err="1"/>
              <a:t>Rule</a:t>
            </a:r>
            <a:r>
              <a:rPr lang="de-DE" dirty="0"/>
              <a:t> 2</a:t>
            </a:r>
            <a:endParaRPr dirty="0"/>
          </a:p>
        </p:txBody>
      </p:sp>
      <p:pic>
        <p:nvPicPr>
          <p:cNvPr id="4" name="Picture 3">
            <a:extLst>
              <a:ext uri="{FF2B5EF4-FFF2-40B4-BE49-F238E27FC236}">
                <a16:creationId xmlns:a16="http://schemas.microsoft.com/office/drawing/2014/main" id="{461B0623-890E-C34F-8427-F0792561ED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4790" y="4152900"/>
            <a:ext cx="4989896" cy="4309456"/>
          </a:xfrm>
          <a:prstGeom prst="rect">
            <a:avLst/>
          </a:prstGeom>
        </p:spPr>
      </p:pic>
      <p:pic>
        <p:nvPicPr>
          <p:cNvPr id="8" name="Picture 7">
            <a:extLst>
              <a:ext uri="{FF2B5EF4-FFF2-40B4-BE49-F238E27FC236}">
                <a16:creationId xmlns:a16="http://schemas.microsoft.com/office/drawing/2014/main" id="{9C26C656-B35C-874A-80B7-9091A42267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0115" y="4152900"/>
            <a:ext cx="4989896" cy="4309456"/>
          </a:xfrm>
          <a:prstGeom prst="rect">
            <a:avLst/>
          </a:prstGeom>
        </p:spPr>
      </p:pic>
      <p:sp>
        <p:nvSpPr>
          <p:cNvPr id="6" name="Rectangle 5">
            <a:extLst>
              <a:ext uri="{FF2B5EF4-FFF2-40B4-BE49-F238E27FC236}">
                <a16:creationId xmlns:a16="http://schemas.microsoft.com/office/drawing/2014/main" id="{3EFFA399-9DE0-B348-BE19-ED9E2C389DA3}"/>
              </a:ext>
            </a:extLst>
          </p:cNvPr>
          <p:cNvSpPr/>
          <p:nvPr/>
        </p:nvSpPr>
        <p:spPr>
          <a:xfrm>
            <a:off x="746991" y="3442180"/>
            <a:ext cx="5620558" cy="5385936"/>
          </a:xfrm>
          <a:prstGeom prst="rect">
            <a:avLst/>
          </a:prstGeom>
          <a:solidFill>
            <a:srgbClr val="FFFFFF">
              <a:alpha val="7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de-DE" sz="2400" b="0" i="0" u="none" strike="noStrike" cap="none" spc="0" normalizeH="0" baseline="0">
              <a:ln>
                <a:noFill/>
              </a:ln>
              <a:solidFill>
                <a:srgbClr val="FFFFFF"/>
              </a:solidFill>
              <a:effectLst/>
              <a:uFillTx/>
              <a:latin typeface="+mn-lt"/>
              <a:ea typeface="+mn-ea"/>
              <a:cs typeface="+mn-cs"/>
              <a:sym typeface="Helvetica Light"/>
            </a:endParaRPr>
          </a:p>
        </p:txBody>
      </p:sp>
    </p:spTree>
    <p:extLst>
      <p:ext uri="{BB962C8B-B14F-4D97-AF65-F5344CB8AC3E}">
        <p14:creationId xmlns:p14="http://schemas.microsoft.com/office/powerpoint/2010/main" val="2575559185"/>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200"/>
                                        <p:tgtEl>
                                          <p:spTgt spid="6"/>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2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a:t>Label Side </a:t>
            </a:r>
            <a:r>
              <a:rPr lang="de-DE" dirty="0" err="1"/>
              <a:t>Selection</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57</a:t>
            </a:fld>
            <a:endParaRPr/>
          </a:p>
        </p:txBody>
      </p:sp>
      <p:sp>
        <p:nvSpPr>
          <p:cNvPr id="20" name="Input">
            <a:extLst>
              <a:ext uri="{FF2B5EF4-FFF2-40B4-BE49-F238E27FC236}">
                <a16:creationId xmlns:a16="http://schemas.microsoft.com/office/drawing/2014/main" id="{C63953B6-45C2-F642-9583-44F244490AED}"/>
              </a:ext>
            </a:extLst>
          </p:cNvPr>
          <p:cNvSpPr txBox="1"/>
          <p:nvPr/>
        </p:nvSpPr>
        <p:spPr>
          <a:xfrm>
            <a:off x="1014271" y="2459823"/>
            <a:ext cx="8928726"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err="1"/>
              <a:t>Augmented</a:t>
            </a:r>
            <a:r>
              <a:rPr lang="de-DE" dirty="0"/>
              <a:t> Same-Side: </a:t>
            </a:r>
            <a:r>
              <a:rPr lang="de-DE" dirty="0" err="1"/>
              <a:t>Rule</a:t>
            </a:r>
            <a:r>
              <a:rPr lang="de-DE" dirty="0"/>
              <a:t> 3</a:t>
            </a:r>
            <a:endParaRPr dirty="0"/>
          </a:p>
        </p:txBody>
      </p:sp>
      <p:pic>
        <p:nvPicPr>
          <p:cNvPr id="3" name="Picture 2">
            <a:extLst>
              <a:ext uri="{FF2B5EF4-FFF2-40B4-BE49-F238E27FC236}">
                <a16:creationId xmlns:a16="http://schemas.microsoft.com/office/drawing/2014/main" id="{5F4312E0-5C9F-0641-A313-5DE130D14E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5584" y="4377229"/>
            <a:ext cx="4835165" cy="3553114"/>
          </a:xfrm>
          <a:prstGeom prst="rect">
            <a:avLst/>
          </a:prstGeom>
        </p:spPr>
      </p:pic>
      <p:pic>
        <p:nvPicPr>
          <p:cNvPr id="7" name="Picture 6">
            <a:extLst>
              <a:ext uri="{FF2B5EF4-FFF2-40B4-BE49-F238E27FC236}">
                <a16:creationId xmlns:a16="http://schemas.microsoft.com/office/drawing/2014/main" id="{504F0082-FBC8-934D-9990-9994F182F6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4051" y="4377229"/>
            <a:ext cx="4835165" cy="3553114"/>
          </a:xfrm>
          <a:prstGeom prst="rect">
            <a:avLst/>
          </a:prstGeom>
        </p:spPr>
      </p:pic>
      <p:sp>
        <p:nvSpPr>
          <p:cNvPr id="6" name="Rectangle 5">
            <a:extLst>
              <a:ext uri="{FF2B5EF4-FFF2-40B4-BE49-F238E27FC236}">
                <a16:creationId xmlns:a16="http://schemas.microsoft.com/office/drawing/2014/main" id="{3EFFA399-9DE0-B348-BE19-ED9E2C389DA3}"/>
              </a:ext>
            </a:extLst>
          </p:cNvPr>
          <p:cNvSpPr/>
          <p:nvPr/>
        </p:nvSpPr>
        <p:spPr>
          <a:xfrm>
            <a:off x="996193" y="3866014"/>
            <a:ext cx="5620558" cy="5385936"/>
          </a:xfrm>
          <a:prstGeom prst="rect">
            <a:avLst/>
          </a:prstGeom>
          <a:solidFill>
            <a:srgbClr val="FFFFFF">
              <a:alpha val="70000"/>
            </a:srgb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de-DE" sz="2400" b="0" i="0" u="none" strike="noStrike" cap="none" spc="0" normalizeH="0" baseline="0">
              <a:ln>
                <a:noFill/>
              </a:ln>
              <a:solidFill>
                <a:srgbClr val="FFFFFF"/>
              </a:solidFill>
              <a:effectLst/>
              <a:uFillTx/>
              <a:latin typeface="+mn-lt"/>
              <a:ea typeface="+mn-ea"/>
              <a:cs typeface="+mn-cs"/>
              <a:sym typeface="Helvetica Light"/>
            </a:endParaRPr>
          </a:p>
        </p:txBody>
      </p:sp>
    </p:spTree>
    <p:extLst>
      <p:ext uri="{BB962C8B-B14F-4D97-AF65-F5344CB8AC3E}">
        <p14:creationId xmlns:p14="http://schemas.microsoft.com/office/powerpoint/2010/main" val="4074836545"/>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200"/>
                                        <p:tgtEl>
                                          <p:spTgt spid="6"/>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2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a:t>Label Side </a:t>
            </a:r>
            <a:r>
              <a:rPr lang="de-DE" dirty="0" err="1"/>
              <a:t>Selection</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58</a:t>
            </a:fld>
            <a:endParaRPr/>
          </a:p>
        </p:txBody>
      </p:sp>
      <p:sp>
        <p:nvSpPr>
          <p:cNvPr id="20" name="Input">
            <a:extLst>
              <a:ext uri="{FF2B5EF4-FFF2-40B4-BE49-F238E27FC236}">
                <a16:creationId xmlns:a16="http://schemas.microsoft.com/office/drawing/2014/main" id="{C63953B6-45C2-F642-9583-44F244490AED}"/>
              </a:ext>
            </a:extLst>
          </p:cNvPr>
          <p:cNvSpPr txBox="1"/>
          <p:nvPr/>
        </p:nvSpPr>
        <p:spPr>
          <a:xfrm>
            <a:off x="1014271" y="2459823"/>
            <a:ext cx="7681590"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a:t>On-Edge Label Placement</a:t>
            </a:r>
            <a:endParaRPr dirty="0"/>
          </a:p>
        </p:txBody>
      </p:sp>
      <p:pic>
        <p:nvPicPr>
          <p:cNvPr id="6" name="Picture 5">
            <a:extLst>
              <a:ext uri="{FF2B5EF4-FFF2-40B4-BE49-F238E27FC236}">
                <a16:creationId xmlns:a16="http://schemas.microsoft.com/office/drawing/2014/main" id="{9DD2EA51-A116-B649-B028-B65005318C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51" y="3710822"/>
            <a:ext cx="11099800" cy="1244523"/>
          </a:xfrm>
          <a:prstGeom prst="rect">
            <a:avLst/>
          </a:prstGeom>
        </p:spPr>
      </p:pic>
    </p:spTree>
    <p:extLst>
      <p:ext uri="{BB962C8B-B14F-4D97-AF65-F5344CB8AC3E}">
        <p14:creationId xmlns:p14="http://schemas.microsoft.com/office/powerpoint/2010/main" val="488003958"/>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a:t>Label Side </a:t>
            </a:r>
            <a:r>
              <a:rPr lang="de-DE" dirty="0" err="1"/>
              <a:t>Selection</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59</a:t>
            </a:fld>
            <a:endParaRPr/>
          </a:p>
        </p:txBody>
      </p:sp>
      <p:sp>
        <p:nvSpPr>
          <p:cNvPr id="20" name="Input">
            <a:extLst>
              <a:ext uri="{FF2B5EF4-FFF2-40B4-BE49-F238E27FC236}">
                <a16:creationId xmlns:a16="http://schemas.microsoft.com/office/drawing/2014/main" id="{C63953B6-45C2-F642-9583-44F244490AED}"/>
              </a:ext>
            </a:extLst>
          </p:cNvPr>
          <p:cNvSpPr txBox="1"/>
          <p:nvPr/>
        </p:nvSpPr>
        <p:spPr>
          <a:xfrm>
            <a:off x="1014271" y="2459823"/>
            <a:ext cx="7681590"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a:t>On-Edge Label Placement</a:t>
            </a:r>
            <a:endParaRPr dirty="0"/>
          </a:p>
        </p:txBody>
      </p:sp>
      <p:pic>
        <p:nvPicPr>
          <p:cNvPr id="8" name="Picture 7">
            <a:extLst>
              <a:ext uri="{FF2B5EF4-FFF2-40B4-BE49-F238E27FC236}">
                <a16:creationId xmlns:a16="http://schemas.microsoft.com/office/drawing/2014/main" id="{54977112-653A-3144-AA07-3C016CADE9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4270" y="4040691"/>
            <a:ext cx="11038029" cy="3545549"/>
          </a:xfrm>
          <a:prstGeom prst="rect">
            <a:avLst/>
          </a:prstGeom>
        </p:spPr>
      </p:pic>
    </p:spTree>
    <p:extLst>
      <p:ext uri="{BB962C8B-B14F-4D97-AF65-F5344CB8AC3E}">
        <p14:creationId xmlns:p14="http://schemas.microsoft.com/office/powerpoint/2010/main" val="210787920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Label…"/>
          <p:cNvSpPr txBox="1">
            <a:spLocks noGrp="1"/>
          </p:cNvSpPr>
          <p:nvPr>
            <p:ph type="title"/>
          </p:nvPr>
        </p:nvSpPr>
        <p:spPr>
          <a:xfrm>
            <a:off x="1270000" y="6718300"/>
            <a:ext cx="10464800" cy="1775069"/>
          </a:xfrm>
          <a:prstGeom prst="rect">
            <a:avLst/>
          </a:prstGeom>
        </p:spPr>
        <p:txBody>
          <a:bodyPr anchor="t">
            <a:normAutofit/>
          </a:bodyPr>
          <a:lstStyle/>
          <a:p>
            <a:pPr defTabSz="356362">
              <a:defRPr sz="3660"/>
            </a:pPr>
            <a:r>
              <a:rPr dirty="0"/>
              <a:t>Label</a:t>
            </a:r>
          </a:p>
          <a:p>
            <a:pPr defTabSz="356362">
              <a:defRPr sz="4880"/>
            </a:pPr>
            <a:r>
              <a:rPr sz="5400" dirty="0"/>
              <a:t>Placement</a:t>
            </a:r>
          </a:p>
        </p:txBody>
      </p:sp>
      <p:pic>
        <p:nvPicPr>
          <p:cNvPr id="190" name="WhatsApp-Image-20160602.jpeg" descr="WhatsApp-Image-20160602.jpeg"/>
          <p:cNvPicPr>
            <a:picLocks noChangeAspect="1"/>
          </p:cNvPicPr>
          <p:nvPr/>
        </p:nvPicPr>
        <p:blipFill>
          <a:blip r:embed="rId2">
            <a:extLst/>
          </a:blip>
          <a:srcRect b="13365"/>
          <a:stretch>
            <a:fillRect/>
          </a:stretch>
        </p:blipFill>
        <p:spPr>
          <a:xfrm>
            <a:off x="1948259" y="635000"/>
            <a:ext cx="9108095" cy="5918070"/>
          </a:xfrm>
          <a:prstGeom prst="rect">
            <a:avLst/>
          </a:prstGeom>
          <a:ln w="38100">
            <a:solidFill>
              <a:srgbClr val="000000"/>
            </a:solidFill>
            <a:miter lim="400000"/>
          </a:ln>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normAutofit/>
          </a:bodyPr>
          <a:lstStyle/>
          <a:p>
            <a:r>
              <a:rPr lang="de-DE" dirty="0" err="1"/>
              <a:t>Indicating</a:t>
            </a:r>
            <a:r>
              <a:rPr lang="de-DE" dirty="0"/>
              <a:t> </a:t>
            </a:r>
            <a:r>
              <a:rPr lang="de-DE" dirty="0" err="1"/>
              <a:t>Direction</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60</a:t>
            </a:fld>
            <a:endParaRPr/>
          </a:p>
        </p:txBody>
      </p:sp>
      <p:sp>
        <p:nvSpPr>
          <p:cNvPr id="20" name="Input">
            <a:extLst>
              <a:ext uri="{FF2B5EF4-FFF2-40B4-BE49-F238E27FC236}">
                <a16:creationId xmlns:a16="http://schemas.microsoft.com/office/drawing/2014/main" id="{C63953B6-45C2-F642-9583-44F244490AED}"/>
              </a:ext>
            </a:extLst>
          </p:cNvPr>
          <p:cNvSpPr txBox="1"/>
          <p:nvPr/>
        </p:nvSpPr>
        <p:spPr>
          <a:xfrm>
            <a:off x="1014271" y="2459823"/>
            <a:ext cx="9214061"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err="1"/>
              <a:t>Directional</a:t>
            </a:r>
            <a:r>
              <a:rPr lang="de-DE" dirty="0"/>
              <a:t> Label Side </a:t>
            </a:r>
            <a:r>
              <a:rPr lang="de-DE" dirty="0" err="1"/>
              <a:t>Selection</a:t>
            </a:r>
            <a:endParaRPr dirty="0"/>
          </a:p>
        </p:txBody>
      </p:sp>
      <p:sp>
        <p:nvSpPr>
          <p:cNvPr id="22" name="Set of point feature coordinates…">
            <a:extLst>
              <a:ext uri="{FF2B5EF4-FFF2-40B4-BE49-F238E27FC236}">
                <a16:creationId xmlns:a16="http://schemas.microsoft.com/office/drawing/2014/main" id="{4F99F24A-7523-D84E-A692-117A98D4085A}"/>
              </a:ext>
            </a:extLst>
          </p:cNvPr>
          <p:cNvSpPr txBox="1"/>
          <p:nvPr/>
        </p:nvSpPr>
        <p:spPr>
          <a:xfrm>
            <a:off x="1420671" y="3378810"/>
            <a:ext cx="10566995" cy="2515240"/>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p>
            <a:pPr algn="l">
              <a:lnSpc>
                <a:spcPct val="150000"/>
              </a:lnSpc>
              <a:buSzPct val="75000"/>
            </a:pPr>
            <a:r>
              <a:rPr lang="de-DE" dirty="0" err="1">
                <a:solidFill>
                  <a:schemeClr val="tx1"/>
                </a:solidFill>
              </a:rPr>
              <a:t>If</a:t>
            </a:r>
            <a:r>
              <a:rPr lang="de-DE" dirty="0">
                <a:solidFill>
                  <a:schemeClr val="tx1"/>
                </a:solidFill>
              </a:rPr>
              <a:t> an </a:t>
            </a:r>
            <a:r>
              <a:rPr lang="de-DE" dirty="0" err="1">
                <a:solidFill>
                  <a:schemeClr val="tx1"/>
                </a:solidFill>
              </a:rPr>
              <a:t>edge</a:t>
            </a:r>
            <a:r>
              <a:rPr lang="de-DE" dirty="0">
                <a:solidFill>
                  <a:schemeClr val="tx1"/>
                </a:solidFill>
              </a:rPr>
              <a:t> </a:t>
            </a:r>
            <a:r>
              <a:rPr lang="de-DE" dirty="0" err="1">
                <a:solidFill>
                  <a:schemeClr val="tx1"/>
                </a:solidFill>
              </a:rPr>
              <a:t>points</a:t>
            </a:r>
            <a:r>
              <a:rPr lang="de-DE" dirty="0">
                <a:solidFill>
                  <a:schemeClr val="tx1"/>
                </a:solidFill>
              </a:rPr>
              <a:t> </a:t>
            </a:r>
            <a:r>
              <a:rPr lang="de-DE" dirty="0" err="1">
                <a:solidFill>
                  <a:schemeClr val="tx1"/>
                </a:solidFill>
              </a:rPr>
              <a:t>leftwards</a:t>
            </a:r>
            <a:r>
              <a:rPr lang="de-DE" dirty="0">
                <a:solidFill>
                  <a:schemeClr val="tx1"/>
                </a:solidFill>
              </a:rPr>
              <a:t>, </a:t>
            </a:r>
            <a:r>
              <a:rPr lang="de-DE" dirty="0" err="1">
                <a:solidFill>
                  <a:schemeClr val="tx1"/>
                </a:solidFill>
              </a:rPr>
              <a:t>place</a:t>
            </a:r>
            <a:r>
              <a:rPr lang="de-DE" dirty="0">
                <a:solidFill>
                  <a:schemeClr val="tx1"/>
                </a:solidFill>
              </a:rPr>
              <a:t> </a:t>
            </a:r>
            <a:r>
              <a:rPr lang="de-DE" dirty="0" err="1">
                <a:solidFill>
                  <a:schemeClr val="tx1"/>
                </a:solidFill>
              </a:rPr>
              <a:t>its</a:t>
            </a:r>
            <a:r>
              <a:rPr lang="de-DE" dirty="0">
                <a:solidFill>
                  <a:schemeClr val="tx1"/>
                </a:solidFill>
              </a:rPr>
              <a:t> </a:t>
            </a:r>
            <a:r>
              <a:rPr lang="de-DE" dirty="0" err="1">
                <a:solidFill>
                  <a:schemeClr val="tx1"/>
                </a:solidFill>
              </a:rPr>
              <a:t>label</a:t>
            </a:r>
            <a:r>
              <a:rPr lang="de-DE" dirty="0">
                <a:solidFill>
                  <a:schemeClr val="tx1"/>
                </a:solidFill>
              </a:rPr>
              <a:t> </a:t>
            </a:r>
            <a:r>
              <a:rPr lang="de-DE" dirty="0" err="1">
                <a:solidFill>
                  <a:schemeClr val="tx1"/>
                </a:solidFill>
              </a:rPr>
              <a:t>below</a:t>
            </a:r>
            <a:r>
              <a:rPr lang="de-DE" dirty="0">
                <a:solidFill>
                  <a:schemeClr val="tx1"/>
                </a:solidFill>
              </a:rPr>
              <a:t>.</a:t>
            </a:r>
          </a:p>
          <a:p>
            <a:pPr algn="l">
              <a:lnSpc>
                <a:spcPct val="150000"/>
              </a:lnSpc>
              <a:buSzPct val="75000"/>
            </a:pPr>
            <a:r>
              <a:rPr lang="de-DE" dirty="0" err="1">
                <a:solidFill>
                  <a:schemeClr val="tx1"/>
                </a:solidFill>
              </a:rPr>
              <a:t>If</a:t>
            </a:r>
            <a:r>
              <a:rPr lang="de-DE" dirty="0">
                <a:solidFill>
                  <a:schemeClr val="tx1"/>
                </a:solidFill>
              </a:rPr>
              <a:t> an </a:t>
            </a:r>
            <a:r>
              <a:rPr lang="de-DE" dirty="0" err="1">
                <a:solidFill>
                  <a:schemeClr val="tx1"/>
                </a:solidFill>
              </a:rPr>
              <a:t>edge</a:t>
            </a:r>
            <a:r>
              <a:rPr lang="de-DE" dirty="0">
                <a:solidFill>
                  <a:schemeClr val="tx1"/>
                </a:solidFill>
              </a:rPr>
              <a:t> </a:t>
            </a:r>
            <a:r>
              <a:rPr lang="de-DE" dirty="0" err="1">
                <a:solidFill>
                  <a:schemeClr val="tx1"/>
                </a:solidFill>
              </a:rPr>
              <a:t>points</a:t>
            </a:r>
            <a:r>
              <a:rPr lang="de-DE" dirty="0">
                <a:solidFill>
                  <a:schemeClr val="tx1"/>
                </a:solidFill>
              </a:rPr>
              <a:t> </a:t>
            </a:r>
            <a:r>
              <a:rPr lang="de-DE" dirty="0" err="1">
                <a:solidFill>
                  <a:schemeClr val="tx1"/>
                </a:solidFill>
              </a:rPr>
              <a:t>rightwards</a:t>
            </a:r>
            <a:r>
              <a:rPr lang="de-DE" dirty="0">
                <a:solidFill>
                  <a:schemeClr val="tx1"/>
                </a:solidFill>
              </a:rPr>
              <a:t>, </a:t>
            </a:r>
            <a:r>
              <a:rPr lang="de-DE" dirty="0" err="1">
                <a:solidFill>
                  <a:schemeClr val="tx1"/>
                </a:solidFill>
              </a:rPr>
              <a:t>place</a:t>
            </a:r>
            <a:r>
              <a:rPr lang="de-DE" dirty="0">
                <a:solidFill>
                  <a:schemeClr val="tx1"/>
                </a:solidFill>
              </a:rPr>
              <a:t> </a:t>
            </a:r>
            <a:r>
              <a:rPr lang="de-DE" dirty="0" err="1">
                <a:solidFill>
                  <a:schemeClr val="tx1"/>
                </a:solidFill>
              </a:rPr>
              <a:t>its</a:t>
            </a:r>
            <a:r>
              <a:rPr lang="de-DE" dirty="0">
                <a:solidFill>
                  <a:schemeClr val="tx1"/>
                </a:solidFill>
              </a:rPr>
              <a:t> </a:t>
            </a:r>
            <a:r>
              <a:rPr lang="de-DE" dirty="0" err="1">
                <a:solidFill>
                  <a:schemeClr val="tx1"/>
                </a:solidFill>
              </a:rPr>
              <a:t>label</a:t>
            </a:r>
            <a:r>
              <a:rPr lang="de-DE" dirty="0">
                <a:solidFill>
                  <a:schemeClr val="tx1"/>
                </a:solidFill>
              </a:rPr>
              <a:t> </a:t>
            </a:r>
            <a:r>
              <a:rPr lang="de-DE" dirty="0" err="1">
                <a:solidFill>
                  <a:schemeClr val="tx1"/>
                </a:solidFill>
              </a:rPr>
              <a:t>above</a:t>
            </a:r>
            <a:r>
              <a:rPr lang="de-DE" dirty="0">
                <a:solidFill>
                  <a:schemeClr val="tx1"/>
                </a:solidFill>
              </a:rPr>
              <a:t>.</a:t>
            </a:r>
          </a:p>
          <a:p>
            <a:pPr algn="l">
              <a:lnSpc>
                <a:spcPct val="150000"/>
              </a:lnSpc>
              <a:buSzPct val="75000"/>
            </a:pPr>
            <a:r>
              <a:rPr lang="de-DE" dirty="0" err="1">
                <a:solidFill>
                  <a:schemeClr val="tx1"/>
                </a:solidFill>
              </a:rPr>
              <a:t>Or</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other</a:t>
            </a:r>
            <a:r>
              <a:rPr lang="de-DE" dirty="0">
                <a:solidFill>
                  <a:schemeClr val="tx1"/>
                </a:solidFill>
              </a:rPr>
              <a:t> </a:t>
            </a:r>
            <a:r>
              <a:rPr lang="de-DE" dirty="0" err="1">
                <a:solidFill>
                  <a:schemeClr val="tx1"/>
                </a:solidFill>
              </a:rPr>
              <a:t>way</a:t>
            </a:r>
            <a:r>
              <a:rPr lang="de-DE" dirty="0">
                <a:solidFill>
                  <a:schemeClr val="tx1"/>
                </a:solidFill>
              </a:rPr>
              <a:t> </a:t>
            </a:r>
            <a:r>
              <a:rPr lang="de-DE" dirty="0" err="1">
                <a:solidFill>
                  <a:schemeClr val="tx1"/>
                </a:solidFill>
              </a:rPr>
              <a:t>round</a:t>
            </a:r>
            <a:r>
              <a:rPr lang="de-DE" dirty="0">
                <a:solidFill>
                  <a:schemeClr val="tx1"/>
                </a:solidFill>
              </a:rPr>
              <a:t>.</a:t>
            </a:r>
          </a:p>
        </p:txBody>
      </p:sp>
      <p:grpSp>
        <p:nvGrpSpPr>
          <p:cNvPr id="4" name="Group 3">
            <a:extLst>
              <a:ext uri="{FF2B5EF4-FFF2-40B4-BE49-F238E27FC236}">
                <a16:creationId xmlns:a16="http://schemas.microsoft.com/office/drawing/2014/main" id="{25BD1C42-DDF8-E54E-8470-2DA14DDF3D83}"/>
              </a:ext>
            </a:extLst>
          </p:cNvPr>
          <p:cNvGrpSpPr/>
          <p:nvPr/>
        </p:nvGrpSpPr>
        <p:grpSpPr>
          <a:xfrm>
            <a:off x="3110508" y="2077436"/>
            <a:ext cx="6771084" cy="6801953"/>
            <a:chOff x="3110508" y="2077436"/>
            <a:chExt cx="6771084" cy="6801953"/>
          </a:xfrm>
        </p:grpSpPr>
        <p:sp>
          <p:nvSpPr>
            <p:cNvPr id="2" name="&quot;No&quot; Symbol 1">
              <a:extLst>
                <a:ext uri="{FF2B5EF4-FFF2-40B4-BE49-F238E27FC236}">
                  <a16:creationId xmlns:a16="http://schemas.microsoft.com/office/drawing/2014/main" id="{440F8707-E6F7-4C4F-89C7-6480C358C075}"/>
                </a:ext>
              </a:extLst>
            </p:cNvPr>
            <p:cNvSpPr/>
            <p:nvPr/>
          </p:nvSpPr>
          <p:spPr>
            <a:xfrm>
              <a:off x="3478530" y="2077436"/>
              <a:ext cx="6035040" cy="6035040"/>
            </a:xfrm>
            <a:prstGeom prst="noSmoking">
              <a:avLst>
                <a:gd name="adj" fmla="val 13506"/>
              </a:avLst>
            </a:prstGeom>
            <a:solidFill>
              <a:schemeClr val="accent5"/>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de-DE" sz="2400" b="0" i="0" u="none" strike="noStrike" cap="none" spc="0" normalizeH="0" baseline="0">
                <a:ln>
                  <a:noFill/>
                </a:ln>
                <a:solidFill>
                  <a:srgbClr val="FFFFFF"/>
                </a:solidFill>
                <a:effectLst/>
                <a:uFillTx/>
                <a:latin typeface="+mn-lt"/>
                <a:ea typeface="+mn-ea"/>
                <a:cs typeface="+mn-cs"/>
                <a:sym typeface="Helvetica Light"/>
              </a:endParaRPr>
            </a:p>
          </p:txBody>
        </p:sp>
        <p:sp>
          <p:nvSpPr>
            <p:cNvPr id="3" name="TextBox 2">
              <a:extLst>
                <a:ext uri="{FF2B5EF4-FFF2-40B4-BE49-F238E27FC236}">
                  <a16:creationId xmlns:a16="http://schemas.microsoft.com/office/drawing/2014/main" id="{281B8750-39B6-8942-A37D-8E7DE8A5A538}"/>
                </a:ext>
              </a:extLst>
            </p:cNvPr>
            <p:cNvSpPr txBox="1"/>
            <p:nvPr/>
          </p:nvSpPr>
          <p:spPr>
            <a:xfrm>
              <a:off x="3110508" y="8222799"/>
              <a:ext cx="6771084"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a:ln>
                    <a:noFill/>
                  </a:ln>
                  <a:solidFill>
                    <a:srgbClr val="000000"/>
                  </a:solidFill>
                  <a:effectLst/>
                  <a:uFillTx/>
                  <a:latin typeface="+mn-lt"/>
                  <a:ea typeface="+mn-ea"/>
                  <a:cs typeface="+mn-cs"/>
                  <a:sym typeface="Helvetica Light"/>
                </a:rPr>
                <a:t>As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it</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turns</a:t>
              </a:r>
              <a:r>
                <a:rPr kumimoji="0" lang="de-DE" sz="3600" b="0" i="0" u="none" strike="noStrike" cap="none" spc="0" normalizeH="0" baseline="0" dirty="0">
                  <a:ln>
                    <a:noFill/>
                  </a:ln>
                  <a:solidFill>
                    <a:srgbClr val="000000"/>
                  </a:solidFill>
                  <a:effectLst/>
                  <a:uFillTx/>
                  <a:latin typeface="+mn-lt"/>
                  <a:ea typeface="+mn-ea"/>
                  <a:cs typeface="+mn-cs"/>
                  <a:sym typeface="Helvetica Light"/>
                </a:rPr>
                <a:t> out,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nobody</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likes</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this</a:t>
              </a:r>
              <a:r>
                <a:rPr kumimoji="0" lang="de-DE" sz="3600" b="0" i="0" u="none" strike="noStrike" cap="none" spc="0" normalizeH="0" baseline="0" dirty="0">
                  <a:ln>
                    <a:noFill/>
                  </a:ln>
                  <a:solidFill>
                    <a:srgbClr val="000000"/>
                  </a:solidFill>
                  <a:effectLst/>
                  <a:uFillTx/>
                  <a:latin typeface="+mn-lt"/>
                  <a:ea typeface="+mn-ea"/>
                  <a:cs typeface="+mn-cs"/>
                  <a:sym typeface="Helvetica Light"/>
                </a:rPr>
                <a:t>.</a:t>
              </a:r>
            </a:p>
          </p:txBody>
        </p:sp>
      </p:grpSp>
    </p:spTree>
    <p:extLst>
      <p:ext uri="{BB962C8B-B14F-4D97-AF65-F5344CB8AC3E}">
        <p14:creationId xmlns:p14="http://schemas.microsoft.com/office/powerpoint/2010/main" val="1383486411"/>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uiExpand="1"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normAutofit/>
          </a:bodyPr>
          <a:lstStyle/>
          <a:p>
            <a:r>
              <a:rPr lang="de-DE" dirty="0" err="1"/>
              <a:t>Indicating</a:t>
            </a:r>
            <a:r>
              <a:rPr lang="de-DE" dirty="0"/>
              <a:t> </a:t>
            </a:r>
            <a:r>
              <a:rPr lang="de-DE" dirty="0" err="1"/>
              <a:t>Direction</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61</a:t>
            </a:fld>
            <a:endParaRPr/>
          </a:p>
        </p:txBody>
      </p:sp>
      <p:sp>
        <p:nvSpPr>
          <p:cNvPr id="20" name="Input">
            <a:extLst>
              <a:ext uri="{FF2B5EF4-FFF2-40B4-BE49-F238E27FC236}">
                <a16:creationId xmlns:a16="http://schemas.microsoft.com/office/drawing/2014/main" id="{C63953B6-45C2-F642-9583-44F244490AED}"/>
              </a:ext>
            </a:extLst>
          </p:cNvPr>
          <p:cNvSpPr txBox="1"/>
          <p:nvPr/>
        </p:nvSpPr>
        <p:spPr>
          <a:xfrm>
            <a:off x="1014271" y="2459823"/>
            <a:ext cx="4339329"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a:t>Explicit Arrows</a:t>
            </a:r>
            <a:endParaRPr dirty="0"/>
          </a:p>
        </p:txBody>
      </p:sp>
      <p:pic>
        <p:nvPicPr>
          <p:cNvPr id="6" name="Picture 5">
            <a:extLst>
              <a:ext uri="{FF2B5EF4-FFF2-40B4-BE49-F238E27FC236}">
                <a16:creationId xmlns:a16="http://schemas.microsoft.com/office/drawing/2014/main" id="{6E949439-6A15-B24E-9030-AE524D2EF929}"/>
              </a:ext>
            </a:extLst>
          </p:cNvPr>
          <p:cNvPicPr>
            <a:picLocks noChangeAspect="1"/>
          </p:cNvPicPr>
          <p:nvPr/>
        </p:nvPicPr>
        <p:blipFill rotWithShape="1">
          <a:blip r:embed="rId3">
            <a:extLst>
              <a:ext uri="{28A0092B-C50C-407E-A947-70E740481C1C}">
                <a14:useLocalDpi xmlns:a14="http://schemas.microsoft.com/office/drawing/2010/main" val="0"/>
              </a:ext>
            </a:extLst>
          </a:blip>
          <a:srcRect r="57667"/>
          <a:stretch/>
        </p:blipFill>
        <p:spPr>
          <a:xfrm>
            <a:off x="3618460" y="3819929"/>
            <a:ext cx="5767880" cy="1899228"/>
          </a:xfrm>
          <a:prstGeom prst="rect">
            <a:avLst/>
          </a:prstGeom>
        </p:spPr>
      </p:pic>
      <p:pic>
        <p:nvPicPr>
          <p:cNvPr id="11" name="Picture 10">
            <a:extLst>
              <a:ext uri="{FF2B5EF4-FFF2-40B4-BE49-F238E27FC236}">
                <a16:creationId xmlns:a16="http://schemas.microsoft.com/office/drawing/2014/main" id="{A8D3621B-7DBA-E24D-B42F-83F0D1EB964B}"/>
              </a:ext>
            </a:extLst>
          </p:cNvPr>
          <p:cNvPicPr>
            <a:picLocks noChangeAspect="1"/>
          </p:cNvPicPr>
          <p:nvPr/>
        </p:nvPicPr>
        <p:blipFill rotWithShape="1">
          <a:blip r:embed="rId3">
            <a:extLst>
              <a:ext uri="{28A0092B-C50C-407E-A947-70E740481C1C}">
                <a14:useLocalDpi xmlns:a14="http://schemas.microsoft.com/office/drawing/2010/main" val="0"/>
              </a:ext>
            </a:extLst>
          </a:blip>
          <a:srcRect l="57586"/>
          <a:stretch/>
        </p:blipFill>
        <p:spPr>
          <a:xfrm>
            <a:off x="3612983" y="6389600"/>
            <a:ext cx="5778834" cy="1899228"/>
          </a:xfrm>
          <a:prstGeom prst="rect">
            <a:avLst/>
          </a:prstGeom>
        </p:spPr>
      </p:pic>
    </p:spTree>
    <p:extLst>
      <p:ext uri="{BB962C8B-B14F-4D97-AF65-F5344CB8AC3E}">
        <p14:creationId xmlns:p14="http://schemas.microsoft.com/office/powerpoint/2010/main" val="1357623600"/>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a:t>Center Edge Labels</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62</a:t>
            </a:fld>
            <a:endParaRPr/>
          </a:p>
        </p:txBody>
      </p:sp>
      <p:grpSp>
        <p:nvGrpSpPr>
          <p:cNvPr id="9" name="Group 8">
            <a:extLst>
              <a:ext uri="{FF2B5EF4-FFF2-40B4-BE49-F238E27FC236}">
                <a16:creationId xmlns:a16="http://schemas.microsoft.com/office/drawing/2014/main" id="{FD5F7B36-D365-5C44-8114-045ED6B998F3}"/>
              </a:ext>
            </a:extLst>
          </p:cNvPr>
          <p:cNvGrpSpPr/>
          <p:nvPr/>
        </p:nvGrpSpPr>
        <p:grpSpPr>
          <a:xfrm>
            <a:off x="1270669" y="2930611"/>
            <a:ext cx="10463462" cy="1691266"/>
            <a:chOff x="1270669" y="2930611"/>
            <a:chExt cx="10463462" cy="1232316"/>
          </a:xfrm>
        </p:grpSpPr>
        <p:cxnSp>
          <p:nvCxnSpPr>
            <p:cNvPr id="13" name="Straight Connector 12">
              <a:extLst>
                <a:ext uri="{FF2B5EF4-FFF2-40B4-BE49-F238E27FC236}">
                  <a16:creationId xmlns:a16="http://schemas.microsoft.com/office/drawing/2014/main" id="{DF9E4B29-3360-3F46-B1A2-32DD2A2F7381}"/>
                </a:ext>
              </a:extLst>
            </p:cNvPr>
            <p:cNvCxnSpPr>
              <a:cxnSpLocks/>
            </p:cNvCxnSpPr>
            <p:nvPr/>
          </p:nvCxnSpPr>
          <p:spPr>
            <a:xfrm>
              <a:off x="1270669" y="2930611"/>
              <a:ext cx="0" cy="1232316"/>
            </a:xfrm>
            <a:prstGeom prst="line">
              <a:avLst/>
            </a:prstGeom>
            <a:noFill/>
            <a:ln w="69850" cap="flat">
              <a:solidFill>
                <a:srgbClr val="CA7D17"/>
              </a:solidFill>
              <a:prstDash val="solid"/>
              <a:miter lim="400000"/>
            </a:ln>
            <a:effectLst/>
            <a:sp3d/>
          </p:spPr>
          <p:style>
            <a:lnRef idx="0">
              <a:scrgbClr r="0" g="0" b="0"/>
            </a:lnRef>
            <a:fillRef idx="0">
              <a:scrgbClr r="0" g="0" b="0"/>
            </a:fillRef>
            <a:effectRef idx="0">
              <a:scrgbClr r="0" g="0" b="0"/>
            </a:effectRef>
            <a:fontRef idx="none"/>
          </p:style>
        </p:cxnSp>
        <p:cxnSp>
          <p:nvCxnSpPr>
            <p:cNvPr id="18" name="Straight Connector 17">
              <a:extLst>
                <a:ext uri="{FF2B5EF4-FFF2-40B4-BE49-F238E27FC236}">
                  <a16:creationId xmlns:a16="http://schemas.microsoft.com/office/drawing/2014/main" id="{A227147C-EA6E-104B-B9DF-6B26B3FB6BFC}"/>
                </a:ext>
              </a:extLst>
            </p:cNvPr>
            <p:cNvCxnSpPr>
              <a:cxnSpLocks/>
            </p:cNvCxnSpPr>
            <p:nvPr/>
          </p:nvCxnSpPr>
          <p:spPr>
            <a:xfrm>
              <a:off x="11734131" y="2930611"/>
              <a:ext cx="0" cy="1232316"/>
            </a:xfrm>
            <a:prstGeom prst="line">
              <a:avLst/>
            </a:prstGeom>
            <a:noFill/>
            <a:ln w="69850" cap="flat">
              <a:solidFill>
                <a:srgbClr val="CA7D17"/>
              </a:solidFill>
              <a:prstDash val="solid"/>
              <a:miter lim="400000"/>
            </a:ln>
            <a:effectLst/>
            <a:sp3d/>
          </p:spPr>
          <p:style>
            <a:lnRef idx="0">
              <a:scrgbClr r="0" g="0" b="0"/>
            </a:lnRef>
            <a:fillRef idx="0">
              <a:scrgbClr r="0" g="0" b="0"/>
            </a:fillRef>
            <a:effectRef idx="0">
              <a:scrgbClr r="0" g="0" b="0"/>
            </a:effectRef>
            <a:fontRef idx="none"/>
          </p:style>
        </p:cxnSp>
      </p:grpSp>
      <p:grpSp>
        <p:nvGrpSpPr>
          <p:cNvPr id="11" name="Group 10">
            <a:extLst>
              <a:ext uri="{FF2B5EF4-FFF2-40B4-BE49-F238E27FC236}">
                <a16:creationId xmlns:a16="http://schemas.microsoft.com/office/drawing/2014/main" id="{2B81EB8E-FCCA-5D40-872A-A2A5F6B903B2}"/>
              </a:ext>
            </a:extLst>
          </p:cNvPr>
          <p:cNvGrpSpPr/>
          <p:nvPr/>
        </p:nvGrpSpPr>
        <p:grpSpPr>
          <a:xfrm>
            <a:off x="1558028" y="2694587"/>
            <a:ext cx="8986459" cy="1933863"/>
            <a:chOff x="1558028" y="2694587"/>
            <a:chExt cx="8986459" cy="1933863"/>
          </a:xfrm>
        </p:grpSpPr>
        <p:sp>
          <p:nvSpPr>
            <p:cNvPr id="2" name="TextBox 1">
              <a:extLst>
                <a:ext uri="{FF2B5EF4-FFF2-40B4-BE49-F238E27FC236}">
                  <a16:creationId xmlns:a16="http://schemas.microsoft.com/office/drawing/2014/main" id="{DD6945E6-4993-814A-A674-2065E63952C0}"/>
                </a:ext>
              </a:extLst>
            </p:cNvPr>
            <p:cNvSpPr txBox="1"/>
            <p:nvPr/>
          </p:nvSpPr>
          <p:spPr>
            <a:xfrm>
              <a:off x="2973504" y="2906547"/>
              <a:ext cx="4810612"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4000" u="none" strike="noStrike" cap="none" spc="0" normalizeH="0" baseline="0" dirty="0">
                  <a:ln>
                    <a:noFill/>
                  </a:ln>
                  <a:solidFill>
                    <a:srgbClr val="000000"/>
                  </a:solidFill>
                  <a:effectLst/>
                  <a:uFillTx/>
                  <a:latin typeface="Helvetica Light" panose="020B0403020202020204" pitchFamily="34" charset="0"/>
                  <a:sym typeface="Helvetica Light"/>
                </a:rPr>
                <a:t>Label Side </a:t>
              </a:r>
              <a:r>
                <a:rPr kumimoji="0" lang="de-DE" sz="4000" u="none" strike="noStrike" cap="none" spc="0" normalizeH="0" baseline="0" dirty="0" err="1">
                  <a:ln>
                    <a:noFill/>
                  </a:ln>
                  <a:solidFill>
                    <a:srgbClr val="000000"/>
                  </a:solidFill>
                  <a:effectLst/>
                  <a:uFillTx/>
                  <a:latin typeface="Helvetica Light" panose="020B0403020202020204" pitchFamily="34" charset="0"/>
                  <a:sym typeface="Helvetica Light"/>
                </a:rPr>
                <a:t>Selection</a:t>
              </a:r>
              <a:endParaRPr kumimoji="0" lang="de-DE" sz="4000" u="none" strike="noStrike" cap="none" spc="0" normalizeH="0" baseline="0" dirty="0">
                <a:ln>
                  <a:noFill/>
                </a:ln>
                <a:solidFill>
                  <a:srgbClr val="000000"/>
                </a:solidFill>
                <a:effectLst/>
                <a:uFillTx/>
                <a:latin typeface="Helvetica Light" panose="020B0403020202020204" pitchFamily="34" charset="0"/>
                <a:sym typeface="Helvetica Light"/>
              </a:endParaRPr>
            </a:p>
          </p:txBody>
        </p:sp>
        <p:sp>
          <p:nvSpPr>
            <p:cNvPr id="3" name="TextBox 2">
              <a:extLst>
                <a:ext uri="{FF2B5EF4-FFF2-40B4-BE49-F238E27FC236}">
                  <a16:creationId xmlns:a16="http://schemas.microsoft.com/office/drawing/2014/main" id="{F61E4AC4-69FC-3542-AE52-095ECB1E0C7C}"/>
                </a:ext>
              </a:extLst>
            </p:cNvPr>
            <p:cNvSpPr txBox="1"/>
            <p:nvPr/>
          </p:nvSpPr>
          <p:spPr>
            <a:xfrm>
              <a:off x="1558028" y="2694587"/>
              <a:ext cx="902491"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11000" b="1" i="0" u="none" strike="noStrike" cap="none" spc="0" normalizeH="0" baseline="0" dirty="0">
                  <a:ln>
                    <a:noFill/>
                  </a:ln>
                  <a:solidFill>
                    <a:schemeClr val="bg1">
                      <a:lumMod val="50000"/>
                    </a:schemeClr>
                  </a:solidFill>
                  <a:effectLst/>
                  <a:uFillTx/>
                  <a:latin typeface="+mn-lt"/>
                  <a:ea typeface="+mn-ea"/>
                  <a:cs typeface="+mn-cs"/>
                  <a:sym typeface="Helvetica Light"/>
                </a:rPr>
                <a:t>1</a:t>
              </a:r>
            </a:p>
          </p:txBody>
        </p:sp>
        <p:sp>
          <p:nvSpPr>
            <p:cNvPr id="16" name="TextBox 15">
              <a:extLst>
                <a:ext uri="{FF2B5EF4-FFF2-40B4-BE49-F238E27FC236}">
                  <a16:creationId xmlns:a16="http://schemas.microsoft.com/office/drawing/2014/main" id="{A952AC67-306D-4F47-9F16-2A24DCF51D3A}"/>
                </a:ext>
              </a:extLst>
            </p:cNvPr>
            <p:cNvSpPr txBox="1"/>
            <p:nvPr/>
          </p:nvSpPr>
          <p:spPr>
            <a:xfrm>
              <a:off x="2973504" y="3540973"/>
              <a:ext cx="7570983"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Determine</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which</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side</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of</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its</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edge</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label</a:t>
              </a:r>
              <a:endPar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endParaRPr>
            </a:p>
            <a:p>
              <a:pPr marL="0" marR="0" indent="0" algn="l" defTabSz="584200" rtl="0" fontAlgn="auto" latinLnBrk="0" hangingPunct="0">
                <a:lnSpc>
                  <a:spcPct val="100000"/>
                </a:lnSpc>
                <a:spcBef>
                  <a:spcPts val="0"/>
                </a:spcBef>
                <a:spcAft>
                  <a:spcPts val="0"/>
                </a:spcAft>
                <a:buClrTx/>
                <a:buSzTx/>
                <a:buFontTx/>
                <a:buNone/>
                <a:tabLst/>
              </a:pPr>
              <a:r>
                <a:rPr lang="de-DE" sz="3200" dirty="0">
                  <a:solidFill>
                    <a:schemeClr val="tx1">
                      <a:lumMod val="65000"/>
                      <a:lumOff val="35000"/>
                    </a:schemeClr>
                  </a:solidFill>
                  <a:latin typeface="Helvetica Light" panose="020B0403020202020204" pitchFamily="34" charset="0"/>
                </a:rPr>
                <a:t>will end </a:t>
              </a:r>
              <a:r>
                <a:rPr lang="de-DE" sz="3200" dirty="0" err="1">
                  <a:solidFill>
                    <a:schemeClr val="tx1">
                      <a:lumMod val="65000"/>
                      <a:lumOff val="35000"/>
                    </a:schemeClr>
                  </a:solidFill>
                  <a:latin typeface="Helvetica Light" panose="020B0403020202020204" pitchFamily="34" charset="0"/>
                </a:rPr>
                <a:t>up</a:t>
              </a:r>
              <a:r>
                <a:rPr lang="de-DE" sz="3200" dirty="0">
                  <a:solidFill>
                    <a:schemeClr val="tx1">
                      <a:lumMod val="65000"/>
                      <a:lumOff val="35000"/>
                    </a:schemeClr>
                  </a:solidFill>
                  <a:latin typeface="Helvetica Light" panose="020B0403020202020204" pitchFamily="34" charset="0"/>
                </a:rPr>
                <a:t> at.</a:t>
              </a:r>
              <a:endPar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endParaRPr>
            </a:p>
          </p:txBody>
        </p:sp>
      </p:grpSp>
      <p:grpSp>
        <p:nvGrpSpPr>
          <p:cNvPr id="14" name="Group 13">
            <a:extLst>
              <a:ext uri="{FF2B5EF4-FFF2-40B4-BE49-F238E27FC236}">
                <a16:creationId xmlns:a16="http://schemas.microsoft.com/office/drawing/2014/main" id="{DFA4E829-6F37-A94A-94EA-2DA37EDCA0E2}"/>
              </a:ext>
            </a:extLst>
          </p:cNvPr>
          <p:cNvGrpSpPr/>
          <p:nvPr/>
        </p:nvGrpSpPr>
        <p:grpSpPr>
          <a:xfrm>
            <a:off x="1558028" y="5307309"/>
            <a:ext cx="8713949" cy="1933863"/>
            <a:chOff x="1558028" y="5307309"/>
            <a:chExt cx="8713949" cy="1933863"/>
          </a:xfrm>
        </p:grpSpPr>
        <p:sp>
          <p:nvSpPr>
            <p:cNvPr id="17" name="TextBox 16">
              <a:extLst>
                <a:ext uri="{FF2B5EF4-FFF2-40B4-BE49-F238E27FC236}">
                  <a16:creationId xmlns:a16="http://schemas.microsoft.com/office/drawing/2014/main" id="{BFBFCD98-367A-A449-8F61-C489666EEE26}"/>
                </a:ext>
              </a:extLst>
            </p:cNvPr>
            <p:cNvSpPr txBox="1"/>
            <p:nvPr/>
          </p:nvSpPr>
          <p:spPr>
            <a:xfrm>
              <a:off x="2973504" y="5519269"/>
              <a:ext cx="3640420"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4000" u="none" strike="noStrike" cap="none" spc="0" normalizeH="0" baseline="0" dirty="0">
                  <a:ln>
                    <a:noFill/>
                  </a:ln>
                  <a:solidFill>
                    <a:srgbClr val="000000"/>
                  </a:solidFill>
                  <a:effectLst/>
                  <a:uFillTx/>
                  <a:latin typeface="Helvetica Light" panose="020B0403020202020204" pitchFamily="34" charset="0"/>
                  <a:sym typeface="Helvetica Light"/>
                </a:rPr>
                <a:t>Layer </a:t>
              </a:r>
              <a:r>
                <a:rPr kumimoji="0" lang="de-DE" sz="4000" u="none" strike="noStrike" cap="none" spc="0" normalizeH="0" baseline="0" dirty="0" err="1">
                  <a:ln>
                    <a:noFill/>
                  </a:ln>
                  <a:solidFill>
                    <a:srgbClr val="000000"/>
                  </a:solidFill>
                  <a:effectLst/>
                  <a:uFillTx/>
                  <a:latin typeface="Helvetica Light" panose="020B0403020202020204" pitchFamily="34" charset="0"/>
                  <a:sym typeface="Helvetica Light"/>
                </a:rPr>
                <a:t>Selection</a:t>
              </a:r>
              <a:endParaRPr kumimoji="0" lang="de-DE" sz="4000" u="none" strike="noStrike" cap="none" spc="0" normalizeH="0" baseline="0" dirty="0">
                <a:ln>
                  <a:noFill/>
                </a:ln>
                <a:solidFill>
                  <a:srgbClr val="000000"/>
                </a:solidFill>
                <a:effectLst/>
                <a:uFillTx/>
                <a:latin typeface="Helvetica Light" panose="020B0403020202020204" pitchFamily="34" charset="0"/>
                <a:sym typeface="Helvetica Light"/>
              </a:endParaRPr>
            </a:p>
          </p:txBody>
        </p:sp>
        <p:sp>
          <p:nvSpPr>
            <p:cNvPr id="19" name="TextBox 18">
              <a:extLst>
                <a:ext uri="{FF2B5EF4-FFF2-40B4-BE49-F238E27FC236}">
                  <a16:creationId xmlns:a16="http://schemas.microsoft.com/office/drawing/2014/main" id="{F449D3C0-BA73-1D47-A2BE-7946DC5631D6}"/>
                </a:ext>
              </a:extLst>
            </p:cNvPr>
            <p:cNvSpPr txBox="1"/>
            <p:nvPr/>
          </p:nvSpPr>
          <p:spPr>
            <a:xfrm>
              <a:off x="1558028" y="5307309"/>
              <a:ext cx="902491" cy="18261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11000" b="1" i="0" u="none" strike="noStrike" cap="none" spc="0" normalizeH="0" baseline="0" dirty="0">
                  <a:ln>
                    <a:noFill/>
                  </a:ln>
                  <a:solidFill>
                    <a:schemeClr val="bg1">
                      <a:lumMod val="50000"/>
                    </a:schemeClr>
                  </a:solidFill>
                  <a:effectLst/>
                  <a:uFillTx/>
                  <a:latin typeface="+mn-lt"/>
                  <a:ea typeface="+mn-ea"/>
                  <a:cs typeface="+mn-cs"/>
                  <a:sym typeface="Helvetica Light"/>
                </a:rPr>
                <a:t>2</a:t>
              </a:r>
            </a:p>
          </p:txBody>
        </p:sp>
        <p:sp>
          <p:nvSpPr>
            <p:cNvPr id="21" name="TextBox 20">
              <a:extLst>
                <a:ext uri="{FF2B5EF4-FFF2-40B4-BE49-F238E27FC236}">
                  <a16:creationId xmlns:a16="http://schemas.microsoft.com/office/drawing/2014/main" id="{291894A0-22D4-B349-AD52-DE6DC29A51FD}"/>
                </a:ext>
              </a:extLst>
            </p:cNvPr>
            <p:cNvSpPr txBox="1"/>
            <p:nvPr/>
          </p:nvSpPr>
          <p:spPr>
            <a:xfrm>
              <a:off x="2973504" y="6153695"/>
              <a:ext cx="7298473"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t">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Determine</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which</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layer</a:t>
              </a:r>
              <a:r>
                <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rPr>
                <a:t> a </a:t>
              </a:r>
              <a:r>
                <a:rPr kumimoji="0" lang="de-DE" sz="3200" u="none" strike="noStrike" cap="none" spc="0" normalizeH="0" baseline="0" dirty="0" err="1">
                  <a:ln>
                    <a:noFill/>
                  </a:ln>
                  <a:solidFill>
                    <a:schemeClr val="tx1">
                      <a:lumMod val="65000"/>
                      <a:lumOff val="35000"/>
                    </a:schemeClr>
                  </a:solidFill>
                  <a:effectLst/>
                  <a:uFillTx/>
                  <a:latin typeface="Helvetica Light" panose="020B0403020202020204" pitchFamily="34" charset="0"/>
                  <a:sym typeface="Helvetica Light"/>
                </a:rPr>
                <a:t>label</a:t>
              </a:r>
              <a:r>
                <a:rPr lang="de-DE" sz="3200" dirty="0" err="1">
                  <a:solidFill>
                    <a:schemeClr val="tx1">
                      <a:lumMod val="65000"/>
                      <a:lumOff val="35000"/>
                    </a:schemeClr>
                  </a:solidFill>
                  <a:latin typeface="Helvetica Light" panose="020B0403020202020204" pitchFamily="34" charset="0"/>
                </a:rPr>
                <a:t>‘s</a:t>
              </a:r>
              <a:r>
                <a:rPr lang="de-DE" sz="3200" dirty="0">
                  <a:solidFill>
                    <a:schemeClr val="tx1">
                      <a:lumMod val="65000"/>
                      <a:lumOff val="35000"/>
                    </a:schemeClr>
                  </a:solidFill>
                  <a:latin typeface="Helvetica Light" panose="020B0403020202020204" pitchFamily="34" charset="0"/>
                </a:rPr>
                <a:t> </a:t>
              </a:r>
              <a:r>
                <a:rPr lang="de-DE" sz="3200" dirty="0" err="1">
                  <a:solidFill>
                    <a:schemeClr val="tx1">
                      <a:lumMod val="65000"/>
                      <a:lumOff val="35000"/>
                    </a:schemeClr>
                  </a:solidFill>
                  <a:latin typeface="Helvetica Light" panose="020B0403020202020204" pitchFamily="34" charset="0"/>
                </a:rPr>
                <a:t>dummy</a:t>
              </a:r>
              <a:endPar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endParaRPr>
            </a:p>
            <a:p>
              <a:pPr marL="0" marR="0" indent="0" algn="l" defTabSz="584200" rtl="0" fontAlgn="auto" latinLnBrk="0" hangingPunct="0">
                <a:lnSpc>
                  <a:spcPct val="100000"/>
                </a:lnSpc>
                <a:spcBef>
                  <a:spcPts val="0"/>
                </a:spcBef>
                <a:spcAft>
                  <a:spcPts val="0"/>
                </a:spcAft>
                <a:buClrTx/>
                <a:buSzTx/>
                <a:buFontTx/>
                <a:buNone/>
                <a:tabLst/>
              </a:pPr>
              <a:r>
                <a:rPr lang="de-DE" sz="3200" dirty="0" err="1">
                  <a:solidFill>
                    <a:schemeClr val="tx1">
                      <a:lumMod val="65000"/>
                      <a:lumOff val="35000"/>
                    </a:schemeClr>
                  </a:solidFill>
                  <a:latin typeface="Helvetica Light" panose="020B0403020202020204" pitchFamily="34" charset="0"/>
                </a:rPr>
                <a:t>node</a:t>
              </a:r>
              <a:r>
                <a:rPr lang="de-DE" sz="3200" dirty="0">
                  <a:solidFill>
                    <a:schemeClr val="tx1">
                      <a:lumMod val="65000"/>
                      <a:lumOff val="35000"/>
                    </a:schemeClr>
                  </a:solidFill>
                  <a:latin typeface="Helvetica Light" panose="020B0403020202020204" pitchFamily="34" charset="0"/>
                </a:rPr>
                <a:t> will end </a:t>
              </a:r>
              <a:r>
                <a:rPr lang="de-DE" sz="3200" dirty="0" err="1">
                  <a:solidFill>
                    <a:schemeClr val="tx1">
                      <a:lumMod val="65000"/>
                      <a:lumOff val="35000"/>
                    </a:schemeClr>
                  </a:solidFill>
                  <a:latin typeface="Helvetica Light" panose="020B0403020202020204" pitchFamily="34" charset="0"/>
                </a:rPr>
                <a:t>up</a:t>
              </a:r>
              <a:r>
                <a:rPr lang="de-DE" sz="3200" dirty="0">
                  <a:solidFill>
                    <a:schemeClr val="tx1">
                      <a:lumMod val="65000"/>
                      <a:lumOff val="35000"/>
                    </a:schemeClr>
                  </a:solidFill>
                  <a:latin typeface="Helvetica Light" panose="020B0403020202020204" pitchFamily="34" charset="0"/>
                </a:rPr>
                <a:t> at.</a:t>
              </a:r>
              <a:endParaRPr kumimoji="0" lang="de-DE" sz="3200" u="none" strike="noStrike" cap="none" spc="0" normalizeH="0" baseline="0" dirty="0">
                <a:ln>
                  <a:noFill/>
                </a:ln>
                <a:solidFill>
                  <a:schemeClr val="tx1">
                    <a:lumMod val="65000"/>
                    <a:lumOff val="35000"/>
                  </a:schemeClr>
                </a:solidFill>
                <a:effectLst/>
                <a:uFillTx/>
                <a:latin typeface="Helvetica Light" panose="020B0403020202020204" pitchFamily="34" charset="0"/>
                <a:sym typeface="Helvetica Light"/>
              </a:endParaRPr>
            </a:p>
          </p:txBody>
        </p:sp>
      </p:grpSp>
    </p:spTree>
    <p:extLst>
      <p:ext uri="{BB962C8B-B14F-4D97-AF65-F5344CB8AC3E}">
        <p14:creationId xmlns:p14="http://schemas.microsoft.com/office/powerpoint/2010/main" val="137605377"/>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 -4.27083E-6 L 0 0.27084 " pathEditMode="relative" rAng="0" ptsTypes="AA">
                                      <p:cBhvr>
                                        <p:cTn id="6" dur="1000" fill="hold"/>
                                        <p:tgtEl>
                                          <p:spTgt spid="9"/>
                                        </p:tgtEl>
                                        <p:attrNameLst>
                                          <p:attrName>ppt_x</p:attrName>
                                          <p:attrName>ppt_y</p:attrName>
                                        </p:attrNameLst>
                                      </p:cBhvr>
                                      <p:rCtr x="0" y="135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lstStyle/>
          <a:p>
            <a:r>
              <a:rPr lang="de-DE" dirty="0"/>
              <a:t>Simple </a:t>
            </a:r>
            <a:r>
              <a:rPr lang="de-DE" dirty="0" err="1"/>
              <a:t>Strategies</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63</a:t>
            </a:fld>
            <a:endParaRPr/>
          </a:p>
        </p:txBody>
      </p:sp>
      <mc:AlternateContent xmlns:mc="http://schemas.openxmlformats.org/markup-compatibility/2006">
        <mc:Choice xmlns:a14="http://schemas.microsoft.com/office/drawing/2010/main" Requires="a14">
          <p:sp>
            <p:nvSpPr>
              <p:cNvPr id="20" name="Input">
                <a:extLst>
                  <a:ext uri="{FF2B5EF4-FFF2-40B4-BE49-F238E27FC236}">
                    <a16:creationId xmlns:a16="http://schemas.microsoft.com/office/drawing/2014/main" id="{9F3D2959-18CC-A440-B151-CB28211AC136}"/>
                  </a:ext>
                </a:extLst>
              </p:cNvPr>
              <p:cNvSpPr txBox="1"/>
              <p:nvPr/>
            </p:nvSpPr>
            <p:spPr>
              <a:xfrm>
                <a:off x="1014271" y="2505989"/>
                <a:ext cx="10685426" cy="1456809"/>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t">
                <a:spAutoFit/>
              </a:bodyPr>
              <a:lstStyle>
                <a:lvl1pPr algn="l">
                  <a:defRPr sz="5000"/>
                </a:lvl1pPr>
              </a:lstStyle>
              <a:p>
                <a:pPr algn="ctr"/>
                <a:r>
                  <a:rPr lang="de-DE" sz="4400" dirty="0"/>
                  <a:t>For an </a:t>
                </a:r>
                <a:r>
                  <a:rPr lang="de-DE" sz="4400" dirty="0" err="1"/>
                  <a:t>edge</a:t>
                </a:r>
                <a:r>
                  <a:rPr lang="de-DE" sz="4400" dirty="0"/>
                  <a:t> </a:t>
                </a:r>
                <a:r>
                  <a:rPr lang="de-DE" sz="4400" dirty="0" err="1"/>
                  <a:t>that</a:t>
                </a:r>
                <a:r>
                  <a:rPr lang="de-DE" sz="4400" dirty="0"/>
                  <a:t> </a:t>
                </a:r>
                <a:r>
                  <a:rPr lang="de-DE" sz="4400" dirty="0" err="1"/>
                  <a:t>spans</a:t>
                </a:r>
                <a:r>
                  <a:rPr lang="de-DE" sz="4400" dirty="0"/>
                  <a:t> </a:t>
                </a:r>
                <a:r>
                  <a:rPr lang="de-DE" sz="4400" dirty="0" err="1"/>
                  <a:t>layers</a:t>
                </a:r>
                <a:r>
                  <a:rPr lang="de-DE" sz="4400" dirty="0"/>
                  <a:t> </a:t>
                </a:r>
                <a14:m>
                  <m:oMath xmlns:m="http://schemas.openxmlformats.org/officeDocument/2006/math">
                    <m:r>
                      <a:rPr lang="de-DE" sz="4400" b="0" i="1" smtClean="0">
                        <a:latin typeface="Cambria Math" panose="02040503050406030204" pitchFamily="18" charset="0"/>
                      </a:rPr>
                      <m:t>𝑙</m:t>
                    </m:r>
                  </m:oMath>
                </a14:m>
                <a:r>
                  <a:rPr lang="de-DE" sz="4400" dirty="0"/>
                  <a:t> </a:t>
                </a:r>
                <a:r>
                  <a:rPr lang="de-DE" sz="4400" dirty="0" err="1"/>
                  <a:t>through</a:t>
                </a:r>
                <a:r>
                  <a:rPr lang="de-DE" sz="4400" dirty="0"/>
                  <a:t> </a:t>
                </a:r>
                <a14:m>
                  <m:oMath xmlns:m="http://schemas.openxmlformats.org/officeDocument/2006/math">
                    <m:r>
                      <a:rPr lang="de-DE" sz="4400" b="0" i="1" smtClean="0">
                        <a:latin typeface="Cambria Math" panose="02040503050406030204" pitchFamily="18" charset="0"/>
                      </a:rPr>
                      <m:t>𝑟</m:t>
                    </m:r>
                  </m:oMath>
                </a14:m>
                <a:r>
                  <a:rPr lang="de-DE" sz="4400" dirty="0"/>
                  <a:t>,</a:t>
                </a:r>
              </a:p>
              <a:p>
                <a:pPr algn="ctr"/>
                <a:r>
                  <a:rPr lang="de-DE" sz="4400" dirty="0" err="1"/>
                  <a:t>place</a:t>
                </a:r>
                <a:r>
                  <a:rPr lang="de-DE" sz="4400" dirty="0"/>
                  <a:t> </a:t>
                </a:r>
                <a:r>
                  <a:rPr lang="de-DE" sz="4400" dirty="0" err="1"/>
                  <a:t>its</a:t>
                </a:r>
                <a:r>
                  <a:rPr lang="de-DE" sz="4400" dirty="0"/>
                  <a:t> </a:t>
                </a:r>
                <a:r>
                  <a:rPr lang="de-DE" sz="4400" dirty="0" err="1"/>
                  <a:t>label</a:t>
                </a:r>
                <a:r>
                  <a:rPr lang="de-DE" sz="4400" dirty="0"/>
                  <a:t> at </a:t>
                </a:r>
                <a:r>
                  <a:rPr lang="de-DE" sz="4400" dirty="0" err="1"/>
                  <a:t>layer</a:t>
                </a:r>
                <a:r>
                  <a:rPr lang="de-DE" sz="4400" dirty="0"/>
                  <a:t>…</a:t>
                </a:r>
              </a:p>
            </p:txBody>
          </p:sp>
        </mc:Choice>
        <mc:Fallback>
          <p:sp>
            <p:nvSpPr>
              <p:cNvPr id="20" name="Input">
                <a:extLst>
                  <a:ext uri="{FF2B5EF4-FFF2-40B4-BE49-F238E27FC236}">
                    <a16:creationId xmlns:a16="http://schemas.microsoft.com/office/drawing/2014/main" id="{9F3D2959-18CC-A440-B151-CB28211AC136}"/>
                  </a:ext>
                </a:extLst>
              </p:cNvPr>
              <p:cNvSpPr txBox="1">
                <a:spLocks noRot="1" noChangeAspect="1" noMove="1" noResize="1" noEditPoints="1" noAdjustHandles="1" noChangeArrowheads="1" noChangeShapeType="1" noTextEdit="1"/>
              </p:cNvSpPr>
              <p:nvPr/>
            </p:nvSpPr>
            <p:spPr>
              <a:xfrm>
                <a:off x="1014271" y="2505989"/>
                <a:ext cx="10685426" cy="1456809"/>
              </a:xfrm>
              <a:prstGeom prst="rect">
                <a:avLst/>
              </a:prstGeom>
              <a:blipFill>
                <a:blip r:embed="rId3"/>
                <a:stretch>
                  <a:fillRect l="-2257" t="-7759" r="-2138" b="-18103"/>
                </a:stretch>
              </a:blipFill>
              <a:ln w="12700">
                <a:miter lim="400000"/>
              </a:ln>
              <a:extLst>
                <a:ext uri="{C572A759-6A51-4108-AA02-DFA0A04FC94B}">
                  <ma14:wrappingTextBoxFlag xmlns="" xmlns:ma14="http://schemas.microsoft.com/office/mac/drawingml/2011/main" val="1"/>
                </a:ext>
              </a:extLst>
            </p:spPr>
            <p:txBody>
              <a:bodyPr/>
              <a:lstStyle/>
              <a:p>
                <a:r>
                  <a:rPr lang="de-DE">
                    <a:noFill/>
                  </a:rPr>
                  <a:t> </a:t>
                </a:r>
              </a:p>
            </p:txBody>
          </p:sp>
        </mc:Fallback>
      </mc:AlternateContent>
      <p:grpSp>
        <p:nvGrpSpPr>
          <p:cNvPr id="7" name="Group 6">
            <a:extLst>
              <a:ext uri="{FF2B5EF4-FFF2-40B4-BE49-F238E27FC236}">
                <a16:creationId xmlns:a16="http://schemas.microsoft.com/office/drawing/2014/main" id="{B7EB3EBB-0EEF-A444-B55E-6ABACA26381E}"/>
              </a:ext>
            </a:extLst>
          </p:cNvPr>
          <p:cNvGrpSpPr/>
          <p:nvPr/>
        </p:nvGrpSpPr>
        <p:grpSpPr>
          <a:xfrm>
            <a:off x="1014271" y="4556222"/>
            <a:ext cx="1891544" cy="2081361"/>
            <a:chOff x="1014271" y="4788980"/>
            <a:chExt cx="1891544" cy="2081361"/>
          </a:xfrm>
        </p:grpSpPr>
        <p:sp>
          <p:nvSpPr>
            <p:cNvPr id="5" name="TextBox 4">
              <a:extLst>
                <a:ext uri="{FF2B5EF4-FFF2-40B4-BE49-F238E27FC236}">
                  <a16:creationId xmlns:a16="http://schemas.microsoft.com/office/drawing/2014/main" id="{14CE71A6-01B5-5646-8C4E-A7308BF328D7}"/>
                </a:ext>
              </a:extLst>
            </p:cNvPr>
            <p:cNvSpPr txBox="1"/>
            <p:nvPr/>
          </p:nvSpPr>
          <p:spPr>
            <a:xfrm>
              <a:off x="1014271" y="4788980"/>
              <a:ext cx="1891544" cy="7797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4400" b="0" i="0" u="none" strike="noStrike" cap="none" spc="0" normalizeH="0" baseline="0" dirty="0">
                  <a:ln>
                    <a:noFill/>
                  </a:ln>
                  <a:solidFill>
                    <a:srgbClr val="000000"/>
                  </a:solidFill>
                  <a:effectLst/>
                  <a:uFillTx/>
                  <a:latin typeface="+mn-lt"/>
                  <a:ea typeface="+mn-ea"/>
                  <a:cs typeface="+mn-cs"/>
                  <a:sym typeface="Helvetica Light"/>
                </a:rPr>
                <a:t>Source</a:t>
              </a:r>
            </a:p>
          </p:txBody>
        </p:sp>
        <mc:AlternateContent xmlns:mc="http://schemas.openxmlformats.org/markup-compatibility/2006">
          <mc:Choice xmlns:a14="http://schemas.microsoft.com/office/drawing/2010/main" Requires="a14">
            <p:sp>
              <p:nvSpPr>
                <p:cNvPr id="6" name="TextBox 5">
                  <a:extLst>
                    <a:ext uri="{FF2B5EF4-FFF2-40B4-BE49-F238E27FC236}">
                      <a16:creationId xmlns:a16="http://schemas.microsoft.com/office/drawing/2014/main" id="{8E78469A-59E4-9C4F-9D50-1F88FCFE8440}"/>
                    </a:ext>
                  </a:extLst>
                </p:cNvPr>
                <p:cNvSpPr txBox="1"/>
                <p:nvPr/>
              </p:nvSpPr>
              <p:spPr>
                <a:xfrm>
                  <a:off x="1866709" y="6193233"/>
                  <a:ext cx="352917" cy="677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r>
                          <a:rPr kumimoji="0" lang="de-DE" sz="44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oMath>
                    </m:oMathPara>
                  </a14:m>
                  <a:endParaRPr kumimoji="0" lang="de-DE" sz="4400" b="0" i="0" u="none" strike="noStrike" cap="none" spc="0" normalizeH="0" baseline="0" dirty="0">
                    <a:ln>
                      <a:noFill/>
                    </a:ln>
                    <a:solidFill>
                      <a:srgbClr val="000000"/>
                    </a:solidFill>
                    <a:effectLst/>
                    <a:uFillTx/>
                    <a:ea typeface="+mn-ea"/>
                    <a:cs typeface="+mn-cs"/>
                    <a:sym typeface="Helvetica Light"/>
                  </a:endParaRPr>
                </a:p>
              </p:txBody>
            </p:sp>
          </mc:Choice>
          <mc:Fallback>
            <p:sp>
              <p:nvSpPr>
                <p:cNvPr id="6" name="TextBox 5">
                  <a:extLst>
                    <a:ext uri="{FF2B5EF4-FFF2-40B4-BE49-F238E27FC236}">
                      <a16:creationId xmlns:a16="http://schemas.microsoft.com/office/drawing/2014/main" id="{8E78469A-59E4-9C4F-9D50-1F88FCFE8440}"/>
                    </a:ext>
                  </a:extLst>
                </p:cNvPr>
                <p:cNvSpPr txBox="1">
                  <a:spLocks noRot="1" noChangeAspect="1" noMove="1" noResize="1" noEditPoints="1" noAdjustHandles="1" noChangeArrowheads="1" noChangeShapeType="1" noTextEdit="1"/>
                </p:cNvSpPr>
                <p:nvPr/>
              </p:nvSpPr>
              <p:spPr>
                <a:xfrm>
                  <a:off x="1866709" y="6193233"/>
                  <a:ext cx="352917" cy="677108"/>
                </a:xfrm>
                <a:prstGeom prst="rect">
                  <a:avLst/>
                </a:prstGeom>
                <a:blipFill>
                  <a:blip r:embed="rId4"/>
                  <a:stretch>
                    <a:fillRect l="-51724" r="-3448" b="-5455"/>
                  </a:stretch>
                </a:blipFill>
                <a:ln w="12700" cap="flat">
                  <a:noFill/>
                  <a:miter lim="400000"/>
                </a:ln>
                <a:effectLst/>
              </p:spPr>
              <p:txBody>
                <a:bodyPr/>
                <a:lstStyle/>
                <a:p>
                  <a:r>
                    <a:rPr lang="de-DE">
                      <a:noFill/>
                    </a:rPr>
                    <a:t> </a:t>
                  </a:r>
                </a:p>
              </p:txBody>
            </p:sp>
          </mc:Fallback>
        </mc:AlternateContent>
      </p:grpSp>
      <p:grpSp>
        <p:nvGrpSpPr>
          <p:cNvPr id="10" name="Group 9">
            <a:extLst>
              <a:ext uri="{FF2B5EF4-FFF2-40B4-BE49-F238E27FC236}">
                <a16:creationId xmlns:a16="http://schemas.microsoft.com/office/drawing/2014/main" id="{13A32533-4610-104D-A6EF-5B408401B5B7}"/>
              </a:ext>
            </a:extLst>
          </p:cNvPr>
          <p:cNvGrpSpPr/>
          <p:nvPr/>
        </p:nvGrpSpPr>
        <p:grpSpPr>
          <a:xfrm>
            <a:off x="10118346" y="4556220"/>
            <a:ext cx="1734449" cy="2081363"/>
            <a:chOff x="10118346" y="4788978"/>
            <a:chExt cx="1734449" cy="2081363"/>
          </a:xfrm>
        </p:grpSpPr>
        <p:sp>
          <p:nvSpPr>
            <p:cNvPr id="23" name="TextBox 22">
              <a:extLst>
                <a:ext uri="{FF2B5EF4-FFF2-40B4-BE49-F238E27FC236}">
                  <a16:creationId xmlns:a16="http://schemas.microsoft.com/office/drawing/2014/main" id="{A1A3D5A8-38E2-2549-B18C-51BF49D950A5}"/>
                </a:ext>
              </a:extLst>
            </p:cNvPr>
            <p:cNvSpPr txBox="1"/>
            <p:nvPr/>
          </p:nvSpPr>
          <p:spPr>
            <a:xfrm>
              <a:off x="10118346" y="4788978"/>
              <a:ext cx="1734449" cy="7797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4400" b="0" i="0" u="none" strike="noStrike" cap="none" spc="0" normalizeH="0" baseline="0" dirty="0">
                  <a:ln>
                    <a:noFill/>
                  </a:ln>
                  <a:solidFill>
                    <a:srgbClr val="000000"/>
                  </a:solidFill>
                  <a:effectLst/>
                  <a:uFillTx/>
                  <a:latin typeface="+mn-lt"/>
                  <a:ea typeface="+mn-ea"/>
                  <a:cs typeface="+mn-cs"/>
                  <a:sym typeface="Helvetica Light"/>
                </a:rPr>
                <a:t>Target</a:t>
              </a:r>
            </a:p>
          </p:txBody>
        </p:sp>
        <mc:AlternateContent xmlns:mc="http://schemas.openxmlformats.org/markup-compatibility/2006">
          <mc:Choice xmlns:a14="http://schemas.microsoft.com/office/drawing/2010/main" Requires="a14">
            <p:sp>
              <p:nvSpPr>
                <p:cNvPr id="24" name="TextBox 23">
                  <a:extLst>
                    <a:ext uri="{FF2B5EF4-FFF2-40B4-BE49-F238E27FC236}">
                      <a16:creationId xmlns:a16="http://schemas.microsoft.com/office/drawing/2014/main" id="{1DE92CC4-E551-D74A-B206-9DD11C293395}"/>
                    </a:ext>
                  </a:extLst>
                </p:cNvPr>
                <p:cNvSpPr txBox="1"/>
                <p:nvPr/>
              </p:nvSpPr>
              <p:spPr>
                <a:xfrm>
                  <a:off x="10850109" y="6193233"/>
                  <a:ext cx="437171" cy="677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r>
                          <a:rPr kumimoji="0" lang="de-DE" sz="44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𝑟</m:t>
                        </m:r>
                      </m:oMath>
                    </m:oMathPara>
                  </a14:m>
                  <a:endParaRPr kumimoji="0" lang="de-DE" sz="4400" b="0" i="0" u="none" strike="noStrike" cap="none" spc="0" normalizeH="0" baseline="0" dirty="0">
                    <a:ln>
                      <a:noFill/>
                    </a:ln>
                    <a:solidFill>
                      <a:srgbClr val="000000"/>
                    </a:solidFill>
                    <a:effectLst/>
                    <a:uFillTx/>
                    <a:ea typeface="+mn-ea"/>
                    <a:cs typeface="+mn-cs"/>
                    <a:sym typeface="Helvetica Light"/>
                  </a:endParaRPr>
                </a:p>
              </p:txBody>
            </p:sp>
          </mc:Choice>
          <mc:Fallback>
            <p:sp>
              <p:nvSpPr>
                <p:cNvPr id="24" name="TextBox 23">
                  <a:extLst>
                    <a:ext uri="{FF2B5EF4-FFF2-40B4-BE49-F238E27FC236}">
                      <a16:creationId xmlns:a16="http://schemas.microsoft.com/office/drawing/2014/main" id="{1DE92CC4-E551-D74A-B206-9DD11C293395}"/>
                    </a:ext>
                  </a:extLst>
                </p:cNvPr>
                <p:cNvSpPr txBox="1">
                  <a:spLocks noRot="1" noChangeAspect="1" noMove="1" noResize="1" noEditPoints="1" noAdjustHandles="1" noChangeArrowheads="1" noChangeShapeType="1" noTextEdit="1"/>
                </p:cNvSpPr>
                <p:nvPr/>
              </p:nvSpPr>
              <p:spPr>
                <a:xfrm>
                  <a:off x="10850109" y="6193233"/>
                  <a:ext cx="437171" cy="677108"/>
                </a:xfrm>
                <a:prstGeom prst="rect">
                  <a:avLst/>
                </a:prstGeom>
                <a:blipFill>
                  <a:blip r:embed="rId5"/>
                  <a:stretch>
                    <a:fillRect l="-27778"/>
                  </a:stretch>
                </a:blipFill>
                <a:ln w="12700" cap="flat">
                  <a:noFill/>
                  <a:miter lim="400000"/>
                </a:ln>
                <a:effectLst/>
              </p:spPr>
              <p:txBody>
                <a:bodyPr/>
                <a:lstStyle/>
                <a:p>
                  <a:r>
                    <a:rPr lang="de-DE">
                      <a:noFill/>
                    </a:rPr>
                    <a:t> </a:t>
                  </a:r>
                </a:p>
              </p:txBody>
            </p:sp>
          </mc:Fallback>
        </mc:AlternateContent>
      </p:grpSp>
      <p:grpSp>
        <p:nvGrpSpPr>
          <p:cNvPr id="8" name="Group 7">
            <a:extLst>
              <a:ext uri="{FF2B5EF4-FFF2-40B4-BE49-F238E27FC236}">
                <a16:creationId xmlns:a16="http://schemas.microsoft.com/office/drawing/2014/main" id="{A1652749-58B4-E443-A335-01B19788E015}"/>
              </a:ext>
            </a:extLst>
          </p:cNvPr>
          <p:cNvGrpSpPr/>
          <p:nvPr/>
        </p:nvGrpSpPr>
        <p:grpSpPr>
          <a:xfrm>
            <a:off x="5503790" y="4556221"/>
            <a:ext cx="1984519" cy="2394686"/>
            <a:chOff x="5503790" y="4788979"/>
            <a:chExt cx="1984519" cy="2394686"/>
          </a:xfrm>
        </p:grpSpPr>
        <p:sp>
          <p:nvSpPr>
            <p:cNvPr id="22" name="TextBox 21">
              <a:extLst>
                <a:ext uri="{FF2B5EF4-FFF2-40B4-BE49-F238E27FC236}">
                  <a16:creationId xmlns:a16="http://schemas.microsoft.com/office/drawing/2014/main" id="{33C0CDD3-EF75-5543-B859-488C4192914F}"/>
                </a:ext>
              </a:extLst>
            </p:cNvPr>
            <p:cNvSpPr txBox="1"/>
            <p:nvPr/>
          </p:nvSpPr>
          <p:spPr>
            <a:xfrm>
              <a:off x="5503790" y="4788979"/>
              <a:ext cx="1984519" cy="7797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4400" b="0" i="0" u="none" strike="noStrike" cap="none" spc="0" normalizeH="0" baseline="0" dirty="0">
                  <a:ln>
                    <a:noFill/>
                  </a:ln>
                  <a:solidFill>
                    <a:srgbClr val="000000"/>
                  </a:solidFill>
                  <a:effectLst/>
                  <a:uFillTx/>
                  <a:latin typeface="+mn-lt"/>
                  <a:ea typeface="+mn-ea"/>
                  <a:cs typeface="+mn-cs"/>
                  <a:sym typeface="Helvetica Light"/>
                </a:rPr>
                <a:t>Median</a:t>
              </a:r>
            </a:p>
          </p:txBody>
        </p:sp>
        <mc:AlternateContent xmlns:mc="http://schemas.openxmlformats.org/markup-compatibility/2006">
          <mc:Choice xmlns:a14="http://schemas.microsoft.com/office/drawing/2010/main" Requires="a14">
            <p:sp>
              <p:nvSpPr>
                <p:cNvPr id="25" name="TextBox 24">
                  <a:extLst>
                    <a:ext uri="{FF2B5EF4-FFF2-40B4-BE49-F238E27FC236}">
                      <a16:creationId xmlns:a16="http://schemas.microsoft.com/office/drawing/2014/main" id="{82191533-4332-5144-802E-FA18ADE94F3D}"/>
                    </a:ext>
                  </a:extLst>
                </p:cNvPr>
                <p:cNvSpPr txBox="1"/>
                <p:nvPr/>
              </p:nvSpPr>
              <p:spPr>
                <a:xfrm>
                  <a:off x="5719037" y="5879910"/>
                  <a:ext cx="1732975" cy="130375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d>
                          <m:dPr>
                            <m:begChr m:val="⌊"/>
                            <m:endChr m:val="⌋"/>
                            <m:ctrlPr>
                              <a:rPr kumimoji="0" lang="de-DE" sz="44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dPr>
                          <m:e>
                            <m:f>
                              <m:fPr>
                                <m:ctrlPr>
                                  <a:rPr kumimoji="0" lang="de-DE" sz="44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fPr>
                              <m:num>
                                <m:r>
                                  <a:rPr kumimoji="0" lang="de-DE" sz="44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r>
                                  <a:rPr kumimoji="0" lang="de-DE" sz="44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m:t>
                                </m:r>
                                <m:r>
                                  <a:rPr kumimoji="0" lang="de-DE" sz="44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𝑟</m:t>
                                </m:r>
                              </m:num>
                              <m:den>
                                <m:r>
                                  <a:rPr kumimoji="0" lang="de-DE" sz="44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2</m:t>
                                </m:r>
                              </m:den>
                            </m:f>
                          </m:e>
                        </m:d>
                      </m:oMath>
                    </m:oMathPara>
                  </a14:m>
                  <a:endParaRPr kumimoji="0" lang="de-DE" sz="4400" b="0" i="0" u="none" strike="noStrike" cap="none" spc="0" normalizeH="0" baseline="0" dirty="0">
                    <a:ln>
                      <a:noFill/>
                    </a:ln>
                    <a:solidFill>
                      <a:srgbClr val="000000"/>
                    </a:solidFill>
                    <a:effectLst/>
                    <a:uFillTx/>
                    <a:ea typeface="+mn-ea"/>
                    <a:cs typeface="+mn-cs"/>
                    <a:sym typeface="Helvetica Light"/>
                  </a:endParaRPr>
                </a:p>
              </p:txBody>
            </p:sp>
          </mc:Choice>
          <mc:Fallback>
            <p:sp>
              <p:nvSpPr>
                <p:cNvPr id="25" name="TextBox 24">
                  <a:extLst>
                    <a:ext uri="{FF2B5EF4-FFF2-40B4-BE49-F238E27FC236}">
                      <a16:creationId xmlns:a16="http://schemas.microsoft.com/office/drawing/2014/main" id="{82191533-4332-5144-802E-FA18ADE94F3D}"/>
                    </a:ext>
                  </a:extLst>
                </p:cNvPr>
                <p:cNvSpPr txBox="1">
                  <a:spLocks noRot="1" noChangeAspect="1" noMove="1" noResize="1" noEditPoints="1" noAdjustHandles="1" noChangeArrowheads="1" noChangeShapeType="1" noTextEdit="1"/>
                </p:cNvSpPr>
                <p:nvPr/>
              </p:nvSpPr>
              <p:spPr>
                <a:xfrm>
                  <a:off x="5719037" y="5879910"/>
                  <a:ext cx="1732975" cy="1303755"/>
                </a:xfrm>
                <a:prstGeom prst="rect">
                  <a:avLst/>
                </a:prstGeom>
                <a:blipFill>
                  <a:blip r:embed="rId6"/>
                  <a:stretch>
                    <a:fillRect b="-11650"/>
                  </a:stretch>
                </a:blipFill>
                <a:ln w="12700" cap="flat">
                  <a:noFill/>
                  <a:miter lim="400000"/>
                </a:ln>
                <a:effectLst/>
              </p:spPr>
              <p:txBody>
                <a:bodyPr/>
                <a:lstStyle/>
                <a:p>
                  <a:r>
                    <a:rPr lang="de-DE">
                      <a:noFill/>
                    </a:rPr>
                    <a:t> </a:t>
                  </a:r>
                </a:p>
              </p:txBody>
            </p:sp>
          </mc:Fallback>
        </mc:AlternateContent>
      </p:grpSp>
      <p:sp>
        <p:nvSpPr>
          <p:cNvPr id="26" name="Input">
            <a:extLst>
              <a:ext uri="{FF2B5EF4-FFF2-40B4-BE49-F238E27FC236}">
                <a16:creationId xmlns:a16="http://schemas.microsoft.com/office/drawing/2014/main" id="{B1FC4A04-8CA5-8746-A8FE-CF90F9ED8571}"/>
              </a:ext>
            </a:extLst>
          </p:cNvPr>
          <p:cNvSpPr txBox="1"/>
          <p:nvPr/>
        </p:nvSpPr>
        <p:spPr>
          <a:xfrm>
            <a:off x="1571624" y="7732916"/>
            <a:ext cx="9848850" cy="121058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t">
            <a:spAutoFit/>
          </a:bodyPr>
          <a:lstStyle>
            <a:lvl1pPr algn="l">
              <a:defRPr sz="5000"/>
            </a:lvl1pPr>
          </a:lstStyle>
          <a:p>
            <a:pPr algn="ctr"/>
            <a:r>
              <a:rPr lang="de-DE" sz="3600" dirty="0">
                <a:solidFill>
                  <a:schemeClr val="tx1">
                    <a:lumMod val="65000"/>
                    <a:lumOff val="35000"/>
                  </a:schemeClr>
                </a:solidFill>
              </a:rPr>
              <a:t>(</a:t>
            </a:r>
            <a:r>
              <a:rPr lang="de-DE" sz="3600" dirty="0" err="1">
                <a:solidFill>
                  <a:schemeClr val="tx1">
                    <a:lumMod val="65000"/>
                    <a:lumOff val="35000"/>
                  </a:schemeClr>
                </a:solidFill>
              </a:rPr>
              <a:t>If</a:t>
            </a:r>
            <a:r>
              <a:rPr lang="de-DE" sz="3600" dirty="0">
                <a:solidFill>
                  <a:schemeClr val="tx1">
                    <a:lumMod val="65000"/>
                    <a:lumOff val="35000"/>
                  </a:schemeClr>
                </a:solidFill>
              </a:rPr>
              <a:t> </a:t>
            </a:r>
            <a:r>
              <a:rPr lang="de-DE" sz="3600" dirty="0" err="1">
                <a:solidFill>
                  <a:schemeClr val="tx1">
                    <a:lumMod val="65000"/>
                    <a:lumOff val="35000"/>
                  </a:schemeClr>
                </a:solidFill>
              </a:rPr>
              <a:t>the</a:t>
            </a:r>
            <a:r>
              <a:rPr lang="de-DE" sz="3600" dirty="0">
                <a:solidFill>
                  <a:schemeClr val="tx1">
                    <a:lumMod val="65000"/>
                    <a:lumOff val="35000"/>
                  </a:schemeClr>
                </a:solidFill>
              </a:rPr>
              <a:t> </a:t>
            </a:r>
            <a:r>
              <a:rPr lang="de-DE" sz="3600" dirty="0" err="1">
                <a:solidFill>
                  <a:schemeClr val="tx1">
                    <a:lumMod val="65000"/>
                    <a:lumOff val="35000"/>
                  </a:schemeClr>
                </a:solidFill>
              </a:rPr>
              <a:t>edge</a:t>
            </a:r>
            <a:r>
              <a:rPr lang="de-DE" sz="3600" dirty="0">
                <a:solidFill>
                  <a:schemeClr val="tx1">
                    <a:lumMod val="65000"/>
                    <a:lumOff val="35000"/>
                  </a:schemeClr>
                </a:solidFill>
              </a:rPr>
              <a:t> </a:t>
            </a:r>
            <a:r>
              <a:rPr lang="de-DE" sz="3600" dirty="0" err="1">
                <a:solidFill>
                  <a:schemeClr val="tx1">
                    <a:lumMod val="65000"/>
                    <a:lumOff val="35000"/>
                  </a:schemeClr>
                </a:solidFill>
              </a:rPr>
              <a:t>is</a:t>
            </a:r>
            <a:r>
              <a:rPr lang="de-DE" sz="3600" dirty="0">
                <a:solidFill>
                  <a:schemeClr val="tx1">
                    <a:lumMod val="65000"/>
                    <a:lumOff val="35000"/>
                  </a:schemeClr>
                </a:solidFill>
              </a:rPr>
              <a:t> </a:t>
            </a:r>
            <a:r>
              <a:rPr lang="de-DE" sz="3600" dirty="0" err="1">
                <a:solidFill>
                  <a:schemeClr val="tx1">
                    <a:lumMod val="65000"/>
                    <a:lumOff val="35000"/>
                  </a:schemeClr>
                </a:solidFill>
              </a:rPr>
              <a:t>reversed</a:t>
            </a:r>
            <a:r>
              <a:rPr lang="de-DE" sz="3600" dirty="0">
                <a:solidFill>
                  <a:schemeClr val="tx1">
                    <a:lumMod val="65000"/>
                    <a:lumOff val="35000"/>
                  </a:schemeClr>
                </a:solidFill>
              </a:rPr>
              <a:t>,</a:t>
            </a:r>
          </a:p>
          <a:p>
            <a:pPr algn="ctr"/>
            <a:r>
              <a:rPr lang="de-DE" sz="3600" dirty="0" err="1">
                <a:solidFill>
                  <a:schemeClr val="tx1">
                    <a:lumMod val="65000"/>
                    <a:lumOff val="35000"/>
                  </a:schemeClr>
                </a:solidFill>
              </a:rPr>
              <a:t>source</a:t>
            </a:r>
            <a:r>
              <a:rPr lang="de-DE" sz="3600" dirty="0">
                <a:solidFill>
                  <a:schemeClr val="tx1">
                    <a:lumMod val="65000"/>
                    <a:lumOff val="35000"/>
                  </a:schemeClr>
                </a:solidFill>
              </a:rPr>
              <a:t> </a:t>
            </a:r>
            <a:r>
              <a:rPr lang="de-DE" sz="3600" dirty="0" err="1">
                <a:solidFill>
                  <a:schemeClr val="tx1">
                    <a:lumMod val="65000"/>
                    <a:lumOff val="35000"/>
                  </a:schemeClr>
                </a:solidFill>
              </a:rPr>
              <a:t>and</a:t>
            </a:r>
            <a:r>
              <a:rPr lang="de-DE" sz="3600" dirty="0">
                <a:solidFill>
                  <a:schemeClr val="tx1">
                    <a:lumMod val="65000"/>
                    <a:lumOff val="35000"/>
                  </a:schemeClr>
                </a:solidFill>
              </a:rPr>
              <a:t> </a:t>
            </a:r>
            <a:r>
              <a:rPr lang="de-DE" sz="3600" dirty="0" err="1">
                <a:solidFill>
                  <a:schemeClr val="tx1">
                    <a:lumMod val="65000"/>
                    <a:lumOff val="35000"/>
                  </a:schemeClr>
                </a:solidFill>
              </a:rPr>
              <a:t>target</a:t>
            </a:r>
            <a:r>
              <a:rPr lang="de-DE" sz="3600" dirty="0">
                <a:solidFill>
                  <a:schemeClr val="tx1">
                    <a:lumMod val="65000"/>
                    <a:lumOff val="35000"/>
                  </a:schemeClr>
                </a:solidFill>
              </a:rPr>
              <a:t> </a:t>
            </a:r>
            <a:r>
              <a:rPr lang="de-DE" sz="3600" dirty="0" err="1">
                <a:solidFill>
                  <a:schemeClr val="tx1">
                    <a:lumMod val="65000"/>
                    <a:lumOff val="35000"/>
                  </a:schemeClr>
                </a:solidFill>
              </a:rPr>
              <a:t>have</a:t>
            </a:r>
            <a:r>
              <a:rPr lang="de-DE" sz="3600" dirty="0">
                <a:solidFill>
                  <a:schemeClr val="tx1">
                    <a:lumMod val="65000"/>
                    <a:lumOff val="35000"/>
                  </a:schemeClr>
                </a:solidFill>
              </a:rPr>
              <a:t> </a:t>
            </a:r>
            <a:r>
              <a:rPr lang="de-DE" sz="3600" dirty="0" err="1">
                <a:solidFill>
                  <a:schemeClr val="tx1">
                    <a:lumMod val="65000"/>
                    <a:lumOff val="35000"/>
                  </a:schemeClr>
                </a:solidFill>
              </a:rPr>
              <a:t>to</a:t>
            </a:r>
            <a:r>
              <a:rPr lang="de-DE" sz="3600" dirty="0">
                <a:solidFill>
                  <a:schemeClr val="tx1">
                    <a:lumMod val="65000"/>
                    <a:lumOff val="35000"/>
                  </a:schemeClr>
                </a:solidFill>
              </a:rPr>
              <a:t> </a:t>
            </a:r>
            <a:r>
              <a:rPr lang="de-DE" sz="3600" dirty="0" err="1">
                <a:solidFill>
                  <a:schemeClr val="tx1">
                    <a:lumMod val="65000"/>
                    <a:lumOff val="35000"/>
                  </a:schemeClr>
                </a:solidFill>
              </a:rPr>
              <a:t>be</a:t>
            </a:r>
            <a:r>
              <a:rPr lang="de-DE" sz="3600" dirty="0">
                <a:solidFill>
                  <a:schemeClr val="tx1">
                    <a:lumMod val="65000"/>
                    <a:lumOff val="35000"/>
                  </a:schemeClr>
                </a:solidFill>
              </a:rPr>
              <a:t> </a:t>
            </a:r>
            <a:r>
              <a:rPr lang="de-DE" sz="3600" dirty="0" err="1">
                <a:solidFill>
                  <a:schemeClr val="tx1">
                    <a:lumMod val="65000"/>
                    <a:lumOff val="35000"/>
                  </a:schemeClr>
                </a:solidFill>
              </a:rPr>
              <a:t>reversed</a:t>
            </a:r>
            <a:r>
              <a:rPr lang="de-DE" sz="3600" dirty="0">
                <a:solidFill>
                  <a:schemeClr val="tx1">
                    <a:lumMod val="65000"/>
                    <a:lumOff val="35000"/>
                  </a:schemeClr>
                </a:solidFill>
              </a:rPr>
              <a:t> </a:t>
            </a:r>
            <a:r>
              <a:rPr lang="de-DE" sz="3600" dirty="0" err="1">
                <a:solidFill>
                  <a:schemeClr val="tx1">
                    <a:lumMod val="65000"/>
                    <a:lumOff val="35000"/>
                  </a:schemeClr>
                </a:solidFill>
              </a:rPr>
              <a:t>as</a:t>
            </a:r>
            <a:r>
              <a:rPr lang="de-DE" sz="3600" dirty="0">
                <a:solidFill>
                  <a:schemeClr val="tx1">
                    <a:lumMod val="65000"/>
                    <a:lumOff val="35000"/>
                  </a:schemeClr>
                </a:solidFill>
              </a:rPr>
              <a:t> </a:t>
            </a:r>
            <a:r>
              <a:rPr lang="de-DE" sz="3600" dirty="0" err="1">
                <a:solidFill>
                  <a:schemeClr val="tx1">
                    <a:lumMod val="65000"/>
                    <a:lumOff val="35000"/>
                  </a:schemeClr>
                </a:solidFill>
              </a:rPr>
              <a:t>well</a:t>
            </a:r>
            <a:r>
              <a:rPr lang="de-DE" sz="3600" dirty="0">
                <a:solidFill>
                  <a:schemeClr val="tx1">
                    <a:lumMod val="65000"/>
                    <a:lumOff val="35000"/>
                  </a:schemeClr>
                </a:solidFill>
              </a:rPr>
              <a:t>.)</a:t>
            </a:r>
          </a:p>
        </p:txBody>
      </p:sp>
    </p:spTree>
    <p:extLst>
      <p:ext uri="{BB962C8B-B14F-4D97-AF65-F5344CB8AC3E}">
        <p14:creationId xmlns:p14="http://schemas.microsoft.com/office/powerpoint/2010/main" val="4009847638"/>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advAuto="0"/>
      <p:bldP spid="26" grpId="0" animBg="1" advAuto="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normAutofit/>
          </a:bodyPr>
          <a:lstStyle/>
          <a:p>
            <a:r>
              <a:rPr lang="de-DE" dirty="0"/>
              <a:t>Optimal Width</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64</a:t>
            </a:fld>
            <a:endParaRPr/>
          </a:p>
        </p:txBody>
      </p:sp>
      <p:sp>
        <p:nvSpPr>
          <p:cNvPr id="17" name="Input">
            <a:extLst>
              <a:ext uri="{FF2B5EF4-FFF2-40B4-BE49-F238E27FC236}">
                <a16:creationId xmlns:a16="http://schemas.microsoft.com/office/drawing/2014/main" id="{4A082835-83F7-C44C-8080-0598A30E7272}"/>
              </a:ext>
            </a:extLst>
          </p:cNvPr>
          <p:cNvSpPr txBox="1"/>
          <p:nvPr/>
        </p:nvSpPr>
        <p:spPr>
          <a:xfrm>
            <a:off x="1014271" y="2459823"/>
            <a:ext cx="1881925"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a:t>Inputs</a:t>
            </a:r>
            <a:endParaRPr dirty="0"/>
          </a:p>
        </p:txBody>
      </p:sp>
      <p:grpSp>
        <p:nvGrpSpPr>
          <p:cNvPr id="2" name="Group 1">
            <a:extLst>
              <a:ext uri="{FF2B5EF4-FFF2-40B4-BE49-F238E27FC236}">
                <a16:creationId xmlns:a16="http://schemas.microsoft.com/office/drawing/2014/main" id="{24C28904-A392-F543-A409-1A6763CD1748}"/>
              </a:ext>
            </a:extLst>
          </p:cNvPr>
          <p:cNvGrpSpPr/>
          <p:nvPr/>
        </p:nvGrpSpPr>
        <p:grpSpPr>
          <a:xfrm>
            <a:off x="1483221" y="3611443"/>
            <a:ext cx="10065603" cy="557772"/>
            <a:chOff x="1483221" y="3611443"/>
            <a:chExt cx="10065603" cy="557772"/>
          </a:xfrm>
        </p:grpSpPr>
        <mc:AlternateContent xmlns:mc="http://schemas.openxmlformats.org/markup-compatibility/2006">
          <mc:Choice xmlns:a14="http://schemas.microsoft.com/office/drawing/2010/main" Requires="a14">
            <p:sp>
              <p:nvSpPr>
                <p:cNvPr id="11" name="TextBox 10">
                  <a:extLst>
                    <a:ext uri="{FF2B5EF4-FFF2-40B4-BE49-F238E27FC236}">
                      <a16:creationId xmlns:a16="http://schemas.microsoft.com/office/drawing/2014/main" id="{D15E0757-B0F5-D241-96D3-8B10FB2F6580}"/>
                    </a:ext>
                  </a:extLst>
                </p:cNvPr>
                <p:cNvSpPr txBox="1"/>
                <p:nvPr/>
              </p:nvSpPr>
              <p:spPr>
                <a:xfrm>
                  <a:off x="1483221" y="3615217"/>
                  <a:ext cx="2788071"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𝑇</m:t>
                        </m:r>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m:t>
                        </m:r>
                        <m:d>
                          <m:dPr>
                            <m:begChr m:val="{"/>
                            <m:endChr m:val="}"/>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dPr>
                          <m:e>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1, …, </m:t>
                            </m:r>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𝑚</m:t>
                            </m:r>
                          </m:e>
                        </m:d>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11" name="TextBox 10">
                  <a:extLst>
                    <a:ext uri="{FF2B5EF4-FFF2-40B4-BE49-F238E27FC236}">
                      <a16:creationId xmlns:a16="http://schemas.microsoft.com/office/drawing/2014/main" id="{D15E0757-B0F5-D241-96D3-8B10FB2F6580}"/>
                    </a:ext>
                  </a:extLst>
                </p:cNvPr>
                <p:cNvSpPr txBox="1">
                  <a:spLocks noRot="1" noChangeAspect="1" noMove="1" noResize="1" noEditPoints="1" noAdjustHandles="1" noChangeArrowheads="1" noChangeShapeType="1" noTextEdit="1"/>
                </p:cNvSpPr>
                <p:nvPr/>
              </p:nvSpPr>
              <p:spPr>
                <a:xfrm>
                  <a:off x="1483221" y="3615217"/>
                  <a:ext cx="2788071" cy="553998"/>
                </a:xfrm>
                <a:prstGeom prst="rect">
                  <a:avLst/>
                </a:prstGeom>
                <a:blipFill>
                  <a:blip r:embed="rId3"/>
                  <a:stretch>
                    <a:fillRect l="-5000" b="-4545"/>
                  </a:stretch>
                </a:blipFill>
                <a:ln w="12700" cap="flat">
                  <a:noFill/>
                  <a:miter lim="400000"/>
                </a:ln>
                <a:effectLst/>
              </p:spPr>
              <p:txBody>
                <a:bodyPr/>
                <a:lstStyle/>
                <a:p>
                  <a:r>
                    <a:rPr lang="de-DE">
                      <a:noFill/>
                    </a:rPr>
                    <a:t> </a:t>
                  </a:r>
                </a:p>
              </p:txBody>
            </p:sp>
          </mc:Fallback>
        </mc:AlternateContent>
        <p:sp>
          <p:nvSpPr>
            <p:cNvPr id="12" name="TextBox 11">
              <a:extLst>
                <a:ext uri="{FF2B5EF4-FFF2-40B4-BE49-F238E27FC236}">
                  <a16:creationId xmlns:a16="http://schemas.microsoft.com/office/drawing/2014/main" id="{877A368F-E4AD-AD4D-8FEB-6150F24355CE}"/>
                </a:ext>
              </a:extLst>
            </p:cNvPr>
            <p:cNvSpPr txBox="1"/>
            <p:nvPr/>
          </p:nvSpPr>
          <p:spPr>
            <a:xfrm>
              <a:off x="8701891" y="3611443"/>
              <a:ext cx="2846933"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de-DE" dirty="0" err="1"/>
                <a:t>Textual</a:t>
              </a:r>
              <a:r>
                <a:rPr lang="de-DE" dirty="0"/>
                <a:t> </a:t>
              </a:r>
              <a:r>
                <a:rPr lang="de-DE" dirty="0" err="1"/>
                <a:t>labels</a:t>
              </a:r>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p:grpSp>
      <p:grpSp>
        <p:nvGrpSpPr>
          <p:cNvPr id="3" name="Group 2">
            <a:extLst>
              <a:ext uri="{FF2B5EF4-FFF2-40B4-BE49-F238E27FC236}">
                <a16:creationId xmlns:a16="http://schemas.microsoft.com/office/drawing/2014/main" id="{D143CBB6-F1E4-EC48-AD7D-8F8FB9DE0F38}"/>
              </a:ext>
            </a:extLst>
          </p:cNvPr>
          <p:cNvGrpSpPr/>
          <p:nvPr/>
        </p:nvGrpSpPr>
        <p:grpSpPr>
          <a:xfrm>
            <a:off x="1483221" y="4604874"/>
            <a:ext cx="10065603" cy="558954"/>
            <a:chOff x="1483221" y="4604874"/>
            <a:chExt cx="10065603" cy="558954"/>
          </a:xfrm>
        </p:grpSpPr>
        <mc:AlternateContent xmlns:mc="http://schemas.openxmlformats.org/markup-compatibility/2006">
          <mc:Choice xmlns:a14="http://schemas.microsoft.com/office/drawing/2010/main" Requires="a14">
            <p:sp>
              <p:nvSpPr>
                <p:cNvPr id="13" name="TextBox 12">
                  <a:extLst>
                    <a:ext uri="{FF2B5EF4-FFF2-40B4-BE49-F238E27FC236}">
                      <a16:creationId xmlns:a16="http://schemas.microsoft.com/office/drawing/2014/main" id="{B23A4EEC-98DF-4D4C-8233-C8C08BFE2433}"/>
                    </a:ext>
                  </a:extLst>
                </p:cNvPr>
                <p:cNvSpPr txBox="1"/>
                <p:nvPr/>
              </p:nvSpPr>
              <p:spPr>
                <a:xfrm>
                  <a:off x="1483221" y="4609830"/>
                  <a:ext cx="2636747"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𝐿</m:t>
                        </m:r>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m:t>
                        </m:r>
                        <m:d>
                          <m:dPr>
                            <m:begChr m:val="{"/>
                            <m:endChr m:val="}"/>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dPr>
                          <m:e>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1, …, </m:t>
                            </m:r>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𝑛</m:t>
                            </m:r>
                          </m:e>
                        </m:d>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13" name="TextBox 12">
                  <a:extLst>
                    <a:ext uri="{FF2B5EF4-FFF2-40B4-BE49-F238E27FC236}">
                      <a16:creationId xmlns:a16="http://schemas.microsoft.com/office/drawing/2014/main" id="{B23A4EEC-98DF-4D4C-8233-C8C08BFE2433}"/>
                    </a:ext>
                  </a:extLst>
                </p:cNvPr>
                <p:cNvSpPr txBox="1">
                  <a:spLocks noRot="1" noChangeAspect="1" noMove="1" noResize="1" noEditPoints="1" noAdjustHandles="1" noChangeArrowheads="1" noChangeShapeType="1" noTextEdit="1"/>
                </p:cNvSpPr>
                <p:nvPr/>
              </p:nvSpPr>
              <p:spPr>
                <a:xfrm>
                  <a:off x="1483221" y="4609830"/>
                  <a:ext cx="2636747" cy="553998"/>
                </a:xfrm>
                <a:prstGeom prst="rect">
                  <a:avLst/>
                </a:prstGeom>
                <a:blipFill>
                  <a:blip r:embed="rId4"/>
                  <a:stretch>
                    <a:fillRect l="-5288" b="-2222"/>
                  </a:stretch>
                </a:blipFill>
                <a:ln w="12700" cap="flat">
                  <a:noFill/>
                  <a:miter lim="400000"/>
                </a:ln>
                <a:effectLst/>
              </p:spPr>
              <p:txBody>
                <a:bodyPr/>
                <a:lstStyle/>
                <a:p>
                  <a:r>
                    <a:rPr lang="de-DE">
                      <a:noFill/>
                    </a:rPr>
                    <a:t> </a:t>
                  </a:r>
                </a:p>
              </p:txBody>
            </p:sp>
          </mc:Fallback>
        </mc:AlternateContent>
        <p:sp>
          <p:nvSpPr>
            <p:cNvPr id="14" name="TextBox 13">
              <a:extLst>
                <a:ext uri="{FF2B5EF4-FFF2-40B4-BE49-F238E27FC236}">
                  <a16:creationId xmlns:a16="http://schemas.microsoft.com/office/drawing/2014/main" id="{3D7625C6-5800-1645-A302-DCA1817DFFF8}"/>
                </a:ext>
              </a:extLst>
            </p:cNvPr>
            <p:cNvSpPr txBox="1"/>
            <p:nvPr/>
          </p:nvSpPr>
          <p:spPr>
            <a:xfrm>
              <a:off x="10163829" y="4604874"/>
              <a:ext cx="1384995"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de-DE" dirty="0" err="1"/>
                <a:t>Layers</a:t>
              </a:r>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p:grpSp>
      <p:grpSp>
        <p:nvGrpSpPr>
          <p:cNvPr id="6" name="Group 5">
            <a:extLst>
              <a:ext uri="{FF2B5EF4-FFF2-40B4-BE49-F238E27FC236}">
                <a16:creationId xmlns:a16="http://schemas.microsoft.com/office/drawing/2014/main" id="{CEE7EE8E-D448-0645-9E31-2AFE5F97900F}"/>
              </a:ext>
            </a:extLst>
          </p:cNvPr>
          <p:cNvGrpSpPr/>
          <p:nvPr/>
        </p:nvGrpSpPr>
        <p:grpSpPr>
          <a:xfrm>
            <a:off x="1483221" y="5586515"/>
            <a:ext cx="10065603" cy="553998"/>
            <a:chOff x="1483221" y="5586515"/>
            <a:chExt cx="10065603" cy="553998"/>
          </a:xfrm>
        </p:grpSpPr>
        <mc:AlternateContent xmlns:mc="http://schemas.openxmlformats.org/markup-compatibility/2006">
          <mc:Choice xmlns:a14="http://schemas.microsoft.com/office/drawing/2010/main" Requires="a14">
            <p:sp>
              <p:nvSpPr>
                <p:cNvPr id="15" name="TextBox 14">
                  <a:extLst>
                    <a:ext uri="{FF2B5EF4-FFF2-40B4-BE49-F238E27FC236}">
                      <a16:creationId xmlns:a16="http://schemas.microsoft.com/office/drawing/2014/main" id="{8A6582C5-5CBA-5D4A-A1D3-D3EBC08D91A7}"/>
                    </a:ext>
                  </a:extLst>
                </p:cNvPr>
                <p:cNvSpPr txBox="1"/>
                <p:nvPr/>
              </p:nvSpPr>
              <p:spPr>
                <a:xfrm>
                  <a:off x="1483221" y="5586515"/>
                  <a:ext cx="2209451"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𝑤𝑡</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𝑇</m:t>
                            </m:r>
                          </m:sub>
                        </m:sSub>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ℝ</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≥0</m:t>
                            </m:r>
                          </m:sub>
                        </m:sSub>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15" name="TextBox 14">
                  <a:extLst>
                    <a:ext uri="{FF2B5EF4-FFF2-40B4-BE49-F238E27FC236}">
                      <a16:creationId xmlns:a16="http://schemas.microsoft.com/office/drawing/2014/main" id="{8A6582C5-5CBA-5D4A-A1D3-D3EBC08D91A7}"/>
                    </a:ext>
                  </a:extLst>
                </p:cNvPr>
                <p:cNvSpPr txBox="1">
                  <a:spLocks noRot="1" noChangeAspect="1" noMove="1" noResize="1" noEditPoints="1" noAdjustHandles="1" noChangeArrowheads="1" noChangeShapeType="1" noTextEdit="1"/>
                </p:cNvSpPr>
                <p:nvPr/>
              </p:nvSpPr>
              <p:spPr>
                <a:xfrm>
                  <a:off x="1483221" y="5586515"/>
                  <a:ext cx="2209451" cy="553998"/>
                </a:xfrm>
                <a:prstGeom prst="rect">
                  <a:avLst/>
                </a:prstGeom>
                <a:blipFill>
                  <a:blip r:embed="rId5"/>
                  <a:stretch>
                    <a:fillRect l="-5143" b="-11111"/>
                  </a:stretch>
                </a:blipFill>
                <a:ln w="12700" cap="flat">
                  <a:noFill/>
                  <a:miter lim="400000"/>
                </a:ln>
                <a:effectLst/>
              </p:spPr>
              <p:txBody>
                <a:bodyPr/>
                <a:lstStyle/>
                <a:p>
                  <a:r>
                    <a:rPr lang="de-DE">
                      <a:noFill/>
                    </a:rPr>
                    <a:t> </a:t>
                  </a:r>
                </a:p>
              </p:txBody>
            </p:sp>
          </mc:Fallback>
        </mc:AlternateContent>
        <p:sp>
          <p:nvSpPr>
            <p:cNvPr id="19" name="TextBox 18">
              <a:extLst>
                <a:ext uri="{FF2B5EF4-FFF2-40B4-BE49-F238E27FC236}">
                  <a16:creationId xmlns:a16="http://schemas.microsoft.com/office/drawing/2014/main" id="{71F903F2-8556-BE41-88BF-5460A7A95320}"/>
                </a:ext>
              </a:extLst>
            </p:cNvPr>
            <p:cNvSpPr txBox="1"/>
            <p:nvPr/>
          </p:nvSpPr>
          <p:spPr>
            <a:xfrm>
              <a:off x="7804209" y="5586515"/>
              <a:ext cx="3744615"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de-DE" dirty="0" err="1"/>
                <a:t>Each</a:t>
              </a:r>
              <a:r>
                <a:rPr lang="de-DE" dirty="0"/>
                <a:t> </a:t>
              </a:r>
              <a:r>
                <a:rPr lang="de-DE" dirty="0" err="1"/>
                <a:t>label‘s</a:t>
              </a:r>
              <a:r>
                <a:rPr lang="de-DE" dirty="0"/>
                <a:t> </a:t>
              </a:r>
              <a:r>
                <a:rPr lang="de-DE" dirty="0" err="1"/>
                <a:t>width</a:t>
              </a:r>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p:grpSp>
      <p:grpSp>
        <p:nvGrpSpPr>
          <p:cNvPr id="7" name="Group 6">
            <a:extLst>
              <a:ext uri="{FF2B5EF4-FFF2-40B4-BE49-F238E27FC236}">
                <a16:creationId xmlns:a16="http://schemas.microsoft.com/office/drawing/2014/main" id="{9F853EC6-1986-574E-8F34-AC454F8A3B93}"/>
              </a:ext>
            </a:extLst>
          </p:cNvPr>
          <p:cNvGrpSpPr/>
          <p:nvPr/>
        </p:nvGrpSpPr>
        <p:grpSpPr>
          <a:xfrm>
            <a:off x="1483221" y="6568156"/>
            <a:ext cx="10065602" cy="555834"/>
            <a:chOff x="1483221" y="6568156"/>
            <a:chExt cx="10065602" cy="555834"/>
          </a:xfrm>
        </p:grpSpPr>
        <mc:AlternateContent xmlns:mc="http://schemas.openxmlformats.org/markup-compatibility/2006">
          <mc:Choice xmlns:a14="http://schemas.microsoft.com/office/drawing/2010/main" Requires="a14">
            <p:sp>
              <p:nvSpPr>
                <p:cNvPr id="16" name="TextBox 15">
                  <a:extLst>
                    <a:ext uri="{FF2B5EF4-FFF2-40B4-BE49-F238E27FC236}">
                      <a16:creationId xmlns:a16="http://schemas.microsoft.com/office/drawing/2014/main" id="{9635207A-F2C7-2448-9DB1-AD89620D3638}"/>
                    </a:ext>
                  </a:extLst>
                </p:cNvPr>
                <p:cNvSpPr txBox="1"/>
                <p:nvPr/>
              </p:nvSpPr>
              <p:spPr>
                <a:xfrm>
                  <a:off x="1483221" y="6569992"/>
                  <a:ext cx="2209451"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𝑤</m:t>
                            </m:r>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𝐿</m:t>
                            </m:r>
                          </m:sub>
                        </m:sSub>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ℝ</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≥0</m:t>
                            </m:r>
                          </m:sub>
                        </m:sSub>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16" name="TextBox 15">
                  <a:extLst>
                    <a:ext uri="{FF2B5EF4-FFF2-40B4-BE49-F238E27FC236}">
                      <a16:creationId xmlns:a16="http://schemas.microsoft.com/office/drawing/2014/main" id="{9635207A-F2C7-2448-9DB1-AD89620D3638}"/>
                    </a:ext>
                  </a:extLst>
                </p:cNvPr>
                <p:cNvSpPr txBox="1">
                  <a:spLocks noRot="1" noChangeAspect="1" noMove="1" noResize="1" noEditPoints="1" noAdjustHandles="1" noChangeArrowheads="1" noChangeShapeType="1" noTextEdit="1"/>
                </p:cNvSpPr>
                <p:nvPr/>
              </p:nvSpPr>
              <p:spPr>
                <a:xfrm>
                  <a:off x="1483221" y="6569992"/>
                  <a:ext cx="2209451" cy="553998"/>
                </a:xfrm>
                <a:prstGeom prst="rect">
                  <a:avLst/>
                </a:prstGeom>
                <a:blipFill>
                  <a:blip r:embed="rId6"/>
                  <a:stretch>
                    <a:fillRect l="-2857" b="-11111"/>
                  </a:stretch>
                </a:blipFill>
                <a:ln w="12700" cap="flat">
                  <a:noFill/>
                  <a:miter lim="400000"/>
                </a:ln>
                <a:effectLst/>
              </p:spPr>
              <p:txBody>
                <a:bodyPr/>
                <a:lstStyle/>
                <a:p>
                  <a:r>
                    <a:rPr lang="de-DE">
                      <a:noFill/>
                    </a:rPr>
                    <a:t> </a:t>
                  </a:r>
                </a:p>
              </p:txBody>
            </p:sp>
          </mc:Fallback>
        </mc:AlternateContent>
        <p:sp>
          <p:nvSpPr>
            <p:cNvPr id="20" name="TextBox 19">
              <a:extLst>
                <a:ext uri="{FF2B5EF4-FFF2-40B4-BE49-F238E27FC236}">
                  <a16:creationId xmlns:a16="http://schemas.microsoft.com/office/drawing/2014/main" id="{7887BC93-5BB5-BB48-8009-9061D030D721}"/>
                </a:ext>
              </a:extLst>
            </p:cNvPr>
            <p:cNvSpPr txBox="1"/>
            <p:nvPr/>
          </p:nvSpPr>
          <p:spPr>
            <a:xfrm>
              <a:off x="7804208" y="6568156"/>
              <a:ext cx="3744615"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de-DE" dirty="0" err="1"/>
                <a:t>Each</a:t>
              </a:r>
              <a:r>
                <a:rPr lang="de-DE" dirty="0"/>
                <a:t> </a:t>
              </a:r>
              <a:r>
                <a:rPr lang="de-DE" dirty="0" err="1"/>
                <a:t>layer‘s</a:t>
              </a:r>
              <a:r>
                <a:rPr lang="de-DE" dirty="0"/>
                <a:t> </a:t>
              </a:r>
              <a:r>
                <a:rPr lang="de-DE" dirty="0" err="1"/>
                <a:t>width</a:t>
              </a:r>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p:grpSp>
      <p:grpSp>
        <p:nvGrpSpPr>
          <p:cNvPr id="22" name="Group 21">
            <a:extLst>
              <a:ext uri="{FF2B5EF4-FFF2-40B4-BE49-F238E27FC236}">
                <a16:creationId xmlns:a16="http://schemas.microsoft.com/office/drawing/2014/main" id="{2C3AFB05-3B46-C240-A6A4-14B4B0F75F54}"/>
              </a:ext>
            </a:extLst>
          </p:cNvPr>
          <p:cNvGrpSpPr/>
          <p:nvPr/>
        </p:nvGrpSpPr>
        <p:grpSpPr>
          <a:xfrm>
            <a:off x="1483221" y="7549797"/>
            <a:ext cx="10065603" cy="1107996"/>
            <a:chOff x="1483221" y="7549797"/>
            <a:chExt cx="10065603" cy="1107996"/>
          </a:xfrm>
        </p:grpSpPr>
        <mc:AlternateContent xmlns:mc="http://schemas.openxmlformats.org/markup-compatibility/2006">
          <mc:Choice xmlns:a14="http://schemas.microsoft.com/office/drawing/2010/main" Requires="a14">
            <p:sp>
              <p:nvSpPr>
                <p:cNvPr id="18" name="TextBox 17">
                  <a:extLst>
                    <a:ext uri="{FF2B5EF4-FFF2-40B4-BE49-F238E27FC236}">
                      <a16:creationId xmlns:a16="http://schemas.microsoft.com/office/drawing/2014/main" id="{8299C840-F956-8847-8391-38C5EA7B6E4F}"/>
                    </a:ext>
                  </a:extLst>
                </p:cNvPr>
                <p:cNvSpPr txBox="1"/>
                <p:nvPr/>
              </p:nvSpPr>
              <p:spPr>
                <a:xfrm>
                  <a:off x="1483221" y="7549797"/>
                  <a:ext cx="4302781"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𝑉</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𝑡</m:t>
                            </m:r>
                          </m:sub>
                        </m:s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m:t>
                        </m:r>
                        <m:d>
                          <m:dPr>
                            <m:begChr m:val="{"/>
                            <m:endChr m:val="}"/>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dPr>
                          <m:e>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𝑙𝑏</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𝑡</m:t>
                                </m:r>
                              </m:sub>
                            </m:s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 …, </m:t>
                            </m:r>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𝑟𝑏</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𝑡</m:t>
                                </m:r>
                              </m:sub>
                            </m:sSub>
                          </m:e>
                        </m:d>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𝐿</m:t>
                        </m:r>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18" name="TextBox 17">
                  <a:extLst>
                    <a:ext uri="{FF2B5EF4-FFF2-40B4-BE49-F238E27FC236}">
                      <a16:creationId xmlns:a16="http://schemas.microsoft.com/office/drawing/2014/main" id="{8299C840-F956-8847-8391-38C5EA7B6E4F}"/>
                    </a:ext>
                  </a:extLst>
                </p:cNvPr>
                <p:cNvSpPr txBox="1">
                  <a:spLocks noRot="1" noChangeAspect="1" noMove="1" noResize="1" noEditPoints="1" noAdjustHandles="1" noChangeArrowheads="1" noChangeShapeType="1" noTextEdit="1"/>
                </p:cNvSpPr>
                <p:nvPr/>
              </p:nvSpPr>
              <p:spPr>
                <a:xfrm>
                  <a:off x="1483221" y="7549797"/>
                  <a:ext cx="4302781" cy="553998"/>
                </a:xfrm>
                <a:prstGeom prst="rect">
                  <a:avLst/>
                </a:prstGeom>
                <a:blipFill>
                  <a:blip r:embed="rId7"/>
                  <a:stretch>
                    <a:fillRect l="-2941" b="-11111"/>
                  </a:stretch>
                </a:blipFill>
                <a:ln w="12700" cap="flat">
                  <a:noFill/>
                  <a:miter lim="400000"/>
                </a:ln>
                <a:effectLst/>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21" name="TextBox 20">
                  <a:extLst>
                    <a:ext uri="{FF2B5EF4-FFF2-40B4-BE49-F238E27FC236}">
                      <a16:creationId xmlns:a16="http://schemas.microsoft.com/office/drawing/2014/main" id="{E7F57756-85D5-864B-B709-F6AFB7BFF2A1}"/>
                    </a:ext>
                  </a:extLst>
                </p:cNvPr>
                <p:cNvSpPr txBox="1"/>
                <p:nvPr/>
              </p:nvSpPr>
              <p:spPr>
                <a:xfrm>
                  <a:off x="6977060" y="7549797"/>
                  <a:ext cx="4571764" cy="11079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r" defTabSz="584200" rtl="0" fontAlgn="auto" latinLnBrk="0" hangingPunct="0">
                    <a:lnSpc>
                      <a:spcPct val="100000"/>
                    </a:lnSpc>
                    <a:spcBef>
                      <a:spcPts val="0"/>
                    </a:spcBef>
                    <a:spcAft>
                      <a:spcPts val="0"/>
                    </a:spcAft>
                    <a:buClrTx/>
                    <a:buSzTx/>
                    <a:buFontTx/>
                    <a:buNone/>
                    <a:tabLst/>
                  </a:pPr>
                  <a:r>
                    <a:rPr lang="de-DE" dirty="0"/>
                    <a:t>Interval </a:t>
                  </a:r>
                  <a:r>
                    <a:rPr lang="de-DE" dirty="0" err="1"/>
                    <a:t>of</a:t>
                  </a:r>
                  <a:r>
                    <a:rPr lang="de-DE" dirty="0"/>
                    <a:t> valid </a:t>
                  </a:r>
                  <a:r>
                    <a:rPr lang="de-DE" dirty="0" err="1"/>
                    <a:t>layers</a:t>
                  </a:r>
                  <a:endParaRPr lang="de-DE" dirty="0"/>
                </a:p>
                <a:p>
                  <a:pPr marL="0" marR="0" indent="0" algn="r"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err="1">
                      <a:ln>
                        <a:noFill/>
                      </a:ln>
                      <a:solidFill>
                        <a:srgbClr val="000000"/>
                      </a:solidFill>
                      <a:effectLst/>
                      <a:uFillTx/>
                      <a:latin typeface="+mn-lt"/>
                      <a:ea typeface="+mn-ea"/>
                      <a:cs typeface="+mn-cs"/>
                      <a:sym typeface="Helvetica Light"/>
                    </a:rPr>
                    <a:t>for</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14:m>
                    <m:oMath xmlns:m="http://schemas.openxmlformats.org/officeDocument/2006/math">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𝑡</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𝑇</m:t>
                      </m:r>
                    </m:oMath>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21" name="TextBox 20">
                  <a:extLst>
                    <a:ext uri="{FF2B5EF4-FFF2-40B4-BE49-F238E27FC236}">
                      <a16:creationId xmlns:a16="http://schemas.microsoft.com/office/drawing/2014/main" id="{E7F57756-85D5-864B-B709-F6AFB7BFF2A1}"/>
                    </a:ext>
                  </a:extLst>
                </p:cNvPr>
                <p:cNvSpPr txBox="1">
                  <a:spLocks noRot="1" noChangeAspect="1" noMove="1" noResize="1" noEditPoints="1" noAdjustHandles="1" noChangeArrowheads="1" noChangeShapeType="1" noTextEdit="1"/>
                </p:cNvSpPr>
                <p:nvPr/>
              </p:nvSpPr>
              <p:spPr>
                <a:xfrm>
                  <a:off x="6977060" y="7549797"/>
                  <a:ext cx="4571764" cy="1107996"/>
                </a:xfrm>
                <a:prstGeom prst="rect">
                  <a:avLst/>
                </a:prstGeom>
                <a:blipFill>
                  <a:blip r:embed="rId8"/>
                  <a:stretch>
                    <a:fillRect l="-3047" t="-11236" r="-6094" b="-23596"/>
                  </a:stretch>
                </a:blipFill>
                <a:ln w="12700" cap="flat">
                  <a:noFill/>
                  <a:miter lim="400000"/>
                </a:ln>
                <a:effectLst/>
              </p:spPr>
              <p:txBody>
                <a:bodyPr/>
                <a:lstStyle/>
                <a:p>
                  <a:r>
                    <a:rPr lang="de-DE">
                      <a:noFill/>
                    </a:rPr>
                    <a:t> </a:t>
                  </a:r>
                </a:p>
              </p:txBody>
            </p:sp>
          </mc:Fallback>
        </mc:AlternateContent>
      </p:grpSp>
    </p:spTree>
    <p:extLst>
      <p:ext uri="{BB962C8B-B14F-4D97-AF65-F5344CB8AC3E}">
        <p14:creationId xmlns:p14="http://schemas.microsoft.com/office/powerpoint/2010/main" val="2261835580"/>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normAutofit/>
          </a:bodyPr>
          <a:lstStyle/>
          <a:p>
            <a:r>
              <a:rPr lang="de-DE" dirty="0"/>
              <a:t>Optimal Width</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65</a:t>
            </a:fld>
            <a:endParaRPr/>
          </a:p>
        </p:txBody>
      </p:sp>
      <p:sp>
        <p:nvSpPr>
          <p:cNvPr id="17" name="Input">
            <a:extLst>
              <a:ext uri="{FF2B5EF4-FFF2-40B4-BE49-F238E27FC236}">
                <a16:creationId xmlns:a16="http://schemas.microsoft.com/office/drawing/2014/main" id="{4A082835-83F7-C44C-8080-0598A30E7272}"/>
              </a:ext>
            </a:extLst>
          </p:cNvPr>
          <p:cNvSpPr txBox="1"/>
          <p:nvPr/>
        </p:nvSpPr>
        <p:spPr>
          <a:xfrm>
            <a:off x="1014271" y="2459823"/>
            <a:ext cx="2059859"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a:t>Output</a:t>
            </a:r>
            <a:endParaRPr dirty="0"/>
          </a:p>
        </p:txBody>
      </p:sp>
      <p:grpSp>
        <p:nvGrpSpPr>
          <p:cNvPr id="2" name="Group 1">
            <a:extLst>
              <a:ext uri="{FF2B5EF4-FFF2-40B4-BE49-F238E27FC236}">
                <a16:creationId xmlns:a16="http://schemas.microsoft.com/office/drawing/2014/main" id="{24C28904-A392-F543-A409-1A6763CD1748}"/>
              </a:ext>
            </a:extLst>
          </p:cNvPr>
          <p:cNvGrpSpPr/>
          <p:nvPr/>
        </p:nvGrpSpPr>
        <p:grpSpPr>
          <a:xfrm>
            <a:off x="1483221" y="3623233"/>
            <a:ext cx="10315672" cy="625364"/>
            <a:chOff x="1483221" y="3623233"/>
            <a:chExt cx="10315672" cy="625364"/>
          </a:xfrm>
        </p:grpSpPr>
        <mc:AlternateContent xmlns:mc="http://schemas.openxmlformats.org/markup-compatibility/2006">
          <mc:Choice xmlns:a14="http://schemas.microsoft.com/office/drawing/2010/main" Requires="a14">
            <p:sp>
              <p:nvSpPr>
                <p:cNvPr id="11" name="TextBox 10">
                  <a:extLst>
                    <a:ext uri="{FF2B5EF4-FFF2-40B4-BE49-F238E27FC236}">
                      <a16:creationId xmlns:a16="http://schemas.microsoft.com/office/drawing/2014/main" id="{D15E0757-B0F5-D241-96D3-8B10FB2F6580}"/>
                    </a:ext>
                  </a:extLst>
                </p:cNvPr>
                <p:cNvSpPr txBox="1"/>
                <p:nvPr/>
              </p:nvSpPr>
              <p:spPr>
                <a:xfrm>
                  <a:off x="1483221" y="3623233"/>
                  <a:ext cx="3564566" cy="6253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d>
                          <m:d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dPr>
                          <m:e>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𝑎</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𝑡</m:t>
                                </m:r>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m:t>
                                </m:r>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sub>
                            </m:sSub>
                          </m:e>
                        </m:d>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sSup>
                          <m:sSup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ctrlPr>
                          </m:sSupPr>
                          <m:e>
                            <m:d>
                              <m:dPr>
                                <m:begChr m:val="{"/>
                                <m:endChr m:val="}"/>
                                <m:ctrlP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ctrlPr>
                              </m:dPr>
                              <m:e>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0, 1</m:t>
                                </m:r>
                              </m:e>
                            </m:d>
                          </m:e>
                          <m:sup>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𝑚</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𝑛</m:t>
                            </m:r>
                          </m:sup>
                        </m:sSup>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11" name="TextBox 10">
                  <a:extLst>
                    <a:ext uri="{FF2B5EF4-FFF2-40B4-BE49-F238E27FC236}">
                      <a16:creationId xmlns:a16="http://schemas.microsoft.com/office/drawing/2014/main" id="{D15E0757-B0F5-D241-96D3-8B10FB2F6580}"/>
                    </a:ext>
                  </a:extLst>
                </p:cNvPr>
                <p:cNvSpPr txBox="1">
                  <a:spLocks noRot="1" noChangeAspect="1" noMove="1" noResize="1" noEditPoints="1" noAdjustHandles="1" noChangeArrowheads="1" noChangeShapeType="1" noTextEdit="1"/>
                </p:cNvSpPr>
                <p:nvPr/>
              </p:nvSpPr>
              <p:spPr>
                <a:xfrm>
                  <a:off x="1483221" y="3623233"/>
                  <a:ext cx="3564566" cy="625364"/>
                </a:xfrm>
                <a:prstGeom prst="rect">
                  <a:avLst/>
                </a:prstGeom>
                <a:blipFill>
                  <a:blip r:embed="rId3"/>
                  <a:stretch>
                    <a:fillRect b="-7843"/>
                  </a:stretch>
                </a:blipFill>
                <a:ln w="12700" cap="flat">
                  <a:noFill/>
                  <a:miter lim="400000"/>
                </a:ln>
                <a:effectLst/>
              </p:spPr>
              <p:txBody>
                <a:bodyPr/>
                <a:lstStyle/>
                <a:p>
                  <a:r>
                    <a:rPr lang="de-DE">
                      <a:noFill/>
                    </a:rPr>
                    <a:t> </a:t>
                  </a:r>
                </a:p>
              </p:txBody>
            </p:sp>
          </mc:Fallback>
        </mc:AlternateContent>
        <p:sp>
          <p:nvSpPr>
            <p:cNvPr id="12" name="TextBox 11">
              <a:extLst>
                <a:ext uri="{FF2B5EF4-FFF2-40B4-BE49-F238E27FC236}">
                  <a16:creationId xmlns:a16="http://schemas.microsoft.com/office/drawing/2014/main" id="{877A368F-E4AD-AD4D-8FEB-6150F24355CE}"/>
                </a:ext>
              </a:extLst>
            </p:cNvPr>
            <p:cNvSpPr txBox="1"/>
            <p:nvPr/>
          </p:nvSpPr>
          <p:spPr>
            <a:xfrm>
              <a:off x="6977060" y="3623233"/>
              <a:ext cx="4821833"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a:ln>
                    <a:noFill/>
                  </a:ln>
                  <a:solidFill>
                    <a:srgbClr val="000000"/>
                  </a:solidFill>
                  <a:effectLst/>
                  <a:uFillTx/>
                  <a:latin typeface="+mn-lt"/>
                  <a:ea typeface="+mn-ea"/>
                  <a:cs typeface="+mn-cs"/>
                  <a:sym typeface="Helvetica Light"/>
                </a:rPr>
                <a:t>Label-</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layer</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assignment</a:t>
              </a:r>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p:grpSp>
      <p:sp>
        <p:nvSpPr>
          <p:cNvPr id="23" name="Input">
            <a:extLst>
              <a:ext uri="{FF2B5EF4-FFF2-40B4-BE49-F238E27FC236}">
                <a16:creationId xmlns:a16="http://schemas.microsoft.com/office/drawing/2014/main" id="{B1449BB4-604B-6848-BD1D-26BA6B9F98F0}"/>
              </a:ext>
            </a:extLst>
          </p:cNvPr>
          <p:cNvSpPr txBox="1"/>
          <p:nvPr/>
        </p:nvSpPr>
        <p:spPr>
          <a:xfrm>
            <a:off x="1014271" y="5239044"/>
            <a:ext cx="2630528"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err="1"/>
              <a:t>Minimize</a:t>
            </a:r>
            <a:endParaRPr dirty="0"/>
          </a:p>
        </p:txBody>
      </p:sp>
      <p:grpSp>
        <p:nvGrpSpPr>
          <p:cNvPr id="24" name="Group 23">
            <a:extLst>
              <a:ext uri="{FF2B5EF4-FFF2-40B4-BE49-F238E27FC236}">
                <a16:creationId xmlns:a16="http://schemas.microsoft.com/office/drawing/2014/main" id="{998C2CB9-7798-3B43-B578-D36A2B709B70}"/>
              </a:ext>
            </a:extLst>
          </p:cNvPr>
          <p:cNvGrpSpPr/>
          <p:nvPr/>
        </p:nvGrpSpPr>
        <p:grpSpPr>
          <a:xfrm>
            <a:off x="1483221" y="6084418"/>
            <a:ext cx="10315672" cy="1344279"/>
            <a:chOff x="1483221" y="3305197"/>
            <a:chExt cx="10315672" cy="1344279"/>
          </a:xfrm>
        </p:grpSpPr>
        <mc:AlternateContent xmlns:mc="http://schemas.openxmlformats.org/markup-compatibility/2006">
          <mc:Choice xmlns:a14="http://schemas.microsoft.com/office/drawing/2010/main" Requires="a14">
            <p:sp>
              <p:nvSpPr>
                <p:cNvPr id="25" name="TextBox 24">
                  <a:extLst>
                    <a:ext uri="{FF2B5EF4-FFF2-40B4-BE49-F238E27FC236}">
                      <a16:creationId xmlns:a16="http://schemas.microsoft.com/office/drawing/2014/main" id="{1AA728F5-0442-DA4E-AF99-B7FB9AEC9C06}"/>
                    </a:ext>
                  </a:extLst>
                </p:cNvPr>
                <p:cNvSpPr txBox="1"/>
                <p:nvPr/>
              </p:nvSpPr>
              <p:spPr>
                <a:xfrm>
                  <a:off x="1483221" y="3305197"/>
                  <a:ext cx="6394186" cy="13442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14:m>
                    <m:oMathPara xmlns:m="http://schemas.openxmlformats.org/officeDocument/2006/math">
                      <m:oMathParaPr>
                        <m:jc m:val="centerGroup"/>
                      </m:oMathParaPr>
                      <m:oMath xmlns:m="http://schemas.openxmlformats.org/officeDocument/2006/math">
                        <m:nary>
                          <m:naryPr>
                            <m:chr m:val="∑"/>
                            <m:supHide m:val="on"/>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naryPr>
                          <m:sub>
                            <m:r>
                              <m:rPr>
                                <m:brk m:alnAt="7"/>
                              </m:r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𝐿</m:t>
                            </m:r>
                          </m:sub>
                          <m:sup/>
                          <m:e>
                            <m:r>
                              <m:rPr>
                                <m:nor/>
                              </m:rPr>
                              <a:rPr kumimoji="0" lang="de-DE" sz="3600" b="0" i="0"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max</m:t>
                            </m:r>
                            <m:d>
                              <m:dPr>
                                <m:begChr m:val="{"/>
                                <m:endChr m:val="}"/>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dPr>
                              <m:e>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𝑤𝑙</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sub>
                                </m:s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 </m:t>
                                </m:r>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m:rPr>
                                        <m:nor/>
                                      </m:rPr>
                                      <a:rPr kumimoji="0" lang="de-DE" sz="3600" b="0" i="0"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max</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𝑡</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𝑇</m:t>
                                    </m:r>
                                  </m:sub>
                                </m:sSub>
                                <m:d>
                                  <m:dPr>
                                    <m:begChr m:val="{"/>
                                    <m:endChr m:val="}"/>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dPr>
                                  <m:e>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𝑤𝑡</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𝑡</m:t>
                                        </m:r>
                                      </m:sub>
                                    </m:sSub>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sSub>
                                      <m:sSubPr>
                                        <m:ctrlPr>
                                          <a:rPr lang="de-DE" i="1">
                                            <a:latin typeface="Cambria Math" panose="02040503050406030204" pitchFamily="18" charset="0"/>
                                          </a:rPr>
                                        </m:ctrlPr>
                                      </m:sSubPr>
                                      <m:e>
                                        <m:r>
                                          <a:rPr lang="de-DE" i="1">
                                            <a:latin typeface="Cambria Math" panose="02040503050406030204" pitchFamily="18" charset="0"/>
                                          </a:rPr>
                                          <m:t>𝑎</m:t>
                                        </m:r>
                                      </m:e>
                                      <m:sub>
                                        <m:r>
                                          <a:rPr lang="de-DE" i="1">
                                            <a:latin typeface="Cambria Math" panose="02040503050406030204" pitchFamily="18" charset="0"/>
                                          </a:rPr>
                                          <m:t>𝑡</m:t>
                                        </m:r>
                                        <m:r>
                                          <a:rPr lang="de-DE" i="1">
                                            <a:latin typeface="Cambria Math" panose="02040503050406030204" pitchFamily="18" charset="0"/>
                                          </a:rPr>
                                          <m:t>,</m:t>
                                        </m:r>
                                        <m:r>
                                          <a:rPr lang="de-DE" i="1">
                                            <a:latin typeface="Cambria Math" panose="02040503050406030204" pitchFamily="18" charset="0"/>
                                          </a:rPr>
                                          <m:t>𝑙</m:t>
                                        </m:r>
                                      </m:sub>
                                    </m:sSub>
                                  </m:e>
                                </m:d>
                              </m:e>
                            </m:d>
                          </m:e>
                        </m:nary>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25" name="TextBox 24">
                  <a:extLst>
                    <a:ext uri="{FF2B5EF4-FFF2-40B4-BE49-F238E27FC236}">
                      <a16:creationId xmlns:a16="http://schemas.microsoft.com/office/drawing/2014/main" id="{1AA728F5-0442-DA4E-AF99-B7FB9AEC9C06}"/>
                    </a:ext>
                  </a:extLst>
                </p:cNvPr>
                <p:cNvSpPr txBox="1">
                  <a:spLocks noRot="1" noChangeAspect="1" noMove="1" noResize="1" noEditPoints="1" noAdjustHandles="1" noChangeArrowheads="1" noChangeShapeType="1" noTextEdit="1"/>
                </p:cNvSpPr>
                <p:nvPr/>
              </p:nvSpPr>
              <p:spPr>
                <a:xfrm>
                  <a:off x="1483221" y="3305197"/>
                  <a:ext cx="6394186" cy="1344279"/>
                </a:xfrm>
                <a:prstGeom prst="rect">
                  <a:avLst/>
                </a:prstGeom>
                <a:blipFill>
                  <a:blip r:embed="rId4"/>
                  <a:stretch>
                    <a:fillRect l="-26786" t="-146729" b="-204673"/>
                  </a:stretch>
                </a:blipFill>
                <a:ln w="12700" cap="flat">
                  <a:noFill/>
                  <a:miter lim="400000"/>
                </a:ln>
                <a:effectLst/>
              </p:spPr>
              <p:txBody>
                <a:bodyPr/>
                <a:lstStyle/>
                <a:p>
                  <a:r>
                    <a:rPr lang="de-DE">
                      <a:noFill/>
                    </a:rPr>
                    <a:t> </a:t>
                  </a:r>
                </a:p>
              </p:txBody>
            </p:sp>
          </mc:Fallback>
        </mc:AlternateContent>
        <p:sp>
          <p:nvSpPr>
            <p:cNvPr id="26" name="TextBox 25">
              <a:extLst>
                <a:ext uri="{FF2B5EF4-FFF2-40B4-BE49-F238E27FC236}">
                  <a16:creationId xmlns:a16="http://schemas.microsoft.com/office/drawing/2014/main" id="{D08D9DD5-63B6-A74B-93E5-51132DA90BC2}"/>
                </a:ext>
              </a:extLst>
            </p:cNvPr>
            <p:cNvSpPr txBox="1"/>
            <p:nvPr/>
          </p:nvSpPr>
          <p:spPr>
            <a:xfrm>
              <a:off x="9567513" y="3700337"/>
              <a:ext cx="2231380"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a:ln>
                    <a:noFill/>
                  </a:ln>
                  <a:solidFill>
                    <a:srgbClr val="000000"/>
                  </a:solidFill>
                  <a:effectLst/>
                  <a:uFillTx/>
                  <a:latin typeface="+mn-lt"/>
                  <a:ea typeface="+mn-ea"/>
                  <a:cs typeface="+mn-cs"/>
                  <a:sym typeface="Helvetica Light"/>
                </a:rPr>
                <a:t>Total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width</a:t>
              </a:r>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p:grpSp>
    </p:spTree>
    <p:extLst>
      <p:ext uri="{BB962C8B-B14F-4D97-AF65-F5344CB8AC3E}">
        <p14:creationId xmlns:p14="http://schemas.microsoft.com/office/powerpoint/2010/main" val="775531799"/>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normAutofit/>
          </a:bodyPr>
          <a:lstStyle/>
          <a:p>
            <a:r>
              <a:rPr lang="de-DE" dirty="0"/>
              <a:t>Optimal Width</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66</a:t>
            </a:fld>
            <a:endParaRPr/>
          </a:p>
        </p:txBody>
      </p:sp>
      <mc:AlternateContent xmlns:mc="http://schemas.openxmlformats.org/markup-compatibility/2006">
        <mc:Choice xmlns:a14="http://schemas.microsoft.com/office/drawing/2010/main" Requires="a14">
          <p:sp>
            <p:nvSpPr>
              <p:cNvPr id="17" name="Input">
                <a:extLst>
                  <a:ext uri="{FF2B5EF4-FFF2-40B4-BE49-F238E27FC236}">
                    <a16:creationId xmlns:a16="http://schemas.microsoft.com/office/drawing/2014/main" id="{4A082835-83F7-C44C-8080-0598A30E7272}"/>
                  </a:ext>
                </a:extLst>
              </p:cNvPr>
              <p:cNvSpPr txBox="1"/>
              <p:nvPr/>
            </p:nvSpPr>
            <p:spPr>
              <a:xfrm>
                <a:off x="1014271" y="2459823"/>
                <a:ext cx="6434134"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a:t>For all </a:t>
                </a:r>
                <a14:m>
                  <m:oMath xmlns:m="http://schemas.openxmlformats.org/officeDocument/2006/math">
                    <m:r>
                      <a:rPr lang="de-DE" b="0" i="1" smtClean="0">
                        <a:latin typeface="Cambria Math" panose="02040503050406030204" pitchFamily="18" charset="0"/>
                      </a:rPr>
                      <m:t>𝑡</m:t>
                    </m:r>
                    <m:r>
                      <a:rPr lang="de-DE" b="0" i="1" smtClean="0">
                        <a:latin typeface="Cambria Math" panose="02040503050406030204" pitchFamily="18" charset="0"/>
                        <a:ea typeface="Cambria Math" panose="02040503050406030204" pitchFamily="18" charset="0"/>
                      </a:rPr>
                      <m:t>∈</m:t>
                    </m:r>
                    <m:r>
                      <a:rPr lang="de-DE" b="0" i="1" smtClean="0">
                        <a:latin typeface="Cambria Math" panose="02040503050406030204" pitchFamily="18" charset="0"/>
                        <a:ea typeface="Cambria Math" panose="02040503050406030204" pitchFamily="18" charset="0"/>
                      </a:rPr>
                      <m:t>𝑇</m:t>
                    </m:r>
                  </m:oMath>
                </a14:m>
                <a:r>
                  <a:rPr lang="de-DE" dirty="0"/>
                  <a:t> </a:t>
                </a:r>
                <a:r>
                  <a:rPr lang="de-DE" dirty="0" err="1"/>
                  <a:t>subject</a:t>
                </a:r>
                <a:r>
                  <a:rPr lang="de-DE" dirty="0"/>
                  <a:t> </a:t>
                </a:r>
                <a:r>
                  <a:rPr lang="de-DE" dirty="0" err="1"/>
                  <a:t>to</a:t>
                </a:r>
                <a:endParaRPr dirty="0"/>
              </a:p>
            </p:txBody>
          </p:sp>
        </mc:Choice>
        <mc:Fallback>
          <p:sp>
            <p:nvSpPr>
              <p:cNvPr id="17" name="Input">
                <a:extLst>
                  <a:ext uri="{FF2B5EF4-FFF2-40B4-BE49-F238E27FC236}">
                    <a16:creationId xmlns:a16="http://schemas.microsoft.com/office/drawing/2014/main" id="{4A082835-83F7-C44C-8080-0598A30E7272}"/>
                  </a:ext>
                </a:extLst>
              </p:cNvPr>
              <p:cNvSpPr txBox="1">
                <a:spLocks noRot="1" noChangeAspect="1" noMove="1" noResize="1" noEditPoints="1" noAdjustHandles="1" noChangeArrowheads="1" noChangeShapeType="1" noTextEdit="1"/>
              </p:cNvSpPr>
              <p:nvPr/>
            </p:nvSpPr>
            <p:spPr>
              <a:xfrm>
                <a:off x="1014271" y="2459823"/>
                <a:ext cx="6434134" cy="872034"/>
              </a:xfrm>
              <a:prstGeom prst="rect">
                <a:avLst/>
              </a:prstGeom>
              <a:blipFill>
                <a:blip r:embed="rId3"/>
                <a:stretch>
                  <a:fillRect l="-5128" t="-15942" r="-4142" b="-37681"/>
                </a:stretch>
              </a:blipFill>
              <a:ln w="12700">
                <a:miter lim="400000"/>
              </a:ln>
              <a:extLst>
                <a:ext uri="{C572A759-6A51-4108-AA02-DFA0A04FC94B}">
                  <ma14:wrappingTextBoxFlag xmlns="" xmlns:ma14="http://schemas.microsoft.com/office/mac/drawingml/2011/main" val="1"/>
                </a:ext>
              </a:extLst>
            </p:spPr>
            <p:txBody>
              <a:bodyPr/>
              <a:lstStyle/>
              <a:p>
                <a:r>
                  <a:rPr lang="de-DE">
                    <a:noFill/>
                  </a:rPr>
                  <a:t> </a:t>
                </a:r>
              </a:p>
            </p:txBody>
          </p:sp>
        </mc:Fallback>
      </mc:AlternateContent>
      <p:grpSp>
        <p:nvGrpSpPr>
          <p:cNvPr id="2" name="Group 1">
            <a:extLst>
              <a:ext uri="{FF2B5EF4-FFF2-40B4-BE49-F238E27FC236}">
                <a16:creationId xmlns:a16="http://schemas.microsoft.com/office/drawing/2014/main" id="{24C28904-A392-F543-A409-1A6763CD1748}"/>
              </a:ext>
            </a:extLst>
          </p:cNvPr>
          <p:cNvGrpSpPr/>
          <p:nvPr/>
        </p:nvGrpSpPr>
        <p:grpSpPr>
          <a:xfrm>
            <a:off x="1613733" y="3514735"/>
            <a:ext cx="10185160" cy="1344279"/>
            <a:chOff x="1613733" y="3331857"/>
            <a:chExt cx="10185160" cy="1344279"/>
          </a:xfrm>
        </p:grpSpPr>
        <mc:AlternateContent xmlns:mc="http://schemas.openxmlformats.org/markup-compatibility/2006">
          <mc:Choice xmlns:a14="http://schemas.microsoft.com/office/drawing/2010/main" Requires="a14">
            <p:sp>
              <p:nvSpPr>
                <p:cNvPr id="11" name="TextBox 10">
                  <a:extLst>
                    <a:ext uri="{FF2B5EF4-FFF2-40B4-BE49-F238E27FC236}">
                      <a16:creationId xmlns:a16="http://schemas.microsoft.com/office/drawing/2014/main" id="{D15E0757-B0F5-D241-96D3-8B10FB2F6580}"/>
                    </a:ext>
                  </a:extLst>
                </p:cNvPr>
                <p:cNvSpPr txBox="1"/>
                <p:nvPr/>
              </p:nvSpPr>
              <p:spPr>
                <a:xfrm>
                  <a:off x="1613733" y="3331857"/>
                  <a:ext cx="2306016" cy="13442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14:m>
                    <m:oMathPara xmlns:m="http://schemas.openxmlformats.org/officeDocument/2006/math">
                      <m:oMathParaPr>
                        <m:jc m:val="centerGroup"/>
                      </m:oMathParaPr>
                      <m:oMath xmlns:m="http://schemas.openxmlformats.org/officeDocument/2006/math">
                        <m:nary>
                          <m:naryPr>
                            <m:chr m:val="∑"/>
                            <m:supHide m:val="on"/>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naryPr>
                          <m:sub>
                            <m:r>
                              <m:rPr>
                                <m:brk m:alnAt="7"/>
                              </m:r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𝐿</m:t>
                            </m:r>
                          </m:sub>
                          <m:sup/>
                          <m:e>
                            <m:sSub>
                              <m:sSubPr>
                                <m:ctrlPr>
                                  <a:rPr lang="de-DE" i="1">
                                    <a:latin typeface="Cambria Math" panose="02040503050406030204" pitchFamily="18" charset="0"/>
                                  </a:rPr>
                                </m:ctrlPr>
                              </m:sSubPr>
                              <m:e>
                                <m:r>
                                  <a:rPr lang="de-DE" i="1">
                                    <a:latin typeface="Cambria Math" panose="02040503050406030204" pitchFamily="18" charset="0"/>
                                  </a:rPr>
                                  <m:t>𝑎</m:t>
                                </m:r>
                              </m:e>
                              <m:sub>
                                <m:r>
                                  <a:rPr lang="de-DE" i="1">
                                    <a:latin typeface="Cambria Math" panose="02040503050406030204" pitchFamily="18" charset="0"/>
                                  </a:rPr>
                                  <m:t>𝑡</m:t>
                                </m:r>
                                <m:r>
                                  <a:rPr lang="de-DE" i="1">
                                    <a:latin typeface="Cambria Math" panose="02040503050406030204" pitchFamily="18" charset="0"/>
                                  </a:rPr>
                                  <m:t>,</m:t>
                                </m:r>
                                <m:r>
                                  <a:rPr lang="de-DE" i="1">
                                    <a:latin typeface="Cambria Math" panose="02040503050406030204" pitchFamily="18" charset="0"/>
                                  </a:rPr>
                                  <m:t>𝑙</m:t>
                                </m:r>
                              </m:sub>
                            </m:sSub>
                            <m:r>
                              <a:rPr lang="de-DE" b="0" i="1" smtClean="0">
                                <a:latin typeface="Cambria Math" panose="02040503050406030204" pitchFamily="18" charset="0"/>
                              </a:rPr>
                              <m:t>=1</m:t>
                            </m:r>
                          </m:e>
                        </m:nary>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11" name="TextBox 10">
                  <a:extLst>
                    <a:ext uri="{FF2B5EF4-FFF2-40B4-BE49-F238E27FC236}">
                      <a16:creationId xmlns:a16="http://schemas.microsoft.com/office/drawing/2014/main" id="{D15E0757-B0F5-D241-96D3-8B10FB2F6580}"/>
                    </a:ext>
                  </a:extLst>
                </p:cNvPr>
                <p:cNvSpPr txBox="1">
                  <a:spLocks noRot="1" noChangeAspect="1" noMove="1" noResize="1" noEditPoints="1" noAdjustHandles="1" noChangeArrowheads="1" noChangeShapeType="1" noTextEdit="1"/>
                </p:cNvSpPr>
                <p:nvPr/>
              </p:nvSpPr>
              <p:spPr>
                <a:xfrm>
                  <a:off x="1613733" y="3331857"/>
                  <a:ext cx="2306016" cy="1344279"/>
                </a:xfrm>
                <a:prstGeom prst="rect">
                  <a:avLst/>
                </a:prstGeom>
                <a:blipFill>
                  <a:blip r:embed="rId4"/>
                  <a:stretch>
                    <a:fillRect l="-74317" t="-146729" r="-546" b="-204673"/>
                  </a:stretch>
                </a:blipFill>
                <a:ln w="12700" cap="flat">
                  <a:noFill/>
                  <a:miter lim="400000"/>
                </a:ln>
                <a:effectLst/>
              </p:spPr>
              <p:txBody>
                <a:bodyPr/>
                <a:lstStyle/>
                <a:p>
                  <a:r>
                    <a:rPr lang="de-DE">
                      <a:noFill/>
                    </a:rPr>
                    <a:t> </a:t>
                  </a:r>
                </a:p>
              </p:txBody>
            </p:sp>
          </mc:Fallback>
        </mc:AlternateContent>
        <p:sp>
          <p:nvSpPr>
            <p:cNvPr id="12" name="TextBox 11">
              <a:extLst>
                <a:ext uri="{FF2B5EF4-FFF2-40B4-BE49-F238E27FC236}">
                  <a16:creationId xmlns:a16="http://schemas.microsoft.com/office/drawing/2014/main" id="{877A368F-E4AD-AD4D-8FEB-6150F24355CE}"/>
                </a:ext>
              </a:extLst>
            </p:cNvPr>
            <p:cNvSpPr txBox="1"/>
            <p:nvPr/>
          </p:nvSpPr>
          <p:spPr>
            <a:xfrm>
              <a:off x="6258915" y="3623233"/>
              <a:ext cx="5539978"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r"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err="1">
                  <a:ln>
                    <a:noFill/>
                  </a:ln>
                  <a:solidFill>
                    <a:srgbClr val="000000"/>
                  </a:solidFill>
                  <a:effectLst/>
                  <a:uFillTx/>
                  <a:latin typeface="+mn-lt"/>
                  <a:ea typeface="+mn-ea"/>
                  <a:cs typeface="+mn-cs"/>
                  <a:sym typeface="Helvetica Light"/>
                </a:rPr>
                <a:t>Assign</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to</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exactly</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one</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layer</a:t>
              </a:r>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p:grpSp>
      <p:grpSp>
        <p:nvGrpSpPr>
          <p:cNvPr id="13" name="Group 12">
            <a:extLst>
              <a:ext uri="{FF2B5EF4-FFF2-40B4-BE49-F238E27FC236}">
                <a16:creationId xmlns:a16="http://schemas.microsoft.com/office/drawing/2014/main" id="{741A9D33-2F83-0B4A-8D2A-CFE17725D979}"/>
              </a:ext>
            </a:extLst>
          </p:cNvPr>
          <p:cNvGrpSpPr/>
          <p:nvPr/>
        </p:nvGrpSpPr>
        <p:grpSpPr>
          <a:xfrm>
            <a:off x="1613733" y="5116056"/>
            <a:ext cx="10185160" cy="1412951"/>
            <a:chOff x="1613733" y="3314147"/>
            <a:chExt cx="10185160" cy="1412951"/>
          </a:xfrm>
        </p:grpSpPr>
        <mc:AlternateContent xmlns:mc="http://schemas.openxmlformats.org/markup-compatibility/2006">
          <mc:Choice xmlns:a14="http://schemas.microsoft.com/office/drawing/2010/main" Requires="a14">
            <p:sp>
              <p:nvSpPr>
                <p:cNvPr id="14" name="TextBox 13">
                  <a:extLst>
                    <a:ext uri="{FF2B5EF4-FFF2-40B4-BE49-F238E27FC236}">
                      <a16:creationId xmlns:a16="http://schemas.microsoft.com/office/drawing/2014/main" id="{549D7F93-D310-8842-8112-87C9487C86BF}"/>
                    </a:ext>
                  </a:extLst>
                </p:cNvPr>
                <p:cNvSpPr txBox="1"/>
                <p:nvPr/>
              </p:nvSpPr>
              <p:spPr>
                <a:xfrm>
                  <a:off x="1613733" y="3314147"/>
                  <a:ext cx="2346540" cy="14129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14:m>
                    <m:oMathPara xmlns:m="http://schemas.openxmlformats.org/officeDocument/2006/math">
                      <m:oMathParaPr>
                        <m:jc m:val="centerGroup"/>
                      </m:oMathParaPr>
                      <m:oMath xmlns:m="http://schemas.openxmlformats.org/officeDocument/2006/math">
                        <m:nary>
                          <m:naryPr>
                            <m:chr m:val="∑"/>
                            <m:supHide m:val="on"/>
                            <m:ctrl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ctrlPr>
                          </m:naryPr>
                          <m:sub>
                            <m:r>
                              <m:rPr>
                                <m:brk m:alnAt="7"/>
                              </m:rPr>
                              <a:rPr kumimoji="0" lang="de-DE" sz="3600" b="0" i="1" u="none" strike="noStrike" cap="none" spc="0" normalizeH="0" baseline="0" smtClean="0">
                                <a:ln>
                                  <a:noFill/>
                                </a:ln>
                                <a:solidFill>
                                  <a:srgbClr val="000000"/>
                                </a:solidFill>
                                <a:effectLst/>
                                <a:uFillTx/>
                                <a:latin typeface="Cambria Math" panose="02040503050406030204" pitchFamily="18" charset="0"/>
                                <a:ea typeface="+mn-ea"/>
                                <a:cs typeface="+mn-cs"/>
                                <a:sym typeface="Helvetica Light"/>
                              </a:rPr>
                              <m:t>𝑙</m:t>
                            </m:r>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m:t>
                            </m:r>
                            <m:sSub>
                              <m:sSubPr>
                                <m:ctrlP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ctrlPr>
                              </m:sSubPr>
                              <m:e>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𝑉</m:t>
                                </m:r>
                              </m:e>
                              <m:sub>
                                <m:r>
                                  <a:rPr kumimoji="0" lang="de-DE" sz="3600" b="0" i="1" u="none" strike="noStrike" cap="none" spc="0" normalizeH="0" baseline="0" smtClean="0">
                                    <a:ln>
                                      <a:noFill/>
                                    </a:ln>
                                    <a:solidFill>
                                      <a:srgbClr val="000000"/>
                                    </a:solidFill>
                                    <a:effectLst/>
                                    <a:uFillTx/>
                                    <a:latin typeface="Cambria Math" panose="02040503050406030204" pitchFamily="18" charset="0"/>
                                    <a:ea typeface="Cambria Math" panose="02040503050406030204" pitchFamily="18" charset="0"/>
                                    <a:sym typeface="Helvetica Light"/>
                                  </a:rPr>
                                  <m:t>𝑡</m:t>
                                </m:r>
                              </m:sub>
                            </m:sSub>
                          </m:sub>
                          <m:sup/>
                          <m:e>
                            <m:sSub>
                              <m:sSubPr>
                                <m:ctrlPr>
                                  <a:rPr lang="de-DE" i="1">
                                    <a:latin typeface="Cambria Math" panose="02040503050406030204" pitchFamily="18" charset="0"/>
                                  </a:rPr>
                                </m:ctrlPr>
                              </m:sSubPr>
                              <m:e>
                                <m:r>
                                  <a:rPr lang="de-DE" i="1">
                                    <a:latin typeface="Cambria Math" panose="02040503050406030204" pitchFamily="18" charset="0"/>
                                  </a:rPr>
                                  <m:t>𝑎</m:t>
                                </m:r>
                              </m:e>
                              <m:sub>
                                <m:r>
                                  <a:rPr lang="de-DE" i="1">
                                    <a:latin typeface="Cambria Math" panose="02040503050406030204" pitchFamily="18" charset="0"/>
                                  </a:rPr>
                                  <m:t>𝑡</m:t>
                                </m:r>
                                <m:r>
                                  <a:rPr lang="de-DE" i="1">
                                    <a:latin typeface="Cambria Math" panose="02040503050406030204" pitchFamily="18" charset="0"/>
                                  </a:rPr>
                                  <m:t>,</m:t>
                                </m:r>
                                <m:r>
                                  <a:rPr lang="de-DE" i="1">
                                    <a:latin typeface="Cambria Math" panose="02040503050406030204" pitchFamily="18" charset="0"/>
                                  </a:rPr>
                                  <m:t>𝑙</m:t>
                                </m:r>
                              </m:sub>
                            </m:sSub>
                            <m:r>
                              <a:rPr lang="de-DE" b="0" i="1" smtClean="0">
                                <a:latin typeface="Cambria Math" panose="02040503050406030204" pitchFamily="18" charset="0"/>
                              </a:rPr>
                              <m:t>=1</m:t>
                            </m:r>
                          </m:e>
                        </m:nary>
                      </m:oMath>
                    </m:oMathPara>
                  </a14:m>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mc:Choice>
          <mc:Fallback>
            <p:sp>
              <p:nvSpPr>
                <p:cNvPr id="14" name="TextBox 13">
                  <a:extLst>
                    <a:ext uri="{FF2B5EF4-FFF2-40B4-BE49-F238E27FC236}">
                      <a16:creationId xmlns:a16="http://schemas.microsoft.com/office/drawing/2014/main" id="{549D7F93-D310-8842-8112-87C9487C86BF}"/>
                    </a:ext>
                  </a:extLst>
                </p:cNvPr>
                <p:cNvSpPr txBox="1">
                  <a:spLocks noRot="1" noChangeAspect="1" noMove="1" noResize="1" noEditPoints="1" noAdjustHandles="1" noChangeArrowheads="1" noChangeShapeType="1" noTextEdit="1"/>
                </p:cNvSpPr>
                <p:nvPr/>
              </p:nvSpPr>
              <p:spPr>
                <a:xfrm>
                  <a:off x="1613733" y="3314147"/>
                  <a:ext cx="2346540" cy="1412951"/>
                </a:xfrm>
                <a:prstGeom prst="rect">
                  <a:avLst/>
                </a:prstGeom>
                <a:blipFill>
                  <a:blip r:embed="rId5"/>
                  <a:stretch>
                    <a:fillRect l="-72043" t="-140179" b="-191071"/>
                  </a:stretch>
                </a:blipFill>
                <a:ln w="12700" cap="flat">
                  <a:noFill/>
                  <a:miter lim="400000"/>
                </a:ln>
                <a:effectLst/>
              </p:spPr>
              <p:txBody>
                <a:bodyPr/>
                <a:lstStyle/>
                <a:p>
                  <a:r>
                    <a:rPr lang="de-DE">
                      <a:noFill/>
                    </a:rPr>
                    <a:t> </a:t>
                  </a:r>
                </a:p>
              </p:txBody>
            </p:sp>
          </mc:Fallback>
        </mc:AlternateContent>
        <p:sp>
          <p:nvSpPr>
            <p:cNvPr id="15" name="TextBox 14">
              <a:extLst>
                <a:ext uri="{FF2B5EF4-FFF2-40B4-BE49-F238E27FC236}">
                  <a16:creationId xmlns:a16="http://schemas.microsoft.com/office/drawing/2014/main" id="{627DD306-6987-5347-84A9-6FD8AB1F9637}"/>
                </a:ext>
              </a:extLst>
            </p:cNvPr>
            <p:cNvSpPr txBox="1"/>
            <p:nvPr/>
          </p:nvSpPr>
          <p:spPr>
            <a:xfrm>
              <a:off x="7259189" y="3623233"/>
              <a:ext cx="4539704"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r"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err="1">
                  <a:ln>
                    <a:noFill/>
                  </a:ln>
                  <a:solidFill>
                    <a:srgbClr val="000000"/>
                  </a:solidFill>
                  <a:effectLst/>
                  <a:uFillTx/>
                  <a:latin typeface="+mn-lt"/>
                  <a:ea typeface="+mn-ea"/>
                  <a:cs typeface="+mn-cs"/>
                  <a:sym typeface="Helvetica Light"/>
                </a:rPr>
                <a:t>Assign</a:t>
              </a:r>
              <a:r>
                <a:rPr kumimoji="0" lang="de-DE" sz="3600" b="0" i="0" u="none" strike="noStrike" cap="none" spc="0" normalizeH="0" baseline="0" dirty="0">
                  <a:ln>
                    <a:noFill/>
                  </a:ln>
                  <a:solidFill>
                    <a:srgbClr val="000000"/>
                  </a:solidFill>
                  <a:effectLst/>
                  <a:uFillTx/>
                  <a:latin typeface="+mn-lt"/>
                  <a:ea typeface="+mn-ea"/>
                  <a:cs typeface="+mn-cs"/>
                  <a:sym typeface="Helvetica Light"/>
                </a:rPr>
                <a:t>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to</a:t>
              </a:r>
              <a:r>
                <a:rPr kumimoji="0" lang="de-DE" sz="3600" b="0" i="0" u="none" strike="noStrike" cap="none" spc="0" normalizeH="0" baseline="0" dirty="0">
                  <a:ln>
                    <a:noFill/>
                  </a:ln>
                  <a:solidFill>
                    <a:srgbClr val="000000"/>
                  </a:solidFill>
                  <a:effectLst/>
                  <a:uFillTx/>
                  <a:latin typeface="+mn-lt"/>
                  <a:ea typeface="+mn-ea"/>
                  <a:cs typeface="+mn-cs"/>
                  <a:sym typeface="Helvetica Light"/>
                </a:rPr>
                <a:t> a valid </a:t>
              </a:r>
              <a:r>
                <a:rPr kumimoji="0" lang="de-DE" sz="3600" b="0" i="0" u="none" strike="noStrike" cap="none" spc="0" normalizeH="0" baseline="0" dirty="0" err="1">
                  <a:ln>
                    <a:noFill/>
                  </a:ln>
                  <a:solidFill>
                    <a:srgbClr val="000000"/>
                  </a:solidFill>
                  <a:effectLst/>
                  <a:uFillTx/>
                  <a:latin typeface="+mn-lt"/>
                  <a:ea typeface="+mn-ea"/>
                  <a:cs typeface="+mn-cs"/>
                  <a:sym typeface="Helvetica Light"/>
                </a:rPr>
                <a:t>layer</a:t>
              </a:r>
              <a:endParaRPr kumimoji="0" lang="de-DE" sz="3600" b="0" i="0" u="none" strike="noStrike" cap="none" spc="0" normalizeH="0" baseline="0" dirty="0">
                <a:ln>
                  <a:noFill/>
                </a:ln>
                <a:solidFill>
                  <a:srgbClr val="000000"/>
                </a:solidFill>
                <a:effectLst/>
                <a:uFillTx/>
                <a:latin typeface="+mn-lt"/>
                <a:ea typeface="+mn-ea"/>
                <a:cs typeface="+mn-cs"/>
                <a:sym typeface="Helvetica Light"/>
              </a:endParaRPr>
            </a:p>
          </p:txBody>
        </p:sp>
      </p:grpSp>
      <p:sp>
        <p:nvSpPr>
          <p:cNvPr id="16" name="Input">
            <a:extLst>
              <a:ext uri="{FF2B5EF4-FFF2-40B4-BE49-F238E27FC236}">
                <a16:creationId xmlns:a16="http://schemas.microsoft.com/office/drawing/2014/main" id="{CCFA8A10-CE00-0D48-8E5E-9B1042A5D3B2}"/>
              </a:ext>
            </a:extLst>
          </p:cNvPr>
          <p:cNvSpPr txBox="1"/>
          <p:nvPr/>
        </p:nvSpPr>
        <p:spPr>
          <a:xfrm>
            <a:off x="1014271" y="7121010"/>
            <a:ext cx="4265591"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a:t>Open Problem</a:t>
            </a:r>
            <a:endParaRPr dirty="0"/>
          </a:p>
        </p:txBody>
      </p:sp>
      <p:sp>
        <p:nvSpPr>
          <p:cNvPr id="18" name="Input">
            <a:extLst>
              <a:ext uri="{FF2B5EF4-FFF2-40B4-BE49-F238E27FC236}">
                <a16:creationId xmlns:a16="http://schemas.microsoft.com/office/drawing/2014/main" id="{4D879595-DD37-1A4F-B3DC-0182A358DCCF}"/>
              </a:ext>
            </a:extLst>
          </p:cNvPr>
          <p:cNvSpPr txBox="1"/>
          <p:nvPr/>
        </p:nvSpPr>
        <p:spPr>
          <a:xfrm>
            <a:off x="1014271" y="8031793"/>
            <a:ext cx="9441687" cy="595035"/>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sz="3200" dirty="0" err="1"/>
              <a:t>While</a:t>
            </a:r>
            <a:r>
              <a:rPr lang="de-DE" sz="3200" dirty="0"/>
              <a:t> </a:t>
            </a:r>
            <a:r>
              <a:rPr lang="de-DE" sz="3200" dirty="0" err="1"/>
              <a:t>this</a:t>
            </a:r>
            <a:r>
              <a:rPr lang="de-DE" sz="3200" dirty="0"/>
              <a:t> </a:t>
            </a:r>
            <a:r>
              <a:rPr lang="de-DE" sz="3200" dirty="0" err="1"/>
              <a:t>is</a:t>
            </a:r>
            <a:r>
              <a:rPr lang="de-DE" sz="3200" dirty="0"/>
              <a:t> </a:t>
            </a:r>
            <a:r>
              <a:rPr lang="de-DE" sz="3200" dirty="0" err="1"/>
              <a:t>certainly</a:t>
            </a:r>
            <a:r>
              <a:rPr lang="de-DE" sz="3200" dirty="0"/>
              <a:t> in NP, </a:t>
            </a:r>
            <a:r>
              <a:rPr lang="de-DE" sz="3200" dirty="0" err="1"/>
              <a:t>is</a:t>
            </a:r>
            <a:r>
              <a:rPr lang="de-DE" sz="3200" dirty="0"/>
              <a:t> </a:t>
            </a:r>
            <a:r>
              <a:rPr lang="de-DE" sz="3200" dirty="0" err="1"/>
              <a:t>it</a:t>
            </a:r>
            <a:r>
              <a:rPr lang="de-DE" sz="3200" dirty="0"/>
              <a:t> also NP-</a:t>
            </a:r>
            <a:r>
              <a:rPr lang="de-DE" sz="3200" dirty="0" err="1"/>
              <a:t>complete</a:t>
            </a:r>
            <a:r>
              <a:rPr lang="de-DE" sz="3200" dirty="0"/>
              <a:t>?</a:t>
            </a:r>
            <a:endParaRPr sz="3200" dirty="0"/>
          </a:p>
        </p:txBody>
      </p:sp>
    </p:spTree>
    <p:extLst>
      <p:ext uri="{BB962C8B-B14F-4D97-AF65-F5344CB8AC3E}">
        <p14:creationId xmlns:p14="http://schemas.microsoft.com/office/powerpoint/2010/main" val="2203717682"/>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normAutofit/>
          </a:bodyPr>
          <a:lstStyle/>
          <a:p>
            <a:r>
              <a:rPr lang="de-DE" dirty="0"/>
              <a:t>Width-Aware </a:t>
            </a:r>
            <a:r>
              <a:rPr lang="de-DE" dirty="0" err="1"/>
              <a:t>Strategies</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67</a:t>
            </a:fld>
            <a:endParaRPr/>
          </a:p>
        </p:txBody>
      </p:sp>
      <p:sp>
        <p:nvSpPr>
          <p:cNvPr id="17" name="Input">
            <a:extLst>
              <a:ext uri="{FF2B5EF4-FFF2-40B4-BE49-F238E27FC236}">
                <a16:creationId xmlns:a16="http://schemas.microsoft.com/office/drawing/2014/main" id="{4A082835-83F7-C44C-8080-0598A30E7272}"/>
              </a:ext>
            </a:extLst>
          </p:cNvPr>
          <p:cNvSpPr txBox="1"/>
          <p:nvPr/>
        </p:nvSpPr>
        <p:spPr>
          <a:xfrm>
            <a:off x="1014271" y="2459823"/>
            <a:ext cx="3840795"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err="1"/>
              <a:t>Widest</a:t>
            </a:r>
            <a:r>
              <a:rPr lang="de-DE" dirty="0"/>
              <a:t> Layer</a:t>
            </a:r>
            <a:endParaRPr dirty="0"/>
          </a:p>
        </p:txBody>
      </p:sp>
      <p:sp>
        <p:nvSpPr>
          <p:cNvPr id="18" name="Set of point feature coordinates…">
            <a:extLst>
              <a:ext uri="{FF2B5EF4-FFF2-40B4-BE49-F238E27FC236}">
                <a16:creationId xmlns:a16="http://schemas.microsoft.com/office/drawing/2014/main" id="{8EA83FA0-24BD-5F44-A533-BD5016991459}"/>
              </a:ext>
            </a:extLst>
          </p:cNvPr>
          <p:cNvSpPr txBox="1"/>
          <p:nvPr/>
        </p:nvSpPr>
        <p:spPr>
          <a:xfrm>
            <a:off x="1420671" y="3378810"/>
            <a:ext cx="11112016" cy="3346237"/>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p>
            <a:pPr marL="742950" indent="-742950" algn="l">
              <a:lnSpc>
                <a:spcPct val="150000"/>
              </a:lnSpc>
              <a:buSzPct val="75000"/>
              <a:buFont typeface="+mj-lt"/>
              <a:buAutoNum type="arabicPeriod"/>
            </a:pPr>
            <a:r>
              <a:rPr lang="de-DE" dirty="0" err="1">
                <a:solidFill>
                  <a:schemeClr val="tx1"/>
                </a:solidFill>
              </a:rPr>
              <a:t>Calculate</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width</a:t>
            </a:r>
            <a:r>
              <a:rPr lang="de-DE" dirty="0">
                <a:solidFill>
                  <a:schemeClr val="tx1"/>
                </a:solidFill>
              </a:rPr>
              <a:t> </a:t>
            </a:r>
            <a:r>
              <a:rPr lang="de-DE" dirty="0" err="1">
                <a:solidFill>
                  <a:schemeClr val="tx1"/>
                </a:solidFill>
              </a:rPr>
              <a:t>of</a:t>
            </a:r>
            <a:r>
              <a:rPr lang="de-DE" dirty="0">
                <a:solidFill>
                  <a:schemeClr val="tx1"/>
                </a:solidFill>
              </a:rPr>
              <a:t> </a:t>
            </a:r>
            <a:r>
              <a:rPr lang="de-DE" dirty="0" err="1">
                <a:solidFill>
                  <a:schemeClr val="tx1"/>
                </a:solidFill>
              </a:rPr>
              <a:t>each</a:t>
            </a:r>
            <a:r>
              <a:rPr lang="de-DE" dirty="0">
                <a:solidFill>
                  <a:schemeClr val="tx1"/>
                </a:solidFill>
              </a:rPr>
              <a:t> </a:t>
            </a:r>
            <a:r>
              <a:rPr lang="de-DE" dirty="0" err="1">
                <a:solidFill>
                  <a:schemeClr val="tx1"/>
                </a:solidFill>
              </a:rPr>
              <a:t>layer</a:t>
            </a:r>
            <a:r>
              <a:rPr lang="de-DE" dirty="0">
                <a:solidFill>
                  <a:schemeClr val="tx1"/>
                </a:solidFill>
              </a:rPr>
              <a:t> </a:t>
            </a:r>
            <a:r>
              <a:rPr lang="de-DE" dirty="0" err="1">
                <a:solidFill>
                  <a:schemeClr val="tx1"/>
                </a:solidFill>
              </a:rPr>
              <a:t>as</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maximum</a:t>
            </a:r>
            <a:br>
              <a:rPr lang="de-DE" dirty="0">
                <a:solidFill>
                  <a:schemeClr val="tx1"/>
                </a:solidFill>
              </a:rPr>
            </a:br>
            <a:r>
              <a:rPr lang="de-DE" dirty="0" err="1">
                <a:solidFill>
                  <a:schemeClr val="tx1"/>
                </a:solidFill>
              </a:rPr>
              <a:t>width</a:t>
            </a:r>
            <a:r>
              <a:rPr lang="de-DE" dirty="0">
                <a:solidFill>
                  <a:schemeClr val="tx1"/>
                </a:solidFill>
              </a:rPr>
              <a:t> </a:t>
            </a:r>
            <a:r>
              <a:rPr lang="de-DE" dirty="0" err="1">
                <a:solidFill>
                  <a:schemeClr val="tx1"/>
                </a:solidFill>
              </a:rPr>
              <a:t>of</a:t>
            </a:r>
            <a:r>
              <a:rPr lang="de-DE" dirty="0">
                <a:solidFill>
                  <a:schemeClr val="tx1"/>
                </a:solidFill>
              </a:rPr>
              <a:t> its </a:t>
            </a:r>
            <a:r>
              <a:rPr lang="de-DE" dirty="0" err="1">
                <a:solidFill>
                  <a:schemeClr val="tx1"/>
                </a:solidFill>
              </a:rPr>
              <a:t>regular</a:t>
            </a:r>
            <a:r>
              <a:rPr lang="de-DE" dirty="0">
                <a:solidFill>
                  <a:schemeClr val="tx1"/>
                </a:solidFill>
              </a:rPr>
              <a:t> (non-</a:t>
            </a:r>
            <a:r>
              <a:rPr lang="de-DE" dirty="0" err="1">
                <a:solidFill>
                  <a:schemeClr val="tx1"/>
                </a:solidFill>
              </a:rPr>
              <a:t>dummy</a:t>
            </a:r>
            <a:r>
              <a:rPr lang="de-DE" dirty="0">
                <a:solidFill>
                  <a:schemeClr val="tx1"/>
                </a:solidFill>
              </a:rPr>
              <a:t>) </a:t>
            </a:r>
            <a:r>
              <a:rPr lang="de-DE" dirty="0" err="1">
                <a:solidFill>
                  <a:schemeClr val="tx1"/>
                </a:solidFill>
              </a:rPr>
              <a:t>nodes</a:t>
            </a:r>
            <a:r>
              <a:rPr lang="de-DE" dirty="0">
                <a:solidFill>
                  <a:schemeClr val="tx1"/>
                </a:solidFill>
              </a:rPr>
              <a:t>.</a:t>
            </a:r>
          </a:p>
          <a:p>
            <a:pPr marL="742950" indent="-742950" algn="l">
              <a:lnSpc>
                <a:spcPct val="150000"/>
              </a:lnSpc>
              <a:buSzPct val="75000"/>
              <a:buFont typeface="+mj-lt"/>
              <a:buAutoNum type="arabicPeriod"/>
            </a:pPr>
            <a:r>
              <a:rPr lang="de-DE" dirty="0">
                <a:solidFill>
                  <a:schemeClr val="tx1"/>
                </a:solidFill>
              </a:rPr>
              <a:t>Place </a:t>
            </a:r>
            <a:r>
              <a:rPr lang="de-DE" dirty="0" err="1">
                <a:solidFill>
                  <a:schemeClr val="tx1"/>
                </a:solidFill>
              </a:rPr>
              <a:t>each</a:t>
            </a:r>
            <a:r>
              <a:rPr lang="de-DE" dirty="0">
                <a:solidFill>
                  <a:schemeClr val="tx1"/>
                </a:solidFill>
              </a:rPr>
              <a:t> </a:t>
            </a:r>
            <a:r>
              <a:rPr lang="de-DE" dirty="0" err="1">
                <a:solidFill>
                  <a:schemeClr val="tx1"/>
                </a:solidFill>
              </a:rPr>
              <a:t>label</a:t>
            </a:r>
            <a:r>
              <a:rPr lang="de-DE" dirty="0">
                <a:solidFill>
                  <a:schemeClr val="tx1"/>
                </a:solidFill>
              </a:rPr>
              <a:t> at </a:t>
            </a:r>
            <a:r>
              <a:rPr lang="de-DE" dirty="0" err="1">
                <a:solidFill>
                  <a:schemeClr val="tx1"/>
                </a:solidFill>
              </a:rPr>
              <a:t>the</a:t>
            </a:r>
            <a:r>
              <a:rPr lang="de-DE" dirty="0">
                <a:solidFill>
                  <a:schemeClr val="tx1"/>
                </a:solidFill>
              </a:rPr>
              <a:t> </a:t>
            </a:r>
            <a:r>
              <a:rPr lang="de-DE" dirty="0" err="1">
                <a:solidFill>
                  <a:schemeClr val="tx1"/>
                </a:solidFill>
              </a:rPr>
              <a:t>widest</a:t>
            </a:r>
            <a:r>
              <a:rPr lang="de-DE" dirty="0">
                <a:solidFill>
                  <a:schemeClr val="tx1"/>
                </a:solidFill>
              </a:rPr>
              <a:t> </a:t>
            </a:r>
            <a:r>
              <a:rPr lang="de-DE" dirty="0" err="1">
                <a:solidFill>
                  <a:schemeClr val="tx1"/>
                </a:solidFill>
              </a:rPr>
              <a:t>of</a:t>
            </a:r>
            <a:r>
              <a:rPr lang="de-DE" dirty="0">
                <a:solidFill>
                  <a:schemeClr val="tx1"/>
                </a:solidFill>
              </a:rPr>
              <a:t> all </a:t>
            </a:r>
            <a:r>
              <a:rPr lang="de-DE" dirty="0" err="1">
                <a:solidFill>
                  <a:schemeClr val="tx1"/>
                </a:solidFill>
              </a:rPr>
              <a:t>layers</a:t>
            </a:r>
            <a:r>
              <a:rPr lang="de-DE" dirty="0">
                <a:solidFill>
                  <a:schemeClr val="tx1"/>
                </a:solidFill>
              </a:rPr>
              <a:t> </a:t>
            </a:r>
            <a:r>
              <a:rPr lang="de-DE" dirty="0" err="1">
                <a:solidFill>
                  <a:schemeClr val="tx1"/>
                </a:solidFill>
              </a:rPr>
              <a:t>its</a:t>
            </a:r>
            <a:br>
              <a:rPr lang="de-DE" dirty="0">
                <a:solidFill>
                  <a:schemeClr val="tx1"/>
                </a:solidFill>
              </a:rPr>
            </a:br>
            <a:r>
              <a:rPr lang="de-DE" dirty="0" err="1">
                <a:solidFill>
                  <a:schemeClr val="tx1"/>
                </a:solidFill>
              </a:rPr>
              <a:t>edge</a:t>
            </a:r>
            <a:r>
              <a:rPr lang="de-DE" dirty="0">
                <a:solidFill>
                  <a:schemeClr val="tx1"/>
                </a:solidFill>
              </a:rPr>
              <a:t> </a:t>
            </a:r>
            <a:r>
              <a:rPr lang="de-DE" dirty="0" err="1">
                <a:solidFill>
                  <a:schemeClr val="tx1"/>
                </a:solidFill>
              </a:rPr>
              <a:t>spans</a:t>
            </a:r>
            <a:r>
              <a:rPr lang="de-DE" dirty="0">
                <a:solidFill>
                  <a:schemeClr val="tx1"/>
                </a:solidFill>
              </a:rPr>
              <a:t>.</a:t>
            </a:r>
          </a:p>
        </p:txBody>
      </p:sp>
    </p:spTree>
    <p:extLst>
      <p:ext uri="{BB962C8B-B14F-4D97-AF65-F5344CB8AC3E}">
        <p14:creationId xmlns:p14="http://schemas.microsoft.com/office/powerpoint/2010/main" val="1088964212"/>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uiExpand="1"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normAutofit/>
          </a:bodyPr>
          <a:lstStyle/>
          <a:p>
            <a:r>
              <a:rPr lang="de-DE" dirty="0"/>
              <a:t>Width-Aware </a:t>
            </a:r>
            <a:r>
              <a:rPr lang="de-DE" dirty="0" err="1"/>
              <a:t>Strategies</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68</a:t>
            </a:fld>
            <a:endParaRPr/>
          </a:p>
        </p:txBody>
      </p:sp>
      <p:sp>
        <p:nvSpPr>
          <p:cNvPr id="17" name="Input">
            <a:extLst>
              <a:ext uri="{FF2B5EF4-FFF2-40B4-BE49-F238E27FC236}">
                <a16:creationId xmlns:a16="http://schemas.microsoft.com/office/drawing/2014/main" id="{4A082835-83F7-C44C-8080-0598A30E7272}"/>
              </a:ext>
            </a:extLst>
          </p:cNvPr>
          <p:cNvSpPr txBox="1"/>
          <p:nvPr/>
        </p:nvSpPr>
        <p:spPr>
          <a:xfrm>
            <a:off x="1014271" y="2459823"/>
            <a:ext cx="3840795"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err="1"/>
              <a:t>Widest</a:t>
            </a:r>
            <a:r>
              <a:rPr lang="de-DE" dirty="0"/>
              <a:t> Layer</a:t>
            </a:r>
            <a:endParaRPr dirty="0"/>
          </a:p>
        </p:txBody>
      </p:sp>
      <p:pic>
        <p:nvPicPr>
          <p:cNvPr id="3" name="Picture 2">
            <a:extLst>
              <a:ext uri="{FF2B5EF4-FFF2-40B4-BE49-F238E27FC236}">
                <a16:creationId xmlns:a16="http://schemas.microsoft.com/office/drawing/2014/main" id="{A2817E05-6916-EF46-8F23-AEAD26008B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4271" y="3666261"/>
            <a:ext cx="10919798" cy="3399560"/>
          </a:xfrm>
          <a:prstGeom prst="rect">
            <a:avLst/>
          </a:prstGeom>
        </p:spPr>
      </p:pic>
      <p:sp>
        <p:nvSpPr>
          <p:cNvPr id="4" name="TextBox 3">
            <a:extLst>
              <a:ext uri="{FF2B5EF4-FFF2-40B4-BE49-F238E27FC236}">
                <a16:creationId xmlns:a16="http://schemas.microsoft.com/office/drawing/2014/main" id="{874B712C-AA9A-BD48-8790-CB5C8DF1A70E}"/>
              </a:ext>
            </a:extLst>
          </p:cNvPr>
          <p:cNvSpPr txBox="1"/>
          <p:nvPr/>
        </p:nvSpPr>
        <p:spPr>
          <a:xfrm>
            <a:off x="8574175" y="7385920"/>
            <a:ext cx="3359894"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err="1">
                <a:ln>
                  <a:noFill/>
                </a:ln>
                <a:solidFill>
                  <a:srgbClr val="000000"/>
                </a:solidFill>
                <a:effectLst/>
                <a:uFillTx/>
                <a:latin typeface="+mn-lt"/>
                <a:ea typeface="+mn-ea"/>
                <a:cs typeface="+mn-cs"/>
                <a:sym typeface="Helvetica Light"/>
              </a:rPr>
              <a:t>Strategy</a:t>
            </a:r>
            <a:r>
              <a:rPr kumimoji="0" lang="de-DE" sz="3600" b="0" i="0" u="none" strike="noStrike" cap="none" spc="0" normalizeH="0" baseline="0" dirty="0">
                <a:ln>
                  <a:noFill/>
                </a:ln>
                <a:solidFill>
                  <a:srgbClr val="000000"/>
                </a:solidFill>
                <a:effectLst/>
                <a:uFillTx/>
                <a:latin typeface="+mn-lt"/>
                <a:ea typeface="+mn-ea"/>
                <a:cs typeface="+mn-cs"/>
                <a:sym typeface="Helvetica Light"/>
              </a:rPr>
              <a:t>: 210px</a:t>
            </a:r>
          </a:p>
        </p:txBody>
      </p:sp>
      <p:sp>
        <p:nvSpPr>
          <p:cNvPr id="9" name="TextBox 8">
            <a:extLst>
              <a:ext uri="{FF2B5EF4-FFF2-40B4-BE49-F238E27FC236}">
                <a16:creationId xmlns:a16="http://schemas.microsoft.com/office/drawing/2014/main" id="{15857978-AD58-774B-84D0-30FD8EEF6AFA}"/>
              </a:ext>
            </a:extLst>
          </p:cNvPr>
          <p:cNvSpPr txBox="1"/>
          <p:nvPr/>
        </p:nvSpPr>
        <p:spPr>
          <a:xfrm>
            <a:off x="8394639" y="8150689"/>
            <a:ext cx="3539430"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a:ln>
                  <a:noFill/>
                </a:ln>
                <a:solidFill>
                  <a:srgbClr val="000000"/>
                </a:solidFill>
                <a:effectLst/>
                <a:uFillTx/>
                <a:latin typeface="+mn-lt"/>
                <a:ea typeface="+mn-ea"/>
                <a:cs typeface="+mn-cs"/>
                <a:sym typeface="Helvetica Light"/>
              </a:rPr>
              <a:t>Optimum: 140px</a:t>
            </a:r>
          </a:p>
        </p:txBody>
      </p:sp>
    </p:spTree>
    <p:extLst>
      <p:ext uri="{BB962C8B-B14F-4D97-AF65-F5344CB8AC3E}">
        <p14:creationId xmlns:p14="http://schemas.microsoft.com/office/powerpoint/2010/main" val="2321967006"/>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normAutofit/>
          </a:bodyPr>
          <a:lstStyle/>
          <a:p>
            <a:r>
              <a:rPr lang="de-DE" dirty="0"/>
              <a:t>Width-Aware </a:t>
            </a:r>
            <a:r>
              <a:rPr lang="de-DE" dirty="0" err="1"/>
              <a:t>Strategies</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69</a:t>
            </a:fld>
            <a:endParaRPr/>
          </a:p>
        </p:txBody>
      </p:sp>
      <p:sp>
        <p:nvSpPr>
          <p:cNvPr id="17" name="Input">
            <a:extLst>
              <a:ext uri="{FF2B5EF4-FFF2-40B4-BE49-F238E27FC236}">
                <a16:creationId xmlns:a16="http://schemas.microsoft.com/office/drawing/2014/main" id="{4A082835-83F7-C44C-8080-0598A30E7272}"/>
              </a:ext>
            </a:extLst>
          </p:cNvPr>
          <p:cNvSpPr txBox="1"/>
          <p:nvPr/>
        </p:nvSpPr>
        <p:spPr>
          <a:xfrm>
            <a:off x="1014271" y="2459823"/>
            <a:ext cx="7149393"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a:t>Space-</a:t>
            </a:r>
            <a:r>
              <a:rPr lang="de-DE" dirty="0" err="1"/>
              <a:t>Efficient</a:t>
            </a:r>
            <a:r>
              <a:rPr lang="de-DE" dirty="0"/>
              <a:t> </a:t>
            </a:r>
            <a:r>
              <a:rPr lang="de-DE" dirty="0" err="1"/>
              <a:t>Heuristic</a:t>
            </a:r>
            <a:endParaRPr dirty="0"/>
          </a:p>
        </p:txBody>
      </p:sp>
      <p:sp>
        <p:nvSpPr>
          <p:cNvPr id="18" name="Set of point feature coordinates…">
            <a:extLst>
              <a:ext uri="{FF2B5EF4-FFF2-40B4-BE49-F238E27FC236}">
                <a16:creationId xmlns:a16="http://schemas.microsoft.com/office/drawing/2014/main" id="{8EA83FA0-24BD-5F44-A533-BD5016991459}"/>
              </a:ext>
            </a:extLst>
          </p:cNvPr>
          <p:cNvSpPr txBox="1"/>
          <p:nvPr/>
        </p:nvSpPr>
        <p:spPr>
          <a:xfrm>
            <a:off x="1420671" y="3378810"/>
            <a:ext cx="10265631" cy="41772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p>
            <a:pPr marL="742950" indent="-742950" algn="l">
              <a:lnSpc>
                <a:spcPct val="150000"/>
              </a:lnSpc>
              <a:buSzPct val="75000"/>
              <a:buFont typeface="+mj-lt"/>
              <a:buAutoNum type="arabicPeriod"/>
            </a:pPr>
            <a:r>
              <a:rPr lang="de-DE" dirty="0" err="1">
                <a:solidFill>
                  <a:schemeClr val="tx1"/>
                </a:solidFill>
              </a:rPr>
              <a:t>Assign</a:t>
            </a:r>
            <a:r>
              <a:rPr lang="de-DE" dirty="0">
                <a:solidFill>
                  <a:schemeClr val="tx1"/>
                </a:solidFill>
              </a:rPr>
              <a:t> all </a:t>
            </a:r>
            <a:r>
              <a:rPr lang="de-DE" dirty="0" err="1">
                <a:solidFill>
                  <a:schemeClr val="tx1"/>
                </a:solidFill>
              </a:rPr>
              <a:t>labels</a:t>
            </a:r>
            <a:r>
              <a:rPr lang="de-DE" dirty="0">
                <a:solidFill>
                  <a:schemeClr val="tx1"/>
                </a:solidFill>
              </a:rPr>
              <a:t> </a:t>
            </a:r>
            <a:r>
              <a:rPr lang="de-DE" dirty="0" err="1">
                <a:solidFill>
                  <a:schemeClr val="tx1"/>
                </a:solidFill>
              </a:rPr>
              <a:t>that</a:t>
            </a:r>
            <a:r>
              <a:rPr lang="de-DE" dirty="0">
                <a:solidFill>
                  <a:schemeClr val="tx1"/>
                </a:solidFill>
              </a:rPr>
              <a:t> fit </a:t>
            </a:r>
            <a:r>
              <a:rPr lang="de-DE" dirty="0" err="1">
                <a:solidFill>
                  <a:schemeClr val="tx1"/>
                </a:solidFill>
              </a:rPr>
              <a:t>into</a:t>
            </a:r>
            <a:r>
              <a:rPr lang="de-DE" dirty="0">
                <a:solidFill>
                  <a:schemeClr val="tx1"/>
                </a:solidFill>
              </a:rPr>
              <a:t> </a:t>
            </a:r>
            <a:r>
              <a:rPr lang="de-DE" dirty="0" err="1">
                <a:solidFill>
                  <a:schemeClr val="tx1"/>
                </a:solidFill>
              </a:rPr>
              <a:t>one</a:t>
            </a:r>
            <a:r>
              <a:rPr lang="de-DE" dirty="0">
                <a:solidFill>
                  <a:schemeClr val="tx1"/>
                </a:solidFill>
              </a:rPr>
              <a:t> </a:t>
            </a:r>
            <a:r>
              <a:rPr lang="de-DE" dirty="0" err="1">
                <a:solidFill>
                  <a:schemeClr val="tx1"/>
                </a:solidFill>
              </a:rPr>
              <a:t>of</a:t>
            </a:r>
            <a:r>
              <a:rPr lang="de-DE" dirty="0">
                <a:solidFill>
                  <a:schemeClr val="tx1"/>
                </a:solidFill>
              </a:rPr>
              <a:t> </a:t>
            </a:r>
            <a:r>
              <a:rPr lang="de-DE" dirty="0" err="1">
                <a:solidFill>
                  <a:schemeClr val="tx1"/>
                </a:solidFill>
              </a:rPr>
              <a:t>their</a:t>
            </a:r>
            <a:r>
              <a:rPr lang="de-DE" dirty="0">
                <a:solidFill>
                  <a:schemeClr val="tx1"/>
                </a:solidFill>
              </a:rPr>
              <a:t> </a:t>
            </a:r>
            <a:r>
              <a:rPr lang="de-DE" dirty="0" err="1">
                <a:solidFill>
                  <a:schemeClr val="tx1"/>
                </a:solidFill>
              </a:rPr>
              <a:t>layers</a:t>
            </a:r>
            <a:br>
              <a:rPr lang="de-DE" dirty="0">
                <a:solidFill>
                  <a:schemeClr val="tx1"/>
                </a:solidFill>
              </a:rPr>
            </a:br>
            <a:r>
              <a:rPr lang="de-DE" dirty="0" err="1">
                <a:solidFill>
                  <a:schemeClr val="tx1"/>
                </a:solidFill>
              </a:rPr>
              <a:t>or</a:t>
            </a:r>
            <a:r>
              <a:rPr lang="de-DE" dirty="0">
                <a:solidFill>
                  <a:schemeClr val="tx1"/>
                </a:solidFill>
              </a:rPr>
              <a:t> </a:t>
            </a:r>
            <a:r>
              <a:rPr lang="de-DE" dirty="0" err="1">
                <a:solidFill>
                  <a:schemeClr val="tx1"/>
                </a:solidFill>
              </a:rPr>
              <a:t>only</a:t>
            </a:r>
            <a:r>
              <a:rPr lang="de-DE" dirty="0">
                <a:solidFill>
                  <a:schemeClr val="tx1"/>
                </a:solidFill>
              </a:rPr>
              <a:t> </a:t>
            </a:r>
            <a:r>
              <a:rPr lang="de-DE" dirty="0" err="1">
                <a:solidFill>
                  <a:schemeClr val="tx1"/>
                </a:solidFill>
              </a:rPr>
              <a:t>have</a:t>
            </a:r>
            <a:r>
              <a:rPr lang="de-DE" dirty="0">
                <a:solidFill>
                  <a:schemeClr val="tx1"/>
                </a:solidFill>
              </a:rPr>
              <a:t> </a:t>
            </a:r>
            <a:r>
              <a:rPr lang="de-DE" dirty="0" err="1">
                <a:solidFill>
                  <a:schemeClr val="tx1"/>
                </a:solidFill>
              </a:rPr>
              <a:t>one</a:t>
            </a:r>
            <a:r>
              <a:rPr lang="de-DE" dirty="0">
                <a:solidFill>
                  <a:schemeClr val="tx1"/>
                </a:solidFill>
              </a:rPr>
              <a:t> </a:t>
            </a:r>
            <a:r>
              <a:rPr lang="de-DE" dirty="0" err="1">
                <a:solidFill>
                  <a:schemeClr val="tx1"/>
                </a:solidFill>
              </a:rPr>
              <a:t>layer</a:t>
            </a:r>
            <a:r>
              <a:rPr lang="de-DE" dirty="0">
                <a:solidFill>
                  <a:schemeClr val="tx1"/>
                </a:solidFill>
              </a:rPr>
              <a:t> </a:t>
            </a:r>
            <a:r>
              <a:rPr lang="de-DE" dirty="0" err="1">
                <a:solidFill>
                  <a:schemeClr val="tx1"/>
                </a:solidFill>
              </a:rPr>
              <a:t>to</a:t>
            </a:r>
            <a:r>
              <a:rPr lang="de-DE" dirty="0">
                <a:solidFill>
                  <a:schemeClr val="tx1"/>
                </a:solidFill>
              </a:rPr>
              <a:t> </a:t>
            </a:r>
            <a:r>
              <a:rPr lang="de-DE" dirty="0" err="1">
                <a:solidFill>
                  <a:schemeClr val="tx1"/>
                </a:solidFill>
              </a:rPr>
              <a:t>be</a:t>
            </a:r>
            <a:r>
              <a:rPr lang="de-DE" dirty="0">
                <a:solidFill>
                  <a:schemeClr val="tx1"/>
                </a:solidFill>
              </a:rPr>
              <a:t> </a:t>
            </a:r>
            <a:r>
              <a:rPr lang="de-DE" dirty="0" err="1">
                <a:solidFill>
                  <a:schemeClr val="tx1"/>
                </a:solidFill>
              </a:rPr>
              <a:t>placed</a:t>
            </a:r>
            <a:r>
              <a:rPr lang="de-DE" dirty="0">
                <a:solidFill>
                  <a:schemeClr val="tx1"/>
                </a:solidFill>
              </a:rPr>
              <a:t> in.</a:t>
            </a:r>
          </a:p>
          <a:p>
            <a:pPr marL="742950" indent="-742950" algn="l">
              <a:lnSpc>
                <a:spcPct val="150000"/>
              </a:lnSpc>
              <a:buSzPct val="75000"/>
              <a:buFont typeface="+mj-lt"/>
              <a:buAutoNum type="arabicPeriod"/>
            </a:pPr>
            <a:r>
              <a:rPr lang="de-DE" dirty="0" err="1">
                <a:solidFill>
                  <a:schemeClr val="tx1"/>
                </a:solidFill>
              </a:rPr>
              <a:t>Sort</a:t>
            </a:r>
            <a:r>
              <a:rPr lang="de-DE" dirty="0">
                <a:solidFill>
                  <a:schemeClr val="tx1"/>
                </a:solidFill>
              </a:rPr>
              <a:t> </a:t>
            </a:r>
            <a:r>
              <a:rPr lang="de-DE" dirty="0" err="1">
                <a:solidFill>
                  <a:schemeClr val="tx1"/>
                </a:solidFill>
              </a:rPr>
              <a:t>remaining</a:t>
            </a:r>
            <a:r>
              <a:rPr lang="de-DE" dirty="0">
                <a:solidFill>
                  <a:schemeClr val="tx1"/>
                </a:solidFill>
              </a:rPr>
              <a:t> </a:t>
            </a:r>
            <a:r>
              <a:rPr lang="de-DE" dirty="0" err="1">
                <a:solidFill>
                  <a:schemeClr val="tx1"/>
                </a:solidFill>
              </a:rPr>
              <a:t>labels</a:t>
            </a:r>
            <a:r>
              <a:rPr lang="de-DE" dirty="0">
                <a:solidFill>
                  <a:schemeClr val="tx1"/>
                </a:solidFill>
              </a:rPr>
              <a:t> </a:t>
            </a:r>
            <a:r>
              <a:rPr lang="de-DE" dirty="0" err="1">
                <a:solidFill>
                  <a:schemeClr val="tx1"/>
                </a:solidFill>
              </a:rPr>
              <a:t>from</a:t>
            </a:r>
            <a:r>
              <a:rPr lang="de-DE" dirty="0">
                <a:solidFill>
                  <a:schemeClr val="tx1"/>
                </a:solidFill>
              </a:rPr>
              <a:t> </a:t>
            </a:r>
            <a:r>
              <a:rPr lang="de-DE" dirty="0" err="1">
                <a:solidFill>
                  <a:schemeClr val="tx1"/>
                </a:solidFill>
              </a:rPr>
              <a:t>wide</a:t>
            </a:r>
            <a:r>
              <a:rPr lang="de-DE" dirty="0">
                <a:solidFill>
                  <a:schemeClr val="tx1"/>
                </a:solidFill>
              </a:rPr>
              <a:t> </a:t>
            </a:r>
            <a:r>
              <a:rPr lang="de-DE" dirty="0" err="1">
                <a:solidFill>
                  <a:schemeClr val="tx1"/>
                </a:solidFill>
              </a:rPr>
              <a:t>to</a:t>
            </a:r>
            <a:r>
              <a:rPr lang="de-DE" dirty="0">
                <a:solidFill>
                  <a:schemeClr val="tx1"/>
                </a:solidFill>
              </a:rPr>
              <a:t> </a:t>
            </a:r>
            <a:r>
              <a:rPr lang="de-DE" dirty="0" err="1">
                <a:solidFill>
                  <a:schemeClr val="tx1"/>
                </a:solidFill>
              </a:rPr>
              <a:t>narrow</a:t>
            </a:r>
            <a:r>
              <a:rPr lang="de-DE" dirty="0">
                <a:solidFill>
                  <a:schemeClr val="tx1"/>
                </a:solidFill>
              </a:rPr>
              <a:t>.</a:t>
            </a:r>
          </a:p>
          <a:p>
            <a:pPr marL="742950" indent="-742950" algn="l">
              <a:lnSpc>
                <a:spcPct val="150000"/>
              </a:lnSpc>
              <a:buSzPct val="75000"/>
              <a:buFont typeface="+mj-lt"/>
              <a:buAutoNum type="arabicPeriod"/>
            </a:pPr>
            <a:r>
              <a:rPr lang="de-DE" dirty="0" err="1">
                <a:solidFill>
                  <a:schemeClr val="tx1"/>
                </a:solidFill>
              </a:rPr>
              <a:t>For</a:t>
            </a:r>
            <a:r>
              <a:rPr lang="de-DE" dirty="0">
                <a:solidFill>
                  <a:schemeClr val="tx1"/>
                </a:solidFill>
              </a:rPr>
              <a:t> </a:t>
            </a:r>
            <a:r>
              <a:rPr lang="de-DE" dirty="0" err="1">
                <a:solidFill>
                  <a:schemeClr val="tx1"/>
                </a:solidFill>
              </a:rPr>
              <a:t>each</a:t>
            </a:r>
            <a:r>
              <a:rPr lang="de-DE" dirty="0">
                <a:solidFill>
                  <a:schemeClr val="tx1"/>
                </a:solidFill>
              </a:rPr>
              <a:t> </a:t>
            </a:r>
            <a:r>
              <a:rPr lang="de-DE" dirty="0" err="1">
                <a:solidFill>
                  <a:schemeClr val="tx1"/>
                </a:solidFill>
              </a:rPr>
              <a:t>label</a:t>
            </a:r>
            <a:r>
              <a:rPr lang="de-DE" dirty="0">
                <a:solidFill>
                  <a:schemeClr val="tx1"/>
                </a:solidFill>
              </a:rPr>
              <a:t>, </a:t>
            </a:r>
            <a:r>
              <a:rPr lang="de-DE" dirty="0" err="1">
                <a:solidFill>
                  <a:schemeClr val="tx1"/>
                </a:solidFill>
              </a:rPr>
              <a:t>assign</a:t>
            </a:r>
            <a:r>
              <a:rPr lang="de-DE" dirty="0">
                <a:solidFill>
                  <a:schemeClr val="tx1"/>
                </a:solidFill>
              </a:rPr>
              <a:t> </a:t>
            </a:r>
            <a:r>
              <a:rPr lang="de-DE" dirty="0" err="1">
                <a:solidFill>
                  <a:schemeClr val="tx1"/>
                </a:solidFill>
              </a:rPr>
              <a:t>it</a:t>
            </a:r>
            <a:r>
              <a:rPr lang="de-DE" dirty="0">
                <a:solidFill>
                  <a:schemeClr val="tx1"/>
                </a:solidFill>
              </a:rPr>
              <a:t> </a:t>
            </a:r>
            <a:r>
              <a:rPr lang="de-DE" dirty="0" err="1">
                <a:solidFill>
                  <a:schemeClr val="tx1"/>
                </a:solidFill>
              </a:rPr>
              <a:t>to</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layer</a:t>
            </a:r>
            <a:r>
              <a:rPr lang="de-DE" dirty="0">
                <a:solidFill>
                  <a:schemeClr val="tx1"/>
                </a:solidFill>
              </a:rPr>
              <a:t> </a:t>
            </a:r>
            <a:r>
              <a:rPr lang="de-DE" dirty="0" err="1">
                <a:solidFill>
                  <a:schemeClr val="tx1"/>
                </a:solidFill>
              </a:rPr>
              <a:t>with</a:t>
            </a:r>
            <a:r>
              <a:rPr lang="de-DE" dirty="0">
                <a:solidFill>
                  <a:schemeClr val="tx1"/>
                </a:solidFill>
              </a:rPr>
              <a:t> </a:t>
            </a:r>
            <a:r>
              <a:rPr lang="de-DE" dirty="0" err="1">
                <a:solidFill>
                  <a:schemeClr val="tx1"/>
                </a:solidFill>
              </a:rPr>
              <a:t>the</a:t>
            </a:r>
            <a:br>
              <a:rPr lang="de-DE" dirty="0">
                <a:solidFill>
                  <a:schemeClr val="tx1"/>
                </a:solidFill>
              </a:rPr>
            </a:br>
            <a:r>
              <a:rPr lang="de-DE" dirty="0" err="1">
                <a:solidFill>
                  <a:schemeClr val="tx1"/>
                </a:solidFill>
              </a:rPr>
              <a:t>largest</a:t>
            </a:r>
            <a:r>
              <a:rPr lang="de-DE" dirty="0">
                <a:solidFill>
                  <a:schemeClr val="tx1"/>
                </a:solidFill>
              </a:rPr>
              <a:t> </a:t>
            </a:r>
            <a:r>
              <a:rPr lang="de-DE" i="1" dirty="0">
                <a:solidFill>
                  <a:schemeClr val="tx1"/>
                </a:solidFill>
                <a:latin typeface="Helvetica Light Oblique" panose="020B0403020202020204" pitchFamily="34" charset="0"/>
              </a:rPr>
              <a:t>potential </a:t>
            </a:r>
            <a:r>
              <a:rPr lang="de-DE" i="1" dirty="0" err="1">
                <a:solidFill>
                  <a:schemeClr val="tx1"/>
                </a:solidFill>
                <a:latin typeface="Helvetica Light Oblique" panose="020B0403020202020204" pitchFamily="34" charset="0"/>
              </a:rPr>
              <a:t>width</a:t>
            </a:r>
            <a:r>
              <a:rPr lang="de-DE" dirty="0">
                <a:solidFill>
                  <a:schemeClr val="tx1"/>
                </a:solidFill>
              </a:rPr>
              <a:t>.</a:t>
            </a:r>
          </a:p>
        </p:txBody>
      </p:sp>
    </p:spTree>
    <p:extLst>
      <p:ext uri="{BB962C8B-B14F-4D97-AF65-F5344CB8AC3E}">
        <p14:creationId xmlns:p14="http://schemas.microsoft.com/office/powerpoint/2010/main" val="3743359141"/>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uiExpand="1"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 name="Pincerno_-_Schleswig-Holstein_1898.jpg" descr="Pincerno_-_Schleswig-Holstein_1898.jpg"/>
          <p:cNvPicPr>
            <a:picLocks noChangeAspect="1"/>
          </p:cNvPicPr>
          <p:nvPr/>
        </p:nvPicPr>
        <p:blipFill rotWithShape="1">
          <a:blip r:embed="rId3">
            <a:extLst/>
          </a:blip>
          <a:srcRect l="30490" t="47902" r="29712" b="27163"/>
          <a:stretch/>
        </p:blipFill>
        <p:spPr>
          <a:xfrm>
            <a:off x="0" y="-1"/>
            <a:ext cx="13004799" cy="9753601"/>
          </a:xfrm>
          <a:prstGeom prst="rect">
            <a:avLst/>
          </a:prstGeom>
          <a:ln w="12700">
            <a:miter lim="400000"/>
          </a:ln>
        </p:spPr>
      </p:pic>
      <p:sp>
        <p:nvSpPr>
          <p:cNvPr id="193" name="Source: Wikimedia"/>
          <p:cNvSpPr txBox="1"/>
          <p:nvPr/>
        </p:nvSpPr>
        <p:spPr>
          <a:xfrm>
            <a:off x="5165039" y="9004300"/>
            <a:ext cx="2674722" cy="495301"/>
          </a:xfrm>
          <a:prstGeom prst="rect">
            <a:avLst/>
          </a:prstGeom>
          <a:solidFill>
            <a:srgbClr val="FFFFFF">
              <a:alpha val="83000"/>
            </a:srgbClr>
          </a:solidFill>
          <a:ln w="25400">
            <a:solidFill>
              <a:srgbClr val="000000"/>
            </a:solidFill>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a:defRPr sz="2400">
                <a:latin typeface="Helvetica"/>
                <a:ea typeface="Helvetica"/>
                <a:cs typeface="Helvetica"/>
                <a:sym typeface="Helvetica"/>
              </a:defRPr>
            </a:pPr>
            <a:r>
              <a:t>Source: </a:t>
            </a:r>
            <a:r>
              <a:rPr u="sng">
                <a:hlinkClick r:id="rId4"/>
              </a:rPr>
              <a:t>Wikimedia</a:t>
            </a:r>
          </a:p>
        </p:txBody>
      </p:sp>
      <p:sp>
        <p:nvSpPr>
          <p:cNvPr id="194" name="Abgerundetes Rechteck"/>
          <p:cNvSpPr/>
          <p:nvPr/>
        </p:nvSpPr>
        <p:spPr>
          <a:xfrm>
            <a:off x="2714975" y="756965"/>
            <a:ext cx="1095878" cy="603775"/>
          </a:xfrm>
          <a:prstGeom prst="roundRect">
            <a:avLst>
              <a:gd name="adj" fmla="val 13407"/>
            </a:avLst>
          </a:prstGeom>
          <a:ln w="76200">
            <a:solidFill>
              <a:srgbClr val="000000"/>
            </a:solidFill>
            <a:miter lim="400000"/>
          </a:ln>
        </p:spPr>
        <p:txBody>
          <a:bodyPr lIns="50800" tIns="50800" rIns="50800" bIns="50800" anchor="ctr"/>
          <a:lstStyle/>
          <a:p>
            <a:pPr>
              <a:defRPr sz="2400">
                <a:solidFill>
                  <a:srgbClr val="FFFFFF"/>
                </a:solidFill>
              </a:defRPr>
            </a:pPr>
            <a:endParaRPr/>
          </a:p>
        </p:txBody>
      </p:sp>
      <p:sp>
        <p:nvSpPr>
          <p:cNvPr id="195" name="Abgerundetes Rechteck"/>
          <p:cNvSpPr/>
          <p:nvPr/>
        </p:nvSpPr>
        <p:spPr>
          <a:xfrm>
            <a:off x="3362675" y="3081065"/>
            <a:ext cx="1361262" cy="513388"/>
          </a:xfrm>
          <a:prstGeom prst="roundRect">
            <a:avLst>
              <a:gd name="adj" fmla="val 15767"/>
            </a:avLst>
          </a:prstGeom>
          <a:ln w="76200">
            <a:solidFill>
              <a:srgbClr val="000000"/>
            </a:solidFill>
            <a:miter lim="400000"/>
          </a:ln>
        </p:spPr>
        <p:txBody>
          <a:bodyPr lIns="50800" tIns="50800" rIns="50800" bIns="50800" anchor="ctr"/>
          <a:lstStyle/>
          <a:p>
            <a:pPr>
              <a:defRPr sz="2400">
                <a:solidFill>
                  <a:srgbClr val="FFFFFF"/>
                </a:solidFill>
              </a:defRPr>
            </a:pPr>
            <a:endParaRPr/>
          </a:p>
        </p:txBody>
      </p:sp>
      <p:sp>
        <p:nvSpPr>
          <p:cNvPr id="196" name="Abgerundetes Rechteck"/>
          <p:cNvSpPr/>
          <p:nvPr/>
        </p:nvSpPr>
        <p:spPr>
          <a:xfrm>
            <a:off x="6359875" y="5621065"/>
            <a:ext cx="1024139" cy="513388"/>
          </a:xfrm>
          <a:prstGeom prst="roundRect">
            <a:avLst>
              <a:gd name="adj" fmla="val 15767"/>
            </a:avLst>
          </a:prstGeom>
          <a:ln w="76200">
            <a:solidFill>
              <a:srgbClr val="000000"/>
            </a:solidFill>
            <a:miter lim="400000"/>
          </a:ln>
        </p:spPr>
        <p:txBody>
          <a:bodyPr lIns="50800" tIns="50800" rIns="50800" bIns="50800" anchor="ctr"/>
          <a:lstStyle/>
          <a:p>
            <a:pPr>
              <a:defRPr sz="2400">
                <a:solidFill>
                  <a:srgbClr val="FFFFFF"/>
                </a:solidFill>
              </a:defRPr>
            </a:pPr>
            <a:endParaRPr/>
          </a:p>
        </p:txBody>
      </p:sp>
      <p:sp>
        <p:nvSpPr>
          <p:cNvPr id="197" name="Abgerundetes Rechteck"/>
          <p:cNvSpPr/>
          <p:nvPr/>
        </p:nvSpPr>
        <p:spPr>
          <a:xfrm>
            <a:off x="1229075" y="8072165"/>
            <a:ext cx="1309926" cy="513388"/>
          </a:xfrm>
          <a:prstGeom prst="roundRect">
            <a:avLst>
              <a:gd name="adj" fmla="val 15767"/>
            </a:avLst>
          </a:prstGeom>
          <a:ln w="76200">
            <a:solidFill>
              <a:srgbClr val="000000"/>
            </a:solidFill>
            <a:miter lim="400000"/>
          </a:ln>
        </p:spPr>
        <p:txBody>
          <a:bodyPr lIns="50800" tIns="50800" rIns="50800" bIns="50800" anchor="ctr"/>
          <a:lstStyle/>
          <a:p>
            <a:pPr>
              <a:defRPr sz="2400">
                <a:solidFill>
                  <a:srgbClr val="FFFFFF"/>
                </a:solidFill>
              </a:defRPr>
            </a:pPr>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194"/>
                                        </p:tgtEl>
                                        <p:attrNameLst>
                                          <p:attrName>style.visibility</p:attrName>
                                        </p:attrNameLst>
                                      </p:cBhvr>
                                      <p:to>
                                        <p:strVal val="visible"/>
                                      </p:to>
                                    </p:set>
                                    <p:animEffect transition="in" filter="dissolve">
                                      <p:cBhvr>
                                        <p:cTn id="7" dur="200"/>
                                        <p:tgtEl>
                                          <p:spTgt spid="19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fill="hold" grpId="2" nodeType="clickEffect">
                                  <p:stCondLst>
                                    <p:cond delay="0"/>
                                  </p:stCondLst>
                                  <p:iterate>
                                    <p:tmAbs val="0"/>
                                  </p:iterate>
                                  <p:childTnLst>
                                    <p:animEffect transition="out" filter="dissolve">
                                      <p:cBhvr>
                                        <p:cTn id="11" dur="200" fill="hold"/>
                                        <p:tgtEl>
                                          <p:spTgt spid="194"/>
                                        </p:tgtEl>
                                      </p:cBhvr>
                                    </p:animEffect>
                                    <p:set>
                                      <p:cBhvr>
                                        <p:cTn id="12" fill="hold">
                                          <p:stCondLst>
                                            <p:cond delay="199"/>
                                          </p:stCondLst>
                                        </p:cTn>
                                        <p:tgtEl>
                                          <p:spTgt spid="194"/>
                                        </p:tgtEl>
                                        <p:attrNameLst>
                                          <p:attrName>style.visibility</p:attrName>
                                        </p:attrNameLst>
                                      </p:cBhvr>
                                      <p:to>
                                        <p:strVal val="hidden"/>
                                      </p:to>
                                    </p:set>
                                  </p:childTnLst>
                                </p:cTn>
                              </p:par>
                            </p:childTnLst>
                          </p:cTn>
                        </p:par>
                        <p:par>
                          <p:cTn id="13" fill="hold">
                            <p:stCondLst>
                              <p:cond delay="200"/>
                            </p:stCondLst>
                            <p:childTnLst>
                              <p:par>
                                <p:cTn id="14" presetID="9" presetClass="entr" fill="hold" grpId="3" nodeType="afterEffect">
                                  <p:stCondLst>
                                    <p:cond delay="0"/>
                                  </p:stCondLst>
                                  <p:iterate>
                                    <p:tmAbs val="0"/>
                                  </p:iterate>
                                  <p:childTnLst>
                                    <p:set>
                                      <p:cBhvr>
                                        <p:cTn id="15" fill="hold"/>
                                        <p:tgtEl>
                                          <p:spTgt spid="195"/>
                                        </p:tgtEl>
                                        <p:attrNameLst>
                                          <p:attrName>style.visibility</p:attrName>
                                        </p:attrNameLst>
                                      </p:cBhvr>
                                      <p:to>
                                        <p:strVal val="visible"/>
                                      </p:to>
                                    </p:set>
                                    <p:animEffect transition="in" filter="dissolve">
                                      <p:cBhvr>
                                        <p:cTn id="16" dur="200"/>
                                        <p:tgtEl>
                                          <p:spTgt spid="195"/>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xit" fill="hold" grpId="4" nodeType="clickEffect">
                                  <p:stCondLst>
                                    <p:cond delay="0"/>
                                  </p:stCondLst>
                                  <p:iterate>
                                    <p:tmAbs val="0"/>
                                  </p:iterate>
                                  <p:childTnLst>
                                    <p:animEffect transition="out" filter="dissolve">
                                      <p:cBhvr>
                                        <p:cTn id="20" dur="200" fill="hold"/>
                                        <p:tgtEl>
                                          <p:spTgt spid="195"/>
                                        </p:tgtEl>
                                      </p:cBhvr>
                                    </p:animEffect>
                                    <p:set>
                                      <p:cBhvr>
                                        <p:cTn id="21" fill="hold">
                                          <p:stCondLst>
                                            <p:cond delay="199"/>
                                          </p:stCondLst>
                                        </p:cTn>
                                        <p:tgtEl>
                                          <p:spTgt spid="195"/>
                                        </p:tgtEl>
                                        <p:attrNameLst>
                                          <p:attrName>style.visibility</p:attrName>
                                        </p:attrNameLst>
                                      </p:cBhvr>
                                      <p:to>
                                        <p:strVal val="hidden"/>
                                      </p:to>
                                    </p:set>
                                  </p:childTnLst>
                                </p:cTn>
                              </p:par>
                            </p:childTnLst>
                          </p:cTn>
                        </p:par>
                        <p:par>
                          <p:cTn id="22" fill="hold">
                            <p:stCondLst>
                              <p:cond delay="200"/>
                            </p:stCondLst>
                            <p:childTnLst>
                              <p:par>
                                <p:cTn id="23" presetID="9" presetClass="entr" fill="hold" grpId="5" nodeType="afterEffect">
                                  <p:stCondLst>
                                    <p:cond delay="0"/>
                                  </p:stCondLst>
                                  <p:iterate>
                                    <p:tmAbs val="0"/>
                                  </p:iterate>
                                  <p:childTnLst>
                                    <p:set>
                                      <p:cBhvr>
                                        <p:cTn id="24" fill="hold"/>
                                        <p:tgtEl>
                                          <p:spTgt spid="197"/>
                                        </p:tgtEl>
                                        <p:attrNameLst>
                                          <p:attrName>style.visibility</p:attrName>
                                        </p:attrNameLst>
                                      </p:cBhvr>
                                      <p:to>
                                        <p:strVal val="visible"/>
                                      </p:to>
                                    </p:set>
                                    <p:animEffect transition="in" filter="dissolve">
                                      <p:cBhvr>
                                        <p:cTn id="25" dur="200"/>
                                        <p:tgtEl>
                                          <p:spTgt spid="197"/>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xit" fill="hold" grpId="6" nodeType="clickEffect">
                                  <p:stCondLst>
                                    <p:cond delay="0"/>
                                  </p:stCondLst>
                                  <p:iterate>
                                    <p:tmAbs val="0"/>
                                  </p:iterate>
                                  <p:childTnLst>
                                    <p:animEffect transition="out" filter="dissolve">
                                      <p:cBhvr>
                                        <p:cTn id="29" dur="200" fill="hold"/>
                                        <p:tgtEl>
                                          <p:spTgt spid="197"/>
                                        </p:tgtEl>
                                      </p:cBhvr>
                                    </p:animEffect>
                                    <p:set>
                                      <p:cBhvr>
                                        <p:cTn id="30" fill="hold">
                                          <p:stCondLst>
                                            <p:cond delay="199"/>
                                          </p:stCondLst>
                                        </p:cTn>
                                        <p:tgtEl>
                                          <p:spTgt spid="197"/>
                                        </p:tgtEl>
                                        <p:attrNameLst>
                                          <p:attrName>style.visibility</p:attrName>
                                        </p:attrNameLst>
                                      </p:cBhvr>
                                      <p:to>
                                        <p:strVal val="hidden"/>
                                      </p:to>
                                    </p:set>
                                  </p:childTnLst>
                                </p:cTn>
                              </p:par>
                            </p:childTnLst>
                          </p:cTn>
                        </p:par>
                        <p:par>
                          <p:cTn id="31" fill="hold">
                            <p:stCondLst>
                              <p:cond delay="200"/>
                            </p:stCondLst>
                            <p:childTnLst>
                              <p:par>
                                <p:cTn id="32" presetID="9" presetClass="entr" fill="hold" grpId="9" nodeType="afterEffect">
                                  <p:stCondLst>
                                    <p:cond delay="0"/>
                                  </p:stCondLst>
                                  <p:iterate>
                                    <p:tmAbs val="0"/>
                                  </p:iterate>
                                  <p:childTnLst>
                                    <p:set>
                                      <p:cBhvr>
                                        <p:cTn id="33" fill="hold"/>
                                        <p:tgtEl>
                                          <p:spTgt spid="196"/>
                                        </p:tgtEl>
                                        <p:attrNameLst>
                                          <p:attrName>style.visibility</p:attrName>
                                        </p:attrNameLst>
                                      </p:cBhvr>
                                      <p:to>
                                        <p:strVal val="visible"/>
                                      </p:to>
                                    </p:set>
                                    <p:animEffect transition="in" filter="dissolve">
                                      <p:cBhvr>
                                        <p:cTn id="34" dur="2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1" animBg="1" advAuto="0"/>
      <p:bldP spid="194" grpId="2" animBg="1" advAuto="0"/>
      <p:bldP spid="195" grpId="3" animBg="1" advAuto="0"/>
      <p:bldP spid="195" grpId="4" animBg="1" advAuto="0"/>
      <p:bldP spid="196" grpId="9" animBg="1" advAuto="0"/>
      <p:bldP spid="197" grpId="5" animBg="1" advAuto="0"/>
      <p:bldP spid="197" grpId="6" animBg="1" advAuto="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normAutofit/>
          </a:bodyPr>
          <a:lstStyle/>
          <a:p>
            <a:r>
              <a:rPr lang="de-DE" dirty="0"/>
              <a:t>Width-Aware </a:t>
            </a:r>
            <a:r>
              <a:rPr lang="de-DE" dirty="0" err="1"/>
              <a:t>Strategies</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70</a:t>
            </a:fld>
            <a:endParaRPr/>
          </a:p>
        </p:txBody>
      </p:sp>
      <p:sp>
        <p:nvSpPr>
          <p:cNvPr id="17" name="Input">
            <a:extLst>
              <a:ext uri="{FF2B5EF4-FFF2-40B4-BE49-F238E27FC236}">
                <a16:creationId xmlns:a16="http://schemas.microsoft.com/office/drawing/2014/main" id="{4A082835-83F7-C44C-8080-0598A30E7272}"/>
              </a:ext>
            </a:extLst>
          </p:cNvPr>
          <p:cNvSpPr txBox="1"/>
          <p:nvPr/>
        </p:nvSpPr>
        <p:spPr>
          <a:xfrm>
            <a:off x="1014271" y="2459823"/>
            <a:ext cx="7149393"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a:t>Space-</a:t>
            </a:r>
            <a:r>
              <a:rPr lang="de-DE" dirty="0" err="1"/>
              <a:t>Efficient</a:t>
            </a:r>
            <a:r>
              <a:rPr lang="de-DE" dirty="0"/>
              <a:t> </a:t>
            </a:r>
            <a:r>
              <a:rPr lang="de-DE" dirty="0" err="1"/>
              <a:t>Heuristic</a:t>
            </a:r>
            <a:endParaRPr dirty="0"/>
          </a:p>
        </p:txBody>
      </p:sp>
      <p:sp>
        <p:nvSpPr>
          <p:cNvPr id="18" name="Set of point feature coordinates…">
            <a:extLst>
              <a:ext uri="{FF2B5EF4-FFF2-40B4-BE49-F238E27FC236}">
                <a16:creationId xmlns:a16="http://schemas.microsoft.com/office/drawing/2014/main" id="{8EA83FA0-24BD-5F44-A533-BD5016991459}"/>
              </a:ext>
            </a:extLst>
          </p:cNvPr>
          <p:cNvSpPr txBox="1"/>
          <p:nvPr/>
        </p:nvSpPr>
        <p:spPr>
          <a:xfrm>
            <a:off x="1420671" y="3378810"/>
            <a:ext cx="9271769" cy="41772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p>
            <a:pPr algn="l">
              <a:lnSpc>
                <a:spcPct val="150000"/>
              </a:lnSpc>
              <a:buSzPct val="75000"/>
            </a:pPr>
            <a:r>
              <a:rPr lang="de-DE" dirty="0">
                <a:solidFill>
                  <a:schemeClr val="tx1"/>
                </a:solidFill>
              </a:rPr>
              <a:t>Potential </a:t>
            </a:r>
            <a:r>
              <a:rPr lang="de-DE" dirty="0" err="1">
                <a:solidFill>
                  <a:schemeClr val="tx1"/>
                </a:solidFill>
              </a:rPr>
              <a:t>width</a:t>
            </a:r>
            <a:r>
              <a:rPr lang="de-DE" dirty="0">
                <a:solidFill>
                  <a:schemeClr val="tx1"/>
                </a:solidFill>
              </a:rPr>
              <a:t> </a:t>
            </a:r>
            <a:r>
              <a:rPr lang="de-DE" dirty="0" err="1">
                <a:solidFill>
                  <a:schemeClr val="tx1"/>
                </a:solidFill>
              </a:rPr>
              <a:t>of</a:t>
            </a:r>
            <a:r>
              <a:rPr lang="de-DE" dirty="0">
                <a:solidFill>
                  <a:schemeClr val="tx1"/>
                </a:solidFill>
              </a:rPr>
              <a:t> a </a:t>
            </a:r>
            <a:r>
              <a:rPr lang="de-DE" dirty="0" err="1">
                <a:solidFill>
                  <a:schemeClr val="tx1"/>
                </a:solidFill>
              </a:rPr>
              <a:t>layer</a:t>
            </a:r>
            <a:r>
              <a:rPr lang="de-DE" dirty="0">
                <a:solidFill>
                  <a:schemeClr val="tx1"/>
                </a:solidFill>
              </a:rPr>
              <a:t> = Maximum </a:t>
            </a:r>
            <a:r>
              <a:rPr lang="de-DE" dirty="0" err="1">
                <a:solidFill>
                  <a:schemeClr val="tx1"/>
                </a:solidFill>
              </a:rPr>
              <a:t>of</a:t>
            </a:r>
            <a:r>
              <a:rPr lang="de-DE" dirty="0">
                <a:solidFill>
                  <a:schemeClr val="tx1"/>
                </a:solidFill>
              </a:rPr>
              <a:t>…</a:t>
            </a:r>
          </a:p>
          <a:p>
            <a:pPr marL="571500" indent="-571500" algn="l">
              <a:lnSpc>
                <a:spcPct val="150000"/>
              </a:lnSpc>
              <a:buSzPct val="75000"/>
              <a:buFont typeface="Arial" panose="020B0604020202020204" pitchFamily="34" charset="0"/>
              <a:buChar char="•"/>
            </a:pPr>
            <a:r>
              <a:rPr lang="de-DE" dirty="0">
                <a:solidFill>
                  <a:schemeClr val="tx1"/>
                </a:solidFill>
              </a:rPr>
              <a:t>Width </a:t>
            </a:r>
            <a:r>
              <a:rPr lang="de-DE" dirty="0" err="1">
                <a:solidFill>
                  <a:schemeClr val="tx1"/>
                </a:solidFill>
              </a:rPr>
              <a:t>of</a:t>
            </a:r>
            <a:r>
              <a:rPr lang="de-DE" dirty="0">
                <a:solidFill>
                  <a:schemeClr val="tx1"/>
                </a:solidFill>
              </a:rPr>
              <a:t> </a:t>
            </a:r>
            <a:r>
              <a:rPr lang="de-DE" dirty="0" err="1">
                <a:solidFill>
                  <a:schemeClr val="tx1"/>
                </a:solidFill>
              </a:rPr>
              <a:t>each</a:t>
            </a:r>
            <a:r>
              <a:rPr lang="de-DE" dirty="0">
                <a:solidFill>
                  <a:schemeClr val="tx1"/>
                </a:solidFill>
              </a:rPr>
              <a:t> </a:t>
            </a:r>
            <a:r>
              <a:rPr lang="de-DE" dirty="0" err="1">
                <a:solidFill>
                  <a:schemeClr val="tx1"/>
                </a:solidFill>
              </a:rPr>
              <a:t>of</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layer‘s</a:t>
            </a:r>
            <a:r>
              <a:rPr lang="de-DE" dirty="0">
                <a:solidFill>
                  <a:schemeClr val="tx1"/>
                </a:solidFill>
              </a:rPr>
              <a:t> </a:t>
            </a:r>
            <a:r>
              <a:rPr lang="de-DE" dirty="0" err="1">
                <a:solidFill>
                  <a:schemeClr val="tx1"/>
                </a:solidFill>
              </a:rPr>
              <a:t>regular</a:t>
            </a:r>
            <a:r>
              <a:rPr lang="de-DE" dirty="0">
                <a:solidFill>
                  <a:schemeClr val="tx1"/>
                </a:solidFill>
              </a:rPr>
              <a:t> </a:t>
            </a:r>
            <a:r>
              <a:rPr lang="de-DE" dirty="0" err="1">
                <a:solidFill>
                  <a:schemeClr val="tx1"/>
                </a:solidFill>
              </a:rPr>
              <a:t>nodes</a:t>
            </a:r>
            <a:endParaRPr lang="de-DE" dirty="0">
              <a:solidFill>
                <a:schemeClr val="tx1"/>
              </a:solidFill>
            </a:endParaRPr>
          </a:p>
          <a:p>
            <a:pPr marL="571500" indent="-571500" algn="l">
              <a:lnSpc>
                <a:spcPct val="150000"/>
              </a:lnSpc>
              <a:buSzPct val="75000"/>
              <a:buFont typeface="Arial" panose="020B0604020202020204" pitchFamily="34" charset="0"/>
              <a:buChar char="•"/>
            </a:pPr>
            <a:r>
              <a:rPr lang="de-DE" dirty="0" err="1">
                <a:solidFill>
                  <a:schemeClr val="tx1"/>
                </a:solidFill>
              </a:rPr>
              <a:t>Each</a:t>
            </a:r>
            <a:r>
              <a:rPr lang="de-DE" dirty="0">
                <a:solidFill>
                  <a:schemeClr val="tx1"/>
                </a:solidFill>
              </a:rPr>
              <a:t> </a:t>
            </a:r>
            <a:r>
              <a:rPr lang="de-DE" dirty="0" err="1">
                <a:solidFill>
                  <a:schemeClr val="tx1"/>
                </a:solidFill>
              </a:rPr>
              <a:t>dummy</a:t>
            </a:r>
            <a:r>
              <a:rPr lang="de-DE" dirty="0">
                <a:solidFill>
                  <a:schemeClr val="tx1"/>
                </a:solidFill>
              </a:rPr>
              <a:t> </a:t>
            </a:r>
            <a:r>
              <a:rPr lang="de-DE" dirty="0" err="1">
                <a:solidFill>
                  <a:schemeClr val="tx1"/>
                </a:solidFill>
              </a:rPr>
              <a:t>node</a:t>
            </a:r>
            <a:r>
              <a:rPr lang="de-DE" dirty="0">
                <a:solidFill>
                  <a:schemeClr val="tx1"/>
                </a:solidFill>
              </a:rPr>
              <a:t> </a:t>
            </a:r>
            <a:r>
              <a:rPr lang="de-DE" dirty="0" err="1">
                <a:solidFill>
                  <a:schemeClr val="tx1"/>
                </a:solidFill>
              </a:rPr>
              <a:t>already</a:t>
            </a:r>
            <a:r>
              <a:rPr lang="de-DE" dirty="0">
                <a:solidFill>
                  <a:schemeClr val="tx1"/>
                </a:solidFill>
              </a:rPr>
              <a:t> </a:t>
            </a:r>
            <a:r>
              <a:rPr lang="de-DE" dirty="0" err="1">
                <a:solidFill>
                  <a:schemeClr val="tx1"/>
                </a:solidFill>
              </a:rPr>
              <a:t>assigned</a:t>
            </a:r>
            <a:r>
              <a:rPr lang="de-DE" dirty="0">
                <a:solidFill>
                  <a:schemeClr val="tx1"/>
                </a:solidFill>
              </a:rPr>
              <a:t> </a:t>
            </a:r>
            <a:r>
              <a:rPr lang="de-DE" dirty="0" err="1">
                <a:solidFill>
                  <a:schemeClr val="tx1"/>
                </a:solidFill>
              </a:rPr>
              <a:t>to</a:t>
            </a:r>
            <a:r>
              <a:rPr lang="de-DE" dirty="0">
                <a:solidFill>
                  <a:schemeClr val="tx1"/>
                </a:solidFill>
              </a:rPr>
              <a:t> </a:t>
            </a:r>
            <a:r>
              <a:rPr lang="de-DE" dirty="0" err="1">
                <a:solidFill>
                  <a:schemeClr val="tx1"/>
                </a:solidFill>
              </a:rPr>
              <a:t>it</a:t>
            </a:r>
            <a:endParaRPr lang="de-DE" dirty="0">
              <a:solidFill>
                <a:schemeClr val="tx1"/>
              </a:solidFill>
            </a:endParaRPr>
          </a:p>
          <a:p>
            <a:pPr marL="571500" indent="-571500" algn="l">
              <a:lnSpc>
                <a:spcPct val="150000"/>
              </a:lnSpc>
              <a:buSzPct val="75000"/>
              <a:buFont typeface="Arial" panose="020B0604020202020204" pitchFamily="34" charset="0"/>
              <a:buChar char="•"/>
            </a:pPr>
            <a:r>
              <a:rPr lang="de-DE" dirty="0" err="1">
                <a:solidFill>
                  <a:schemeClr val="tx1"/>
                </a:solidFill>
              </a:rPr>
              <a:t>Each</a:t>
            </a:r>
            <a:r>
              <a:rPr lang="de-DE" dirty="0">
                <a:solidFill>
                  <a:schemeClr val="tx1"/>
                </a:solidFill>
              </a:rPr>
              <a:t> </a:t>
            </a:r>
            <a:r>
              <a:rPr lang="de-DE" dirty="0" err="1">
                <a:solidFill>
                  <a:schemeClr val="tx1"/>
                </a:solidFill>
              </a:rPr>
              <a:t>dummy</a:t>
            </a:r>
            <a:r>
              <a:rPr lang="de-DE" dirty="0">
                <a:solidFill>
                  <a:schemeClr val="tx1"/>
                </a:solidFill>
              </a:rPr>
              <a:t> </a:t>
            </a:r>
            <a:r>
              <a:rPr lang="de-DE" dirty="0" err="1">
                <a:solidFill>
                  <a:schemeClr val="tx1"/>
                </a:solidFill>
              </a:rPr>
              <a:t>node</a:t>
            </a:r>
            <a:r>
              <a:rPr lang="de-DE" dirty="0">
                <a:solidFill>
                  <a:schemeClr val="tx1"/>
                </a:solidFill>
              </a:rPr>
              <a:t> </a:t>
            </a:r>
            <a:r>
              <a:rPr lang="de-DE" dirty="0" err="1">
                <a:solidFill>
                  <a:schemeClr val="tx1"/>
                </a:solidFill>
              </a:rPr>
              <a:t>that</a:t>
            </a:r>
            <a:r>
              <a:rPr lang="de-DE" dirty="0">
                <a:solidFill>
                  <a:schemeClr val="tx1"/>
                </a:solidFill>
              </a:rPr>
              <a:t> </a:t>
            </a:r>
            <a:r>
              <a:rPr lang="de-DE" dirty="0" err="1">
                <a:solidFill>
                  <a:schemeClr val="tx1"/>
                </a:solidFill>
              </a:rPr>
              <a:t>might</a:t>
            </a:r>
            <a:r>
              <a:rPr lang="de-DE" dirty="0">
                <a:solidFill>
                  <a:schemeClr val="tx1"/>
                </a:solidFill>
              </a:rPr>
              <a:t> still </a:t>
            </a:r>
            <a:r>
              <a:rPr lang="de-DE" dirty="0" err="1">
                <a:solidFill>
                  <a:schemeClr val="tx1"/>
                </a:solidFill>
              </a:rPr>
              <a:t>be</a:t>
            </a:r>
            <a:br>
              <a:rPr lang="de-DE" dirty="0">
                <a:solidFill>
                  <a:schemeClr val="tx1"/>
                </a:solidFill>
              </a:rPr>
            </a:br>
            <a:r>
              <a:rPr lang="de-DE" dirty="0" err="1">
                <a:solidFill>
                  <a:schemeClr val="tx1"/>
                </a:solidFill>
              </a:rPr>
              <a:t>assigned</a:t>
            </a:r>
            <a:r>
              <a:rPr lang="de-DE" dirty="0">
                <a:solidFill>
                  <a:schemeClr val="tx1"/>
                </a:solidFill>
              </a:rPr>
              <a:t> </a:t>
            </a:r>
            <a:r>
              <a:rPr lang="de-DE" dirty="0" err="1">
                <a:solidFill>
                  <a:schemeClr val="tx1"/>
                </a:solidFill>
              </a:rPr>
              <a:t>to</a:t>
            </a:r>
            <a:r>
              <a:rPr lang="de-DE" dirty="0">
                <a:solidFill>
                  <a:schemeClr val="tx1"/>
                </a:solidFill>
              </a:rPr>
              <a:t> </a:t>
            </a:r>
            <a:r>
              <a:rPr lang="de-DE" dirty="0" err="1">
                <a:solidFill>
                  <a:schemeClr val="tx1"/>
                </a:solidFill>
              </a:rPr>
              <a:t>it</a:t>
            </a:r>
            <a:endParaRPr lang="de-DE" dirty="0">
              <a:solidFill>
                <a:schemeClr val="tx1"/>
              </a:solidFill>
            </a:endParaRPr>
          </a:p>
        </p:txBody>
      </p:sp>
    </p:spTree>
    <p:extLst>
      <p:ext uri="{BB962C8B-B14F-4D97-AF65-F5344CB8AC3E}">
        <p14:creationId xmlns:p14="http://schemas.microsoft.com/office/powerpoint/2010/main" val="2574418610"/>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uiExpand="1"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normAutofit/>
          </a:bodyPr>
          <a:lstStyle/>
          <a:p>
            <a:r>
              <a:rPr lang="de-DE" dirty="0"/>
              <a:t>Width-Aware </a:t>
            </a:r>
            <a:r>
              <a:rPr lang="de-DE" dirty="0" err="1"/>
              <a:t>Strategies</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71</a:t>
            </a:fld>
            <a:endParaRPr/>
          </a:p>
        </p:txBody>
      </p:sp>
      <p:sp>
        <p:nvSpPr>
          <p:cNvPr id="17" name="Input">
            <a:extLst>
              <a:ext uri="{FF2B5EF4-FFF2-40B4-BE49-F238E27FC236}">
                <a16:creationId xmlns:a16="http://schemas.microsoft.com/office/drawing/2014/main" id="{4A082835-83F7-C44C-8080-0598A30E7272}"/>
              </a:ext>
            </a:extLst>
          </p:cNvPr>
          <p:cNvSpPr txBox="1"/>
          <p:nvPr/>
        </p:nvSpPr>
        <p:spPr>
          <a:xfrm>
            <a:off x="1014271" y="2459823"/>
            <a:ext cx="7149393"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a:t>Space-</a:t>
            </a:r>
            <a:r>
              <a:rPr lang="de-DE" dirty="0" err="1"/>
              <a:t>Efficient</a:t>
            </a:r>
            <a:r>
              <a:rPr lang="de-DE" dirty="0"/>
              <a:t> </a:t>
            </a:r>
            <a:r>
              <a:rPr lang="de-DE" dirty="0" err="1"/>
              <a:t>Heuristic</a:t>
            </a:r>
            <a:endParaRPr dirty="0"/>
          </a:p>
        </p:txBody>
      </p:sp>
      <p:pic>
        <p:nvPicPr>
          <p:cNvPr id="3" name="Picture 2">
            <a:extLst>
              <a:ext uri="{FF2B5EF4-FFF2-40B4-BE49-F238E27FC236}">
                <a16:creationId xmlns:a16="http://schemas.microsoft.com/office/drawing/2014/main" id="{A2817E05-6916-EF46-8F23-AEAD26008B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4271" y="3666261"/>
            <a:ext cx="10919798" cy="3399560"/>
          </a:xfrm>
          <a:prstGeom prst="rect">
            <a:avLst/>
          </a:prstGeom>
        </p:spPr>
      </p:pic>
      <p:sp>
        <p:nvSpPr>
          <p:cNvPr id="4" name="TextBox 3">
            <a:extLst>
              <a:ext uri="{FF2B5EF4-FFF2-40B4-BE49-F238E27FC236}">
                <a16:creationId xmlns:a16="http://schemas.microsoft.com/office/drawing/2014/main" id="{874B712C-AA9A-BD48-8790-CB5C8DF1A70E}"/>
              </a:ext>
            </a:extLst>
          </p:cNvPr>
          <p:cNvSpPr txBox="1"/>
          <p:nvPr/>
        </p:nvSpPr>
        <p:spPr>
          <a:xfrm>
            <a:off x="8574174" y="7400225"/>
            <a:ext cx="3359895"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err="1">
                <a:ln>
                  <a:noFill/>
                </a:ln>
                <a:solidFill>
                  <a:srgbClr val="000000"/>
                </a:solidFill>
                <a:effectLst/>
                <a:uFillTx/>
                <a:latin typeface="+mn-lt"/>
                <a:ea typeface="+mn-ea"/>
                <a:cs typeface="+mn-cs"/>
                <a:sym typeface="Helvetica Light"/>
              </a:rPr>
              <a:t>Strategy</a:t>
            </a:r>
            <a:r>
              <a:rPr kumimoji="0" lang="de-DE" sz="3600" b="0" i="0" u="none" strike="noStrike" cap="none" spc="0" normalizeH="0" baseline="0" dirty="0">
                <a:ln>
                  <a:noFill/>
                </a:ln>
                <a:solidFill>
                  <a:srgbClr val="000000"/>
                </a:solidFill>
                <a:effectLst/>
                <a:uFillTx/>
                <a:latin typeface="+mn-lt"/>
                <a:ea typeface="+mn-ea"/>
                <a:cs typeface="+mn-cs"/>
                <a:sym typeface="Helvetica Light"/>
              </a:rPr>
              <a:t>: 140px</a:t>
            </a:r>
          </a:p>
        </p:txBody>
      </p:sp>
      <p:sp>
        <p:nvSpPr>
          <p:cNvPr id="9" name="TextBox 8">
            <a:extLst>
              <a:ext uri="{FF2B5EF4-FFF2-40B4-BE49-F238E27FC236}">
                <a16:creationId xmlns:a16="http://schemas.microsoft.com/office/drawing/2014/main" id="{15857978-AD58-774B-84D0-30FD8EEF6AFA}"/>
              </a:ext>
            </a:extLst>
          </p:cNvPr>
          <p:cNvSpPr txBox="1"/>
          <p:nvPr/>
        </p:nvSpPr>
        <p:spPr>
          <a:xfrm>
            <a:off x="8394639" y="8150689"/>
            <a:ext cx="3539430"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a:ln>
                  <a:noFill/>
                </a:ln>
                <a:solidFill>
                  <a:srgbClr val="000000"/>
                </a:solidFill>
                <a:effectLst/>
                <a:uFillTx/>
                <a:latin typeface="+mn-lt"/>
                <a:ea typeface="+mn-ea"/>
                <a:cs typeface="+mn-cs"/>
                <a:sym typeface="Helvetica Light"/>
              </a:rPr>
              <a:t>Optimum: 140px</a:t>
            </a:r>
          </a:p>
        </p:txBody>
      </p:sp>
    </p:spTree>
    <p:extLst>
      <p:ext uri="{BB962C8B-B14F-4D97-AF65-F5344CB8AC3E}">
        <p14:creationId xmlns:p14="http://schemas.microsoft.com/office/powerpoint/2010/main" val="1672347314"/>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Point Feature Labelling"/>
          <p:cNvSpPr txBox="1">
            <a:spLocks noGrp="1"/>
          </p:cNvSpPr>
          <p:nvPr>
            <p:ph type="title"/>
          </p:nvPr>
        </p:nvSpPr>
        <p:spPr>
          <a:prstGeom prst="rect">
            <a:avLst/>
          </a:prstGeom>
        </p:spPr>
        <p:txBody>
          <a:bodyPr>
            <a:normAutofit/>
          </a:bodyPr>
          <a:lstStyle/>
          <a:p>
            <a:r>
              <a:rPr lang="de-DE" dirty="0"/>
              <a:t>Width-Aware </a:t>
            </a:r>
            <a:r>
              <a:rPr lang="de-DE" dirty="0" err="1"/>
              <a:t>Strategies</a:t>
            </a:r>
            <a:endParaRPr dirty="0"/>
          </a:p>
        </p:txBody>
      </p:sp>
      <p:sp>
        <p:nvSpPr>
          <p:cNvPr id="255"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72</a:t>
            </a:fld>
            <a:endParaRPr/>
          </a:p>
        </p:txBody>
      </p:sp>
      <p:sp>
        <p:nvSpPr>
          <p:cNvPr id="17" name="Input">
            <a:extLst>
              <a:ext uri="{FF2B5EF4-FFF2-40B4-BE49-F238E27FC236}">
                <a16:creationId xmlns:a16="http://schemas.microsoft.com/office/drawing/2014/main" id="{4A082835-83F7-C44C-8080-0598A30E7272}"/>
              </a:ext>
            </a:extLst>
          </p:cNvPr>
          <p:cNvSpPr txBox="1"/>
          <p:nvPr/>
        </p:nvSpPr>
        <p:spPr>
          <a:xfrm>
            <a:off x="1014271" y="2459823"/>
            <a:ext cx="7149393" cy="87203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l">
              <a:defRPr sz="5000"/>
            </a:lvl1pPr>
          </a:lstStyle>
          <a:p>
            <a:r>
              <a:rPr lang="de-DE" dirty="0"/>
              <a:t>Space-</a:t>
            </a:r>
            <a:r>
              <a:rPr lang="de-DE" dirty="0" err="1"/>
              <a:t>Efficient</a:t>
            </a:r>
            <a:r>
              <a:rPr lang="de-DE" dirty="0"/>
              <a:t> </a:t>
            </a:r>
            <a:r>
              <a:rPr lang="de-DE" dirty="0" err="1"/>
              <a:t>Heuristic</a:t>
            </a:r>
            <a:endParaRPr dirty="0"/>
          </a:p>
        </p:txBody>
      </p:sp>
      <p:sp>
        <p:nvSpPr>
          <p:cNvPr id="4" name="TextBox 3">
            <a:extLst>
              <a:ext uri="{FF2B5EF4-FFF2-40B4-BE49-F238E27FC236}">
                <a16:creationId xmlns:a16="http://schemas.microsoft.com/office/drawing/2014/main" id="{874B712C-AA9A-BD48-8790-CB5C8DF1A70E}"/>
              </a:ext>
            </a:extLst>
          </p:cNvPr>
          <p:cNvSpPr txBox="1"/>
          <p:nvPr/>
        </p:nvSpPr>
        <p:spPr>
          <a:xfrm>
            <a:off x="8574175" y="7849110"/>
            <a:ext cx="3359894"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err="1">
                <a:ln>
                  <a:noFill/>
                </a:ln>
                <a:solidFill>
                  <a:srgbClr val="000000"/>
                </a:solidFill>
                <a:effectLst/>
                <a:uFillTx/>
                <a:latin typeface="+mn-lt"/>
                <a:ea typeface="+mn-ea"/>
                <a:cs typeface="+mn-cs"/>
                <a:sym typeface="Helvetica Light"/>
              </a:rPr>
              <a:t>Strategy</a:t>
            </a:r>
            <a:r>
              <a:rPr kumimoji="0" lang="de-DE" sz="3600" b="0" i="0" u="none" strike="noStrike" cap="none" spc="0" normalizeH="0" baseline="0" dirty="0">
                <a:ln>
                  <a:noFill/>
                </a:ln>
                <a:solidFill>
                  <a:srgbClr val="000000"/>
                </a:solidFill>
                <a:effectLst/>
                <a:uFillTx/>
                <a:latin typeface="+mn-lt"/>
                <a:ea typeface="+mn-ea"/>
                <a:cs typeface="+mn-cs"/>
                <a:sym typeface="Helvetica Light"/>
              </a:rPr>
              <a:t>: 420px</a:t>
            </a:r>
          </a:p>
        </p:txBody>
      </p:sp>
      <p:sp>
        <p:nvSpPr>
          <p:cNvPr id="9" name="TextBox 8">
            <a:extLst>
              <a:ext uri="{FF2B5EF4-FFF2-40B4-BE49-F238E27FC236}">
                <a16:creationId xmlns:a16="http://schemas.microsoft.com/office/drawing/2014/main" id="{15857978-AD58-774B-84D0-30FD8EEF6AFA}"/>
              </a:ext>
            </a:extLst>
          </p:cNvPr>
          <p:cNvSpPr txBox="1"/>
          <p:nvPr/>
        </p:nvSpPr>
        <p:spPr>
          <a:xfrm>
            <a:off x="8394639" y="8599574"/>
            <a:ext cx="3539430"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584200" rtl="0" fontAlgn="auto" latinLnBrk="0" hangingPunct="0">
              <a:lnSpc>
                <a:spcPct val="100000"/>
              </a:lnSpc>
              <a:spcBef>
                <a:spcPts val="0"/>
              </a:spcBef>
              <a:spcAft>
                <a:spcPts val="0"/>
              </a:spcAft>
              <a:buClrTx/>
              <a:buSzTx/>
              <a:buFontTx/>
              <a:buNone/>
              <a:tabLst/>
            </a:pPr>
            <a:r>
              <a:rPr kumimoji="0" lang="de-DE" sz="3600" b="0" i="0" u="none" strike="noStrike" cap="none" spc="0" normalizeH="0" baseline="0" dirty="0">
                <a:ln>
                  <a:noFill/>
                </a:ln>
                <a:solidFill>
                  <a:srgbClr val="000000"/>
                </a:solidFill>
                <a:effectLst/>
                <a:uFillTx/>
                <a:latin typeface="+mn-lt"/>
                <a:ea typeface="+mn-ea"/>
                <a:cs typeface="+mn-cs"/>
                <a:sym typeface="Helvetica Light"/>
              </a:rPr>
              <a:t>Optimum: 390px</a:t>
            </a:r>
          </a:p>
        </p:txBody>
      </p:sp>
      <p:pic>
        <p:nvPicPr>
          <p:cNvPr id="5" name="Picture 4">
            <a:extLst>
              <a:ext uri="{FF2B5EF4-FFF2-40B4-BE49-F238E27FC236}">
                <a16:creationId xmlns:a16="http://schemas.microsoft.com/office/drawing/2014/main" id="{50A4790A-AC5C-9A4D-A36B-2C7C506798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4271" y="3350379"/>
            <a:ext cx="10919798" cy="4427845"/>
          </a:xfrm>
          <a:prstGeom prst="rect">
            <a:avLst/>
          </a:prstGeom>
        </p:spPr>
      </p:pic>
    </p:spTree>
    <p:extLst>
      <p:ext uri="{BB962C8B-B14F-4D97-AF65-F5344CB8AC3E}">
        <p14:creationId xmlns:p14="http://schemas.microsoft.com/office/powerpoint/2010/main" val="3962956711"/>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 name="Label…"/>
          <p:cNvSpPr txBox="1">
            <a:spLocks noGrp="1"/>
          </p:cNvSpPr>
          <p:nvPr>
            <p:ph type="title"/>
          </p:nvPr>
        </p:nvSpPr>
        <p:spPr>
          <a:xfrm>
            <a:off x="1270000" y="6718299"/>
            <a:ext cx="10464800" cy="1950915"/>
          </a:xfrm>
          <a:prstGeom prst="rect">
            <a:avLst/>
          </a:prstGeom>
        </p:spPr>
        <p:txBody>
          <a:bodyPr anchor="t">
            <a:normAutofit/>
          </a:bodyPr>
          <a:lstStyle/>
          <a:p>
            <a:pPr defTabSz="356362">
              <a:defRPr sz="3660"/>
            </a:pPr>
            <a:r>
              <a:rPr dirty="0"/>
              <a:t>Label</a:t>
            </a:r>
          </a:p>
          <a:p>
            <a:pPr defTabSz="356362">
              <a:defRPr sz="4880"/>
            </a:pPr>
            <a:r>
              <a:rPr sz="5400" dirty="0"/>
              <a:t>Management</a:t>
            </a:r>
          </a:p>
        </p:txBody>
      </p:sp>
      <p:pic>
        <p:nvPicPr>
          <p:cNvPr id="829" name="WhatsApp-Image-20160621.jpeg" descr="WhatsApp-Image-20160621.jpeg"/>
          <p:cNvPicPr>
            <a:picLocks noChangeAspect="1"/>
          </p:cNvPicPr>
          <p:nvPr/>
        </p:nvPicPr>
        <p:blipFill>
          <a:blip r:embed="rId2">
            <a:extLst/>
          </a:blip>
          <a:srcRect t="17405" b="33685"/>
          <a:stretch>
            <a:fillRect/>
          </a:stretch>
        </p:blipFill>
        <p:spPr>
          <a:xfrm>
            <a:off x="1964729" y="635000"/>
            <a:ext cx="9075227" cy="5918149"/>
          </a:xfrm>
          <a:prstGeom prst="rect">
            <a:avLst/>
          </a:prstGeom>
          <a:ln w="38100">
            <a:solidFill>
              <a:srgbClr val="000000"/>
            </a:solidFill>
            <a:miter lim="400000"/>
          </a:ln>
        </p:spPr>
      </p:pic>
      <p:sp>
        <p:nvSpPr>
          <p:cNvPr id="830" name="[Schulze, Lasch, von Hanxleden 2016] Christoph Daniel Schulze, Yella Lasch, Reinhard von Hanxleden, Label Management: Keeping Complex Diagrams Usable, Proceedings of the IEEE Symposium on Visual Languages and Human-Centric Computing (VL/HCC’16), 2016."/>
          <p:cNvSpPr txBox="1"/>
          <p:nvPr/>
        </p:nvSpPr>
        <p:spPr>
          <a:xfrm>
            <a:off x="204054" y="8558338"/>
            <a:ext cx="12596692" cy="99892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p>
            <a:pPr>
              <a:lnSpc>
                <a:spcPts val="2400"/>
              </a:lnSpc>
              <a:defRPr sz="2400">
                <a:latin typeface="Helvetica"/>
                <a:ea typeface="Helvetica"/>
                <a:cs typeface="Helvetica"/>
                <a:sym typeface="Helvetica"/>
              </a:defRPr>
            </a:pPr>
            <a:r>
              <a:rPr sz="1800" dirty="0">
                <a:solidFill>
                  <a:schemeClr val="tx1">
                    <a:lumMod val="50000"/>
                    <a:lumOff val="50000"/>
                  </a:schemeClr>
                </a:solidFill>
                <a:latin typeface="Helvetica Neue Light" panose="02000403000000020004" pitchFamily="2" charset="0"/>
                <a:ea typeface="Helvetica Neue Light" panose="02000403000000020004" pitchFamily="2" charset="0"/>
              </a:rPr>
              <a:t>Christoph Daniel Schulze, </a:t>
            </a:r>
            <a:r>
              <a:rPr sz="1800" dirty="0" err="1">
                <a:solidFill>
                  <a:schemeClr val="tx1">
                    <a:lumMod val="50000"/>
                    <a:lumOff val="50000"/>
                  </a:schemeClr>
                </a:solidFill>
                <a:latin typeface="Helvetica Neue Light" panose="02000403000000020004" pitchFamily="2" charset="0"/>
                <a:ea typeface="Helvetica Neue Light" panose="02000403000000020004" pitchFamily="2" charset="0"/>
              </a:rPr>
              <a:t>Yella</a:t>
            </a:r>
            <a:r>
              <a:rPr sz="1800" dirty="0">
                <a:solidFill>
                  <a:schemeClr val="tx1">
                    <a:lumMod val="50000"/>
                    <a:lumOff val="50000"/>
                  </a:schemeClr>
                </a:solidFill>
                <a:latin typeface="Helvetica Neue Light" panose="02000403000000020004" pitchFamily="2" charset="0"/>
                <a:ea typeface="Helvetica Neue Light" panose="02000403000000020004" pitchFamily="2" charset="0"/>
              </a:rPr>
              <a:t> </a:t>
            </a:r>
            <a:r>
              <a:rPr sz="1800" dirty="0" err="1">
                <a:solidFill>
                  <a:schemeClr val="tx1">
                    <a:lumMod val="50000"/>
                    <a:lumOff val="50000"/>
                  </a:schemeClr>
                </a:solidFill>
                <a:latin typeface="Helvetica Neue Light" panose="02000403000000020004" pitchFamily="2" charset="0"/>
                <a:ea typeface="Helvetica Neue Light" panose="02000403000000020004" pitchFamily="2" charset="0"/>
              </a:rPr>
              <a:t>Lasch</a:t>
            </a:r>
            <a:r>
              <a:rPr sz="1800" dirty="0">
                <a:solidFill>
                  <a:schemeClr val="tx1">
                    <a:lumMod val="50000"/>
                    <a:lumOff val="50000"/>
                  </a:schemeClr>
                </a:solidFill>
                <a:latin typeface="Helvetica Neue Light" panose="02000403000000020004" pitchFamily="2" charset="0"/>
                <a:ea typeface="Helvetica Neue Light" panose="02000403000000020004" pitchFamily="2" charset="0"/>
              </a:rPr>
              <a:t>, Reinhard von </a:t>
            </a:r>
            <a:r>
              <a:rPr sz="1800" dirty="0" err="1">
                <a:solidFill>
                  <a:schemeClr val="tx1">
                    <a:lumMod val="50000"/>
                    <a:lumOff val="50000"/>
                  </a:schemeClr>
                </a:solidFill>
                <a:latin typeface="Helvetica Neue Light" panose="02000403000000020004" pitchFamily="2" charset="0"/>
                <a:ea typeface="Helvetica Neue Light" panose="02000403000000020004" pitchFamily="2" charset="0"/>
              </a:rPr>
              <a:t>Hanxleden</a:t>
            </a:r>
            <a:b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rPr>
            </a:br>
            <a:r>
              <a:rPr sz="1800" dirty="0">
                <a:solidFill>
                  <a:schemeClr val="tx1"/>
                </a:solidFill>
                <a:latin typeface="Helvetica Neue Light" panose="02000403000000020004" pitchFamily="2" charset="0"/>
                <a:ea typeface="Helvetica Neue Light" panose="02000403000000020004" pitchFamily="2" charset="0"/>
              </a:rPr>
              <a:t>Label Management: Keeping Complex Diagrams Usable</a:t>
            </a:r>
            <a:br>
              <a:rPr lang="de-DE" sz="1800" dirty="0">
                <a:solidFill>
                  <a:schemeClr val="tx1">
                    <a:lumMod val="50000"/>
                    <a:lumOff val="50000"/>
                  </a:schemeClr>
                </a:solidFill>
                <a:latin typeface="Helvetica Neue Light" panose="02000403000000020004" pitchFamily="2" charset="0"/>
                <a:ea typeface="Helvetica Neue Light" panose="02000403000000020004" pitchFamily="2" charset="0"/>
                <a:sym typeface="Helvetica"/>
              </a:rPr>
            </a:br>
            <a:r>
              <a:rPr sz="1800" dirty="0">
                <a:solidFill>
                  <a:schemeClr val="tx1">
                    <a:lumMod val="50000"/>
                    <a:lumOff val="50000"/>
                  </a:schemeClr>
                </a:solidFill>
                <a:latin typeface="Helvetica Neue Light" panose="02000403000000020004" pitchFamily="2" charset="0"/>
                <a:ea typeface="Helvetica Neue Light" panose="02000403000000020004" pitchFamily="2" charset="0"/>
                <a:sym typeface="Helvetica Light"/>
              </a:rPr>
              <a:t>Proceedings of the IEEE Symposium on Visual Languages and Human-Centric Computing (VL/HCC’16)</a:t>
            </a:r>
            <a:r>
              <a:rPr sz="1800" dirty="0">
                <a:solidFill>
                  <a:schemeClr val="tx1">
                    <a:lumMod val="50000"/>
                    <a:lumOff val="50000"/>
                  </a:schemeClr>
                </a:solidFill>
                <a:latin typeface="Helvetica Neue Light" panose="02000403000000020004" pitchFamily="2" charset="0"/>
                <a:ea typeface="Helvetica Neue Light" panose="02000403000000020004" pitchFamily="2" charset="0"/>
              </a:rPr>
              <a:t>, 2016.</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8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0" grpId="1" animBg="1" advAuto="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74</a:t>
            </a:fld>
            <a:endParaRPr/>
          </a:p>
        </p:txBody>
      </p:sp>
      <p:pic>
        <p:nvPicPr>
          <p:cNvPr id="833" name="label_management_off.pdf" descr="label_management_off.pdf"/>
          <p:cNvPicPr>
            <a:picLocks noChangeAspect="1"/>
          </p:cNvPicPr>
          <p:nvPr/>
        </p:nvPicPr>
        <p:blipFill>
          <a:blip r:embed="rId3">
            <a:extLst/>
          </a:blip>
          <a:stretch>
            <a:fillRect/>
          </a:stretch>
        </p:blipFill>
        <p:spPr>
          <a:xfrm>
            <a:off x="556879" y="2862833"/>
            <a:ext cx="11891042" cy="4027934"/>
          </a:xfrm>
          <a:prstGeom prst="rect">
            <a:avLst/>
          </a:prstGeom>
          <a:ln w="12700">
            <a:miter lim="400000"/>
          </a:ln>
        </p:spPr>
      </p:pic>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7"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75</a:t>
            </a:fld>
            <a:endParaRPr/>
          </a:p>
        </p:txBody>
      </p:sp>
      <p:pic>
        <p:nvPicPr>
          <p:cNvPr id="838" name="label_management_on.pdf" descr="label_management_on.pdf"/>
          <p:cNvPicPr>
            <a:picLocks noChangeAspect="1"/>
          </p:cNvPicPr>
          <p:nvPr/>
        </p:nvPicPr>
        <p:blipFill>
          <a:blip r:embed="rId3">
            <a:extLst/>
          </a:blip>
          <a:stretch>
            <a:fillRect/>
          </a:stretch>
        </p:blipFill>
        <p:spPr>
          <a:xfrm>
            <a:off x="558800" y="961029"/>
            <a:ext cx="11887200" cy="7577542"/>
          </a:xfrm>
          <a:prstGeom prst="rect">
            <a:avLst/>
          </a:prstGeom>
          <a:ln w="12700">
            <a:miter lim="400000"/>
          </a:ln>
        </p:spPr>
      </p:pic>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2"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76</a:t>
            </a:fld>
            <a:endParaRPr/>
          </a:p>
        </p:txBody>
      </p:sp>
      <p:sp>
        <p:nvSpPr>
          <p:cNvPr id="843" name="The Goal"/>
          <p:cNvSpPr txBox="1"/>
          <p:nvPr/>
        </p:nvSpPr>
        <p:spPr>
          <a:xfrm>
            <a:off x="5517591" y="1572523"/>
            <a:ext cx="1969618"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t>The Goal</a:t>
            </a:r>
          </a:p>
        </p:txBody>
      </p:sp>
      <p:sp>
        <p:nvSpPr>
          <p:cNvPr id="844" name="Increase the"/>
          <p:cNvSpPr txBox="1"/>
          <p:nvPr/>
        </p:nvSpPr>
        <p:spPr>
          <a:xfrm>
            <a:off x="4334129" y="3486840"/>
            <a:ext cx="4336543" cy="10160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6000"/>
            </a:lvl1pPr>
          </a:lstStyle>
          <a:p>
            <a:r>
              <a:t>Increase the</a:t>
            </a:r>
          </a:p>
        </p:txBody>
      </p:sp>
      <p:sp>
        <p:nvSpPr>
          <p:cNvPr id="845" name="Zoom Level"/>
          <p:cNvSpPr txBox="1"/>
          <p:nvPr/>
        </p:nvSpPr>
        <p:spPr>
          <a:xfrm>
            <a:off x="3791458" y="4343400"/>
            <a:ext cx="5421885" cy="1320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8000"/>
            </a:lvl1pPr>
          </a:lstStyle>
          <a:p>
            <a:r>
              <a:t>Zoom Level</a:t>
            </a:r>
          </a:p>
        </p:txBody>
      </p:sp>
      <p:sp>
        <p:nvSpPr>
          <p:cNvPr id="846" name="Linie"/>
          <p:cNvSpPr/>
          <p:nvPr/>
        </p:nvSpPr>
        <p:spPr>
          <a:xfrm>
            <a:off x="1948649" y="2387877"/>
            <a:ext cx="9107502" cy="1"/>
          </a:xfrm>
          <a:prstGeom prst="line">
            <a:avLst/>
          </a:prstGeom>
          <a:ln w="50800">
            <a:solidFill>
              <a:schemeClr val="bg1">
                <a:lumMod val="50000"/>
              </a:schemeClr>
            </a:solidFill>
            <a:miter lim="400000"/>
          </a:ln>
        </p:spPr>
        <p:txBody>
          <a:bodyPr lIns="50800" tIns="50800" rIns="50800" bIns="50800" anchor="ctr"/>
          <a:lstStyle/>
          <a:p>
            <a:pPr>
              <a:defRPr sz="2400"/>
            </a:pPr>
            <a:endParaRPr/>
          </a:p>
        </p:txBody>
      </p:sp>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 name="Abbreviation Strategies"/>
          <p:cNvSpPr txBox="1">
            <a:spLocks noGrp="1"/>
          </p:cNvSpPr>
          <p:nvPr>
            <p:ph type="title"/>
          </p:nvPr>
        </p:nvSpPr>
        <p:spPr>
          <a:prstGeom prst="rect">
            <a:avLst/>
          </a:prstGeom>
        </p:spPr>
        <p:txBody>
          <a:bodyPr/>
          <a:lstStyle/>
          <a:p>
            <a:r>
              <a:t>Abbreviation Strategies</a:t>
            </a:r>
          </a:p>
        </p:txBody>
      </p:sp>
      <p:sp>
        <p:nvSpPr>
          <p:cNvPr id="851"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77</a:t>
            </a:fld>
            <a:endParaRPr/>
          </a:p>
        </p:txBody>
      </p:sp>
      <p:grpSp>
        <p:nvGrpSpPr>
          <p:cNvPr id="854" name="Gruppieren"/>
          <p:cNvGrpSpPr/>
          <p:nvPr/>
        </p:nvGrpSpPr>
        <p:grpSpPr>
          <a:xfrm>
            <a:off x="710716" y="2671486"/>
            <a:ext cx="11644213" cy="1285610"/>
            <a:chOff x="0" y="0"/>
            <a:chExt cx="11644212" cy="1285608"/>
          </a:xfrm>
        </p:grpSpPr>
        <p:sp>
          <p:nvSpPr>
            <p:cNvPr id="852" name="Original"/>
            <p:cNvSpPr txBox="1"/>
            <p:nvPr/>
          </p:nvSpPr>
          <p:spPr>
            <a:xfrm>
              <a:off x="0" y="0"/>
              <a:ext cx="1714500"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t>Original</a:t>
              </a:r>
            </a:p>
          </p:txBody>
        </p:sp>
        <p:sp>
          <p:nvSpPr>
            <p:cNvPr id="853" name="(not SignalA) xor (not SignalB) / SignalC(counter)"/>
            <p:cNvSpPr txBox="1"/>
            <p:nvPr/>
          </p:nvSpPr>
          <p:spPr>
            <a:xfrm>
              <a:off x="0" y="721352"/>
              <a:ext cx="11644212" cy="56425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defRPr sz="3000">
                  <a:latin typeface="Helvetica"/>
                  <a:ea typeface="Helvetica"/>
                  <a:cs typeface="Helvetica"/>
                  <a:sym typeface="Helvetica"/>
                </a:defRPr>
              </a:lvl1pPr>
            </a:lstStyle>
            <a:p>
              <a:r>
                <a:rPr dirty="0">
                  <a:latin typeface="Hack" panose="020B0609030202020204" pitchFamily="49" charset="0"/>
                  <a:ea typeface="Hack" panose="020B0609030202020204" pitchFamily="49" charset="0"/>
                  <a:cs typeface="Hack" panose="020B0609030202020204" pitchFamily="49" charset="0"/>
                </a:rPr>
                <a:t>(not </a:t>
              </a:r>
              <a:r>
                <a:rPr dirty="0" err="1">
                  <a:latin typeface="Hack" panose="020B0609030202020204" pitchFamily="49" charset="0"/>
                  <a:ea typeface="Hack" panose="020B0609030202020204" pitchFamily="49" charset="0"/>
                  <a:cs typeface="Hack" panose="020B0609030202020204" pitchFamily="49" charset="0"/>
                </a:rPr>
                <a:t>SignalA</a:t>
              </a:r>
              <a:r>
                <a:rPr dirty="0">
                  <a:latin typeface="Hack" panose="020B0609030202020204" pitchFamily="49" charset="0"/>
                  <a:ea typeface="Hack" panose="020B0609030202020204" pitchFamily="49" charset="0"/>
                  <a:cs typeface="Hack" panose="020B0609030202020204" pitchFamily="49" charset="0"/>
                </a:rPr>
                <a:t>) </a:t>
              </a:r>
              <a:r>
                <a:rPr dirty="0" err="1">
                  <a:latin typeface="Hack" panose="020B0609030202020204" pitchFamily="49" charset="0"/>
                  <a:ea typeface="Hack" panose="020B0609030202020204" pitchFamily="49" charset="0"/>
                  <a:cs typeface="Hack" panose="020B0609030202020204" pitchFamily="49" charset="0"/>
                </a:rPr>
                <a:t>xor</a:t>
              </a:r>
              <a:r>
                <a:rPr dirty="0">
                  <a:latin typeface="Hack" panose="020B0609030202020204" pitchFamily="49" charset="0"/>
                  <a:ea typeface="Hack" panose="020B0609030202020204" pitchFamily="49" charset="0"/>
                  <a:cs typeface="Hack" panose="020B0609030202020204" pitchFamily="49" charset="0"/>
                </a:rPr>
                <a:t> (not </a:t>
              </a:r>
              <a:r>
                <a:rPr dirty="0" err="1">
                  <a:latin typeface="Hack" panose="020B0609030202020204" pitchFamily="49" charset="0"/>
                  <a:ea typeface="Hack" panose="020B0609030202020204" pitchFamily="49" charset="0"/>
                  <a:cs typeface="Hack" panose="020B0609030202020204" pitchFamily="49" charset="0"/>
                </a:rPr>
                <a:t>SignalB</a:t>
              </a:r>
              <a:r>
                <a:rPr dirty="0">
                  <a:latin typeface="Hack" panose="020B0609030202020204" pitchFamily="49" charset="0"/>
                  <a:ea typeface="Hack" panose="020B0609030202020204" pitchFamily="49" charset="0"/>
                  <a:cs typeface="Hack" panose="020B0609030202020204" pitchFamily="49" charset="0"/>
                </a:rPr>
                <a:t>) / </a:t>
              </a:r>
              <a:r>
                <a:rPr dirty="0" err="1">
                  <a:latin typeface="Hack" panose="020B0609030202020204" pitchFamily="49" charset="0"/>
                  <a:ea typeface="Hack" panose="020B0609030202020204" pitchFamily="49" charset="0"/>
                  <a:cs typeface="Hack" panose="020B0609030202020204" pitchFamily="49" charset="0"/>
                </a:rPr>
                <a:t>SignalC</a:t>
              </a:r>
              <a:r>
                <a:rPr dirty="0">
                  <a:latin typeface="Hack" panose="020B0609030202020204" pitchFamily="49" charset="0"/>
                  <a:ea typeface="Hack" panose="020B0609030202020204" pitchFamily="49" charset="0"/>
                  <a:cs typeface="Hack" panose="020B0609030202020204" pitchFamily="49" charset="0"/>
                </a:rPr>
                <a:t>(counter)</a:t>
              </a:r>
            </a:p>
          </p:txBody>
        </p:sp>
      </p:grpSp>
      <p:grpSp>
        <p:nvGrpSpPr>
          <p:cNvPr id="857" name="Gruppieren"/>
          <p:cNvGrpSpPr/>
          <p:nvPr/>
        </p:nvGrpSpPr>
        <p:grpSpPr>
          <a:xfrm>
            <a:off x="710716" y="4576486"/>
            <a:ext cx="5180905" cy="1285610"/>
            <a:chOff x="0" y="0"/>
            <a:chExt cx="5180904" cy="1285608"/>
          </a:xfrm>
        </p:grpSpPr>
        <p:sp>
          <p:nvSpPr>
            <p:cNvPr id="855" name="Syntactical"/>
            <p:cNvSpPr txBox="1"/>
            <p:nvPr/>
          </p:nvSpPr>
          <p:spPr>
            <a:xfrm>
              <a:off x="0" y="0"/>
              <a:ext cx="2350466"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t>Syntactical</a:t>
              </a:r>
            </a:p>
          </p:txBody>
        </p:sp>
        <p:sp>
          <p:nvSpPr>
            <p:cNvPr id="856" name="(not SignalA) xor (..."/>
            <p:cNvSpPr txBox="1"/>
            <p:nvPr/>
          </p:nvSpPr>
          <p:spPr>
            <a:xfrm>
              <a:off x="0" y="721352"/>
              <a:ext cx="5180904" cy="56425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defRPr sz="3000">
                  <a:latin typeface="Helvetica"/>
                  <a:ea typeface="Helvetica"/>
                  <a:cs typeface="Helvetica"/>
                  <a:sym typeface="Helvetica"/>
                </a:defRPr>
              </a:lvl1pPr>
            </a:lstStyle>
            <a:p>
              <a:r>
                <a:rPr dirty="0">
                  <a:latin typeface="Hack" panose="020B0609030202020204" pitchFamily="49" charset="0"/>
                  <a:ea typeface="Hack" panose="020B0609030202020204" pitchFamily="49" charset="0"/>
                  <a:cs typeface="Hack" panose="020B0609030202020204" pitchFamily="49" charset="0"/>
                </a:rPr>
                <a:t>(not </a:t>
              </a:r>
              <a:r>
                <a:rPr dirty="0" err="1">
                  <a:latin typeface="Hack" panose="020B0609030202020204" pitchFamily="49" charset="0"/>
                  <a:ea typeface="Hack" panose="020B0609030202020204" pitchFamily="49" charset="0"/>
                  <a:cs typeface="Hack" panose="020B0609030202020204" pitchFamily="49" charset="0"/>
                </a:rPr>
                <a:t>SignalA</a:t>
              </a:r>
              <a:r>
                <a:rPr dirty="0">
                  <a:latin typeface="Hack" panose="020B0609030202020204" pitchFamily="49" charset="0"/>
                  <a:ea typeface="Hack" panose="020B0609030202020204" pitchFamily="49" charset="0"/>
                  <a:cs typeface="Hack" panose="020B0609030202020204" pitchFamily="49" charset="0"/>
                </a:rPr>
                <a:t>) </a:t>
              </a:r>
              <a:r>
                <a:rPr dirty="0" err="1">
                  <a:latin typeface="Hack" panose="020B0609030202020204" pitchFamily="49" charset="0"/>
                  <a:ea typeface="Hack" panose="020B0609030202020204" pitchFamily="49" charset="0"/>
                  <a:cs typeface="Hack" panose="020B0609030202020204" pitchFamily="49" charset="0"/>
                </a:rPr>
                <a:t>xor</a:t>
              </a:r>
              <a:r>
                <a:rPr dirty="0">
                  <a:latin typeface="Hack" panose="020B0609030202020204" pitchFamily="49" charset="0"/>
                  <a:ea typeface="Hack" panose="020B0609030202020204" pitchFamily="49" charset="0"/>
                  <a:cs typeface="Hack" panose="020B0609030202020204" pitchFamily="49" charset="0"/>
                </a:rPr>
                <a:t> (...</a:t>
              </a:r>
            </a:p>
          </p:txBody>
        </p:sp>
      </p:grpSp>
      <p:grpSp>
        <p:nvGrpSpPr>
          <p:cNvPr id="860" name="Gruppieren"/>
          <p:cNvGrpSpPr/>
          <p:nvPr/>
        </p:nvGrpSpPr>
        <p:grpSpPr>
          <a:xfrm>
            <a:off x="710716" y="6481486"/>
            <a:ext cx="5873403" cy="1285610"/>
            <a:chOff x="0" y="0"/>
            <a:chExt cx="5873402" cy="1285608"/>
          </a:xfrm>
        </p:grpSpPr>
        <p:sp>
          <p:nvSpPr>
            <p:cNvPr id="858" name="Semantical"/>
            <p:cNvSpPr txBox="1"/>
            <p:nvPr/>
          </p:nvSpPr>
          <p:spPr>
            <a:xfrm>
              <a:off x="0" y="0"/>
              <a:ext cx="2375612"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t>Semantical</a:t>
              </a:r>
            </a:p>
          </p:txBody>
        </p:sp>
        <p:sp>
          <p:nvSpPr>
            <p:cNvPr id="859" name="SignalA, SignalB, SignalC"/>
            <p:cNvSpPr txBox="1"/>
            <p:nvPr/>
          </p:nvSpPr>
          <p:spPr>
            <a:xfrm>
              <a:off x="0" y="721352"/>
              <a:ext cx="5873402" cy="56425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defRPr sz="3000">
                  <a:latin typeface="Helvetica"/>
                  <a:ea typeface="Helvetica"/>
                  <a:cs typeface="Helvetica"/>
                  <a:sym typeface="Helvetica"/>
                </a:defRPr>
              </a:lvl1pPr>
            </a:lstStyle>
            <a:p>
              <a:r>
                <a:rPr dirty="0" err="1">
                  <a:latin typeface="Hack" panose="020B0609030202020204" pitchFamily="49" charset="0"/>
                  <a:ea typeface="Hack" panose="020B0609030202020204" pitchFamily="49" charset="0"/>
                  <a:cs typeface="Hack" panose="020B0609030202020204" pitchFamily="49" charset="0"/>
                </a:rPr>
                <a:t>SignalA</a:t>
              </a:r>
              <a:r>
                <a:rPr dirty="0">
                  <a:latin typeface="Hack" panose="020B0609030202020204" pitchFamily="49" charset="0"/>
                  <a:ea typeface="Hack" panose="020B0609030202020204" pitchFamily="49" charset="0"/>
                  <a:cs typeface="Hack" panose="020B0609030202020204" pitchFamily="49" charset="0"/>
                </a:rPr>
                <a:t>, </a:t>
              </a:r>
              <a:r>
                <a:rPr dirty="0" err="1">
                  <a:latin typeface="Hack" panose="020B0609030202020204" pitchFamily="49" charset="0"/>
                  <a:ea typeface="Hack" panose="020B0609030202020204" pitchFamily="49" charset="0"/>
                  <a:cs typeface="Hack" panose="020B0609030202020204" pitchFamily="49" charset="0"/>
                </a:rPr>
                <a:t>SignalB</a:t>
              </a:r>
              <a:r>
                <a:rPr dirty="0">
                  <a:latin typeface="Hack" panose="020B0609030202020204" pitchFamily="49" charset="0"/>
                  <a:ea typeface="Hack" panose="020B0609030202020204" pitchFamily="49" charset="0"/>
                  <a:cs typeface="Hack" panose="020B0609030202020204" pitchFamily="49" charset="0"/>
                </a:rPr>
                <a:t>, </a:t>
              </a:r>
              <a:r>
                <a:rPr dirty="0" err="1">
                  <a:latin typeface="Hack" panose="020B0609030202020204" pitchFamily="49" charset="0"/>
                  <a:ea typeface="Hack" panose="020B0609030202020204" pitchFamily="49" charset="0"/>
                  <a:cs typeface="Hack" panose="020B0609030202020204" pitchFamily="49" charset="0"/>
                </a:rPr>
                <a:t>SignalC</a:t>
              </a:r>
              <a:endParaRPr dirty="0">
                <a:latin typeface="Hack" panose="020B0609030202020204" pitchFamily="49" charset="0"/>
                <a:ea typeface="Hack" panose="020B0609030202020204" pitchFamily="49" charset="0"/>
                <a:cs typeface="Hack" panose="020B0609030202020204" pitchFamily="49" charset="0"/>
              </a:endParaRPr>
            </a:p>
          </p:txBody>
        </p:sp>
      </p:grpSp>
      <p:grpSp>
        <p:nvGrpSpPr>
          <p:cNvPr id="864" name="Gruppieren"/>
          <p:cNvGrpSpPr/>
          <p:nvPr/>
        </p:nvGrpSpPr>
        <p:grpSpPr>
          <a:xfrm>
            <a:off x="790922" y="2671487"/>
            <a:ext cx="5025678" cy="6599513"/>
            <a:chOff x="0" y="0"/>
            <a:chExt cx="5025677" cy="6599512"/>
          </a:xfrm>
        </p:grpSpPr>
        <p:sp>
          <p:nvSpPr>
            <p:cNvPr id="861" name="Linie"/>
            <p:cNvSpPr/>
            <p:nvPr/>
          </p:nvSpPr>
          <p:spPr>
            <a:xfrm flipV="1">
              <a:off x="5025677" y="-1"/>
              <a:ext cx="1" cy="6599514"/>
            </a:xfrm>
            <a:prstGeom prst="line">
              <a:avLst/>
            </a:prstGeom>
            <a:noFill/>
            <a:ln w="50800" cap="flat">
              <a:solidFill>
                <a:srgbClr val="53585F"/>
              </a:solidFill>
              <a:custDash>
                <a:ds d="200000" sp="200000"/>
              </a:custDash>
              <a:miter lim="400000"/>
            </a:ln>
            <a:effectLst/>
          </p:spPr>
          <p:txBody>
            <a:bodyPr wrap="square" lIns="50800" tIns="50800" rIns="50800" bIns="50800" numCol="1" anchor="ctr">
              <a:noAutofit/>
            </a:bodyPr>
            <a:lstStyle/>
            <a:p>
              <a:pPr>
                <a:defRPr sz="2400"/>
              </a:pPr>
              <a:endParaRPr/>
            </a:p>
          </p:txBody>
        </p:sp>
        <p:sp>
          <p:nvSpPr>
            <p:cNvPr id="862" name="Doppelpfeil"/>
            <p:cNvSpPr/>
            <p:nvPr/>
          </p:nvSpPr>
          <p:spPr>
            <a:xfrm>
              <a:off x="0" y="5804259"/>
              <a:ext cx="5000278" cy="368504"/>
            </a:xfrm>
            <a:prstGeom prst="leftRightArrow">
              <a:avLst>
                <a:gd name="adj1" fmla="val 28745"/>
                <a:gd name="adj2" fmla="val 34122"/>
              </a:avLst>
            </a:prstGeom>
            <a:solidFill>
              <a:srgbClr val="53585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863" name="Target width"/>
            <p:cNvSpPr txBox="1"/>
            <p:nvPr/>
          </p:nvSpPr>
          <p:spPr>
            <a:xfrm>
              <a:off x="1474690" y="6015312"/>
              <a:ext cx="2050898"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Target width</a:t>
              </a: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8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8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8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7" grpId="2" animBg="1" advAuto="0"/>
      <p:bldP spid="860" grpId="3" animBg="1" advAuto="0"/>
      <p:bldP spid="864" grpId="1" animBg="1" advAuto="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 name="Wrapping Strategies"/>
          <p:cNvSpPr txBox="1">
            <a:spLocks noGrp="1"/>
          </p:cNvSpPr>
          <p:nvPr>
            <p:ph type="title"/>
          </p:nvPr>
        </p:nvSpPr>
        <p:spPr>
          <a:prstGeom prst="rect">
            <a:avLst/>
          </a:prstGeom>
        </p:spPr>
        <p:txBody>
          <a:bodyPr/>
          <a:lstStyle/>
          <a:p>
            <a:r>
              <a:t>Wrapping Strategies</a:t>
            </a:r>
          </a:p>
        </p:txBody>
      </p:sp>
      <p:sp>
        <p:nvSpPr>
          <p:cNvPr id="869"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78</a:t>
            </a:fld>
            <a:endParaRPr/>
          </a:p>
        </p:txBody>
      </p:sp>
      <p:grpSp>
        <p:nvGrpSpPr>
          <p:cNvPr id="872" name="Gruppieren"/>
          <p:cNvGrpSpPr/>
          <p:nvPr/>
        </p:nvGrpSpPr>
        <p:grpSpPr>
          <a:xfrm>
            <a:off x="710716" y="2671486"/>
            <a:ext cx="11644213" cy="1285610"/>
            <a:chOff x="0" y="0"/>
            <a:chExt cx="11644212" cy="1285608"/>
          </a:xfrm>
        </p:grpSpPr>
        <p:sp>
          <p:nvSpPr>
            <p:cNvPr id="870" name="Original"/>
            <p:cNvSpPr txBox="1"/>
            <p:nvPr/>
          </p:nvSpPr>
          <p:spPr>
            <a:xfrm>
              <a:off x="0" y="0"/>
              <a:ext cx="1714500"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t>Original</a:t>
              </a:r>
            </a:p>
          </p:txBody>
        </p:sp>
        <p:sp>
          <p:nvSpPr>
            <p:cNvPr id="871" name="(not SignalA) xor (not SignalB) / SignalC(counter)"/>
            <p:cNvSpPr txBox="1"/>
            <p:nvPr/>
          </p:nvSpPr>
          <p:spPr>
            <a:xfrm>
              <a:off x="0" y="721352"/>
              <a:ext cx="11644212" cy="56425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defRPr sz="3000">
                  <a:latin typeface="Helvetica"/>
                  <a:ea typeface="Helvetica"/>
                  <a:cs typeface="Helvetica"/>
                  <a:sym typeface="Helvetica"/>
                </a:defRPr>
              </a:lvl1pPr>
            </a:lstStyle>
            <a:p>
              <a:r>
                <a:rPr dirty="0">
                  <a:latin typeface="Hack" panose="020B0609030202020204" pitchFamily="49" charset="0"/>
                  <a:ea typeface="Hack" panose="020B0609030202020204" pitchFamily="49" charset="0"/>
                  <a:cs typeface="Hack" panose="020B0609030202020204" pitchFamily="49" charset="0"/>
                </a:rPr>
                <a:t>(not </a:t>
              </a:r>
              <a:r>
                <a:rPr dirty="0" err="1">
                  <a:latin typeface="Hack" panose="020B0609030202020204" pitchFamily="49" charset="0"/>
                  <a:ea typeface="Hack" panose="020B0609030202020204" pitchFamily="49" charset="0"/>
                  <a:cs typeface="Hack" panose="020B0609030202020204" pitchFamily="49" charset="0"/>
                </a:rPr>
                <a:t>SignalA</a:t>
              </a:r>
              <a:r>
                <a:rPr dirty="0">
                  <a:latin typeface="Hack" panose="020B0609030202020204" pitchFamily="49" charset="0"/>
                  <a:ea typeface="Hack" panose="020B0609030202020204" pitchFamily="49" charset="0"/>
                  <a:cs typeface="Hack" panose="020B0609030202020204" pitchFamily="49" charset="0"/>
                </a:rPr>
                <a:t>) </a:t>
              </a:r>
              <a:r>
                <a:rPr dirty="0" err="1">
                  <a:latin typeface="Hack" panose="020B0609030202020204" pitchFamily="49" charset="0"/>
                  <a:ea typeface="Hack" panose="020B0609030202020204" pitchFamily="49" charset="0"/>
                  <a:cs typeface="Hack" panose="020B0609030202020204" pitchFamily="49" charset="0"/>
                </a:rPr>
                <a:t>xor</a:t>
              </a:r>
              <a:r>
                <a:rPr dirty="0">
                  <a:latin typeface="Hack" panose="020B0609030202020204" pitchFamily="49" charset="0"/>
                  <a:ea typeface="Hack" panose="020B0609030202020204" pitchFamily="49" charset="0"/>
                  <a:cs typeface="Hack" panose="020B0609030202020204" pitchFamily="49" charset="0"/>
                </a:rPr>
                <a:t> (not </a:t>
              </a:r>
              <a:r>
                <a:rPr dirty="0" err="1">
                  <a:latin typeface="Hack" panose="020B0609030202020204" pitchFamily="49" charset="0"/>
                  <a:ea typeface="Hack" panose="020B0609030202020204" pitchFamily="49" charset="0"/>
                  <a:cs typeface="Hack" panose="020B0609030202020204" pitchFamily="49" charset="0"/>
                </a:rPr>
                <a:t>SignalB</a:t>
              </a:r>
              <a:r>
                <a:rPr dirty="0">
                  <a:latin typeface="Hack" panose="020B0609030202020204" pitchFamily="49" charset="0"/>
                  <a:ea typeface="Hack" panose="020B0609030202020204" pitchFamily="49" charset="0"/>
                  <a:cs typeface="Hack" panose="020B0609030202020204" pitchFamily="49" charset="0"/>
                </a:rPr>
                <a:t>) / </a:t>
              </a:r>
              <a:r>
                <a:rPr dirty="0" err="1">
                  <a:latin typeface="Hack" panose="020B0609030202020204" pitchFamily="49" charset="0"/>
                  <a:ea typeface="Hack" panose="020B0609030202020204" pitchFamily="49" charset="0"/>
                  <a:cs typeface="Hack" panose="020B0609030202020204" pitchFamily="49" charset="0"/>
                </a:rPr>
                <a:t>SignalC</a:t>
              </a:r>
              <a:r>
                <a:rPr dirty="0">
                  <a:latin typeface="Hack" panose="020B0609030202020204" pitchFamily="49" charset="0"/>
                  <a:ea typeface="Hack" panose="020B0609030202020204" pitchFamily="49" charset="0"/>
                  <a:cs typeface="Hack" panose="020B0609030202020204" pitchFamily="49" charset="0"/>
                </a:rPr>
                <a:t>(counter)</a:t>
              </a:r>
            </a:p>
          </p:txBody>
        </p:sp>
      </p:grpSp>
      <p:sp>
        <p:nvSpPr>
          <p:cNvPr id="873" name="Linie"/>
          <p:cNvSpPr/>
          <p:nvPr/>
        </p:nvSpPr>
        <p:spPr>
          <a:xfrm flipV="1">
            <a:off x="5816599" y="2671487"/>
            <a:ext cx="1" cy="6599513"/>
          </a:xfrm>
          <a:prstGeom prst="line">
            <a:avLst/>
          </a:prstGeom>
          <a:ln w="50800">
            <a:solidFill>
              <a:srgbClr val="53585F"/>
            </a:solidFill>
            <a:custDash>
              <a:ds d="200000" sp="200000"/>
            </a:custDash>
            <a:miter lim="400000"/>
          </a:ln>
        </p:spPr>
        <p:txBody>
          <a:bodyPr lIns="50800" tIns="50800" rIns="50800" bIns="50800" anchor="ctr"/>
          <a:lstStyle/>
          <a:p>
            <a:pPr>
              <a:defRPr sz="2400"/>
            </a:pPr>
            <a:endParaRPr/>
          </a:p>
        </p:txBody>
      </p:sp>
      <p:grpSp>
        <p:nvGrpSpPr>
          <p:cNvPr id="876" name="Gruppieren"/>
          <p:cNvGrpSpPr/>
          <p:nvPr/>
        </p:nvGrpSpPr>
        <p:grpSpPr>
          <a:xfrm>
            <a:off x="710716" y="4258986"/>
            <a:ext cx="5180905" cy="2211847"/>
            <a:chOff x="0" y="0"/>
            <a:chExt cx="5180904" cy="2211845"/>
          </a:xfrm>
        </p:grpSpPr>
        <p:sp>
          <p:nvSpPr>
            <p:cNvPr id="874" name="Syntactical (hard)"/>
            <p:cNvSpPr txBox="1"/>
            <p:nvPr/>
          </p:nvSpPr>
          <p:spPr>
            <a:xfrm>
              <a:off x="0" y="0"/>
              <a:ext cx="3713836"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rPr dirty="0"/>
                <a:t>Syntactical (hard)</a:t>
              </a:r>
            </a:p>
          </p:txBody>
        </p:sp>
        <p:sp>
          <p:nvSpPr>
            <p:cNvPr id="875" name="(not SignalA) xor (not SignalB) / SignalC(cou nter)"/>
            <p:cNvSpPr txBox="1"/>
            <p:nvPr/>
          </p:nvSpPr>
          <p:spPr>
            <a:xfrm>
              <a:off x="0" y="724259"/>
              <a:ext cx="5180904" cy="14875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t">
              <a:spAutoFit/>
            </a:bodyPr>
            <a:lstStyle/>
            <a:p>
              <a:pPr algn="l">
                <a:defRPr sz="3000">
                  <a:latin typeface="Helvetica"/>
                  <a:ea typeface="Helvetica"/>
                  <a:cs typeface="Helvetica"/>
                  <a:sym typeface="Helvetica"/>
                </a:defRPr>
              </a:pPr>
              <a:r>
                <a:rPr dirty="0">
                  <a:latin typeface="Hack" panose="020B0609030202020204" pitchFamily="49" charset="0"/>
                  <a:ea typeface="Hack" panose="020B0609030202020204" pitchFamily="49" charset="0"/>
                  <a:cs typeface="Hack" panose="020B0609030202020204" pitchFamily="49" charset="0"/>
                </a:rPr>
                <a:t>(not </a:t>
              </a:r>
              <a:r>
                <a:rPr dirty="0" err="1">
                  <a:latin typeface="Hack" panose="020B0609030202020204" pitchFamily="49" charset="0"/>
                  <a:ea typeface="Hack" panose="020B0609030202020204" pitchFamily="49" charset="0"/>
                  <a:cs typeface="Hack" panose="020B0609030202020204" pitchFamily="49" charset="0"/>
                </a:rPr>
                <a:t>SignalA</a:t>
              </a:r>
              <a:r>
                <a:rPr dirty="0">
                  <a:latin typeface="Hack" panose="020B0609030202020204" pitchFamily="49" charset="0"/>
                  <a:ea typeface="Hack" panose="020B0609030202020204" pitchFamily="49" charset="0"/>
                  <a:cs typeface="Hack" panose="020B0609030202020204" pitchFamily="49" charset="0"/>
                </a:rPr>
                <a:t>) </a:t>
              </a:r>
              <a:r>
                <a:rPr dirty="0" err="1">
                  <a:latin typeface="Hack" panose="020B0609030202020204" pitchFamily="49" charset="0"/>
                  <a:ea typeface="Hack" panose="020B0609030202020204" pitchFamily="49" charset="0"/>
                  <a:cs typeface="Hack" panose="020B0609030202020204" pitchFamily="49" charset="0"/>
                </a:rPr>
                <a:t>xor</a:t>
              </a:r>
              <a:r>
                <a:rPr dirty="0">
                  <a:latin typeface="Hack" panose="020B0609030202020204" pitchFamily="49" charset="0"/>
                  <a:ea typeface="Hack" panose="020B0609030202020204" pitchFamily="49" charset="0"/>
                  <a:cs typeface="Hack" panose="020B0609030202020204" pitchFamily="49" charset="0"/>
                </a:rPr>
                <a:t> (not</a:t>
              </a:r>
              <a:br>
                <a:rPr dirty="0">
                  <a:latin typeface="Hack" panose="020B0609030202020204" pitchFamily="49" charset="0"/>
                  <a:ea typeface="Hack" panose="020B0609030202020204" pitchFamily="49" charset="0"/>
                  <a:cs typeface="Hack" panose="020B0609030202020204" pitchFamily="49" charset="0"/>
                </a:rPr>
              </a:br>
              <a:r>
                <a:rPr dirty="0" err="1">
                  <a:latin typeface="Hack" panose="020B0609030202020204" pitchFamily="49" charset="0"/>
                  <a:ea typeface="Hack" panose="020B0609030202020204" pitchFamily="49" charset="0"/>
                  <a:cs typeface="Hack" panose="020B0609030202020204" pitchFamily="49" charset="0"/>
                </a:rPr>
                <a:t>SignalB</a:t>
              </a:r>
              <a:r>
                <a:rPr dirty="0">
                  <a:latin typeface="Hack" panose="020B0609030202020204" pitchFamily="49" charset="0"/>
                  <a:ea typeface="Hack" panose="020B0609030202020204" pitchFamily="49" charset="0"/>
                  <a:cs typeface="Hack" panose="020B0609030202020204" pitchFamily="49" charset="0"/>
                </a:rPr>
                <a:t>) / </a:t>
              </a:r>
              <a:r>
                <a:rPr dirty="0" err="1">
                  <a:latin typeface="Hack" panose="020B0609030202020204" pitchFamily="49" charset="0"/>
                  <a:ea typeface="Hack" panose="020B0609030202020204" pitchFamily="49" charset="0"/>
                  <a:cs typeface="Hack" panose="020B0609030202020204" pitchFamily="49" charset="0"/>
                </a:rPr>
                <a:t>SignalC</a:t>
              </a:r>
              <a:r>
                <a:rPr dirty="0">
                  <a:latin typeface="Hack" panose="020B0609030202020204" pitchFamily="49" charset="0"/>
                  <a:ea typeface="Hack" panose="020B0609030202020204" pitchFamily="49" charset="0"/>
                  <a:cs typeface="Hack" panose="020B0609030202020204" pitchFamily="49" charset="0"/>
                </a:rPr>
                <a:t>(</a:t>
              </a:r>
              <a:r>
                <a:rPr dirty="0" err="1">
                  <a:latin typeface="Hack" panose="020B0609030202020204" pitchFamily="49" charset="0"/>
                  <a:ea typeface="Hack" panose="020B0609030202020204" pitchFamily="49" charset="0"/>
                  <a:cs typeface="Hack" panose="020B0609030202020204" pitchFamily="49" charset="0"/>
                </a:rPr>
                <a:t>cou</a:t>
              </a:r>
              <a:br>
                <a:rPr dirty="0">
                  <a:latin typeface="Hack" panose="020B0609030202020204" pitchFamily="49" charset="0"/>
                  <a:ea typeface="Hack" panose="020B0609030202020204" pitchFamily="49" charset="0"/>
                  <a:cs typeface="Hack" panose="020B0609030202020204" pitchFamily="49" charset="0"/>
                </a:rPr>
              </a:br>
              <a:r>
                <a:rPr dirty="0" err="1">
                  <a:latin typeface="Hack" panose="020B0609030202020204" pitchFamily="49" charset="0"/>
                  <a:ea typeface="Hack" panose="020B0609030202020204" pitchFamily="49" charset="0"/>
                  <a:cs typeface="Hack" panose="020B0609030202020204" pitchFamily="49" charset="0"/>
                </a:rPr>
                <a:t>nter</a:t>
              </a:r>
              <a:r>
                <a:rPr dirty="0">
                  <a:latin typeface="Hack" panose="020B0609030202020204" pitchFamily="49" charset="0"/>
                  <a:ea typeface="Hack" panose="020B0609030202020204" pitchFamily="49" charset="0"/>
                  <a:cs typeface="Hack" panose="020B0609030202020204" pitchFamily="49" charset="0"/>
                </a:rPr>
                <a:t>)</a:t>
              </a:r>
            </a:p>
          </p:txBody>
        </p:sp>
      </p:grpSp>
      <p:grpSp>
        <p:nvGrpSpPr>
          <p:cNvPr id="879" name="Gruppieren"/>
          <p:cNvGrpSpPr/>
          <p:nvPr/>
        </p:nvGrpSpPr>
        <p:grpSpPr>
          <a:xfrm>
            <a:off x="710716" y="6862486"/>
            <a:ext cx="5180905" cy="2211847"/>
            <a:chOff x="0" y="0"/>
            <a:chExt cx="5180904" cy="2211845"/>
          </a:xfrm>
        </p:grpSpPr>
        <p:sp>
          <p:nvSpPr>
            <p:cNvPr id="877" name="Syntactical (soft)"/>
            <p:cNvSpPr txBox="1"/>
            <p:nvPr/>
          </p:nvSpPr>
          <p:spPr>
            <a:xfrm>
              <a:off x="0" y="0"/>
              <a:ext cx="3519069"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t>Syntactical (soft)</a:t>
              </a:r>
            </a:p>
          </p:txBody>
        </p:sp>
        <p:sp>
          <p:nvSpPr>
            <p:cNvPr id="878" name="(not SignalA) xor (not SignalB) / SignalC( counter)"/>
            <p:cNvSpPr txBox="1"/>
            <p:nvPr/>
          </p:nvSpPr>
          <p:spPr>
            <a:xfrm>
              <a:off x="0" y="724259"/>
              <a:ext cx="5180904" cy="14875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t">
              <a:spAutoFit/>
            </a:bodyPr>
            <a:lstStyle/>
            <a:p>
              <a:pPr algn="l">
                <a:defRPr sz="3000">
                  <a:latin typeface="Helvetica"/>
                  <a:ea typeface="Helvetica"/>
                  <a:cs typeface="Helvetica"/>
                  <a:sym typeface="Helvetica"/>
                </a:defRPr>
              </a:pPr>
              <a:r>
                <a:rPr dirty="0">
                  <a:latin typeface="Hack" panose="020B0609030202020204" pitchFamily="49" charset="0"/>
                  <a:ea typeface="Hack" panose="020B0609030202020204" pitchFamily="49" charset="0"/>
                  <a:cs typeface="Hack" panose="020B0609030202020204" pitchFamily="49" charset="0"/>
                </a:rPr>
                <a:t>(not </a:t>
              </a:r>
              <a:r>
                <a:rPr dirty="0" err="1">
                  <a:latin typeface="Hack" panose="020B0609030202020204" pitchFamily="49" charset="0"/>
                  <a:ea typeface="Hack" panose="020B0609030202020204" pitchFamily="49" charset="0"/>
                  <a:cs typeface="Hack" panose="020B0609030202020204" pitchFamily="49" charset="0"/>
                </a:rPr>
                <a:t>SignalA</a:t>
              </a:r>
              <a:r>
                <a:rPr dirty="0">
                  <a:latin typeface="Hack" panose="020B0609030202020204" pitchFamily="49" charset="0"/>
                  <a:ea typeface="Hack" panose="020B0609030202020204" pitchFamily="49" charset="0"/>
                  <a:cs typeface="Hack" panose="020B0609030202020204" pitchFamily="49" charset="0"/>
                </a:rPr>
                <a:t>) </a:t>
              </a:r>
              <a:r>
                <a:rPr dirty="0" err="1">
                  <a:latin typeface="Hack" panose="020B0609030202020204" pitchFamily="49" charset="0"/>
                  <a:ea typeface="Hack" panose="020B0609030202020204" pitchFamily="49" charset="0"/>
                  <a:cs typeface="Hack" panose="020B0609030202020204" pitchFamily="49" charset="0"/>
                </a:rPr>
                <a:t>xor</a:t>
              </a:r>
              <a:r>
                <a:rPr dirty="0">
                  <a:latin typeface="Hack" panose="020B0609030202020204" pitchFamily="49" charset="0"/>
                  <a:ea typeface="Hack" panose="020B0609030202020204" pitchFamily="49" charset="0"/>
                  <a:cs typeface="Hack" panose="020B0609030202020204" pitchFamily="49" charset="0"/>
                </a:rPr>
                <a:t> (not</a:t>
              </a:r>
              <a:br>
                <a:rPr dirty="0">
                  <a:latin typeface="Hack" panose="020B0609030202020204" pitchFamily="49" charset="0"/>
                  <a:ea typeface="Hack" panose="020B0609030202020204" pitchFamily="49" charset="0"/>
                  <a:cs typeface="Hack" panose="020B0609030202020204" pitchFamily="49" charset="0"/>
                </a:rPr>
              </a:br>
              <a:r>
                <a:rPr dirty="0" err="1">
                  <a:latin typeface="Hack" panose="020B0609030202020204" pitchFamily="49" charset="0"/>
                  <a:ea typeface="Hack" panose="020B0609030202020204" pitchFamily="49" charset="0"/>
                  <a:cs typeface="Hack" panose="020B0609030202020204" pitchFamily="49" charset="0"/>
                </a:rPr>
                <a:t>SignalB</a:t>
              </a:r>
              <a:r>
                <a:rPr dirty="0">
                  <a:latin typeface="Hack" panose="020B0609030202020204" pitchFamily="49" charset="0"/>
                  <a:ea typeface="Hack" panose="020B0609030202020204" pitchFamily="49" charset="0"/>
                  <a:cs typeface="Hack" panose="020B0609030202020204" pitchFamily="49" charset="0"/>
                </a:rPr>
                <a:t>) / </a:t>
              </a:r>
              <a:r>
                <a:rPr dirty="0" err="1">
                  <a:latin typeface="Hack" panose="020B0609030202020204" pitchFamily="49" charset="0"/>
                  <a:ea typeface="Hack" panose="020B0609030202020204" pitchFamily="49" charset="0"/>
                  <a:cs typeface="Hack" panose="020B0609030202020204" pitchFamily="49" charset="0"/>
                </a:rPr>
                <a:t>SignalC</a:t>
              </a:r>
              <a:r>
                <a:rPr dirty="0">
                  <a:latin typeface="Hack" panose="020B0609030202020204" pitchFamily="49" charset="0"/>
                  <a:ea typeface="Hack" panose="020B0609030202020204" pitchFamily="49" charset="0"/>
                  <a:cs typeface="Hack" panose="020B0609030202020204" pitchFamily="49" charset="0"/>
                </a:rPr>
                <a:t>(</a:t>
              </a:r>
              <a:br>
                <a:rPr dirty="0">
                  <a:latin typeface="Hack" panose="020B0609030202020204" pitchFamily="49" charset="0"/>
                  <a:ea typeface="Hack" panose="020B0609030202020204" pitchFamily="49" charset="0"/>
                  <a:cs typeface="Hack" panose="020B0609030202020204" pitchFamily="49" charset="0"/>
                </a:rPr>
              </a:br>
              <a:r>
                <a:rPr dirty="0">
                  <a:latin typeface="Hack" panose="020B0609030202020204" pitchFamily="49" charset="0"/>
                  <a:ea typeface="Hack" panose="020B0609030202020204" pitchFamily="49" charset="0"/>
                  <a:cs typeface="Hack" panose="020B0609030202020204" pitchFamily="49" charset="0"/>
                </a:rPr>
                <a:t>counter)</a:t>
              </a: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8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8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6" grpId="1" animBg="1" advAuto="0"/>
      <p:bldP spid="879" grpId="2" animBg="1" advAuto="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3" name="Wrapping Strategies"/>
          <p:cNvSpPr txBox="1">
            <a:spLocks noGrp="1"/>
          </p:cNvSpPr>
          <p:nvPr>
            <p:ph type="title"/>
          </p:nvPr>
        </p:nvSpPr>
        <p:spPr>
          <a:prstGeom prst="rect">
            <a:avLst/>
          </a:prstGeom>
        </p:spPr>
        <p:txBody>
          <a:bodyPr/>
          <a:lstStyle/>
          <a:p>
            <a:r>
              <a:t>Wrapping Strategies</a:t>
            </a:r>
          </a:p>
        </p:txBody>
      </p:sp>
      <p:sp>
        <p:nvSpPr>
          <p:cNvPr id="884"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79</a:t>
            </a:fld>
            <a:endParaRPr/>
          </a:p>
        </p:txBody>
      </p:sp>
      <p:grpSp>
        <p:nvGrpSpPr>
          <p:cNvPr id="887" name="Gruppieren"/>
          <p:cNvGrpSpPr/>
          <p:nvPr/>
        </p:nvGrpSpPr>
        <p:grpSpPr>
          <a:xfrm>
            <a:off x="710716" y="2671486"/>
            <a:ext cx="11644213" cy="1285610"/>
            <a:chOff x="0" y="0"/>
            <a:chExt cx="11644212" cy="1285608"/>
          </a:xfrm>
        </p:grpSpPr>
        <p:sp>
          <p:nvSpPr>
            <p:cNvPr id="885" name="Original"/>
            <p:cNvSpPr txBox="1"/>
            <p:nvPr/>
          </p:nvSpPr>
          <p:spPr>
            <a:xfrm>
              <a:off x="0" y="0"/>
              <a:ext cx="1714500"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t>Original</a:t>
              </a:r>
            </a:p>
          </p:txBody>
        </p:sp>
        <p:sp>
          <p:nvSpPr>
            <p:cNvPr id="886" name="(not SignalA) xor (not SignalB) / SignalC(counter)"/>
            <p:cNvSpPr txBox="1"/>
            <p:nvPr/>
          </p:nvSpPr>
          <p:spPr>
            <a:xfrm>
              <a:off x="0" y="721352"/>
              <a:ext cx="11644212" cy="56425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defRPr sz="3000">
                  <a:latin typeface="Helvetica"/>
                  <a:ea typeface="Helvetica"/>
                  <a:cs typeface="Helvetica"/>
                  <a:sym typeface="Helvetica"/>
                </a:defRPr>
              </a:lvl1pPr>
            </a:lstStyle>
            <a:p>
              <a:r>
                <a:rPr dirty="0">
                  <a:latin typeface="Hack" panose="020B0609030202020204" pitchFamily="49" charset="0"/>
                  <a:ea typeface="Hack" panose="020B0609030202020204" pitchFamily="49" charset="0"/>
                  <a:cs typeface="Hack" panose="020B0609030202020204" pitchFamily="49" charset="0"/>
                </a:rPr>
                <a:t>(not </a:t>
              </a:r>
              <a:r>
                <a:rPr dirty="0" err="1">
                  <a:latin typeface="Hack" panose="020B0609030202020204" pitchFamily="49" charset="0"/>
                  <a:ea typeface="Hack" panose="020B0609030202020204" pitchFamily="49" charset="0"/>
                  <a:cs typeface="Hack" panose="020B0609030202020204" pitchFamily="49" charset="0"/>
                </a:rPr>
                <a:t>SignalA</a:t>
              </a:r>
              <a:r>
                <a:rPr dirty="0">
                  <a:latin typeface="Hack" panose="020B0609030202020204" pitchFamily="49" charset="0"/>
                  <a:ea typeface="Hack" panose="020B0609030202020204" pitchFamily="49" charset="0"/>
                  <a:cs typeface="Hack" panose="020B0609030202020204" pitchFamily="49" charset="0"/>
                </a:rPr>
                <a:t>) </a:t>
              </a:r>
              <a:r>
                <a:rPr dirty="0" err="1">
                  <a:latin typeface="Hack" panose="020B0609030202020204" pitchFamily="49" charset="0"/>
                  <a:ea typeface="Hack" panose="020B0609030202020204" pitchFamily="49" charset="0"/>
                  <a:cs typeface="Hack" panose="020B0609030202020204" pitchFamily="49" charset="0"/>
                </a:rPr>
                <a:t>xor</a:t>
              </a:r>
              <a:r>
                <a:rPr dirty="0">
                  <a:latin typeface="Hack" panose="020B0609030202020204" pitchFamily="49" charset="0"/>
                  <a:ea typeface="Hack" panose="020B0609030202020204" pitchFamily="49" charset="0"/>
                  <a:cs typeface="Hack" panose="020B0609030202020204" pitchFamily="49" charset="0"/>
                </a:rPr>
                <a:t> (not </a:t>
              </a:r>
              <a:r>
                <a:rPr dirty="0" err="1">
                  <a:latin typeface="Hack" panose="020B0609030202020204" pitchFamily="49" charset="0"/>
                  <a:ea typeface="Hack" panose="020B0609030202020204" pitchFamily="49" charset="0"/>
                  <a:cs typeface="Hack" panose="020B0609030202020204" pitchFamily="49" charset="0"/>
                </a:rPr>
                <a:t>SignalB</a:t>
              </a:r>
              <a:r>
                <a:rPr dirty="0">
                  <a:latin typeface="Hack" panose="020B0609030202020204" pitchFamily="49" charset="0"/>
                  <a:ea typeface="Hack" panose="020B0609030202020204" pitchFamily="49" charset="0"/>
                  <a:cs typeface="Hack" panose="020B0609030202020204" pitchFamily="49" charset="0"/>
                </a:rPr>
                <a:t>) / </a:t>
              </a:r>
              <a:r>
                <a:rPr dirty="0" err="1">
                  <a:latin typeface="Hack" panose="020B0609030202020204" pitchFamily="49" charset="0"/>
                  <a:ea typeface="Hack" panose="020B0609030202020204" pitchFamily="49" charset="0"/>
                  <a:cs typeface="Hack" panose="020B0609030202020204" pitchFamily="49" charset="0"/>
                </a:rPr>
                <a:t>SignalC</a:t>
              </a:r>
              <a:r>
                <a:rPr dirty="0">
                  <a:latin typeface="Hack" panose="020B0609030202020204" pitchFamily="49" charset="0"/>
                  <a:ea typeface="Hack" panose="020B0609030202020204" pitchFamily="49" charset="0"/>
                  <a:cs typeface="Hack" panose="020B0609030202020204" pitchFamily="49" charset="0"/>
                </a:rPr>
                <a:t>(counter)</a:t>
              </a:r>
            </a:p>
          </p:txBody>
        </p:sp>
      </p:grpSp>
      <p:sp>
        <p:nvSpPr>
          <p:cNvPr id="888" name="Linie"/>
          <p:cNvSpPr/>
          <p:nvPr/>
        </p:nvSpPr>
        <p:spPr>
          <a:xfrm flipV="1">
            <a:off x="5816600" y="2671486"/>
            <a:ext cx="1" cy="6599514"/>
          </a:xfrm>
          <a:prstGeom prst="line">
            <a:avLst/>
          </a:prstGeom>
          <a:ln w="50800">
            <a:solidFill>
              <a:srgbClr val="53585F"/>
            </a:solidFill>
            <a:custDash>
              <a:ds d="200000" sp="200000"/>
            </a:custDash>
            <a:miter lim="400000"/>
          </a:ln>
        </p:spPr>
        <p:txBody>
          <a:bodyPr lIns="50800" tIns="50800" rIns="50800" bIns="50800" anchor="ctr"/>
          <a:lstStyle/>
          <a:p>
            <a:pPr>
              <a:defRPr sz="2400"/>
            </a:pPr>
            <a:endParaRPr/>
          </a:p>
        </p:txBody>
      </p:sp>
      <p:grpSp>
        <p:nvGrpSpPr>
          <p:cNvPr id="891" name="Gruppieren"/>
          <p:cNvGrpSpPr/>
          <p:nvPr/>
        </p:nvGrpSpPr>
        <p:grpSpPr>
          <a:xfrm>
            <a:off x="710716" y="4258986"/>
            <a:ext cx="4026743" cy="2211847"/>
            <a:chOff x="0" y="0"/>
            <a:chExt cx="4026742" cy="2211845"/>
          </a:xfrm>
        </p:grpSpPr>
        <p:sp>
          <p:nvSpPr>
            <p:cNvPr id="889" name="Semantical"/>
            <p:cNvSpPr txBox="1"/>
            <p:nvPr/>
          </p:nvSpPr>
          <p:spPr>
            <a:xfrm>
              <a:off x="0" y="0"/>
              <a:ext cx="2375612"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t>Semantical</a:t>
              </a:r>
            </a:p>
          </p:txBody>
        </p:sp>
        <p:sp>
          <p:nvSpPr>
            <p:cNvPr id="890" name="(not SignalA) xor (not SignalB) / SignalC(counter)"/>
            <p:cNvSpPr txBox="1"/>
            <p:nvPr/>
          </p:nvSpPr>
          <p:spPr>
            <a:xfrm>
              <a:off x="0" y="724259"/>
              <a:ext cx="4026742" cy="148758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t">
              <a:spAutoFit/>
            </a:bodyPr>
            <a:lstStyle/>
            <a:p>
              <a:pPr algn="l">
                <a:defRPr sz="3000">
                  <a:latin typeface="Helvetica"/>
                  <a:ea typeface="Helvetica"/>
                  <a:cs typeface="Helvetica"/>
                  <a:sym typeface="Helvetica"/>
                </a:defRPr>
              </a:pPr>
              <a:r>
                <a:rPr dirty="0">
                  <a:latin typeface="Hack" panose="020B0609030202020204" pitchFamily="49" charset="0"/>
                  <a:ea typeface="Hack" panose="020B0609030202020204" pitchFamily="49" charset="0"/>
                  <a:cs typeface="Hack" panose="020B0609030202020204" pitchFamily="49" charset="0"/>
                </a:rPr>
                <a:t>(not </a:t>
              </a:r>
              <a:r>
                <a:rPr dirty="0" err="1">
                  <a:latin typeface="Hack" panose="020B0609030202020204" pitchFamily="49" charset="0"/>
                  <a:ea typeface="Hack" panose="020B0609030202020204" pitchFamily="49" charset="0"/>
                  <a:cs typeface="Hack" panose="020B0609030202020204" pitchFamily="49" charset="0"/>
                </a:rPr>
                <a:t>SignalA</a:t>
              </a:r>
              <a:r>
                <a:rPr dirty="0">
                  <a:latin typeface="Hack" panose="020B0609030202020204" pitchFamily="49" charset="0"/>
                  <a:ea typeface="Hack" panose="020B0609030202020204" pitchFamily="49" charset="0"/>
                  <a:cs typeface="Hack" panose="020B0609030202020204" pitchFamily="49" charset="0"/>
                </a:rPr>
                <a:t>) </a:t>
              </a:r>
              <a:r>
                <a:rPr dirty="0" err="1">
                  <a:latin typeface="Hack" panose="020B0609030202020204" pitchFamily="49" charset="0"/>
                  <a:ea typeface="Hack" panose="020B0609030202020204" pitchFamily="49" charset="0"/>
                  <a:cs typeface="Hack" panose="020B0609030202020204" pitchFamily="49" charset="0"/>
                </a:rPr>
                <a:t>xor</a:t>
              </a:r>
              <a:br>
                <a:rPr dirty="0">
                  <a:latin typeface="Hack" panose="020B0609030202020204" pitchFamily="49" charset="0"/>
                  <a:ea typeface="Hack" panose="020B0609030202020204" pitchFamily="49" charset="0"/>
                  <a:cs typeface="Hack" panose="020B0609030202020204" pitchFamily="49" charset="0"/>
                </a:rPr>
              </a:br>
              <a:r>
                <a:rPr dirty="0">
                  <a:latin typeface="Hack" panose="020B0609030202020204" pitchFamily="49" charset="0"/>
                  <a:ea typeface="Hack" panose="020B0609030202020204" pitchFamily="49" charset="0"/>
                  <a:cs typeface="Hack" panose="020B0609030202020204" pitchFamily="49" charset="0"/>
                </a:rPr>
                <a:t>(not </a:t>
              </a:r>
              <a:r>
                <a:rPr dirty="0" err="1">
                  <a:latin typeface="Hack" panose="020B0609030202020204" pitchFamily="49" charset="0"/>
                  <a:ea typeface="Hack" panose="020B0609030202020204" pitchFamily="49" charset="0"/>
                  <a:cs typeface="Hack" panose="020B0609030202020204" pitchFamily="49" charset="0"/>
                </a:rPr>
                <a:t>SignalB</a:t>
              </a:r>
              <a:r>
                <a:rPr dirty="0">
                  <a:latin typeface="Hack" panose="020B0609030202020204" pitchFamily="49" charset="0"/>
                  <a:ea typeface="Hack" panose="020B0609030202020204" pitchFamily="49" charset="0"/>
                  <a:cs typeface="Hack" panose="020B0609030202020204" pitchFamily="49" charset="0"/>
                </a:rPr>
                <a:t>) /</a:t>
              </a:r>
              <a:br>
                <a:rPr dirty="0">
                  <a:latin typeface="Hack" panose="020B0609030202020204" pitchFamily="49" charset="0"/>
                  <a:ea typeface="Hack" panose="020B0609030202020204" pitchFamily="49" charset="0"/>
                  <a:cs typeface="Hack" panose="020B0609030202020204" pitchFamily="49" charset="0"/>
                </a:rPr>
              </a:br>
              <a:r>
                <a:rPr dirty="0" err="1">
                  <a:latin typeface="Hack" panose="020B0609030202020204" pitchFamily="49" charset="0"/>
                  <a:ea typeface="Hack" panose="020B0609030202020204" pitchFamily="49" charset="0"/>
                  <a:cs typeface="Hack" panose="020B0609030202020204" pitchFamily="49" charset="0"/>
                </a:rPr>
                <a:t>SignalC</a:t>
              </a:r>
              <a:r>
                <a:rPr dirty="0">
                  <a:latin typeface="Hack" panose="020B0609030202020204" pitchFamily="49" charset="0"/>
                  <a:ea typeface="Hack" panose="020B0609030202020204" pitchFamily="49" charset="0"/>
                  <a:cs typeface="Hack" panose="020B0609030202020204" pitchFamily="49" charset="0"/>
                </a:rPr>
                <a:t>(counter)</a:t>
              </a:r>
            </a:p>
          </p:txBody>
        </p:sp>
      </p:gr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Map Features"/>
          <p:cNvSpPr txBox="1">
            <a:spLocks noGrp="1"/>
          </p:cNvSpPr>
          <p:nvPr>
            <p:ph type="title"/>
          </p:nvPr>
        </p:nvSpPr>
        <p:spPr>
          <a:prstGeom prst="rect">
            <a:avLst/>
          </a:prstGeom>
        </p:spPr>
        <p:txBody>
          <a:bodyPr/>
          <a:lstStyle/>
          <a:p>
            <a:r>
              <a:rPr lang="de-DE" dirty="0"/>
              <a:t>Placement Goals</a:t>
            </a:r>
            <a:endParaRPr dirty="0"/>
          </a:p>
        </p:txBody>
      </p:sp>
      <p:sp>
        <p:nvSpPr>
          <p:cNvPr id="203"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8</a:t>
            </a:fld>
            <a:endParaRPr/>
          </a:p>
        </p:txBody>
      </p:sp>
      <p:grpSp>
        <p:nvGrpSpPr>
          <p:cNvPr id="20" name="Gruppieren">
            <a:extLst>
              <a:ext uri="{FF2B5EF4-FFF2-40B4-BE49-F238E27FC236}">
                <a16:creationId xmlns:a16="http://schemas.microsoft.com/office/drawing/2014/main" id="{B4D5D95A-43D3-A04D-A8AE-797702E3F867}"/>
              </a:ext>
            </a:extLst>
          </p:cNvPr>
          <p:cNvGrpSpPr/>
          <p:nvPr/>
        </p:nvGrpSpPr>
        <p:grpSpPr>
          <a:xfrm>
            <a:off x="1937048" y="2247073"/>
            <a:ext cx="9130705" cy="2122856"/>
            <a:chOff x="1547693" y="179933"/>
            <a:chExt cx="9130705" cy="2122855"/>
          </a:xfrm>
        </p:grpSpPr>
        <p:sp>
          <p:nvSpPr>
            <p:cNvPr id="21" name="Equally sized labels">
              <a:extLst>
                <a:ext uri="{FF2B5EF4-FFF2-40B4-BE49-F238E27FC236}">
                  <a16:creationId xmlns:a16="http://schemas.microsoft.com/office/drawing/2014/main" id="{6DB9D527-853D-B849-BBAA-54A76A038727}"/>
                </a:ext>
              </a:extLst>
            </p:cNvPr>
            <p:cNvSpPr txBox="1"/>
            <p:nvPr/>
          </p:nvSpPr>
          <p:spPr>
            <a:xfrm>
              <a:off x="4780130" y="179933"/>
              <a:ext cx="2665794" cy="87203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defRPr sz="5000"/>
              </a:lvl1pPr>
            </a:lstStyle>
            <a:p>
              <a:pPr algn="ctr"/>
              <a:r>
                <a:rPr lang="de-DE" dirty="0" err="1"/>
                <a:t>Legibility</a:t>
              </a:r>
              <a:endParaRPr dirty="0"/>
            </a:p>
          </p:txBody>
        </p:sp>
        <p:sp>
          <p:nvSpPr>
            <p:cNvPr id="22" name="Otherwise, take the largest label and enlarge…">
              <a:extLst>
                <a:ext uri="{FF2B5EF4-FFF2-40B4-BE49-F238E27FC236}">
                  <a16:creationId xmlns:a16="http://schemas.microsoft.com/office/drawing/2014/main" id="{F57F72FD-1787-F142-9EDB-480B12F834D7}"/>
                </a:ext>
              </a:extLst>
            </p:cNvPr>
            <p:cNvSpPr txBox="1"/>
            <p:nvPr/>
          </p:nvSpPr>
          <p:spPr>
            <a:xfrm>
              <a:off x="1547693" y="1092200"/>
              <a:ext cx="9130705" cy="121058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t">
              <a:spAutoFit/>
            </a:bodyPr>
            <a:lstStyle/>
            <a:p>
              <a:pPr>
                <a:defRPr>
                  <a:solidFill>
                    <a:srgbClr val="53585F"/>
                  </a:solidFill>
                </a:defRPr>
              </a:pPr>
              <a:r>
                <a:rPr lang="de-DE" dirty="0"/>
                <a:t>Labels </a:t>
              </a:r>
              <a:r>
                <a:rPr lang="de-DE" dirty="0" err="1"/>
                <a:t>should</a:t>
              </a:r>
              <a:r>
                <a:rPr lang="de-DE" dirty="0"/>
                <a:t> </a:t>
              </a:r>
              <a:r>
                <a:rPr lang="de-DE" dirty="0" err="1"/>
                <a:t>be</a:t>
              </a:r>
              <a:r>
                <a:rPr lang="de-DE" dirty="0"/>
                <a:t> easy </a:t>
              </a:r>
              <a:r>
                <a:rPr lang="de-DE" dirty="0" err="1"/>
                <a:t>to</a:t>
              </a:r>
              <a:r>
                <a:rPr lang="de-DE" dirty="0"/>
                <a:t> </a:t>
              </a:r>
              <a:r>
                <a:rPr lang="de-DE" dirty="0" err="1"/>
                <a:t>read</a:t>
              </a:r>
              <a:r>
                <a:rPr lang="de-DE" dirty="0"/>
                <a:t>, easy </a:t>
              </a:r>
              <a:r>
                <a:rPr lang="de-DE" dirty="0" err="1"/>
                <a:t>to</a:t>
              </a:r>
              <a:r>
                <a:rPr lang="de-DE" dirty="0"/>
                <a:t> find,</a:t>
              </a:r>
            </a:p>
            <a:p>
              <a:pPr>
                <a:defRPr>
                  <a:solidFill>
                    <a:srgbClr val="53585F"/>
                  </a:solidFill>
                </a:defRPr>
              </a:pPr>
              <a:r>
                <a:rPr lang="de-DE" dirty="0" err="1"/>
                <a:t>and</a:t>
              </a:r>
              <a:r>
                <a:rPr lang="de-DE" dirty="0"/>
                <a:t> </a:t>
              </a:r>
              <a:r>
                <a:rPr lang="de-DE" dirty="0" err="1"/>
                <a:t>be</a:t>
              </a:r>
              <a:r>
                <a:rPr lang="de-DE" dirty="0"/>
                <a:t> </a:t>
              </a:r>
              <a:r>
                <a:rPr lang="de-DE" dirty="0" err="1"/>
                <a:t>recognizable</a:t>
              </a:r>
              <a:r>
                <a:rPr lang="de-DE" dirty="0"/>
                <a:t> </a:t>
              </a:r>
              <a:r>
                <a:rPr lang="de-DE" dirty="0" err="1"/>
                <a:t>as</a:t>
              </a:r>
              <a:r>
                <a:rPr lang="de-DE" dirty="0"/>
                <a:t> </a:t>
              </a:r>
              <a:r>
                <a:rPr lang="de-DE" dirty="0" err="1"/>
                <a:t>being</a:t>
              </a:r>
              <a:r>
                <a:rPr lang="de-DE" dirty="0"/>
                <a:t> </a:t>
              </a:r>
              <a:r>
                <a:rPr lang="de-DE" dirty="0" err="1"/>
                <a:t>labels</a:t>
              </a:r>
              <a:r>
                <a:rPr lang="de-DE" dirty="0"/>
                <a:t>.</a:t>
              </a:r>
              <a:endParaRPr dirty="0"/>
            </a:p>
          </p:txBody>
        </p:sp>
      </p:grpSp>
      <p:grpSp>
        <p:nvGrpSpPr>
          <p:cNvPr id="23" name="Gruppieren">
            <a:extLst>
              <a:ext uri="{FF2B5EF4-FFF2-40B4-BE49-F238E27FC236}">
                <a16:creationId xmlns:a16="http://schemas.microsoft.com/office/drawing/2014/main" id="{68E00185-EC87-F24F-9F80-D42057C287C0}"/>
              </a:ext>
            </a:extLst>
          </p:cNvPr>
          <p:cNvGrpSpPr/>
          <p:nvPr/>
        </p:nvGrpSpPr>
        <p:grpSpPr>
          <a:xfrm>
            <a:off x="1603623" y="4971583"/>
            <a:ext cx="9797555" cy="1568858"/>
            <a:chOff x="75533" y="141833"/>
            <a:chExt cx="9797554" cy="1568857"/>
          </a:xfrm>
        </p:grpSpPr>
        <p:sp>
          <p:nvSpPr>
            <p:cNvPr id="24" name="At most 1 label per edge">
              <a:extLst>
                <a:ext uri="{FF2B5EF4-FFF2-40B4-BE49-F238E27FC236}">
                  <a16:creationId xmlns:a16="http://schemas.microsoft.com/office/drawing/2014/main" id="{747C249D-E2D1-9649-94C4-D7017AFB892C}"/>
                </a:ext>
              </a:extLst>
            </p:cNvPr>
            <p:cNvSpPr txBox="1"/>
            <p:nvPr/>
          </p:nvSpPr>
          <p:spPr>
            <a:xfrm>
              <a:off x="1167176" y="141833"/>
              <a:ext cx="7614264" cy="8720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defRPr sz="5000"/>
              </a:lvl1pPr>
            </a:lstStyle>
            <a:p>
              <a:pPr algn="ctr"/>
              <a:r>
                <a:rPr lang="de-DE" dirty="0"/>
                <a:t>Clear </a:t>
              </a:r>
              <a:r>
                <a:rPr lang="de-DE" dirty="0" err="1"/>
                <a:t>Graphic</a:t>
              </a:r>
              <a:r>
                <a:rPr lang="de-DE" dirty="0"/>
                <a:t> </a:t>
              </a:r>
              <a:r>
                <a:rPr lang="de-DE" dirty="0" err="1"/>
                <a:t>Association</a:t>
              </a:r>
              <a:endParaRPr dirty="0"/>
            </a:p>
          </p:txBody>
        </p:sp>
        <p:sp>
          <p:nvSpPr>
            <p:cNvPr id="25" name="Otherwise, group labels together.">
              <a:extLst>
                <a:ext uri="{FF2B5EF4-FFF2-40B4-BE49-F238E27FC236}">
                  <a16:creationId xmlns:a16="http://schemas.microsoft.com/office/drawing/2014/main" id="{08B09D85-CD4D-D540-90C5-94D19EEF0E22}"/>
                </a:ext>
              </a:extLst>
            </p:cNvPr>
            <p:cNvSpPr txBox="1"/>
            <p:nvPr/>
          </p:nvSpPr>
          <p:spPr>
            <a:xfrm>
              <a:off x="75533" y="1054100"/>
              <a:ext cx="9797554" cy="65659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t">
              <a:spAutoFit/>
            </a:bodyPr>
            <a:lstStyle>
              <a:lvl1pPr algn="l">
                <a:defRPr>
                  <a:solidFill>
                    <a:srgbClr val="53585F"/>
                  </a:solidFill>
                </a:defRPr>
              </a:lvl1pPr>
            </a:lstStyle>
            <a:p>
              <a:pPr algn="ctr"/>
              <a:r>
                <a:rPr lang="de-DE" dirty="0" err="1"/>
                <a:t>It</a:t>
              </a:r>
              <a:r>
                <a:rPr lang="de-DE" dirty="0"/>
                <a:t> </a:t>
              </a:r>
              <a:r>
                <a:rPr lang="de-DE" dirty="0" err="1"/>
                <a:t>should</a:t>
              </a:r>
              <a:r>
                <a:rPr lang="de-DE" dirty="0"/>
                <a:t> </a:t>
              </a:r>
              <a:r>
                <a:rPr lang="de-DE" dirty="0" err="1"/>
                <a:t>be</a:t>
              </a:r>
              <a:r>
                <a:rPr lang="de-DE" dirty="0"/>
                <a:t> </a:t>
              </a:r>
              <a:r>
                <a:rPr lang="de-DE" dirty="0" err="1"/>
                <a:t>clear</a:t>
              </a:r>
              <a:r>
                <a:rPr lang="de-DE" dirty="0"/>
                <a:t> </a:t>
              </a:r>
              <a:r>
                <a:rPr lang="de-DE" dirty="0" err="1"/>
                <a:t>which</a:t>
              </a:r>
              <a:r>
                <a:rPr lang="de-DE" dirty="0"/>
                <a:t> </a:t>
              </a:r>
              <a:r>
                <a:rPr lang="de-DE" dirty="0" err="1"/>
                <a:t>element</a:t>
              </a:r>
              <a:r>
                <a:rPr lang="de-DE" dirty="0"/>
                <a:t> a </a:t>
              </a:r>
              <a:r>
                <a:rPr lang="de-DE" dirty="0" err="1"/>
                <a:t>label</a:t>
              </a:r>
              <a:r>
                <a:rPr lang="de-DE" dirty="0"/>
                <a:t> </a:t>
              </a:r>
              <a:r>
                <a:rPr lang="de-DE" dirty="0" err="1"/>
                <a:t>labels</a:t>
              </a:r>
              <a:r>
                <a:rPr lang="de-DE" dirty="0"/>
                <a:t>.</a:t>
              </a:r>
              <a:endParaRPr dirty="0"/>
            </a:p>
          </p:txBody>
        </p:sp>
      </p:grpSp>
      <p:grpSp>
        <p:nvGrpSpPr>
          <p:cNvPr id="26" name="Gruppieren">
            <a:extLst>
              <a:ext uri="{FF2B5EF4-FFF2-40B4-BE49-F238E27FC236}">
                <a16:creationId xmlns:a16="http://schemas.microsoft.com/office/drawing/2014/main" id="{F67F2215-6284-4F44-BF04-01CEE9001431}"/>
              </a:ext>
            </a:extLst>
          </p:cNvPr>
          <p:cNvGrpSpPr/>
          <p:nvPr/>
        </p:nvGrpSpPr>
        <p:grpSpPr>
          <a:xfrm>
            <a:off x="2013992" y="7142095"/>
            <a:ext cx="8976817" cy="1568858"/>
            <a:chOff x="485906" y="141833"/>
            <a:chExt cx="8976816" cy="1568857"/>
          </a:xfrm>
        </p:grpSpPr>
        <p:sp>
          <p:nvSpPr>
            <p:cNvPr id="27" name="At most 1 label per edge">
              <a:extLst>
                <a:ext uri="{FF2B5EF4-FFF2-40B4-BE49-F238E27FC236}">
                  <a16:creationId xmlns:a16="http://schemas.microsoft.com/office/drawing/2014/main" id="{7712F34C-83FA-3A41-9165-E1DC54811065}"/>
                </a:ext>
              </a:extLst>
            </p:cNvPr>
            <p:cNvSpPr txBox="1"/>
            <p:nvPr/>
          </p:nvSpPr>
          <p:spPr>
            <a:xfrm>
              <a:off x="1665715" y="141833"/>
              <a:ext cx="6617196" cy="8720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defRPr sz="5000"/>
              </a:lvl1pPr>
            </a:lstStyle>
            <a:p>
              <a:pPr algn="ctr"/>
              <a:r>
                <a:rPr lang="de-DE" dirty="0" err="1"/>
                <a:t>Minimize</a:t>
              </a:r>
              <a:r>
                <a:rPr lang="de-DE" dirty="0"/>
                <a:t> </a:t>
              </a:r>
              <a:r>
                <a:rPr lang="de-DE" dirty="0" err="1"/>
                <a:t>Disturbances</a:t>
              </a:r>
              <a:endParaRPr dirty="0"/>
            </a:p>
          </p:txBody>
        </p:sp>
        <p:sp>
          <p:nvSpPr>
            <p:cNvPr id="28" name="Otherwise, group labels together.">
              <a:extLst>
                <a:ext uri="{FF2B5EF4-FFF2-40B4-BE49-F238E27FC236}">
                  <a16:creationId xmlns:a16="http://schemas.microsoft.com/office/drawing/2014/main" id="{F1A4BA31-73A6-6A49-BBB4-C093C63C3361}"/>
                </a:ext>
              </a:extLst>
            </p:cNvPr>
            <p:cNvSpPr txBox="1"/>
            <p:nvPr/>
          </p:nvSpPr>
          <p:spPr>
            <a:xfrm>
              <a:off x="485906" y="1054100"/>
              <a:ext cx="8976816" cy="65659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t">
              <a:spAutoFit/>
            </a:bodyPr>
            <a:lstStyle>
              <a:lvl1pPr algn="l">
                <a:defRPr>
                  <a:solidFill>
                    <a:srgbClr val="53585F"/>
                  </a:solidFill>
                </a:defRPr>
              </a:lvl1pPr>
            </a:lstStyle>
            <a:p>
              <a:pPr algn="ctr"/>
              <a:r>
                <a:rPr lang="de-DE" dirty="0" err="1"/>
                <a:t>Get</a:t>
              </a:r>
              <a:r>
                <a:rPr lang="de-DE" dirty="0"/>
                <a:t> </a:t>
              </a:r>
              <a:r>
                <a:rPr lang="de-DE" dirty="0" err="1"/>
                <a:t>away</a:t>
              </a:r>
              <a:r>
                <a:rPr lang="de-DE" dirty="0"/>
                <a:t> </a:t>
              </a:r>
              <a:r>
                <a:rPr lang="de-DE" dirty="0" err="1"/>
                <a:t>with</a:t>
              </a:r>
              <a:r>
                <a:rPr lang="de-DE" dirty="0"/>
                <a:t> </a:t>
              </a:r>
              <a:r>
                <a:rPr lang="de-DE" dirty="0" err="1"/>
                <a:t>as</a:t>
              </a:r>
              <a:r>
                <a:rPr lang="de-DE" dirty="0"/>
                <a:t> </a:t>
              </a:r>
              <a:r>
                <a:rPr lang="de-DE" dirty="0" err="1"/>
                <a:t>few</a:t>
              </a:r>
              <a:r>
                <a:rPr lang="de-DE" dirty="0"/>
                <a:t> </a:t>
              </a:r>
              <a:r>
                <a:rPr lang="de-DE" dirty="0" err="1"/>
                <a:t>overlaps</a:t>
              </a:r>
              <a:r>
                <a:rPr lang="de-DE" dirty="0"/>
                <a:t> </a:t>
              </a:r>
              <a:r>
                <a:rPr lang="de-DE" dirty="0" err="1"/>
                <a:t>as</a:t>
              </a:r>
              <a:r>
                <a:rPr lang="de-DE" dirty="0"/>
                <a:t> </a:t>
              </a:r>
              <a:r>
                <a:rPr lang="de-DE" dirty="0" err="1"/>
                <a:t>possible</a:t>
              </a:r>
              <a:r>
                <a:rPr lang="de-DE" dirty="0"/>
                <a:t>.</a:t>
              </a:r>
              <a:endParaRPr dirty="0"/>
            </a:p>
          </p:txBody>
        </p:sp>
      </p:grpSp>
    </p:spTree>
    <p:extLst>
      <p:ext uri="{BB962C8B-B14F-4D97-AF65-F5344CB8AC3E}">
        <p14:creationId xmlns:p14="http://schemas.microsoft.com/office/powerpoint/2010/main" val="2009542922"/>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advAuto="0"/>
      <p:bldP spid="23" grpId="0" animBg="1" advAuto="0"/>
      <p:bldP spid="26" grpId="0" animBg="1" advAuto="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5" name="SCChart Strategies"/>
          <p:cNvSpPr txBox="1">
            <a:spLocks noGrp="1"/>
          </p:cNvSpPr>
          <p:nvPr>
            <p:ph type="title"/>
          </p:nvPr>
        </p:nvSpPr>
        <p:spPr>
          <a:prstGeom prst="rect">
            <a:avLst/>
          </a:prstGeom>
        </p:spPr>
        <p:txBody>
          <a:bodyPr/>
          <a:lstStyle/>
          <a:p>
            <a:r>
              <a:t>SCChart Strategies</a:t>
            </a:r>
          </a:p>
        </p:txBody>
      </p:sp>
      <p:sp>
        <p:nvSpPr>
          <p:cNvPr id="896"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80</a:t>
            </a:fld>
            <a:endParaRPr/>
          </a:p>
        </p:txBody>
      </p:sp>
      <p:grpSp>
        <p:nvGrpSpPr>
          <p:cNvPr id="899" name="Gruppieren"/>
          <p:cNvGrpSpPr/>
          <p:nvPr/>
        </p:nvGrpSpPr>
        <p:grpSpPr>
          <a:xfrm>
            <a:off x="710716" y="2671486"/>
            <a:ext cx="7489230" cy="1285610"/>
            <a:chOff x="0" y="0"/>
            <a:chExt cx="7489229" cy="1285608"/>
          </a:xfrm>
        </p:grpSpPr>
        <p:sp>
          <p:nvSpPr>
            <p:cNvPr id="897" name="Original"/>
            <p:cNvSpPr txBox="1"/>
            <p:nvPr/>
          </p:nvSpPr>
          <p:spPr>
            <a:xfrm>
              <a:off x="0" y="0"/>
              <a:ext cx="1714500"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t>Original</a:t>
              </a:r>
            </a:p>
          </p:txBody>
        </p:sp>
        <p:sp>
          <p:nvSpPr>
            <p:cNvPr id="898" name="2: max(carCount, trainCount) &gt; 1"/>
            <p:cNvSpPr txBox="1"/>
            <p:nvPr/>
          </p:nvSpPr>
          <p:spPr>
            <a:xfrm>
              <a:off x="0" y="721352"/>
              <a:ext cx="7489229" cy="56425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defRPr sz="3000">
                  <a:latin typeface="Helvetica"/>
                  <a:ea typeface="Helvetica"/>
                  <a:cs typeface="Helvetica"/>
                  <a:sym typeface="Helvetica"/>
                </a:defRPr>
              </a:lvl1pPr>
            </a:lstStyle>
            <a:p>
              <a:r>
                <a:rPr dirty="0">
                  <a:latin typeface="Hack" panose="020B0609030202020204" pitchFamily="49" charset="0"/>
                  <a:ea typeface="Hack" panose="020B0609030202020204" pitchFamily="49" charset="0"/>
                  <a:cs typeface="Hack" panose="020B0609030202020204" pitchFamily="49" charset="0"/>
                </a:rPr>
                <a:t>2: max(</a:t>
              </a:r>
              <a:r>
                <a:rPr dirty="0" err="1">
                  <a:latin typeface="Hack" panose="020B0609030202020204" pitchFamily="49" charset="0"/>
                  <a:ea typeface="Hack" panose="020B0609030202020204" pitchFamily="49" charset="0"/>
                  <a:cs typeface="Hack" panose="020B0609030202020204" pitchFamily="49" charset="0"/>
                </a:rPr>
                <a:t>carCount</a:t>
              </a:r>
              <a:r>
                <a:rPr dirty="0">
                  <a:latin typeface="Hack" panose="020B0609030202020204" pitchFamily="49" charset="0"/>
                  <a:ea typeface="Hack" panose="020B0609030202020204" pitchFamily="49" charset="0"/>
                  <a:cs typeface="Hack" panose="020B0609030202020204" pitchFamily="49" charset="0"/>
                </a:rPr>
                <a:t>, </a:t>
              </a:r>
              <a:r>
                <a:rPr dirty="0" err="1">
                  <a:latin typeface="Hack" panose="020B0609030202020204" pitchFamily="49" charset="0"/>
                  <a:ea typeface="Hack" panose="020B0609030202020204" pitchFamily="49" charset="0"/>
                  <a:cs typeface="Hack" panose="020B0609030202020204" pitchFamily="49" charset="0"/>
                </a:rPr>
                <a:t>trainCount</a:t>
              </a:r>
              <a:r>
                <a:rPr dirty="0">
                  <a:latin typeface="Hack" panose="020B0609030202020204" pitchFamily="49" charset="0"/>
                  <a:ea typeface="Hack" panose="020B0609030202020204" pitchFamily="49" charset="0"/>
                  <a:cs typeface="Hack" panose="020B0609030202020204" pitchFamily="49" charset="0"/>
                </a:rPr>
                <a:t>) &gt; 1</a:t>
              </a:r>
            </a:p>
          </p:txBody>
        </p:sp>
      </p:grpSp>
      <p:grpSp>
        <p:nvGrpSpPr>
          <p:cNvPr id="902" name="Gruppieren"/>
          <p:cNvGrpSpPr/>
          <p:nvPr/>
        </p:nvGrpSpPr>
        <p:grpSpPr>
          <a:xfrm>
            <a:off x="710716" y="4322486"/>
            <a:ext cx="3933750" cy="1285610"/>
            <a:chOff x="0" y="0"/>
            <a:chExt cx="3933749" cy="1285608"/>
          </a:xfrm>
        </p:grpSpPr>
        <p:sp>
          <p:nvSpPr>
            <p:cNvPr id="900" name="Transition priorities"/>
            <p:cNvSpPr txBox="1"/>
            <p:nvPr/>
          </p:nvSpPr>
          <p:spPr>
            <a:xfrm>
              <a:off x="0" y="0"/>
              <a:ext cx="3933749"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t>Transition priorities</a:t>
              </a:r>
            </a:p>
          </p:txBody>
        </p:sp>
        <p:sp>
          <p:nvSpPr>
            <p:cNvPr id="901" name="max(carCount, trainCount) &gt; 1"/>
            <p:cNvSpPr txBox="1"/>
            <p:nvPr/>
          </p:nvSpPr>
          <p:spPr>
            <a:xfrm>
              <a:off x="0" y="721352"/>
              <a:ext cx="333425" cy="56425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defRPr sz="3000">
                  <a:latin typeface="Helvetica"/>
                  <a:ea typeface="Helvetica"/>
                  <a:cs typeface="Helvetica"/>
                  <a:sym typeface="Helvetica"/>
                </a:defRPr>
              </a:lvl1pPr>
            </a:lstStyle>
            <a:p>
              <a:r>
                <a:rPr lang="de-DE" dirty="0">
                  <a:latin typeface="Hack" panose="020B0609030202020204" pitchFamily="49" charset="0"/>
                  <a:ea typeface="Hack" panose="020B0609030202020204" pitchFamily="49" charset="0"/>
                  <a:cs typeface="Hack" panose="020B0609030202020204" pitchFamily="49" charset="0"/>
                </a:rPr>
                <a:t>2</a:t>
              </a:r>
              <a:endParaRPr dirty="0">
                <a:latin typeface="Hack" panose="020B0609030202020204" pitchFamily="49" charset="0"/>
                <a:ea typeface="Hack" panose="020B0609030202020204" pitchFamily="49" charset="0"/>
                <a:cs typeface="Hack" panose="020B0609030202020204" pitchFamily="49" charset="0"/>
              </a:endParaRPr>
            </a:p>
          </p:txBody>
        </p:sp>
      </p:grpSp>
      <p:grpSp>
        <p:nvGrpSpPr>
          <p:cNvPr id="905" name="Gruppieren"/>
          <p:cNvGrpSpPr/>
          <p:nvPr/>
        </p:nvGrpSpPr>
        <p:grpSpPr>
          <a:xfrm>
            <a:off x="710716" y="5973486"/>
            <a:ext cx="3565079" cy="1285610"/>
            <a:chOff x="0" y="0"/>
            <a:chExt cx="3565078" cy="1285608"/>
          </a:xfrm>
        </p:grpSpPr>
        <p:sp>
          <p:nvSpPr>
            <p:cNvPr id="903" name="Host code calls"/>
            <p:cNvSpPr txBox="1"/>
            <p:nvPr/>
          </p:nvSpPr>
          <p:spPr>
            <a:xfrm>
              <a:off x="0" y="0"/>
              <a:ext cx="3290469"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t>Host code calls</a:t>
              </a:r>
            </a:p>
          </p:txBody>
        </p:sp>
        <p:sp>
          <p:nvSpPr>
            <p:cNvPr id="904" name="2: max(...) &gt; 1"/>
            <p:cNvSpPr txBox="1"/>
            <p:nvPr/>
          </p:nvSpPr>
          <p:spPr>
            <a:xfrm>
              <a:off x="0" y="721352"/>
              <a:ext cx="3565078" cy="56425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defRPr sz="3000">
                  <a:latin typeface="Helvetica"/>
                  <a:ea typeface="Helvetica"/>
                  <a:cs typeface="Helvetica"/>
                  <a:sym typeface="Helvetica"/>
                </a:defRPr>
              </a:lvl1pPr>
            </a:lstStyle>
            <a:p>
              <a:r>
                <a:rPr dirty="0">
                  <a:latin typeface="Hack" panose="020B0609030202020204" pitchFamily="49" charset="0"/>
                  <a:ea typeface="Hack" panose="020B0609030202020204" pitchFamily="49" charset="0"/>
                  <a:cs typeface="Hack" panose="020B0609030202020204" pitchFamily="49" charset="0"/>
                </a:rPr>
                <a:t>2: max(...) &gt; 1</a:t>
              </a:r>
            </a:p>
          </p:txBody>
        </p:sp>
      </p:grpSp>
      <p:sp>
        <p:nvSpPr>
          <p:cNvPr id="906" name="Linie"/>
          <p:cNvSpPr/>
          <p:nvPr/>
        </p:nvSpPr>
        <p:spPr>
          <a:xfrm flipV="1">
            <a:off x="5816600" y="2671487"/>
            <a:ext cx="1" cy="6604000"/>
          </a:xfrm>
          <a:prstGeom prst="line">
            <a:avLst/>
          </a:prstGeom>
          <a:ln w="50800">
            <a:solidFill>
              <a:srgbClr val="53585F"/>
            </a:solidFill>
            <a:custDash>
              <a:ds d="200000" sp="200000"/>
            </a:custDash>
            <a:miter lim="400000"/>
          </a:ln>
        </p:spPr>
        <p:txBody>
          <a:bodyPr lIns="50800" tIns="50800" rIns="50800" bIns="50800" anchor="ctr"/>
          <a:lstStyle/>
          <a:p>
            <a:pPr>
              <a:defRPr sz="2400"/>
            </a:pPr>
            <a:endParaRPr/>
          </a:p>
        </p:txBody>
      </p:sp>
      <p:grpSp>
        <p:nvGrpSpPr>
          <p:cNvPr id="909" name="Gruppieren"/>
          <p:cNvGrpSpPr/>
          <p:nvPr/>
        </p:nvGrpSpPr>
        <p:grpSpPr>
          <a:xfrm>
            <a:off x="710716" y="7624486"/>
            <a:ext cx="6104235" cy="1285610"/>
            <a:chOff x="0" y="0"/>
            <a:chExt cx="6104233" cy="1285608"/>
          </a:xfrm>
        </p:grpSpPr>
        <p:sp>
          <p:nvSpPr>
            <p:cNvPr id="907" name="Signal abbreviation"/>
            <p:cNvSpPr txBox="1"/>
            <p:nvPr/>
          </p:nvSpPr>
          <p:spPr>
            <a:xfrm>
              <a:off x="0" y="0"/>
              <a:ext cx="4043934"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t>Signal abbreviation</a:t>
              </a:r>
            </a:p>
          </p:txBody>
        </p:sp>
        <p:sp>
          <p:nvSpPr>
            <p:cNvPr id="908" name="2: max(car..., tra...) &gt; 1"/>
            <p:cNvSpPr txBox="1"/>
            <p:nvPr/>
          </p:nvSpPr>
          <p:spPr>
            <a:xfrm>
              <a:off x="0" y="721352"/>
              <a:ext cx="6104233" cy="56425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defRPr sz="3000">
                  <a:latin typeface="Helvetica"/>
                  <a:ea typeface="Helvetica"/>
                  <a:cs typeface="Helvetica"/>
                  <a:sym typeface="Helvetica"/>
                </a:defRPr>
              </a:lvl1pPr>
            </a:lstStyle>
            <a:p>
              <a:r>
                <a:rPr dirty="0">
                  <a:latin typeface="Hack" panose="020B0609030202020204" pitchFamily="49" charset="0"/>
                  <a:ea typeface="Hack" panose="020B0609030202020204" pitchFamily="49" charset="0"/>
                  <a:cs typeface="Hack" panose="020B0609030202020204" pitchFamily="49" charset="0"/>
                </a:rPr>
                <a:t>2: max(car..., </a:t>
              </a:r>
              <a:r>
                <a:rPr dirty="0" err="1">
                  <a:latin typeface="Hack" panose="020B0609030202020204" pitchFamily="49" charset="0"/>
                  <a:ea typeface="Hack" panose="020B0609030202020204" pitchFamily="49" charset="0"/>
                  <a:cs typeface="Hack" panose="020B0609030202020204" pitchFamily="49" charset="0"/>
                </a:rPr>
                <a:t>tra</a:t>
              </a:r>
              <a:r>
                <a:rPr dirty="0">
                  <a:latin typeface="Hack" panose="020B0609030202020204" pitchFamily="49" charset="0"/>
                  <a:ea typeface="Hack" panose="020B0609030202020204" pitchFamily="49" charset="0"/>
                  <a:cs typeface="Hack" panose="020B0609030202020204" pitchFamily="49" charset="0"/>
                </a:rPr>
                <a:t>...) &gt; 1</a:t>
              </a: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90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9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2" grpId="1" animBg="1" advAuto="0"/>
      <p:bldP spid="905" grpId="2" animBg="1" advAuto="0"/>
      <p:bldP spid="909" grpId="3" animBg="1" advAuto="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3" name="Preprocessing"/>
          <p:cNvSpPr txBox="1">
            <a:spLocks noGrp="1"/>
          </p:cNvSpPr>
          <p:nvPr>
            <p:ph type="title"/>
          </p:nvPr>
        </p:nvSpPr>
        <p:spPr>
          <a:prstGeom prst="rect">
            <a:avLst/>
          </a:prstGeom>
        </p:spPr>
        <p:txBody>
          <a:bodyPr/>
          <a:lstStyle/>
          <a:p>
            <a:r>
              <a:t>Preprocessing</a:t>
            </a:r>
          </a:p>
        </p:txBody>
      </p:sp>
      <p:sp>
        <p:nvSpPr>
          <p:cNvPr id="914"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81</a:t>
            </a:fld>
            <a:endParaRPr/>
          </a:p>
        </p:txBody>
      </p:sp>
      <p:sp>
        <p:nvSpPr>
          <p:cNvPr id="915" name="Integration Approach 1"/>
          <p:cNvSpPr txBox="1"/>
          <p:nvPr/>
        </p:nvSpPr>
        <p:spPr>
          <a:xfrm>
            <a:off x="4086097" y="190500"/>
            <a:ext cx="4832605"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t>Integration Approach 1</a:t>
            </a:r>
          </a:p>
        </p:txBody>
      </p:sp>
      <p:sp>
        <p:nvSpPr>
          <p:cNvPr id="916" name="Label Management"/>
          <p:cNvSpPr/>
          <p:nvPr/>
        </p:nvSpPr>
        <p:spPr>
          <a:xfrm>
            <a:off x="8351925" y="3031698"/>
            <a:ext cx="4069759" cy="1413485"/>
          </a:xfrm>
          <a:prstGeom prst="rect">
            <a:avLst/>
          </a:prstGeom>
          <a:solidFill>
            <a:srgbClr val="C1D5F2"/>
          </a:solidFill>
          <a:ln w="50800">
            <a:solidFill>
              <a:srgbClr val="2C415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4000">
                <a:solidFill>
                  <a:srgbClr val="53585F"/>
                </a:solidFill>
              </a:defRPr>
            </a:lvl1pPr>
          </a:lstStyle>
          <a:p>
            <a:r>
              <a:t>Label Management</a:t>
            </a:r>
          </a:p>
        </p:txBody>
      </p:sp>
      <p:sp>
        <p:nvSpPr>
          <p:cNvPr id="917" name="View Model Generation"/>
          <p:cNvSpPr/>
          <p:nvPr/>
        </p:nvSpPr>
        <p:spPr>
          <a:xfrm>
            <a:off x="583116" y="3239455"/>
            <a:ext cx="6016085" cy="997971"/>
          </a:xfrm>
          <a:prstGeom prst="rect">
            <a:avLst/>
          </a:prstGeom>
          <a:solidFill>
            <a:srgbClr val="DCDEE0"/>
          </a:solidFill>
          <a:ln w="50800">
            <a:solidFill>
              <a:srgbClr val="53585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4000">
                <a:solidFill>
                  <a:srgbClr val="53585F"/>
                </a:solidFill>
              </a:defRPr>
            </a:lvl1pPr>
          </a:lstStyle>
          <a:p>
            <a:r>
              <a:t>View Model Generation</a:t>
            </a:r>
          </a:p>
        </p:txBody>
      </p:sp>
      <p:sp>
        <p:nvSpPr>
          <p:cNvPr id="918" name="Automatic Layout"/>
          <p:cNvSpPr/>
          <p:nvPr/>
        </p:nvSpPr>
        <p:spPr>
          <a:xfrm>
            <a:off x="583116" y="5398455"/>
            <a:ext cx="6016085" cy="997971"/>
          </a:xfrm>
          <a:prstGeom prst="rect">
            <a:avLst/>
          </a:prstGeom>
          <a:solidFill>
            <a:srgbClr val="DCDEE0"/>
          </a:solidFill>
          <a:ln w="50800">
            <a:solidFill>
              <a:srgbClr val="53585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4000">
                <a:solidFill>
                  <a:srgbClr val="53585F"/>
                </a:solidFill>
              </a:defRPr>
            </a:lvl1pPr>
          </a:lstStyle>
          <a:p>
            <a:r>
              <a:t>Automatic Layout</a:t>
            </a:r>
          </a:p>
        </p:txBody>
      </p:sp>
      <p:sp>
        <p:nvSpPr>
          <p:cNvPr id="919" name="Automatic Layout"/>
          <p:cNvSpPr/>
          <p:nvPr/>
        </p:nvSpPr>
        <p:spPr>
          <a:xfrm>
            <a:off x="583116" y="7555300"/>
            <a:ext cx="6016085" cy="997972"/>
          </a:xfrm>
          <a:prstGeom prst="rect">
            <a:avLst/>
          </a:prstGeom>
          <a:solidFill>
            <a:srgbClr val="DCDEE0"/>
          </a:solidFill>
          <a:ln w="50800">
            <a:solidFill>
              <a:srgbClr val="53585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4000">
                <a:solidFill>
                  <a:srgbClr val="53585F"/>
                </a:solidFill>
              </a:defRPr>
            </a:lvl1pPr>
          </a:lstStyle>
          <a:p>
            <a:r>
              <a:rPr lang="de-DE" dirty="0"/>
              <a:t>Display</a:t>
            </a:r>
            <a:endParaRPr dirty="0"/>
          </a:p>
        </p:txBody>
      </p:sp>
      <p:cxnSp>
        <p:nvCxnSpPr>
          <p:cNvPr id="920" name="Verbindungslinie"/>
          <p:cNvCxnSpPr>
            <a:cxnSpLocks/>
            <a:stCxn id="917" idx="2"/>
            <a:endCxn id="918" idx="0"/>
          </p:cNvCxnSpPr>
          <p:nvPr/>
        </p:nvCxnSpPr>
        <p:spPr>
          <a:xfrm>
            <a:off x="3591159" y="4237426"/>
            <a:ext cx="0" cy="1161029"/>
          </a:xfrm>
          <a:prstGeom prst="straightConnector1">
            <a:avLst/>
          </a:prstGeom>
          <a:ln w="50800">
            <a:solidFill>
              <a:srgbClr val="53585F"/>
            </a:solidFill>
            <a:miter lim="400000"/>
            <a:tailEnd type="triangle"/>
          </a:ln>
        </p:spPr>
      </p:cxnSp>
      <p:cxnSp>
        <p:nvCxnSpPr>
          <p:cNvPr id="921" name="Verbindungslinie"/>
          <p:cNvCxnSpPr>
            <a:cxnSpLocks/>
            <a:stCxn id="918" idx="2"/>
            <a:endCxn id="919" idx="0"/>
          </p:cNvCxnSpPr>
          <p:nvPr/>
        </p:nvCxnSpPr>
        <p:spPr>
          <a:xfrm>
            <a:off x="3591159" y="6396426"/>
            <a:ext cx="0" cy="1158874"/>
          </a:xfrm>
          <a:prstGeom prst="straightConnector1">
            <a:avLst/>
          </a:prstGeom>
          <a:ln w="50800">
            <a:solidFill>
              <a:srgbClr val="53585F"/>
            </a:solidFill>
            <a:miter lim="400000"/>
            <a:tailEnd type="triangle"/>
          </a:ln>
        </p:spPr>
      </p:cxnSp>
      <p:sp>
        <p:nvSpPr>
          <p:cNvPr id="925" name="Verbindungslinie"/>
          <p:cNvSpPr/>
          <p:nvPr/>
        </p:nvSpPr>
        <p:spPr>
          <a:xfrm>
            <a:off x="3586721" y="2349500"/>
            <a:ext cx="2763" cy="8645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path>
            </a:pathLst>
          </a:custGeom>
          <a:ln w="50800">
            <a:solidFill>
              <a:srgbClr val="53585F"/>
            </a:solidFill>
            <a:miter lim="400000"/>
            <a:tailEnd type="triangle"/>
          </a:ln>
        </p:spPr>
        <p:txBody>
          <a:bodyPr/>
          <a:lstStyle/>
          <a:p>
            <a:endParaRPr/>
          </a:p>
        </p:txBody>
      </p:sp>
      <p:cxnSp>
        <p:nvCxnSpPr>
          <p:cNvPr id="924" name="Verbindungslinie"/>
          <p:cNvCxnSpPr>
            <a:cxnSpLocks/>
            <a:stCxn id="916" idx="1"/>
            <a:endCxn id="917" idx="3"/>
          </p:cNvCxnSpPr>
          <p:nvPr/>
        </p:nvCxnSpPr>
        <p:spPr>
          <a:xfrm flipH="1">
            <a:off x="6599201" y="3738441"/>
            <a:ext cx="1752724" cy="0"/>
          </a:xfrm>
          <a:prstGeom prst="straightConnector1">
            <a:avLst/>
          </a:prstGeom>
          <a:ln w="50800">
            <a:solidFill>
              <a:srgbClr val="53585F"/>
            </a:solidFill>
            <a:miter lim="400000"/>
            <a:headEnd type="triangle"/>
            <a:tailEnd type="triangle"/>
          </a:ln>
        </p:spPr>
      </p:cxn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1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3" nodeType="afterEffect">
                                  <p:stCondLst>
                                    <p:cond delay="0"/>
                                  </p:stCondLst>
                                  <p:iterate>
                                    <p:tmAbs val="0"/>
                                  </p:iterate>
                                  <p:childTnLst>
                                    <p:set>
                                      <p:cBhvr>
                                        <p:cTn id="9" fill="hold"/>
                                        <p:tgtEl>
                                          <p:spTgt spid="9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6" grpId="1" animBg="1" advAuto="0"/>
      <p:bldP spid="924" grpId="3" animBg="1" advAuto="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9" name="Feedback Loop"/>
          <p:cNvSpPr txBox="1">
            <a:spLocks noGrp="1"/>
          </p:cNvSpPr>
          <p:nvPr>
            <p:ph type="title"/>
          </p:nvPr>
        </p:nvSpPr>
        <p:spPr>
          <a:prstGeom prst="rect">
            <a:avLst/>
          </a:prstGeom>
        </p:spPr>
        <p:txBody>
          <a:bodyPr/>
          <a:lstStyle/>
          <a:p>
            <a:r>
              <a:t>Feedback Loop</a:t>
            </a:r>
          </a:p>
        </p:txBody>
      </p:sp>
      <p:sp>
        <p:nvSpPr>
          <p:cNvPr id="930"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82</a:t>
            </a:fld>
            <a:endParaRPr/>
          </a:p>
        </p:txBody>
      </p:sp>
      <p:sp>
        <p:nvSpPr>
          <p:cNvPr id="931" name="Integration Approach 2"/>
          <p:cNvSpPr txBox="1"/>
          <p:nvPr/>
        </p:nvSpPr>
        <p:spPr>
          <a:xfrm>
            <a:off x="4086097" y="190500"/>
            <a:ext cx="4832605"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t>Integration Approach 2</a:t>
            </a:r>
          </a:p>
        </p:txBody>
      </p:sp>
      <p:sp>
        <p:nvSpPr>
          <p:cNvPr id="932" name="Label Management"/>
          <p:cNvSpPr/>
          <p:nvPr/>
        </p:nvSpPr>
        <p:spPr>
          <a:xfrm>
            <a:off x="8351925" y="3031698"/>
            <a:ext cx="4069759" cy="1413485"/>
          </a:xfrm>
          <a:prstGeom prst="rect">
            <a:avLst/>
          </a:prstGeom>
          <a:solidFill>
            <a:srgbClr val="C1D5F2"/>
          </a:solidFill>
          <a:ln w="50800">
            <a:solidFill>
              <a:srgbClr val="2C415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4000">
                <a:solidFill>
                  <a:srgbClr val="53585F"/>
                </a:solidFill>
              </a:defRPr>
            </a:lvl1pPr>
          </a:lstStyle>
          <a:p>
            <a:r>
              <a:t>Label Management</a:t>
            </a:r>
          </a:p>
        </p:txBody>
      </p:sp>
      <p:sp>
        <p:nvSpPr>
          <p:cNvPr id="933" name="View Model Generation"/>
          <p:cNvSpPr/>
          <p:nvPr/>
        </p:nvSpPr>
        <p:spPr>
          <a:xfrm>
            <a:off x="583116" y="3239455"/>
            <a:ext cx="6016085" cy="997971"/>
          </a:xfrm>
          <a:prstGeom prst="rect">
            <a:avLst/>
          </a:prstGeom>
          <a:solidFill>
            <a:srgbClr val="DCDEE0"/>
          </a:solidFill>
          <a:ln w="50800">
            <a:solidFill>
              <a:srgbClr val="53585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4000">
                <a:solidFill>
                  <a:srgbClr val="53585F"/>
                </a:solidFill>
              </a:defRPr>
            </a:lvl1pPr>
          </a:lstStyle>
          <a:p>
            <a:r>
              <a:t>View Model Generation</a:t>
            </a:r>
          </a:p>
        </p:txBody>
      </p:sp>
      <p:sp>
        <p:nvSpPr>
          <p:cNvPr id="934" name="Automatic Layout"/>
          <p:cNvSpPr/>
          <p:nvPr/>
        </p:nvSpPr>
        <p:spPr>
          <a:xfrm>
            <a:off x="583116" y="5398455"/>
            <a:ext cx="6016085" cy="997971"/>
          </a:xfrm>
          <a:prstGeom prst="rect">
            <a:avLst/>
          </a:prstGeom>
          <a:solidFill>
            <a:srgbClr val="DCDEE0"/>
          </a:solidFill>
          <a:ln w="50800">
            <a:solidFill>
              <a:srgbClr val="53585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4000">
                <a:solidFill>
                  <a:srgbClr val="53585F"/>
                </a:solidFill>
              </a:defRPr>
            </a:lvl1pPr>
          </a:lstStyle>
          <a:p>
            <a:r>
              <a:t>Automatic Layout</a:t>
            </a:r>
          </a:p>
        </p:txBody>
      </p:sp>
      <p:sp>
        <p:nvSpPr>
          <p:cNvPr id="935" name="Automatic Layout"/>
          <p:cNvSpPr/>
          <p:nvPr/>
        </p:nvSpPr>
        <p:spPr>
          <a:xfrm>
            <a:off x="583116" y="7555300"/>
            <a:ext cx="6016085" cy="997972"/>
          </a:xfrm>
          <a:prstGeom prst="rect">
            <a:avLst/>
          </a:prstGeom>
          <a:solidFill>
            <a:srgbClr val="DCDEE0"/>
          </a:solidFill>
          <a:ln w="50800">
            <a:solidFill>
              <a:srgbClr val="53585F"/>
            </a:solidFill>
            <a:miter lim="400000"/>
          </a:ln>
          <a:extLst>
            <a:ext uri="{C572A759-6A51-4108-AA02-DFA0A04FC94B}">
              <ma14:wrappingTextBoxFlag xmlns="" xmlns:ma14="http://schemas.microsoft.com/office/mac/drawingml/2011/main" val="1"/>
            </a:ext>
          </a:extLst>
        </p:spPr>
        <p:txBody>
          <a:bodyPr lIns="50800" tIns="50800" rIns="50800" bIns="50800" anchor="ctr"/>
          <a:lstStyle>
            <a:lvl1pPr>
              <a:defRPr sz="4000">
                <a:solidFill>
                  <a:srgbClr val="53585F"/>
                </a:solidFill>
              </a:defRPr>
            </a:lvl1pPr>
          </a:lstStyle>
          <a:p>
            <a:r>
              <a:rPr lang="de-DE" dirty="0"/>
              <a:t>Display</a:t>
            </a:r>
            <a:endParaRPr dirty="0"/>
          </a:p>
        </p:txBody>
      </p:sp>
      <p:cxnSp>
        <p:nvCxnSpPr>
          <p:cNvPr id="936" name="Verbindungslinie"/>
          <p:cNvCxnSpPr>
            <a:cxnSpLocks/>
            <a:stCxn id="933" idx="2"/>
            <a:endCxn id="934" idx="0"/>
          </p:cNvCxnSpPr>
          <p:nvPr/>
        </p:nvCxnSpPr>
        <p:spPr>
          <a:xfrm>
            <a:off x="3591159" y="4237426"/>
            <a:ext cx="0" cy="1161029"/>
          </a:xfrm>
          <a:prstGeom prst="straightConnector1">
            <a:avLst/>
          </a:prstGeom>
          <a:ln w="50800">
            <a:solidFill>
              <a:srgbClr val="53585F"/>
            </a:solidFill>
            <a:miter lim="400000"/>
            <a:tailEnd type="triangle"/>
          </a:ln>
        </p:spPr>
      </p:cxnSp>
      <p:cxnSp>
        <p:nvCxnSpPr>
          <p:cNvPr id="937" name="Verbindungslinie"/>
          <p:cNvCxnSpPr>
            <a:cxnSpLocks/>
            <a:stCxn id="934" idx="2"/>
            <a:endCxn id="935" idx="0"/>
          </p:cNvCxnSpPr>
          <p:nvPr/>
        </p:nvCxnSpPr>
        <p:spPr>
          <a:xfrm>
            <a:off x="3591159" y="6396426"/>
            <a:ext cx="0" cy="1158874"/>
          </a:xfrm>
          <a:prstGeom prst="straightConnector1">
            <a:avLst/>
          </a:prstGeom>
          <a:ln w="50800">
            <a:solidFill>
              <a:srgbClr val="53585F"/>
            </a:solidFill>
            <a:miter lim="400000"/>
            <a:tailEnd type="triangle"/>
          </a:ln>
        </p:spPr>
      </p:cxnSp>
      <p:sp>
        <p:nvSpPr>
          <p:cNvPr id="943" name="Verbindungslinie"/>
          <p:cNvSpPr/>
          <p:nvPr/>
        </p:nvSpPr>
        <p:spPr>
          <a:xfrm>
            <a:off x="3586721" y="2349500"/>
            <a:ext cx="2763" cy="8645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path>
            </a:pathLst>
          </a:custGeom>
          <a:ln w="50800">
            <a:solidFill>
              <a:srgbClr val="53585F"/>
            </a:solidFill>
            <a:miter lim="400000"/>
            <a:tailEnd type="triangle"/>
          </a:ln>
        </p:spPr>
        <p:txBody>
          <a:bodyPr/>
          <a:lstStyle/>
          <a:p>
            <a:endParaRPr/>
          </a:p>
        </p:txBody>
      </p:sp>
      <p:cxnSp>
        <p:nvCxnSpPr>
          <p:cNvPr id="939" name="Verbindungslinie"/>
          <p:cNvCxnSpPr>
            <a:cxnSpLocks/>
            <a:stCxn id="933" idx="3"/>
            <a:endCxn id="932" idx="1"/>
          </p:cNvCxnSpPr>
          <p:nvPr/>
        </p:nvCxnSpPr>
        <p:spPr>
          <a:xfrm>
            <a:off x="6599201" y="3738441"/>
            <a:ext cx="1752724" cy="0"/>
          </a:xfrm>
          <a:prstGeom prst="straightConnector1">
            <a:avLst/>
          </a:prstGeom>
          <a:ln w="50800">
            <a:solidFill>
              <a:srgbClr val="53585F"/>
            </a:solidFill>
            <a:miter lim="400000"/>
            <a:headEnd type="triangle"/>
            <a:tailEnd type="triangle"/>
          </a:ln>
        </p:spPr>
      </p:cxnSp>
      <p:cxnSp>
        <p:nvCxnSpPr>
          <p:cNvPr id="941" name="Verbindungslinie"/>
          <p:cNvCxnSpPr>
            <a:cxnSpLocks/>
            <a:stCxn id="934" idx="3"/>
            <a:endCxn id="932" idx="2"/>
          </p:cNvCxnSpPr>
          <p:nvPr/>
        </p:nvCxnSpPr>
        <p:spPr>
          <a:xfrm flipV="1">
            <a:off x="6599201" y="4445183"/>
            <a:ext cx="3787604" cy="1452258"/>
          </a:xfrm>
          <a:prstGeom prst="bentConnector2">
            <a:avLst/>
          </a:prstGeom>
          <a:ln w="50800">
            <a:solidFill>
              <a:srgbClr val="53585F"/>
            </a:solidFill>
            <a:miter lim="400000"/>
            <a:headEnd type="triangle"/>
            <a:tailEnd type="triangle"/>
          </a:ln>
        </p:spPr>
      </p:cxnSp>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C893DD-BDE1-C94E-8341-16DFDE4D8B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980" y="2204139"/>
            <a:ext cx="10762840" cy="5968484"/>
          </a:xfrm>
          <a:prstGeom prst="rect">
            <a:avLst/>
          </a:prstGeom>
        </p:spPr>
      </p:pic>
      <p:sp>
        <p:nvSpPr>
          <p:cNvPr id="4" name="Rectangle 3">
            <a:extLst>
              <a:ext uri="{FF2B5EF4-FFF2-40B4-BE49-F238E27FC236}">
                <a16:creationId xmlns:a16="http://schemas.microsoft.com/office/drawing/2014/main" id="{1ED81BCB-59AD-B543-AAEB-725403E73488}"/>
              </a:ext>
            </a:extLst>
          </p:cNvPr>
          <p:cNvSpPr/>
          <p:nvPr/>
        </p:nvSpPr>
        <p:spPr>
          <a:xfrm>
            <a:off x="968086" y="6965906"/>
            <a:ext cx="11055927" cy="1368000"/>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de-DE" sz="2400" b="0" i="0" u="none" strike="noStrike" cap="none" spc="0" normalizeH="0" baseline="0">
              <a:ln>
                <a:noFill/>
              </a:ln>
              <a:solidFill>
                <a:srgbClr val="FFFFFF"/>
              </a:solidFill>
              <a:effectLst/>
              <a:uFillTx/>
              <a:latin typeface="+mn-lt"/>
              <a:ea typeface="+mn-ea"/>
              <a:cs typeface="+mn-cs"/>
              <a:sym typeface="Helvetica Light"/>
            </a:endParaRPr>
          </a:p>
        </p:txBody>
      </p:sp>
      <p:sp>
        <p:nvSpPr>
          <p:cNvPr id="947" name="Feedback Loop"/>
          <p:cNvSpPr txBox="1">
            <a:spLocks noGrp="1"/>
          </p:cNvSpPr>
          <p:nvPr>
            <p:ph type="title"/>
          </p:nvPr>
        </p:nvSpPr>
        <p:spPr>
          <a:prstGeom prst="rect">
            <a:avLst/>
          </a:prstGeom>
        </p:spPr>
        <p:txBody>
          <a:bodyPr/>
          <a:lstStyle/>
          <a:p>
            <a:r>
              <a:t>Feedback Loop</a:t>
            </a:r>
          </a:p>
        </p:txBody>
      </p:sp>
      <p:sp>
        <p:nvSpPr>
          <p:cNvPr id="948" name="Foliennummer"/>
          <p:cNvSpPr txBox="1">
            <a:spLocks noGrp="1"/>
          </p:cNvSpPr>
          <p:nvPr>
            <p:ph type="sldNum" sz="quarter" idx="2"/>
          </p:nvPr>
        </p:nvSpPr>
        <p:spPr>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83</a:t>
            </a:fld>
            <a:endParaRPr/>
          </a:p>
        </p:txBody>
      </p:sp>
      <p:sp>
        <p:nvSpPr>
          <p:cNvPr id="949" name="Integration Approach 2"/>
          <p:cNvSpPr txBox="1"/>
          <p:nvPr/>
        </p:nvSpPr>
        <p:spPr>
          <a:xfrm>
            <a:off x="4086097" y="190500"/>
            <a:ext cx="4832605"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r>
              <a:t>Integration Approach 2</a:t>
            </a:r>
          </a:p>
        </p:txBody>
      </p:sp>
      <p:grpSp>
        <p:nvGrpSpPr>
          <p:cNvPr id="953" name="Gruppieren"/>
          <p:cNvGrpSpPr/>
          <p:nvPr/>
        </p:nvGrpSpPr>
        <p:grpSpPr>
          <a:xfrm>
            <a:off x="4409441" y="7132007"/>
            <a:ext cx="4185920" cy="751551"/>
            <a:chOff x="-186324" y="-7096"/>
            <a:chExt cx="4185918" cy="751550"/>
          </a:xfrm>
        </p:grpSpPr>
        <p:sp>
          <p:nvSpPr>
            <p:cNvPr id="951" name="Doppelpfeil"/>
            <p:cNvSpPr/>
            <p:nvPr/>
          </p:nvSpPr>
          <p:spPr>
            <a:xfrm>
              <a:off x="-186324" y="-7096"/>
              <a:ext cx="4185918" cy="382695"/>
            </a:xfrm>
            <a:prstGeom prst="leftRightArrow">
              <a:avLst>
                <a:gd name="adj1" fmla="val 28745"/>
                <a:gd name="adj2" fmla="val 34122"/>
              </a:avLst>
            </a:prstGeom>
            <a:solidFill>
              <a:srgbClr val="53585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952" name="Maximum node width"/>
            <p:cNvSpPr txBox="1"/>
            <p:nvPr/>
          </p:nvSpPr>
          <p:spPr>
            <a:xfrm>
              <a:off x="150250" y="211053"/>
              <a:ext cx="3512771"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spcBef>
                  <a:spcPts val="3200"/>
                </a:spcBef>
                <a:defRPr sz="2800"/>
              </a:lvl1pPr>
            </a:lstStyle>
            <a:p>
              <a:r>
                <a:rPr dirty="0"/>
                <a:t>Maximum node width</a:t>
              </a:r>
            </a:p>
          </p:txBody>
        </p:sp>
      </p:grpSp>
      <p:grpSp>
        <p:nvGrpSpPr>
          <p:cNvPr id="12" name="Gruppieren">
            <a:extLst>
              <a:ext uri="{FF2B5EF4-FFF2-40B4-BE49-F238E27FC236}">
                <a16:creationId xmlns:a16="http://schemas.microsoft.com/office/drawing/2014/main" id="{385FFF84-6F84-F742-9620-9B06718F48A3}"/>
              </a:ext>
            </a:extLst>
          </p:cNvPr>
          <p:cNvGrpSpPr/>
          <p:nvPr/>
        </p:nvGrpSpPr>
        <p:grpSpPr>
          <a:xfrm>
            <a:off x="3188173" y="8091518"/>
            <a:ext cx="6840000" cy="751590"/>
            <a:chOff x="-186324" y="-7096"/>
            <a:chExt cx="6839998" cy="751589"/>
          </a:xfrm>
        </p:grpSpPr>
        <p:sp>
          <p:nvSpPr>
            <p:cNvPr id="13" name="Doppelpfeil">
              <a:extLst>
                <a:ext uri="{FF2B5EF4-FFF2-40B4-BE49-F238E27FC236}">
                  <a16:creationId xmlns:a16="http://schemas.microsoft.com/office/drawing/2014/main" id="{CAF78332-8279-554A-B69D-DE66A48ACB97}"/>
                </a:ext>
              </a:extLst>
            </p:cNvPr>
            <p:cNvSpPr/>
            <p:nvPr/>
          </p:nvSpPr>
          <p:spPr>
            <a:xfrm>
              <a:off x="-186324" y="-7096"/>
              <a:ext cx="6839998" cy="382695"/>
            </a:xfrm>
            <a:prstGeom prst="leftRightArrow">
              <a:avLst>
                <a:gd name="adj1" fmla="val 28745"/>
                <a:gd name="adj2" fmla="val 34122"/>
              </a:avLst>
            </a:prstGeom>
            <a:solidFill>
              <a:srgbClr val="53585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sp>
          <p:nvSpPr>
            <p:cNvPr id="14" name="Maximum node width">
              <a:extLst>
                <a:ext uri="{FF2B5EF4-FFF2-40B4-BE49-F238E27FC236}">
                  <a16:creationId xmlns:a16="http://schemas.microsoft.com/office/drawing/2014/main" id="{E3C5F8ED-70F9-8F43-83BC-03FE7114FCC0}"/>
                </a:ext>
              </a:extLst>
            </p:cNvPr>
            <p:cNvSpPr txBox="1"/>
            <p:nvPr/>
          </p:nvSpPr>
          <p:spPr>
            <a:xfrm>
              <a:off x="1483197" y="211015"/>
              <a:ext cx="3500957" cy="53347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spcBef>
                  <a:spcPts val="3200"/>
                </a:spcBef>
                <a:defRPr sz="2800"/>
              </a:lvl1pPr>
            </a:lstStyle>
            <a:p>
              <a:r>
                <a:rPr dirty="0"/>
                <a:t>Maximum </a:t>
              </a:r>
              <a:r>
                <a:rPr lang="de-DE" dirty="0" err="1"/>
                <a:t>label</a:t>
              </a:r>
              <a:r>
                <a:rPr dirty="0"/>
                <a:t> width</a:t>
              </a: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3" grpId="1" animBg="1" advAuto="0"/>
      <p:bldP spid="12" grpId="0"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Map Features"/>
          <p:cNvSpPr txBox="1">
            <a:spLocks noGrp="1"/>
          </p:cNvSpPr>
          <p:nvPr>
            <p:ph type="title"/>
          </p:nvPr>
        </p:nvSpPr>
        <p:spPr>
          <a:prstGeom prst="rect">
            <a:avLst/>
          </a:prstGeom>
        </p:spPr>
        <p:txBody>
          <a:bodyPr/>
          <a:lstStyle/>
          <a:p>
            <a:r>
              <a:t>Map Features</a:t>
            </a:r>
          </a:p>
        </p:txBody>
      </p:sp>
      <p:sp>
        <p:nvSpPr>
          <p:cNvPr id="203" name="Foliennummer"/>
          <p:cNvSpPr txBox="1">
            <a:spLocks noGrp="1"/>
          </p:cNvSpPr>
          <p:nvPr>
            <p:ph type="sldNum" sz="quarter" idx="2"/>
          </p:nvPr>
        </p:nvSpPr>
        <p:spPr>
          <a:xfrm>
            <a:off x="6375349" y="9251950"/>
            <a:ext cx="241402" cy="381000"/>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t>9</a:t>
            </a:fld>
            <a:endParaRPr/>
          </a:p>
        </p:txBody>
      </p:sp>
      <p:grpSp>
        <p:nvGrpSpPr>
          <p:cNvPr id="208" name="Gruppieren"/>
          <p:cNvGrpSpPr/>
          <p:nvPr/>
        </p:nvGrpSpPr>
        <p:grpSpPr>
          <a:xfrm>
            <a:off x="2096781" y="2556048"/>
            <a:ext cx="7880545" cy="774802"/>
            <a:chOff x="-1015999" y="0"/>
            <a:chExt cx="7880544" cy="774801"/>
          </a:xfrm>
        </p:grpSpPr>
        <p:sp>
          <p:nvSpPr>
            <p:cNvPr id="204" name="Point feature"/>
            <p:cNvSpPr txBox="1"/>
            <p:nvPr/>
          </p:nvSpPr>
          <p:spPr>
            <a:xfrm>
              <a:off x="-1016000" y="63550"/>
              <a:ext cx="2672792"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t>Point feature</a:t>
              </a:r>
            </a:p>
          </p:txBody>
        </p:sp>
        <p:grpSp>
          <p:nvGrpSpPr>
            <p:cNvPr id="207" name="Gruppieren"/>
            <p:cNvGrpSpPr/>
            <p:nvPr/>
          </p:nvGrpSpPr>
          <p:grpSpPr>
            <a:xfrm>
              <a:off x="5801503" y="0"/>
              <a:ext cx="1063042" cy="774802"/>
              <a:chOff x="0" y="0"/>
              <a:chExt cx="1063040" cy="774801"/>
            </a:xfrm>
          </p:grpSpPr>
          <p:sp>
            <p:nvSpPr>
              <p:cNvPr id="205" name="Gnutz"/>
              <p:cNvSpPr txBox="1"/>
              <p:nvPr/>
            </p:nvSpPr>
            <p:spPr>
              <a:xfrm>
                <a:off x="0" y="0"/>
                <a:ext cx="1063041"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Gnutz</a:t>
                </a:r>
              </a:p>
            </p:txBody>
          </p:sp>
          <p:sp>
            <p:nvSpPr>
              <p:cNvPr id="206" name="Kreis"/>
              <p:cNvSpPr/>
              <p:nvPr/>
            </p:nvSpPr>
            <p:spPr>
              <a:xfrm>
                <a:off x="410819" y="533400"/>
                <a:ext cx="241403" cy="241402"/>
              </a:xfrm>
              <a:prstGeom prst="ellipse">
                <a:avLst/>
              </a:prstGeom>
              <a:solidFill>
                <a:srgbClr val="000000"/>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grpSp>
      <p:grpSp>
        <p:nvGrpSpPr>
          <p:cNvPr id="213" name="Gruppieren"/>
          <p:cNvGrpSpPr/>
          <p:nvPr/>
        </p:nvGrpSpPr>
        <p:grpSpPr>
          <a:xfrm>
            <a:off x="2096781" y="3789744"/>
            <a:ext cx="8811239" cy="1809570"/>
            <a:chOff x="-1016000" y="0"/>
            <a:chExt cx="8811237" cy="1809568"/>
          </a:xfrm>
        </p:grpSpPr>
        <p:sp>
          <p:nvSpPr>
            <p:cNvPr id="209" name="Line feature"/>
            <p:cNvSpPr txBox="1"/>
            <p:nvPr/>
          </p:nvSpPr>
          <p:spPr>
            <a:xfrm>
              <a:off x="-1016000" y="580934"/>
              <a:ext cx="2520544"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t>Line feature</a:t>
              </a:r>
            </a:p>
          </p:txBody>
        </p:sp>
        <p:grpSp>
          <p:nvGrpSpPr>
            <p:cNvPr id="212" name="Gruppieren"/>
            <p:cNvGrpSpPr/>
            <p:nvPr/>
          </p:nvGrpSpPr>
          <p:grpSpPr>
            <a:xfrm>
              <a:off x="4870809" y="0"/>
              <a:ext cx="2924429" cy="1809569"/>
              <a:chOff x="0" y="0"/>
              <a:chExt cx="2924428" cy="1809568"/>
            </a:xfrm>
          </p:grpSpPr>
          <p:sp>
            <p:nvSpPr>
              <p:cNvPr id="210" name="Linie"/>
              <p:cNvSpPr/>
              <p:nvPr/>
            </p:nvSpPr>
            <p:spPr>
              <a:xfrm>
                <a:off x="0" y="0"/>
                <a:ext cx="2924429" cy="180956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81" y="19433"/>
                      <a:pt x="2001" y="17549"/>
                      <a:pt x="3303" y="16041"/>
                    </a:cubicBezTo>
                    <a:cubicBezTo>
                      <a:pt x="5559" y="13426"/>
                      <a:pt x="8242" y="12060"/>
                      <a:pt x="10860" y="10559"/>
                    </a:cubicBezTo>
                    <a:cubicBezTo>
                      <a:pt x="12239" y="9769"/>
                      <a:pt x="13608" y="8934"/>
                      <a:pt x="14966" y="8055"/>
                    </a:cubicBezTo>
                    <a:cubicBezTo>
                      <a:pt x="15984" y="7353"/>
                      <a:pt x="16958" y="6495"/>
                      <a:pt x="17875" y="5494"/>
                    </a:cubicBezTo>
                    <a:cubicBezTo>
                      <a:pt x="19275" y="3965"/>
                      <a:pt x="20530" y="2114"/>
                      <a:pt x="21600" y="0"/>
                    </a:cubicBezTo>
                  </a:path>
                </a:pathLst>
              </a:custGeom>
              <a:noFill/>
              <a:ln w="63500" cap="flat">
                <a:solidFill>
                  <a:schemeClr val="accent1"/>
                </a:solidFill>
                <a:prstDash val="solid"/>
                <a:miter lim="400000"/>
              </a:ln>
              <a:effectLst/>
            </p:spPr>
            <p:txBody>
              <a:bodyPr wrap="square" lIns="50800" tIns="50800" rIns="50800" bIns="50800" numCol="1" anchor="ctr">
                <a:noAutofit/>
              </a:bodyPr>
              <a:lstStyle/>
              <a:p>
                <a:pPr>
                  <a:defRPr sz="2400"/>
                </a:pPr>
                <a:endParaRPr/>
              </a:p>
            </p:txBody>
          </p:sp>
          <p:sp>
            <p:nvSpPr>
              <p:cNvPr id="211" name="Kanal"/>
              <p:cNvSpPr txBox="1"/>
              <p:nvPr/>
            </p:nvSpPr>
            <p:spPr>
              <a:xfrm rot="20404116">
                <a:off x="949451" y="353995"/>
                <a:ext cx="1023570"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Kanal</a:t>
                </a:r>
              </a:p>
            </p:txBody>
          </p:sp>
        </p:grpSp>
      </p:grpSp>
      <p:grpSp>
        <p:nvGrpSpPr>
          <p:cNvPr id="219" name="Gruppieren"/>
          <p:cNvGrpSpPr/>
          <p:nvPr/>
        </p:nvGrpSpPr>
        <p:grpSpPr>
          <a:xfrm>
            <a:off x="2096781" y="5902108"/>
            <a:ext cx="8811239" cy="3048044"/>
            <a:chOff x="-1015999" y="0"/>
            <a:chExt cx="8811237" cy="3048043"/>
          </a:xfrm>
        </p:grpSpPr>
        <p:sp>
          <p:nvSpPr>
            <p:cNvPr id="214" name="Area feature"/>
            <p:cNvSpPr txBox="1"/>
            <p:nvPr/>
          </p:nvSpPr>
          <p:spPr>
            <a:xfrm>
              <a:off x="-1016000" y="1200171"/>
              <a:ext cx="2613813" cy="6477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4200"/>
                </a:spcBef>
              </a:lvl1pPr>
            </a:lstStyle>
            <a:p>
              <a:r>
                <a:t>Area feature</a:t>
              </a:r>
            </a:p>
          </p:txBody>
        </p:sp>
        <p:grpSp>
          <p:nvGrpSpPr>
            <p:cNvPr id="218" name="Gruppieren"/>
            <p:cNvGrpSpPr/>
            <p:nvPr/>
          </p:nvGrpSpPr>
          <p:grpSpPr>
            <a:xfrm>
              <a:off x="4870809" y="0"/>
              <a:ext cx="2924429" cy="3048044"/>
              <a:chOff x="0" y="0"/>
              <a:chExt cx="2924428" cy="3048043"/>
            </a:xfrm>
          </p:grpSpPr>
          <p:pic>
            <p:nvPicPr>
              <p:cNvPr id="215" name="HEI_in_Schleswig-Holstein.pdf" descr="HEI_in_Schleswig-Holstein.pdf"/>
              <p:cNvPicPr>
                <a:picLocks noChangeAspect="1"/>
              </p:cNvPicPr>
              <p:nvPr/>
            </p:nvPicPr>
            <p:blipFill>
              <a:blip r:embed="rId3">
                <a:extLst/>
              </a:blip>
              <a:stretch>
                <a:fillRect/>
              </a:stretch>
            </p:blipFill>
            <p:spPr>
              <a:xfrm>
                <a:off x="0" y="0"/>
                <a:ext cx="2924429" cy="3048044"/>
              </a:xfrm>
              <a:prstGeom prst="rect">
                <a:avLst/>
              </a:prstGeom>
              <a:ln w="12700" cap="flat">
                <a:noFill/>
                <a:miter lim="400000"/>
              </a:ln>
              <a:effectLst/>
            </p:spPr>
          </p:pic>
          <p:sp>
            <p:nvSpPr>
              <p:cNvPr id="216" name="Here be"/>
              <p:cNvSpPr txBox="1"/>
              <p:nvPr/>
            </p:nvSpPr>
            <p:spPr>
              <a:xfrm rot="2717640">
                <a:off x="350076" y="564055"/>
                <a:ext cx="1392328"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Here be</a:t>
                </a:r>
              </a:p>
            </p:txBody>
          </p:sp>
          <p:sp>
            <p:nvSpPr>
              <p:cNvPr id="217" name="Dragons"/>
              <p:cNvSpPr txBox="1"/>
              <p:nvPr/>
            </p:nvSpPr>
            <p:spPr>
              <a:xfrm rot="2717999">
                <a:off x="397092" y="1425078"/>
                <a:ext cx="1477671" cy="5334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50800" tIns="50800" rIns="50800" bIns="50800" numCol="1" anchor="ctr">
                <a:spAutoFit/>
              </a:bodyPr>
              <a:lstStyle>
                <a:lvl1pPr algn="l">
                  <a:spcBef>
                    <a:spcPts val="3200"/>
                  </a:spcBef>
                  <a:defRPr sz="2800"/>
                </a:lvl1pPr>
              </a:lstStyle>
              <a:p>
                <a:r>
                  <a:t>Dragons</a:t>
                </a:r>
              </a:p>
            </p:txBody>
          </p:sp>
        </p:gr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2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2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2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1" animBg="1" advAuto="0"/>
      <p:bldP spid="213" grpId="2" animBg="1" advAuto="0"/>
      <p:bldP spid="219" grpId="3" animBg="1" advAuto="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3771</TotalTime>
  <Words>5786</Words>
  <Application>Microsoft Macintosh PowerPoint</Application>
  <PresentationFormat>Custom</PresentationFormat>
  <Paragraphs>595</Paragraphs>
  <Slides>83</Slides>
  <Notes>80</Notes>
  <HiddenSlides>3</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83</vt:i4>
      </vt:variant>
    </vt:vector>
  </HeadingPairs>
  <TitlesOfParts>
    <vt:vector size="93" baseType="lpstr">
      <vt:lpstr>Arial</vt:lpstr>
      <vt:lpstr>Avenir Book Oblique</vt:lpstr>
      <vt:lpstr>Avenir Roman</vt:lpstr>
      <vt:lpstr>Cambria Math</vt:lpstr>
      <vt:lpstr>Hack</vt:lpstr>
      <vt:lpstr>Helvetica</vt:lpstr>
      <vt:lpstr>Helvetica Light</vt:lpstr>
      <vt:lpstr>Helvetica Light Oblique</vt:lpstr>
      <vt:lpstr>Helvetica Neue Light</vt:lpstr>
      <vt:lpstr>White</vt:lpstr>
      <vt:lpstr>Inf-GraphDraw: Automatic Graph Drawing Bonus Lecture  Labels</vt:lpstr>
      <vt:lpstr>PowerPoint Presentation</vt:lpstr>
      <vt:lpstr>PowerPoint Presentation</vt:lpstr>
      <vt:lpstr>PowerPoint Presentation</vt:lpstr>
      <vt:lpstr>PowerPoint Presentation</vt:lpstr>
      <vt:lpstr>Label Placement</vt:lpstr>
      <vt:lpstr>PowerPoint Presentation</vt:lpstr>
      <vt:lpstr>Placement Goals</vt:lpstr>
      <vt:lpstr>Map Features</vt:lpstr>
      <vt:lpstr>Point Feature Labelling</vt:lpstr>
      <vt:lpstr>Point Feature Labelling</vt:lpstr>
      <vt:lpstr>Point Feature Labelling</vt:lpstr>
      <vt:lpstr>PowerPoint Presentation</vt:lpstr>
      <vt:lpstr>Diagram Features</vt:lpstr>
      <vt:lpstr>GFLP Problem</vt:lpstr>
      <vt:lpstr>GFLP Problem</vt:lpstr>
      <vt:lpstr>GFLP Problem</vt:lpstr>
      <vt:lpstr>GFLP Problem</vt:lpstr>
      <vt:lpstr>Solving GFLP</vt:lpstr>
      <vt:lpstr>Candidate Positions</vt:lpstr>
      <vt:lpstr>Candidate Positions</vt:lpstr>
      <vt:lpstr>Candidate Positions</vt:lpstr>
      <vt:lpstr>Candidate Positions</vt:lpstr>
      <vt:lpstr>Solving GFLP</vt:lpstr>
      <vt:lpstr>Overlap Graph</vt:lpstr>
      <vt:lpstr>Overlap Graph</vt:lpstr>
      <vt:lpstr>Reducing Overlaps</vt:lpstr>
      <vt:lpstr>Reducing Overlaps</vt:lpstr>
      <vt:lpstr>Overlap Graph</vt:lpstr>
      <vt:lpstr>Solving GFLP</vt:lpstr>
      <vt:lpstr>Matching Graph</vt:lpstr>
      <vt:lpstr>Matching Graph</vt:lpstr>
      <vt:lpstr>Matching Graph</vt:lpstr>
      <vt:lpstr>Matching Graph</vt:lpstr>
      <vt:lpstr>When to Place Labels</vt:lpstr>
      <vt:lpstr>Diagram Features</vt:lpstr>
      <vt:lpstr>Node and Port Labels</vt:lpstr>
      <vt:lpstr>Node and Port Labels</vt:lpstr>
      <vt:lpstr>Node and Port Labels</vt:lpstr>
      <vt:lpstr>Node and Port Labels</vt:lpstr>
      <vt:lpstr>Node and Port Labels</vt:lpstr>
      <vt:lpstr>Node and Port Labels</vt:lpstr>
      <vt:lpstr>Node and Port Labels</vt:lpstr>
      <vt:lpstr>Node and Port Labels</vt:lpstr>
      <vt:lpstr>Node and Port Labels</vt:lpstr>
      <vt:lpstr>Node and Port Labels</vt:lpstr>
      <vt:lpstr>Diagram Features</vt:lpstr>
      <vt:lpstr>Edge Labels</vt:lpstr>
      <vt:lpstr>Tail / Head Edge Labels</vt:lpstr>
      <vt:lpstr>Center Edge Labels</vt:lpstr>
      <vt:lpstr>Center Edge Labels</vt:lpstr>
      <vt:lpstr>Label Side Selection</vt:lpstr>
      <vt:lpstr>Label Side Selection</vt:lpstr>
      <vt:lpstr>Label Side Selection</vt:lpstr>
      <vt:lpstr>Label Side Selection</vt:lpstr>
      <vt:lpstr>Label Side Selection</vt:lpstr>
      <vt:lpstr>Label Side Selection</vt:lpstr>
      <vt:lpstr>Label Side Selection</vt:lpstr>
      <vt:lpstr>Label Side Selection</vt:lpstr>
      <vt:lpstr>Indicating Direction</vt:lpstr>
      <vt:lpstr>Indicating Direction</vt:lpstr>
      <vt:lpstr>Center Edge Labels</vt:lpstr>
      <vt:lpstr>Simple Strategies</vt:lpstr>
      <vt:lpstr>Optimal Width</vt:lpstr>
      <vt:lpstr>Optimal Width</vt:lpstr>
      <vt:lpstr>Optimal Width</vt:lpstr>
      <vt:lpstr>Width-Aware Strategies</vt:lpstr>
      <vt:lpstr>Width-Aware Strategies</vt:lpstr>
      <vt:lpstr>Width-Aware Strategies</vt:lpstr>
      <vt:lpstr>Width-Aware Strategies</vt:lpstr>
      <vt:lpstr>Width-Aware Strategies</vt:lpstr>
      <vt:lpstr>Width-Aware Strategies</vt:lpstr>
      <vt:lpstr>Label Management</vt:lpstr>
      <vt:lpstr>PowerPoint Presentation</vt:lpstr>
      <vt:lpstr>PowerPoint Presentation</vt:lpstr>
      <vt:lpstr>PowerPoint Presentation</vt:lpstr>
      <vt:lpstr>Abbreviation Strategies</vt:lpstr>
      <vt:lpstr>Wrapping Strategies</vt:lpstr>
      <vt:lpstr>Wrapping Strategies</vt:lpstr>
      <vt:lpstr>SCChart Strategies</vt:lpstr>
      <vt:lpstr>Preprocessing</vt:lpstr>
      <vt:lpstr>Feedback Loop</vt:lpstr>
      <vt:lpstr>Feedback Loop</vt:lpstr>
    </vt:vector>
  </TitlesOfParts>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Inf-GraphDraw: Automatic Graph Drawing Bonus Lecture  Labels</dc:title>
  <cp:lastModifiedBy>Christoph Daniel</cp:lastModifiedBy>
  <cp:revision>64</cp:revision>
  <dcterms:modified xsi:type="dcterms:W3CDTF">2018-05-19T11:32:48Z</dcterms:modified>
</cp:coreProperties>
</file>