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slide" Target="slides/slide65.xml"/><Relationship Id="rId73" Type="http://schemas.openxmlformats.org/officeDocument/2006/relationships/slide" Target="slides/slide66.xml"/><Relationship Id="rId74" Type="http://schemas.openxmlformats.org/officeDocument/2006/relationships/slide" Target="slides/slide67.xml"/><Relationship Id="rId75" Type="http://schemas.openxmlformats.org/officeDocument/2006/relationships/slide" Target="slides/slide68.xml"/><Relationship Id="rId76" Type="http://schemas.openxmlformats.org/officeDocument/2006/relationships/slide" Target="slides/slide6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2" name="Shape 20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8" name="Shape 20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423333" indent="-423333">
              <a:buSzPct val="100000"/>
              <a:buAutoNum type="arabicPeriod" startAt="1"/>
            </a:pPr>
            <a:r>
              <a:t>In the worst case, the RT width is larger than the optimal width by a factor that is linear in the number of nodes</a:t>
            </a:r>
          </a:p>
          <a:p>
            <a:pPr marL="423333" indent="-423333">
              <a:buSzPct val="100000"/>
              <a:buAutoNum type="arabicPeriod" startAt="1"/>
            </a:pPr>
            <a:r>
              <a:t>Place root(s) in middle, place other nodes on concentric circles. Edges might cross, can prevent this by choosing appropriate annulus wedge</a:t>
            </a:r>
          </a:p>
          <a:p>
            <a:pPr marL="423333" indent="-423333">
              <a:buSzPct val="100000"/>
              <a:buAutoNum type="arabicPeriod" startAt="1"/>
            </a:pPr>
            <a:r>
              <a:t>O(h^2 * d^2), where h is the tree height and d the maximal number of children</a:t>
            </a:r>
          </a:p>
          <a:p>
            <a:pPr marL="423333" indent="-423333">
              <a:buSzPct val="100000"/>
              <a:buAutoNum type="arabicPeriod" startAt="1"/>
            </a:pPr>
            <a:r>
              <a:t>Place larger subtree to the right. Area O(n log n).</a:t>
            </a:r>
          </a:p>
          <a:p>
            <a:pPr marL="423333" indent="-423333">
              <a:buSzPct val="100000"/>
              <a:buAutoNum type="arabicPeriod" startAt="1"/>
            </a:pPr>
            <a:r>
              <a:t>Constant aspect ratio, almost linear area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Shape 66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70" name="Shape 67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Why both? So that we count each vertex only once</a:t>
            </a:r>
          </a:p>
          <a:p>
            <a:pPr/>
            <a:r>
              <a:t>L denotes how often v can occur in contour of face F. E.g., L = 1 in „regular“ case; L = 2 if v is cut vertex; L = 4 if v is part of 4 bridges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bmp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2" name="Textebene 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Christian Bauer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–Christian Bauer</a:t>
            </a:r>
          </a:p>
        </p:txBody>
      </p:sp>
      <p:sp>
        <p:nvSpPr>
          <p:cNvPr id="94" name="„Zitat hier eingeben.“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„Zitat hier eingeben.“ </a:t>
            </a:r>
          </a:p>
        </p:txBody>
      </p:sp>
      <p:sp>
        <p:nvSpPr>
          <p:cNvPr id="9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Bild"/>
          <p:cNvSpPr/>
          <p:nvPr>
            <p:ph type="pic" idx="13"/>
          </p:nvPr>
        </p:nvSpPr>
        <p:spPr>
          <a:xfrm>
            <a:off x="0" y="0"/>
            <a:ext cx="1299941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/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8" name="Textebene 1…"/>
          <p:cNvSpPr txBox="1"/>
          <p:nvPr>
            <p:ph type="body" idx="1"/>
          </p:nvPr>
        </p:nvSpPr>
        <p:spPr>
          <a:xfrm>
            <a:off x="952500" y="2349500"/>
            <a:ext cx="11099800" cy="680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  <a:lvl2pPr>
              <a:defRPr>
                <a:solidFill>
                  <a:srgbClr val="53585F"/>
                </a:solidFill>
              </a:defRPr>
            </a:lvl2pPr>
            <a:lvl3pPr>
              <a:defRPr>
                <a:solidFill>
                  <a:srgbClr val="53585F"/>
                </a:solidFill>
              </a:defRPr>
            </a:lvl3pPr>
            <a:lvl4pPr>
              <a:defRPr>
                <a:solidFill>
                  <a:srgbClr val="53585F"/>
                </a:solidFill>
              </a:defRPr>
            </a:lvl4pPr>
            <a:lvl5pPr>
              <a:defRPr>
                <a:solidFill>
                  <a:srgbClr val="53585F"/>
                </a:solidFill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7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ild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35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6" name="Textebene 1…"/>
          <p:cNvSpPr txBox="1"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1pPr>
            <a:lvl2pPr marL="6858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2pPr>
            <a:lvl3pPr marL="10287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3pPr>
            <a:lvl4pPr marL="13716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4pPr>
            <a:lvl5pPr marL="17145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7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eltext"/>
          <p:cNvSpPr txBox="1"/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4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oliennummer"/>
          <p:cNvSpPr txBox="1"/>
          <p:nvPr>
            <p:ph type="sldNum" sz="quarter" idx="2"/>
          </p:nvPr>
        </p:nvSpPr>
        <p:spPr>
          <a:xfrm>
            <a:off x="4985173" y="9160093"/>
            <a:ext cx="3034454" cy="520701"/>
          </a:xfrm>
          <a:prstGeom prst="rect">
            <a:avLst/>
          </a:prstGeom>
        </p:spPr>
        <p:txBody>
          <a:bodyPr lIns="65023" tIns="65023" rIns="65023" bIns="65023" anchor="ctr"/>
          <a:lstStyle>
            <a:lvl1pPr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eltext"/>
          <p:cNvSpPr txBox="1"/>
          <p:nvPr>
            <p:ph type="title"/>
          </p:nvPr>
        </p:nvSpPr>
        <p:spPr>
          <a:xfrm>
            <a:off x="650239" y="-1"/>
            <a:ext cx="11704322" cy="2016197"/>
          </a:xfrm>
          <a:prstGeom prst="rect">
            <a:avLst/>
          </a:prstGeom>
        </p:spPr>
        <p:txBody>
          <a:bodyPr lIns="65023" tIns="65023" rIns="65023" bIns="65023" anchor="b">
            <a:noAutofit/>
          </a:bodyPr>
          <a:lstStyle>
            <a:lvl1pPr defTabSz="1300480"/>
          </a:lstStyle>
          <a:p>
            <a:pPr/>
            <a:r>
              <a:t>Titeltext</a:t>
            </a:r>
          </a:p>
        </p:txBody>
      </p:sp>
      <p:sp>
        <p:nvSpPr>
          <p:cNvPr id="160" name="Foliennummer"/>
          <p:cNvSpPr txBox="1"/>
          <p:nvPr>
            <p:ph type="sldNum" sz="quarter" idx="2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Foliennummer"/>
          <p:cNvSpPr txBox="1"/>
          <p:nvPr>
            <p:ph type="sldNum" sz="quarter" idx="2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el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22" name="Textebene 1…"/>
          <p:cNvSpPr txBox="1"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uppieren"/>
          <p:cNvGrpSpPr/>
          <p:nvPr/>
        </p:nvGrpSpPr>
        <p:grpSpPr>
          <a:xfrm>
            <a:off x="975359" y="3404729"/>
            <a:ext cx="11054082" cy="155787"/>
            <a:chOff x="0" y="0"/>
            <a:chExt cx="11054080" cy="155786"/>
          </a:xfrm>
        </p:grpSpPr>
        <p:sp>
          <p:nvSpPr>
            <p:cNvPr id="174" name="Rechteck"/>
            <p:cNvSpPr/>
            <p:nvPr/>
          </p:nvSpPr>
          <p:spPr>
            <a:xfrm>
              <a:off x="0" y="0"/>
              <a:ext cx="6831422" cy="155787"/>
            </a:xfrm>
            <a:prstGeom prst="rect">
              <a:avLst/>
            </a:prstGeom>
            <a:solidFill>
              <a:srgbClr val="CC0000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75" name="Linie"/>
            <p:cNvSpPr/>
            <p:nvPr/>
          </p:nvSpPr>
          <p:spPr>
            <a:xfrm>
              <a:off x="0" y="0"/>
              <a:ext cx="11054081" cy="1"/>
            </a:xfrm>
            <a:prstGeom prst="line">
              <a:avLst/>
            </a:prstGeom>
            <a:noFill/>
            <a:ln w="12700" cap="flat">
              <a:solidFill>
                <a:srgbClr val="CC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sp>
        <p:nvSpPr>
          <p:cNvPr id="177" name="Foliennummer"/>
          <p:cNvSpPr txBox="1"/>
          <p:nvPr>
            <p:ph type="sldNum" sz="quarter" idx="2"/>
          </p:nvPr>
        </p:nvSpPr>
        <p:spPr>
          <a:xfrm>
            <a:off x="11628326" y="8886613"/>
            <a:ext cx="401115" cy="371349"/>
          </a:xfrm>
          <a:prstGeom prst="rect">
            <a:avLst/>
          </a:prstGeom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iteltext"/>
          <p:cNvSpPr txBox="1"/>
          <p:nvPr>
            <p:ph type="title"/>
          </p:nvPr>
        </p:nvSpPr>
        <p:spPr>
          <a:xfrm>
            <a:off x="952500" y="-29840"/>
            <a:ext cx="11099800" cy="2159001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85" name="Textebene 1…"/>
          <p:cNvSpPr txBox="1"/>
          <p:nvPr>
            <p:ph type="body" idx="1"/>
          </p:nvPr>
        </p:nvSpPr>
        <p:spPr>
          <a:xfrm>
            <a:off x="952500" y="1800839"/>
            <a:ext cx="11099800" cy="7089161"/>
          </a:xfrm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8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iteltext"/>
          <p:cNvSpPr txBox="1"/>
          <p:nvPr>
            <p:ph type="title"/>
          </p:nvPr>
        </p:nvSpPr>
        <p:spPr>
          <a:xfrm>
            <a:off x="170451" y="138076"/>
            <a:ext cx="11704322" cy="707868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94" name="Textebene 1…"/>
          <p:cNvSpPr txBox="1"/>
          <p:nvPr>
            <p:ph type="body" idx="1"/>
          </p:nvPr>
        </p:nvSpPr>
        <p:spPr>
          <a:xfrm>
            <a:off x="164138" y="871196"/>
            <a:ext cx="12190423" cy="8699327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0" indent="0" defTabSz="1300480">
              <a:spcBef>
                <a:spcPts val="6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0" indent="457200" defTabSz="1300480">
              <a:spcBef>
                <a:spcPts val="6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lvl2pPr>
            <a:lvl3pPr marL="0" indent="914400" defTabSz="1300480">
              <a:spcBef>
                <a:spcPts val="6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lvl3pPr>
            <a:lvl4pPr marL="0" indent="1371600" defTabSz="1300480">
              <a:spcBef>
                <a:spcPts val="6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lvl4pPr>
            <a:lvl5pPr marL="0" indent="1828800" defTabSz="1300480">
              <a:spcBef>
                <a:spcPts val="600"/>
              </a:spcBef>
              <a:buSzTx/>
              <a:buNone/>
              <a:defRPr sz="24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95" name="Foliennummer"/>
          <p:cNvSpPr txBox="1"/>
          <p:nvPr>
            <p:ph type="sldNum" sz="quarter" idx="2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ild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el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Titeltext</a:t>
            </a:r>
          </a:p>
        </p:txBody>
      </p:sp>
      <p:sp>
        <p:nvSpPr>
          <p:cNvPr id="40" name="Textebene 1…"/>
          <p:cNvSpPr txBox="1"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7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Bild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7" name="Textebene 1…"/>
          <p:cNvSpPr txBox="1"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bene 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ild"/>
          <p:cNvSpPr/>
          <p:nvPr>
            <p:ph type="pic" sz="half" idx="1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Bild"/>
          <p:cNvSpPr/>
          <p:nvPr>
            <p:ph type="pic" sz="quarter" idx="14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Bild"/>
          <p:cNvSpPr/>
          <p:nvPr>
            <p:ph type="pic" sz="quarter" idx="15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Textebene 1…"/>
          <p:cNvSpPr txBox="1"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rvh@informatik.uni-kiel.de?subject=" TargetMode="Externa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1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/Relationships>
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9.png"/></Relationships>
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0.png"/></Relationships>
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1.png"/></Relationships>
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2.png"/></Relationships>
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3.png"/></Relationships>
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3.png"/></Relationships>
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4.png"/></Relationships>
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5.png"/></Relationships>
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/Relationships>
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1.png"/></Relationships>
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/Relationships>
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2.png"/></Relationships>
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3.png"/></Relationships>
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/Relationships>
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/Relationships>
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9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5-Minute Re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5-Minute Review</a:t>
            </a:r>
          </a:p>
        </p:txBody>
      </p:sp>
      <p:sp>
        <p:nvSpPr>
          <p:cNvPr id="205" name="In the worst case, how does the width produced by RT compare with the optimal width?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71500" indent="-571500" defTabSz="525779">
              <a:spcBef>
                <a:spcPts val="3700"/>
              </a:spcBef>
              <a:buSzPct val="100000"/>
              <a:buAutoNum type="arabicPeriod" startAt="1"/>
              <a:defRPr sz="3239"/>
            </a:pPr>
            <a:r>
              <a:t>In the worst case, how does the width produced by RT compare with the optimal width?</a:t>
            </a:r>
          </a:p>
          <a:p>
            <a:pPr marL="571500" indent="-571500" defTabSz="525779">
              <a:spcBef>
                <a:spcPts val="3700"/>
              </a:spcBef>
              <a:buSzPct val="100000"/>
              <a:buAutoNum type="arabicPeriod" startAt="1"/>
              <a:defRPr sz="3239"/>
            </a:pPr>
            <a:r>
              <a:t>What is the idea of radial tree drawing? </a:t>
            </a:r>
            <a:br/>
            <a:r>
              <a:t>What is a potential problem regarding edge placements, how can it be overcome?</a:t>
            </a:r>
          </a:p>
          <a:p>
            <a:pPr marL="571500" indent="-571500" defTabSz="525779">
              <a:spcBef>
                <a:spcPts val="3700"/>
              </a:spcBef>
              <a:buSzPct val="100000"/>
              <a:buAutoNum type="arabicPeriod" startAt="1"/>
              <a:defRPr sz="3239"/>
            </a:pPr>
            <a:r>
              <a:t>What is the worst-case area consumption of the RadialTreeLayout algorithm?</a:t>
            </a:r>
          </a:p>
          <a:p>
            <a:pPr marL="571500" indent="-571500" defTabSz="525779">
              <a:spcBef>
                <a:spcPts val="3700"/>
              </a:spcBef>
              <a:buSzPct val="100000"/>
              <a:buAutoNum type="arabicPeriod" startAt="1"/>
              <a:defRPr sz="3239"/>
            </a:pPr>
            <a:r>
              <a:t>How does the Right-Heavy-HV-Layout work? </a:t>
            </a:r>
            <a:br/>
            <a:r>
              <a:t>Worst case area?</a:t>
            </a:r>
          </a:p>
          <a:p>
            <a:pPr marL="571500" indent="-571500" defTabSz="525779">
              <a:spcBef>
                <a:spcPts val="3700"/>
              </a:spcBef>
              <a:buSzPct val="100000"/>
              <a:buAutoNum type="arabicPeriod" startAt="1"/>
              <a:defRPr sz="3239"/>
            </a:pPr>
            <a:r>
              <a:t>What is a motivation for Recursive Winding?</a:t>
            </a:r>
          </a:p>
        </p:txBody>
      </p:sp>
      <p:sp>
        <p:nvSpPr>
          <p:cNvPr id="206" name="Foliennummer"/>
          <p:cNvSpPr txBox="1"/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0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Theorem: Let G be a connected plane graph with n vertices, e edges, and f faces. Then n – e + f = 2…"/>
          <p:cNvSpPr txBox="1"/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Theorem: </a:t>
            </a:r>
            <a:r>
              <a:t>Let </a:t>
            </a:r>
            <a:r>
              <a:rPr i="1"/>
              <a:t>G</a:t>
            </a:r>
            <a:r>
              <a:t> be a connected plane graph with </a:t>
            </a:r>
            <a:r>
              <a:rPr i="1"/>
              <a:t>n</a:t>
            </a:r>
            <a:r>
              <a:rPr i="1"/>
              <a:t> </a:t>
            </a:r>
            <a:r>
              <a:t>vertices, </a:t>
            </a:r>
            <a:r>
              <a:rPr i="1"/>
              <a:t>e</a:t>
            </a:r>
            <a:r>
              <a:rPr i="1"/>
              <a:t> </a:t>
            </a:r>
            <a:r>
              <a:t>edges, and </a:t>
            </a:r>
            <a:r>
              <a:rPr i="1"/>
              <a:t>f</a:t>
            </a:r>
            <a:r>
              <a:t> faces. Then </a:t>
            </a:r>
            <a:r>
              <a:rPr i="1"/>
              <a:t>n</a:t>
            </a:r>
            <a:r>
              <a:t> – </a:t>
            </a:r>
            <a:r>
              <a:rPr i="1"/>
              <a:t>e</a:t>
            </a:r>
            <a:r>
              <a:t> + </a:t>
            </a:r>
            <a:r>
              <a:rPr i="1"/>
              <a:t>f</a:t>
            </a:r>
            <a:r>
              <a:t> = 2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Note:</a:t>
            </a:r>
            <a:r>
              <a:t> we here do not require </a:t>
            </a:r>
            <a:r>
              <a:rPr i="1"/>
              <a:t>G</a:t>
            </a:r>
            <a:r>
              <a:t> to be simple.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t>Example: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i="1" sz="3400">
                <a:latin typeface="Arial"/>
                <a:ea typeface="Arial"/>
                <a:cs typeface="Arial"/>
                <a:sym typeface="Arial"/>
              </a:defRPr>
            </a:pPr>
            <a:r>
              <a:t>v</a:t>
            </a:r>
            <a:r>
              <a:rPr i="0"/>
              <a:t> = 8, </a:t>
            </a:r>
            <a:r>
              <a:t>e</a:t>
            </a:r>
            <a:r>
              <a:rPr i="0"/>
              <a:t> = 10, </a:t>
            </a:r>
            <a:r>
              <a:t>f</a:t>
            </a:r>
            <a:r>
              <a:rPr i="0"/>
              <a:t> = 4</a:t>
            </a:r>
          </a:p>
        </p:txBody>
      </p:sp>
      <p:sp>
        <p:nvSpPr>
          <p:cNvPr id="391" name="Euler’s Formula"/>
          <p:cNvSpPr txBox="1"/>
          <p:nvPr>
            <p:ph type="title" idx="4294967295"/>
          </p:nvPr>
        </p:nvSpPr>
        <p:spPr>
          <a:xfrm>
            <a:off x="650239" y="268675"/>
            <a:ext cx="11704322" cy="1356297"/>
          </a:xfrm>
          <a:prstGeom prst="rect">
            <a:avLst/>
          </a:prstGeom>
        </p:spPr>
        <p:txBody>
          <a:bodyPr lIns="65023" tIns="65023" rIns="65023" bIns="65023" anchor="b"/>
          <a:lstStyle/>
          <a:p>
            <a:pPr/>
            <a:r>
              <a:t>Euler’s Formula</a:t>
            </a:r>
          </a:p>
        </p:txBody>
      </p:sp>
      <p:grpSp>
        <p:nvGrpSpPr>
          <p:cNvPr id="405" name="Gruppieren"/>
          <p:cNvGrpSpPr/>
          <p:nvPr/>
        </p:nvGrpSpPr>
        <p:grpSpPr>
          <a:xfrm>
            <a:off x="5356335" y="4676802"/>
            <a:ext cx="4289778" cy="4077548"/>
            <a:chOff x="0" y="0"/>
            <a:chExt cx="4289777" cy="4077546"/>
          </a:xfrm>
        </p:grpSpPr>
        <p:sp>
          <p:nvSpPr>
            <p:cNvPr id="392" name="Linie"/>
            <p:cNvSpPr/>
            <p:nvPr/>
          </p:nvSpPr>
          <p:spPr>
            <a:xfrm>
              <a:off x="1548835" y="90311"/>
              <a:ext cx="2463237" cy="279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662" y="21600"/>
                  </a:lnTo>
                  <a:lnTo>
                    <a:pt x="21600" y="437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93" name="Linie"/>
            <p:cNvSpPr/>
            <p:nvPr/>
          </p:nvSpPr>
          <p:spPr>
            <a:xfrm flipV="1">
              <a:off x="1273386" y="106115"/>
              <a:ext cx="259646" cy="221713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94" name="Linie"/>
            <p:cNvSpPr/>
            <p:nvPr/>
          </p:nvSpPr>
          <p:spPr>
            <a:xfrm>
              <a:off x="79022" y="74506"/>
              <a:ext cx="4100125" cy="2968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224" y="18036"/>
                  </a:moveTo>
                  <a:lnTo>
                    <a:pt x="0" y="558"/>
                  </a:lnTo>
                  <a:lnTo>
                    <a:pt x="7660" y="0"/>
                  </a:lnTo>
                  <a:lnTo>
                    <a:pt x="20803" y="4238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95" name="Linie"/>
            <p:cNvSpPr/>
            <p:nvPr/>
          </p:nvSpPr>
          <p:spPr>
            <a:xfrm>
              <a:off x="501226" y="2553546"/>
              <a:ext cx="3686952" cy="1426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2579" y="21600"/>
                  </a:lnTo>
                  <a:lnTo>
                    <a:pt x="21600" y="762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96" name="Linie"/>
            <p:cNvSpPr/>
            <p:nvPr/>
          </p:nvSpPr>
          <p:spPr>
            <a:xfrm flipH="1" flipV="1">
              <a:off x="1273386" y="2323253"/>
              <a:ext cx="1377246" cy="164366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97" name="Kreis"/>
            <p:cNvSpPr/>
            <p:nvPr/>
          </p:nvSpPr>
          <p:spPr>
            <a:xfrm>
              <a:off x="399626" y="24406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98" name="Kreis"/>
            <p:cNvSpPr/>
            <p:nvPr/>
          </p:nvSpPr>
          <p:spPr>
            <a:xfrm>
              <a:off x="1442720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99" name="Kreis"/>
            <p:cNvSpPr/>
            <p:nvPr/>
          </p:nvSpPr>
          <p:spPr>
            <a:xfrm>
              <a:off x="4086577" y="29531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0" name="Kreis"/>
            <p:cNvSpPr/>
            <p:nvPr/>
          </p:nvSpPr>
          <p:spPr>
            <a:xfrm>
              <a:off x="1178560" y="2239715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1" name="Kreis"/>
            <p:cNvSpPr/>
            <p:nvPr/>
          </p:nvSpPr>
          <p:spPr>
            <a:xfrm>
              <a:off x="-1" y="49671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2" name="Kreis"/>
            <p:cNvSpPr/>
            <p:nvPr/>
          </p:nvSpPr>
          <p:spPr>
            <a:xfrm>
              <a:off x="2551289" y="3874346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3" name="Kreis"/>
            <p:cNvSpPr/>
            <p:nvPr/>
          </p:nvSpPr>
          <p:spPr>
            <a:xfrm>
              <a:off x="3903697" y="55089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04" name="Kreis"/>
            <p:cNvSpPr/>
            <p:nvPr/>
          </p:nvSpPr>
          <p:spPr>
            <a:xfrm>
              <a:off x="2558062" y="275223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406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Theorem: Let G be a connected plane graph with n vertices, e edges, and f faces. Then n – e + f = 2…"/>
          <p:cNvSpPr txBox="1"/>
          <p:nvPr>
            <p:ph type="body" idx="4294967295"/>
          </p:nvPr>
        </p:nvSpPr>
        <p:spPr>
          <a:xfrm>
            <a:off x="702168" y="220899"/>
            <a:ext cx="11600464" cy="7168446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Theorem: </a:t>
            </a:r>
            <a:r>
              <a:t>Let </a:t>
            </a:r>
            <a:r>
              <a:rPr i="1"/>
              <a:t>G</a:t>
            </a:r>
            <a:r>
              <a:t> be a connected plane graph with </a:t>
            </a:r>
            <a:r>
              <a:rPr i="1"/>
              <a:t>n</a:t>
            </a:r>
            <a:r>
              <a:rPr i="1"/>
              <a:t> </a:t>
            </a:r>
            <a:r>
              <a:t>vertices, </a:t>
            </a:r>
            <a:r>
              <a:rPr i="1"/>
              <a:t>e</a:t>
            </a:r>
            <a:r>
              <a:rPr i="1"/>
              <a:t> </a:t>
            </a:r>
            <a:r>
              <a:t>edges, and </a:t>
            </a:r>
            <a:r>
              <a:rPr i="1"/>
              <a:t>f</a:t>
            </a:r>
            <a:r>
              <a:t> faces. Then </a:t>
            </a:r>
            <a:r>
              <a:rPr i="1"/>
              <a:t>n</a:t>
            </a:r>
            <a:r>
              <a:t> – </a:t>
            </a:r>
            <a:r>
              <a:rPr i="1"/>
              <a:t>e</a:t>
            </a:r>
            <a:r>
              <a:t> + </a:t>
            </a:r>
            <a:r>
              <a:rPr i="1"/>
              <a:t>f</a:t>
            </a:r>
            <a:r>
              <a:t> = 2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Proof: </a:t>
            </a:r>
            <a:r>
              <a:t>Induction on </a:t>
            </a:r>
            <a:r>
              <a:rPr i="1"/>
              <a:t>n. </a:t>
            </a:r>
            <a:endParaRPr i="1"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Induction base</a:t>
            </a:r>
            <a:r>
              <a:t> (</a:t>
            </a:r>
            <a:r>
              <a:rPr i="1"/>
              <a:t>n</a:t>
            </a:r>
            <a:r>
              <a:t> = 1):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G</a:t>
            </a:r>
            <a:r>
              <a:t> is a “bouquet” of loops, each a closed curve in the embedding. 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If </a:t>
            </a:r>
            <a:r>
              <a:rPr i="1"/>
              <a:t>e </a:t>
            </a:r>
            <a:r>
              <a:t>= 0, then </a:t>
            </a:r>
            <a:r>
              <a:rPr i="1"/>
              <a:t>f </a:t>
            </a:r>
            <a:r>
              <a:t>= 1; formula holds.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Each added loop (</a:t>
            </a:r>
            <a:r>
              <a:rPr i="1"/>
              <a:t>e</a:t>
            </a:r>
            <a:r>
              <a:t>++) splits a face into 2 faces (</a:t>
            </a:r>
            <a:r>
              <a:rPr i="1"/>
              <a:t>f</a:t>
            </a:r>
            <a:r>
              <a:t>++). </a:t>
            </a:r>
            <a:br/>
            <a:r>
              <a:t>Formula still holds.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Thus formula holds for </a:t>
            </a:r>
            <a:r>
              <a:rPr i="1"/>
              <a:t>n</a:t>
            </a:r>
            <a:r>
              <a:t> = 1 </a:t>
            </a:r>
            <a:br/>
            <a:r>
              <a:t>for any number of edges.</a:t>
            </a:r>
          </a:p>
        </p:txBody>
      </p:sp>
      <p:grpSp>
        <p:nvGrpSpPr>
          <p:cNvPr id="412" name="Gruppieren"/>
          <p:cNvGrpSpPr/>
          <p:nvPr/>
        </p:nvGrpSpPr>
        <p:grpSpPr>
          <a:xfrm>
            <a:off x="9314977" y="6406410"/>
            <a:ext cx="1982735" cy="2535087"/>
            <a:chOff x="0" y="0"/>
            <a:chExt cx="1982733" cy="2535085"/>
          </a:xfrm>
        </p:grpSpPr>
        <p:sp>
          <p:nvSpPr>
            <p:cNvPr id="409" name="Form"/>
            <p:cNvSpPr/>
            <p:nvPr/>
          </p:nvSpPr>
          <p:spPr>
            <a:xfrm>
              <a:off x="1024032" y="0"/>
              <a:ext cx="958702" cy="1203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9" h="20555" fill="norm" stroke="1" extrusionOk="0">
                  <a:moveTo>
                    <a:pt x="229" y="20555"/>
                  </a:moveTo>
                  <a:cubicBezTo>
                    <a:pt x="5234" y="19489"/>
                    <a:pt x="9620" y="17661"/>
                    <a:pt x="13309" y="15294"/>
                  </a:cubicBezTo>
                  <a:cubicBezTo>
                    <a:pt x="17876" y="12364"/>
                    <a:pt x="21382" y="8164"/>
                    <a:pt x="19105" y="4057"/>
                  </a:cubicBezTo>
                  <a:cubicBezTo>
                    <a:pt x="17161" y="548"/>
                    <a:pt x="11542" y="-1045"/>
                    <a:pt x="7029" y="733"/>
                  </a:cubicBezTo>
                  <a:cubicBezTo>
                    <a:pt x="2777" y="2408"/>
                    <a:pt x="1511" y="5885"/>
                    <a:pt x="814" y="9066"/>
                  </a:cubicBezTo>
                  <a:cubicBezTo>
                    <a:pt x="-5" y="12802"/>
                    <a:pt x="-218" y="16616"/>
                    <a:pt x="229" y="20555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410" name="Form"/>
            <p:cNvSpPr/>
            <p:nvPr/>
          </p:nvSpPr>
          <p:spPr>
            <a:xfrm>
              <a:off x="-1" y="1330995"/>
              <a:ext cx="958699" cy="1204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9" h="20555" fill="norm" stroke="1" extrusionOk="0">
                  <a:moveTo>
                    <a:pt x="19590" y="0"/>
                  </a:moveTo>
                  <a:cubicBezTo>
                    <a:pt x="14585" y="1066"/>
                    <a:pt x="10199" y="2894"/>
                    <a:pt x="6510" y="5261"/>
                  </a:cubicBezTo>
                  <a:cubicBezTo>
                    <a:pt x="1943" y="8191"/>
                    <a:pt x="-1563" y="12391"/>
                    <a:pt x="714" y="16498"/>
                  </a:cubicBezTo>
                  <a:cubicBezTo>
                    <a:pt x="2658" y="20007"/>
                    <a:pt x="8277" y="21600"/>
                    <a:pt x="12790" y="19822"/>
                  </a:cubicBezTo>
                  <a:cubicBezTo>
                    <a:pt x="17042" y="18147"/>
                    <a:pt x="18308" y="14670"/>
                    <a:pt x="19005" y="11489"/>
                  </a:cubicBezTo>
                  <a:cubicBezTo>
                    <a:pt x="19824" y="7753"/>
                    <a:pt x="20037" y="3939"/>
                    <a:pt x="19590" y="0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411" name="Kreis"/>
            <p:cNvSpPr/>
            <p:nvPr/>
          </p:nvSpPr>
          <p:spPr>
            <a:xfrm>
              <a:off x="879475" y="1169694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413" name="n = 1…"/>
          <p:cNvSpPr txBox="1"/>
          <p:nvPr/>
        </p:nvSpPr>
        <p:spPr>
          <a:xfrm>
            <a:off x="10657885" y="7602033"/>
            <a:ext cx="1305764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n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 = 1</a:t>
            </a:r>
            <a:endParaRPr i="0">
              <a:latin typeface="+mn-lt"/>
              <a:ea typeface="+mn-ea"/>
              <a:cs typeface="+mn-cs"/>
              <a:sym typeface="Helvetica Light"/>
            </a:endParaRPr>
          </a:p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e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 = 2</a:t>
            </a:r>
            <a:endParaRPr i="0">
              <a:latin typeface="+mn-lt"/>
              <a:ea typeface="+mn-ea"/>
              <a:cs typeface="+mn-cs"/>
              <a:sym typeface="Helvetica Light"/>
            </a:endParaRPr>
          </a:p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f 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= 3</a:t>
            </a:r>
          </a:p>
        </p:txBody>
      </p:sp>
      <p:grpSp>
        <p:nvGrpSpPr>
          <p:cNvPr id="416" name="Gruppieren"/>
          <p:cNvGrpSpPr/>
          <p:nvPr/>
        </p:nvGrpSpPr>
        <p:grpSpPr>
          <a:xfrm>
            <a:off x="4879765" y="7356372"/>
            <a:ext cx="1082677" cy="1365392"/>
            <a:chOff x="0" y="0"/>
            <a:chExt cx="1082675" cy="1365391"/>
          </a:xfrm>
        </p:grpSpPr>
        <p:sp>
          <p:nvSpPr>
            <p:cNvPr id="414" name="Form"/>
            <p:cNvSpPr/>
            <p:nvPr/>
          </p:nvSpPr>
          <p:spPr>
            <a:xfrm>
              <a:off x="-1" y="161301"/>
              <a:ext cx="958699" cy="1204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19" h="20555" fill="norm" stroke="1" extrusionOk="0">
                  <a:moveTo>
                    <a:pt x="19590" y="0"/>
                  </a:moveTo>
                  <a:cubicBezTo>
                    <a:pt x="14585" y="1066"/>
                    <a:pt x="10199" y="2894"/>
                    <a:pt x="6510" y="5261"/>
                  </a:cubicBezTo>
                  <a:cubicBezTo>
                    <a:pt x="1943" y="8191"/>
                    <a:pt x="-1563" y="12391"/>
                    <a:pt x="714" y="16498"/>
                  </a:cubicBezTo>
                  <a:cubicBezTo>
                    <a:pt x="2658" y="20007"/>
                    <a:pt x="8277" y="21600"/>
                    <a:pt x="12790" y="19822"/>
                  </a:cubicBezTo>
                  <a:cubicBezTo>
                    <a:pt x="17042" y="18147"/>
                    <a:pt x="18308" y="14670"/>
                    <a:pt x="19005" y="11489"/>
                  </a:cubicBezTo>
                  <a:cubicBezTo>
                    <a:pt x="19824" y="7753"/>
                    <a:pt x="20037" y="3939"/>
                    <a:pt x="19590" y="0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</a:p>
          </p:txBody>
        </p:sp>
        <p:sp>
          <p:nvSpPr>
            <p:cNvPr id="415" name="Kreis"/>
            <p:cNvSpPr/>
            <p:nvPr/>
          </p:nvSpPr>
          <p:spPr>
            <a:xfrm>
              <a:off x="879475" y="0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417" name="n = 1…"/>
          <p:cNvSpPr txBox="1"/>
          <p:nvPr/>
        </p:nvSpPr>
        <p:spPr>
          <a:xfrm>
            <a:off x="5982693" y="7602033"/>
            <a:ext cx="1305764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n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 = 1</a:t>
            </a:r>
            <a:endParaRPr i="0">
              <a:latin typeface="+mn-lt"/>
              <a:ea typeface="+mn-ea"/>
              <a:cs typeface="+mn-cs"/>
              <a:sym typeface="Helvetica Light"/>
            </a:endParaRPr>
          </a:p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e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 = 1</a:t>
            </a:r>
            <a:endParaRPr i="0">
              <a:latin typeface="+mn-lt"/>
              <a:ea typeface="+mn-ea"/>
              <a:cs typeface="+mn-cs"/>
              <a:sym typeface="Helvetica Light"/>
            </a:endParaRPr>
          </a:p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f 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= 2</a:t>
            </a:r>
          </a:p>
        </p:txBody>
      </p:sp>
      <p:sp>
        <p:nvSpPr>
          <p:cNvPr id="418" name="Kreis"/>
          <p:cNvSpPr/>
          <p:nvPr/>
        </p:nvSpPr>
        <p:spPr>
          <a:xfrm>
            <a:off x="1592432" y="7359264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19" name="n = 1…"/>
          <p:cNvSpPr txBox="1"/>
          <p:nvPr/>
        </p:nvSpPr>
        <p:spPr>
          <a:xfrm>
            <a:off x="1041151" y="7602033"/>
            <a:ext cx="1305764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n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 = 1</a:t>
            </a:r>
            <a:endParaRPr i="0">
              <a:latin typeface="+mn-lt"/>
              <a:ea typeface="+mn-ea"/>
              <a:cs typeface="+mn-cs"/>
              <a:sym typeface="Helvetica Light"/>
            </a:endParaRPr>
          </a:p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e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 = 0</a:t>
            </a:r>
            <a:endParaRPr i="0">
              <a:latin typeface="+mn-lt"/>
              <a:ea typeface="+mn-ea"/>
              <a:cs typeface="+mn-cs"/>
              <a:sym typeface="Helvetica Light"/>
            </a:endParaRPr>
          </a:p>
          <a:p>
            <a:pPr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f 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= 1</a:t>
            </a:r>
          </a:p>
        </p:txBody>
      </p:sp>
      <p:sp>
        <p:nvSpPr>
          <p:cNvPr id="420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4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6" grpId="4"/>
      <p:bldP build="whole" bldLvl="1" animBg="1" rev="0" advAuto="0" spid="417" grpId="5"/>
      <p:bldP build="p" bldLvl="5" animBg="1" rev="0" advAuto="0" spid="408" grpId="1"/>
      <p:bldP build="whole" bldLvl="1" animBg="1" rev="0" advAuto="0" spid="418" grpId="2"/>
      <p:bldP build="whole" bldLvl="1" animBg="1" rev="0" advAuto="0" spid="419" grpId="3"/>
      <p:bldP build="whole" bldLvl="1" animBg="1" rev="0" advAuto="0" spid="413" grpId="7"/>
      <p:bldP build="whole" bldLvl="1" animBg="1" rev="0" advAuto="0" spid="412" grpId="6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heorem: Let G be a connected plane graph with n vertices, e edges, and f faces. Then n – e + f = 2…"/>
          <p:cNvSpPr txBox="1"/>
          <p:nvPr>
            <p:ph type="body" idx="4294967295"/>
          </p:nvPr>
        </p:nvSpPr>
        <p:spPr>
          <a:xfrm>
            <a:off x="702168" y="220899"/>
            <a:ext cx="11600464" cy="9550902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Theorem: </a:t>
            </a:r>
            <a:r>
              <a:t>Let </a:t>
            </a:r>
            <a:r>
              <a:rPr i="1"/>
              <a:t>G</a:t>
            </a:r>
            <a:r>
              <a:t> be a connected plane graph with </a:t>
            </a:r>
            <a:r>
              <a:rPr i="1"/>
              <a:t>n</a:t>
            </a:r>
            <a:r>
              <a:rPr i="1"/>
              <a:t> </a:t>
            </a:r>
            <a:r>
              <a:t>vertices, </a:t>
            </a:r>
            <a:r>
              <a:rPr i="1"/>
              <a:t>e</a:t>
            </a:r>
            <a:r>
              <a:rPr i="1"/>
              <a:t> </a:t>
            </a:r>
            <a:r>
              <a:t>edges, and </a:t>
            </a:r>
            <a:r>
              <a:rPr i="1"/>
              <a:t>f</a:t>
            </a:r>
            <a:r>
              <a:t> faces. Then </a:t>
            </a:r>
            <a:r>
              <a:rPr i="1"/>
              <a:t>n</a:t>
            </a:r>
            <a:r>
              <a:t> – </a:t>
            </a:r>
            <a:r>
              <a:rPr i="1"/>
              <a:t>e</a:t>
            </a:r>
            <a:r>
              <a:t> + </a:t>
            </a:r>
            <a:r>
              <a:rPr i="1"/>
              <a:t>f</a:t>
            </a:r>
            <a:r>
              <a:t> = 2</a:t>
            </a:r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Proof: </a:t>
            </a:r>
            <a:r>
              <a:t>Induction on </a:t>
            </a:r>
            <a:r>
              <a:rPr i="1"/>
              <a:t>n. </a:t>
            </a:r>
            <a:endParaRPr i="1"/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Induction step</a:t>
            </a:r>
            <a:r>
              <a:t> (</a:t>
            </a:r>
            <a:r>
              <a:rPr i="1"/>
              <a:t>n</a:t>
            </a:r>
            <a:r>
              <a:t> &gt; 1):</a:t>
            </a:r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G</a:t>
            </a:r>
            <a:r>
              <a:t> is connected ⇒ can find edge </a:t>
            </a:r>
            <a:r>
              <a:rPr i="1"/>
              <a:t>e</a:t>
            </a:r>
            <a:r>
              <a:t> that is not a loop. </a:t>
            </a:r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  <a:r>
              <a:t>When we contract </a:t>
            </a:r>
            <a:r>
              <a:rPr i="1"/>
              <a:t>e</a:t>
            </a:r>
            <a:r>
              <a:t>, we obtain a plane graph </a:t>
            </a:r>
            <a:r>
              <a:rPr i="1"/>
              <a:t>G</a:t>
            </a:r>
            <a:r>
              <a:t>’ with </a:t>
            </a:r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  <a:r>
              <a:rPr i="1"/>
              <a:t>n</a:t>
            </a:r>
            <a:r>
              <a:t>’ = </a:t>
            </a:r>
            <a:r>
              <a:rPr i="1"/>
              <a:t>n </a:t>
            </a:r>
            <a:r>
              <a:t>– 1</a:t>
            </a:r>
            <a:r>
              <a:rPr i="1"/>
              <a:t> </a:t>
            </a:r>
            <a:r>
              <a:t>vertices, </a:t>
            </a:r>
            <a:r>
              <a:rPr i="1"/>
              <a:t>e</a:t>
            </a:r>
            <a:r>
              <a:t>’ = </a:t>
            </a:r>
            <a:r>
              <a:rPr i="1"/>
              <a:t>e </a:t>
            </a:r>
            <a:r>
              <a:t>– 1 edges, and </a:t>
            </a:r>
            <a:r>
              <a:rPr i="1"/>
              <a:t>f </a:t>
            </a:r>
            <a:r>
              <a:t>’ = </a:t>
            </a:r>
            <a:r>
              <a:rPr i="1"/>
              <a:t>f </a:t>
            </a:r>
            <a:r>
              <a:t> faces. </a:t>
            </a:r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  <a:r>
              <a:t>Induction hypothesis yields</a:t>
            </a:r>
            <a:br/>
            <a:r>
              <a:rPr i="1"/>
              <a:t>n – e </a:t>
            </a:r>
            <a:r>
              <a:t>+ </a:t>
            </a:r>
            <a:r>
              <a:rPr i="1"/>
              <a:t>f </a:t>
            </a:r>
            <a:r>
              <a:t>= </a:t>
            </a:r>
            <a:br/>
            <a:r>
              <a:t>(</a:t>
            </a:r>
            <a:r>
              <a:rPr i="1"/>
              <a:t>n</a:t>
            </a:r>
            <a:r>
              <a:t>’ + 1) – (</a:t>
            </a:r>
            <a:r>
              <a:rPr i="1"/>
              <a:t>e</a:t>
            </a:r>
            <a:r>
              <a:t>’ + 1) + </a:t>
            </a:r>
            <a:r>
              <a:rPr i="1"/>
              <a:t>f </a:t>
            </a:r>
            <a:r>
              <a:t>’= </a:t>
            </a:r>
            <a:br/>
            <a:r>
              <a:rPr i="1"/>
              <a:t>n</a:t>
            </a:r>
            <a:r>
              <a:t>’ – </a:t>
            </a:r>
            <a:r>
              <a:rPr i="1"/>
              <a:t>e</a:t>
            </a:r>
            <a:r>
              <a:t>’ + </a:t>
            </a:r>
            <a:r>
              <a:rPr i="1"/>
              <a:t>f </a:t>
            </a:r>
            <a:r>
              <a:t>’ = </a:t>
            </a:r>
            <a:br/>
            <a:r>
              <a:t>2</a:t>
            </a:r>
          </a:p>
          <a:p>
            <a:pPr marL="482803" indent="-482803" defTabSz="1287475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366">
                <a:latin typeface="Arial"/>
                <a:ea typeface="Arial"/>
                <a:cs typeface="Arial"/>
                <a:sym typeface="Arial"/>
              </a:defRPr>
            </a:pPr>
          </a:p>
          <a:p>
            <a:pPr marL="0" indent="0" defTabSz="578358">
              <a:spcBef>
                <a:spcPts val="0"/>
              </a:spcBef>
              <a:buSzTx/>
              <a:buNone/>
              <a:defRPr sz="3564"/>
            </a:pPr>
            <a:r>
              <a:t>∎</a:t>
            </a:r>
          </a:p>
        </p:txBody>
      </p:sp>
      <p:sp>
        <p:nvSpPr>
          <p:cNvPr id="423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4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4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4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2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Maximal or triangulated planar graphs…"/>
          <p:cNvSpPr txBox="1"/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FF2600"/>
                </a:solidFill>
              </a:rPr>
              <a:t>Maximal</a:t>
            </a:r>
            <a:r>
              <a:t> or </a:t>
            </a:r>
            <a:r>
              <a:rPr b="1">
                <a:solidFill>
                  <a:srgbClr val="FF2600"/>
                </a:solidFill>
              </a:rPr>
              <a:t>triangulated planar graphs</a:t>
            </a:r>
          </a:p>
          <a:p>
            <a:pPr lvl="1" marL="857250" indent="-400050" defTabSz="1300480">
              <a:spcBef>
                <a:spcPts val="0"/>
              </a:spcBef>
              <a:buClr>
                <a:srgbClr val="002A58"/>
              </a:buClr>
              <a:buChar char="■"/>
              <a:defRPr sz="3400">
                <a:latin typeface="Verdana"/>
                <a:ea typeface="Verdana"/>
                <a:cs typeface="Verdana"/>
                <a:sym typeface="Verdana"/>
              </a:defRPr>
            </a:pPr>
            <a:r>
              <a:t>Simple graph</a:t>
            </a:r>
          </a:p>
          <a:p>
            <a:pPr lvl="1" marL="857250" indent="-400050" defTabSz="1300480">
              <a:spcBef>
                <a:spcPts val="0"/>
              </a:spcBef>
              <a:buClr>
                <a:srgbClr val="002A58"/>
              </a:buClr>
              <a:buChar char="■"/>
              <a:defRPr sz="3400">
                <a:latin typeface="Verdana"/>
                <a:ea typeface="Verdana"/>
                <a:cs typeface="Verdana"/>
                <a:sym typeface="Verdana"/>
              </a:defRPr>
            </a:pPr>
            <a:r>
              <a:t>Can not add any edge</a:t>
            </a:r>
            <a:br/>
            <a:r>
              <a:t>without crossing</a:t>
            </a:r>
          </a:p>
          <a:p>
            <a:pPr lvl="1" marL="857250" indent="-400050" defTabSz="1300480">
              <a:spcBef>
                <a:spcPts val="0"/>
              </a:spcBef>
              <a:buClr>
                <a:srgbClr val="002A58"/>
              </a:buClr>
              <a:buChar char="■"/>
              <a:defRPr sz="3400">
                <a:latin typeface="Verdana"/>
                <a:ea typeface="Verdana"/>
                <a:cs typeface="Verdana"/>
                <a:sym typeface="Verdana"/>
              </a:defRPr>
            </a:pPr>
            <a:r>
              <a:t>For </a:t>
            </a:r>
            <a:r>
              <a:rPr i="1"/>
              <a:t>n</a:t>
            </a:r>
            <a:r>
              <a:t> &gt; 3: </a:t>
            </a:r>
            <a:br/>
            <a:r>
              <a:rPr i="1"/>
              <a:t>e</a:t>
            </a:r>
            <a:r>
              <a:t> = 3</a:t>
            </a:r>
            <a:r>
              <a:rPr i="1"/>
              <a:t>n</a:t>
            </a:r>
            <a:r>
              <a:t> – 6</a:t>
            </a:r>
          </a:p>
        </p:txBody>
      </p:sp>
      <p:grpSp>
        <p:nvGrpSpPr>
          <p:cNvPr id="429" name="Gruppieren"/>
          <p:cNvGrpSpPr/>
          <p:nvPr/>
        </p:nvGrpSpPr>
        <p:grpSpPr>
          <a:xfrm>
            <a:off x="6226678" y="3917188"/>
            <a:ext cx="5482286" cy="5034566"/>
            <a:chOff x="0" y="0"/>
            <a:chExt cx="5482284" cy="5034565"/>
          </a:xfrm>
        </p:grpSpPr>
        <p:sp>
          <p:nvSpPr>
            <p:cNvPr id="426" name="Linie"/>
            <p:cNvSpPr/>
            <p:nvPr/>
          </p:nvSpPr>
          <p:spPr>
            <a:xfrm>
              <a:off x="2233214" y="281648"/>
              <a:ext cx="3249071" cy="32066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2" h="20869" fill="norm" stroke="1" extrusionOk="0">
                  <a:moveTo>
                    <a:pt x="17307" y="20869"/>
                  </a:moveTo>
                  <a:cubicBezTo>
                    <a:pt x="17956" y="18665"/>
                    <a:pt x="21600" y="11068"/>
                    <a:pt x="21202" y="7630"/>
                  </a:cubicBezTo>
                  <a:cubicBezTo>
                    <a:pt x="20803" y="4191"/>
                    <a:pt x="18428" y="1238"/>
                    <a:pt x="14902" y="253"/>
                  </a:cubicBezTo>
                  <a:cubicBezTo>
                    <a:pt x="11375" y="-731"/>
                    <a:pt x="3098" y="1444"/>
                    <a:pt x="0" y="1752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27" name="Linie"/>
            <p:cNvSpPr/>
            <p:nvPr/>
          </p:nvSpPr>
          <p:spPr>
            <a:xfrm>
              <a:off x="-1" y="0"/>
              <a:ext cx="2233216" cy="2982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8" h="21568" fill="norm" stroke="1" extrusionOk="0">
                  <a:moveTo>
                    <a:pt x="21008" y="3870"/>
                  </a:moveTo>
                  <a:cubicBezTo>
                    <a:pt x="16102" y="1911"/>
                    <a:pt x="11217" y="-32"/>
                    <a:pt x="7776" y="1"/>
                  </a:cubicBezTo>
                  <a:cubicBezTo>
                    <a:pt x="4335" y="33"/>
                    <a:pt x="1192" y="1519"/>
                    <a:pt x="300" y="4099"/>
                  </a:cubicBezTo>
                  <a:cubicBezTo>
                    <a:pt x="-592" y="6678"/>
                    <a:pt x="619" y="12572"/>
                    <a:pt x="2445" y="15478"/>
                  </a:cubicBezTo>
                  <a:cubicBezTo>
                    <a:pt x="4272" y="18384"/>
                    <a:pt x="7755" y="19968"/>
                    <a:pt x="11238" y="21568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28" name="Linie"/>
            <p:cNvSpPr/>
            <p:nvPr/>
          </p:nvSpPr>
          <p:spPr>
            <a:xfrm>
              <a:off x="1178832" y="2998385"/>
              <a:ext cx="3702756" cy="2036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398" fill="norm" stroke="1" extrusionOk="0">
                  <a:moveTo>
                    <a:pt x="0" y="0"/>
                  </a:moveTo>
                  <a:cubicBezTo>
                    <a:pt x="817" y="5293"/>
                    <a:pt x="1633" y="10608"/>
                    <a:pt x="4109" y="13955"/>
                  </a:cubicBezTo>
                  <a:cubicBezTo>
                    <a:pt x="6585" y="17303"/>
                    <a:pt x="11985" y="21600"/>
                    <a:pt x="14896" y="20085"/>
                  </a:cubicBezTo>
                  <a:cubicBezTo>
                    <a:pt x="17807" y="18569"/>
                    <a:pt x="19703" y="11739"/>
                    <a:pt x="21600" y="4908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sp>
        <p:nvSpPr>
          <p:cNvPr id="430" name="Maximal Planar Graphs"/>
          <p:cNvSpPr txBox="1"/>
          <p:nvPr>
            <p:ph type="title" idx="4294967295"/>
          </p:nvPr>
        </p:nvSpPr>
        <p:spPr>
          <a:xfrm>
            <a:off x="650239" y="268675"/>
            <a:ext cx="11704322" cy="1356297"/>
          </a:xfrm>
          <a:prstGeom prst="rect">
            <a:avLst/>
          </a:prstGeom>
        </p:spPr>
        <p:txBody>
          <a:bodyPr lIns="65023" tIns="65023" rIns="65023" bIns="65023" anchor="b"/>
          <a:lstStyle/>
          <a:p>
            <a:pPr/>
            <a:r>
              <a:t>Maximal Planar Graphs</a:t>
            </a:r>
          </a:p>
        </p:txBody>
      </p:sp>
      <p:grpSp>
        <p:nvGrpSpPr>
          <p:cNvPr id="434" name="Gruppieren"/>
          <p:cNvGrpSpPr/>
          <p:nvPr/>
        </p:nvGrpSpPr>
        <p:grpSpPr>
          <a:xfrm>
            <a:off x="7021689" y="4513297"/>
            <a:ext cx="4100125" cy="3824677"/>
            <a:chOff x="0" y="0"/>
            <a:chExt cx="4100124" cy="3824675"/>
          </a:xfrm>
        </p:grpSpPr>
        <p:sp>
          <p:nvSpPr>
            <p:cNvPr id="431" name="Linie"/>
            <p:cNvSpPr/>
            <p:nvPr/>
          </p:nvSpPr>
          <p:spPr>
            <a:xfrm flipV="1">
              <a:off x="2555804" y="2693528"/>
              <a:ext cx="2259" cy="113114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32" name="Linie"/>
            <p:cNvSpPr/>
            <p:nvPr/>
          </p:nvSpPr>
          <p:spPr>
            <a:xfrm>
              <a:off x="0" y="0"/>
              <a:ext cx="1178561" cy="2386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19802"/>
                  </a:lnTo>
                  <a:lnTo>
                    <a:pt x="7324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33" name="Linie"/>
            <p:cNvSpPr/>
            <p:nvPr/>
          </p:nvSpPr>
          <p:spPr>
            <a:xfrm>
              <a:off x="1162755" y="2187786"/>
              <a:ext cx="2937370" cy="7202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0244" y="16048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grpSp>
        <p:nvGrpSpPr>
          <p:cNvPr id="448" name="Gruppieren"/>
          <p:cNvGrpSpPr/>
          <p:nvPr/>
        </p:nvGrpSpPr>
        <p:grpSpPr>
          <a:xfrm>
            <a:off x="6924604" y="4368799"/>
            <a:ext cx="4289779" cy="4077548"/>
            <a:chOff x="0" y="0"/>
            <a:chExt cx="4289777" cy="4077546"/>
          </a:xfrm>
        </p:grpSpPr>
        <p:sp>
          <p:nvSpPr>
            <p:cNvPr id="435" name="Linie"/>
            <p:cNvSpPr/>
            <p:nvPr/>
          </p:nvSpPr>
          <p:spPr>
            <a:xfrm>
              <a:off x="1548835" y="90311"/>
              <a:ext cx="2463237" cy="279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662" y="21600"/>
                  </a:lnTo>
                  <a:lnTo>
                    <a:pt x="21600" y="437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36" name="Linie"/>
            <p:cNvSpPr/>
            <p:nvPr/>
          </p:nvSpPr>
          <p:spPr>
            <a:xfrm flipV="1">
              <a:off x="1273386" y="106115"/>
              <a:ext cx="259646" cy="221713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37" name="Linie"/>
            <p:cNvSpPr/>
            <p:nvPr/>
          </p:nvSpPr>
          <p:spPr>
            <a:xfrm>
              <a:off x="79022" y="74506"/>
              <a:ext cx="4100125" cy="2968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224" y="18036"/>
                  </a:moveTo>
                  <a:lnTo>
                    <a:pt x="0" y="558"/>
                  </a:lnTo>
                  <a:lnTo>
                    <a:pt x="7660" y="0"/>
                  </a:lnTo>
                  <a:lnTo>
                    <a:pt x="20803" y="4238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38" name="Linie"/>
            <p:cNvSpPr/>
            <p:nvPr/>
          </p:nvSpPr>
          <p:spPr>
            <a:xfrm>
              <a:off x="501226" y="2553546"/>
              <a:ext cx="3686952" cy="1426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2579" y="21600"/>
                  </a:lnTo>
                  <a:lnTo>
                    <a:pt x="21600" y="762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39" name="Linie"/>
            <p:cNvSpPr/>
            <p:nvPr/>
          </p:nvSpPr>
          <p:spPr>
            <a:xfrm flipH="1" flipV="1">
              <a:off x="1273386" y="2323253"/>
              <a:ext cx="1377246" cy="164366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40" name="Kreis"/>
            <p:cNvSpPr/>
            <p:nvPr/>
          </p:nvSpPr>
          <p:spPr>
            <a:xfrm>
              <a:off x="399626" y="24406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41" name="Kreis"/>
            <p:cNvSpPr/>
            <p:nvPr/>
          </p:nvSpPr>
          <p:spPr>
            <a:xfrm>
              <a:off x="1442720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42" name="Kreis"/>
            <p:cNvSpPr/>
            <p:nvPr/>
          </p:nvSpPr>
          <p:spPr>
            <a:xfrm>
              <a:off x="4086577" y="29531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43" name="Kreis"/>
            <p:cNvSpPr/>
            <p:nvPr/>
          </p:nvSpPr>
          <p:spPr>
            <a:xfrm>
              <a:off x="1178560" y="2239715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44" name="Kreis"/>
            <p:cNvSpPr/>
            <p:nvPr/>
          </p:nvSpPr>
          <p:spPr>
            <a:xfrm>
              <a:off x="-1" y="49671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45" name="Kreis"/>
            <p:cNvSpPr/>
            <p:nvPr/>
          </p:nvSpPr>
          <p:spPr>
            <a:xfrm>
              <a:off x="2551289" y="3874346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46" name="Kreis"/>
            <p:cNvSpPr/>
            <p:nvPr/>
          </p:nvSpPr>
          <p:spPr>
            <a:xfrm>
              <a:off x="3903697" y="55089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47" name="Kreis"/>
            <p:cNvSpPr/>
            <p:nvPr/>
          </p:nvSpPr>
          <p:spPr>
            <a:xfrm>
              <a:off x="2558062" y="275223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449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1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29" grpId="2"/>
      <p:bldP build="p" bldLvl="5" animBg="1" rev="0" advAuto="0" spid="425" grpId="3"/>
      <p:bldP build="whole" bldLvl="1" animBg="1" rev="0" advAuto="0" spid="43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mallest Non-Planar Graphs"/>
          <p:cNvSpPr txBox="1"/>
          <p:nvPr>
            <p:ph type="title" idx="4294967295"/>
          </p:nvPr>
        </p:nvSpPr>
        <p:spPr>
          <a:xfrm>
            <a:off x="650239" y="268675"/>
            <a:ext cx="11704322" cy="1356297"/>
          </a:xfrm>
          <a:prstGeom prst="rect">
            <a:avLst/>
          </a:prstGeom>
        </p:spPr>
        <p:txBody>
          <a:bodyPr lIns="65023" tIns="65023" rIns="65023" bIns="65023" anchor="b"/>
          <a:lstStyle>
            <a:lvl1pPr defTabSz="519937">
              <a:defRPr sz="7119"/>
            </a:lvl1pPr>
          </a:lstStyle>
          <a:p>
            <a:pPr/>
            <a:r>
              <a:t>Smallest Non-Planar Graphs</a:t>
            </a:r>
          </a:p>
        </p:txBody>
      </p:sp>
      <p:sp>
        <p:nvSpPr>
          <p:cNvPr id="452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  <p:grpSp>
        <p:nvGrpSpPr>
          <p:cNvPr id="460" name="Gruppieren"/>
          <p:cNvGrpSpPr/>
          <p:nvPr/>
        </p:nvGrpSpPr>
        <p:grpSpPr>
          <a:xfrm>
            <a:off x="604716" y="3672473"/>
            <a:ext cx="4810229" cy="4347389"/>
            <a:chOff x="0" y="0"/>
            <a:chExt cx="4810227" cy="4347388"/>
          </a:xfrm>
        </p:grpSpPr>
        <p:sp>
          <p:nvSpPr>
            <p:cNvPr id="453" name="Form"/>
            <p:cNvSpPr/>
            <p:nvPr/>
          </p:nvSpPr>
          <p:spPr>
            <a:xfrm>
              <a:off x="185962" y="177697"/>
              <a:ext cx="4438304" cy="4000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224"/>
                  </a:moveTo>
                  <a:lnTo>
                    <a:pt x="5289" y="491"/>
                  </a:lnTo>
                  <a:lnTo>
                    <a:pt x="16089" y="0"/>
                  </a:lnTo>
                  <a:lnTo>
                    <a:pt x="21600" y="11983"/>
                  </a:lnTo>
                  <a:lnTo>
                    <a:pt x="11242" y="21600"/>
                  </a:lnTo>
                  <a:lnTo>
                    <a:pt x="0" y="11224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54" name="Form"/>
            <p:cNvSpPr/>
            <p:nvPr/>
          </p:nvSpPr>
          <p:spPr>
            <a:xfrm>
              <a:off x="161167" y="202492"/>
              <a:ext cx="4463099" cy="3975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80" y="359"/>
                  </a:moveTo>
                  <a:lnTo>
                    <a:pt x="21600" y="12057"/>
                  </a:lnTo>
                  <a:lnTo>
                    <a:pt x="0" y="11159"/>
                  </a:lnTo>
                  <a:lnTo>
                    <a:pt x="16120" y="0"/>
                  </a:lnTo>
                  <a:lnTo>
                    <a:pt x="11420" y="21600"/>
                  </a:lnTo>
                  <a:lnTo>
                    <a:pt x="5380" y="359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55" name="Kreis"/>
            <p:cNvSpPr/>
            <p:nvPr/>
          </p:nvSpPr>
          <p:spPr>
            <a:xfrm>
              <a:off x="1107509" y="90914"/>
              <a:ext cx="371926" cy="371926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56" name="Kreis"/>
            <p:cNvSpPr/>
            <p:nvPr/>
          </p:nvSpPr>
          <p:spPr>
            <a:xfrm>
              <a:off x="3281203" y="-1"/>
              <a:ext cx="371926" cy="371926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57" name="Kreis"/>
            <p:cNvSpPr/>
            <p:nvPr/>
          </p:nvSpPr>
          <p:spPr>
            <a:xfrm>
              <a:off x="-1" y="2082778"/>
              <a:ext cx="371926" cy="371926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58" name="Kreis"/>
            <p:cNvSpPr/>
            <p:nvPr/>
          </p:nvSpPr>
          <p:spPr>
            <a:xfrm>
              <a:off x="2338993" y="3975463"/>
              <a:ext cx="371926" cy="371926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59" name="Kreis"/>
            <p:cNvSpPr/>
            <p:nvPr/>
          </p:nvSpPr>
          <p:spPr>
            <a:xfrm>
              <a:off x="4438302" y="2219151"/>
              <a:ext cx="371926" cy="371926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477" name="Gruppieren"/>
          <p:cNvGrpSpPr/>
          <p:nvPr/>
        </p:nvGrpSpPr>
        <p:grpSpPr>
          <a:xfrm>
            <a:off x="6914648" y="4123048"/>
            <a:ext cx="5296855" cy="2740509"/>
            <a:chOff x="0" y="0"/>
            <a:chExt cx="5296853" cy="2740508"/>
          </a:xfrm>
        </p:grpSpPr>
        <p:sp>
          <p:nvSpPr>
            <p:cNvPr id="461" name="Linie"/>
            <p:cNvSpPr/>
            <p:nvPr/>
          </p:nvSpPr>
          <p:spPr>
            <a:xfrm flipV="1">
              <a:off x="223625" y="201701"/>
              <a:ext cx="4902221" cy="230202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62" name="Linie"/>
            <p:cNvSpPr/>
            <p:nvPr/>
          </p:nvSpPr>
          <p:spPr>
            <a:xfrm flipV="1">
              <a:off x="197316" y="175392"/>
              <a:ext cx="2429187" cy="237657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63" name="Linie"/>
            <p:cNvSpPr/>
            <p:nvPr/>
          </p:nvSpPr>
          <p:spPr>
            <a:xfrm flipV="1">
              <a:off x="197316" y="175392"/>
              <a:ext cx="4386" cy="23283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64" name="Linie"/>
            <p:cNvSpPr/>
            <p:nvPr/>
          </p:nvSpPr>
          <p:spPr>
            <a:xfrm>
              <a:off x="197316" y="201701"/>
              <a:ext cx="2451112" cy="23283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65" name="Linie"/>
            <p:cNvSpPr/>
            <p:nvPr/>
          </p:nvSpPr>
          <p:spPr>
            <a:xfrm>
              <a:off x="197316" y="201700"/>
              <a:ext cx="4902221" cy="232833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66" name="Linie"/>
            <p:cNvSpPr/>
            <p:nvPr/>
          </p:nvSpPr>
          <p:spPr>
            <a:xfrm>
              <a:off x="2626502" y="175392"/>
              <a:ext cx="21925" cy="23283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67" name="Linie"/>
            <p:cNvSpPr/>
            <p:nvPr/>
          </p:nvSpPr>
          <p:spPr>
            <a:xfrm>
              <a:off x="2626503" y="149083"/>
              <a:ext cx="2451111" cy="235464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68" name="Linie"/>
            <p:cNvSpPr/>
            <p:nvPr/>
          </p:nvSpPr>
          <p:spPr>
            <a:xfrm flipH="1">
              <a:off x="2648427" y="201701"/>
              <a:ext cx="2451111" cy="230202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69" name="Linie"/>
            <p:cNvSpPr/>
            <p:nvPr/>
          </p:nvSpPr>
          <p:spPr>
            <a:xfrm>
              <a:off x="5125845" y="201701"/>
              <a:ext cx="4387" cy="23283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grpSp>
          <p:nvGrpSpPr>
            <p:cNvPr id="476" name="Gruppieren"/>
            <p:cNvGrpSpPr/>
            <p:nvPr/>
          </p:nvGrpSpPr>
          <p:grpSpPr>
            <a:xfrm>
              <a:off x="-1" y="-1"/>
              <a:ext cx="5296855" cy="2740510"/>
              <a:chOff x="0" y="0"/>
              <a:chExt cx="5296853" cy="2740508"/>
            </a:xfrm>
          </p:grpSpPr>
          <p:sp>
            <p:nvSpPr>
              <p:cNvPr id="470" name="Kreis"/>
              <p:cNvSpPr/>
              <p:nvPr/>
            </p:nvSpPr>
            <p:spPr>
              <a:xfrm>
                <a:off x="-1" y="4384"/>
                <a:ext cx="394635" cy="394634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471" name="Kreis"/>
              <p:cNvSpPr/>
              <p:nvPr/>
            </p:nvSpPr>
            <p:spPr>
              <a:xfrm>
                <a:off x="2424801" y="4384"/>
                <a:ext cx="394634" cy="394634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472" name="Kreis"/>
              <p:cNvSpPr/>
              <p:nvPr/>
            </p:nvSpPr>
            <p:spPr>
              <a:xfrm>
                <a:off x="4902220" y="-1"/>
                <a:ext cx="394634" cy="394635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473" name="Kreis"/>
              <p:cNvSpPr/>
              <p:nvPr/>
            </p:nvSpPr>
            <p:spPr>
              <a:xfrm>
                <a:off x="-1" y="2345874"/>
                <a:ext cx="394635" cy="394635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474" name="Kreis"/>
              <p:cNvSpPr/>
              <p:nvPr/>
            </p:nvSpPr>
            <p:spPr>
              <a:xfrm>
                <a:off x="2451110" y="2345874"/>
                <a:ext cx="394634" cy="394635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475" name="Kreis"/>
              <p:cNvSpPr/>
              <p:nvPr/>
            </p:nvSpPr>
            <p:spPr>
              <a:xfrm>
                <a:off x="4902220" y="2341490"/>
                <a:ext cx="394634" cy="394634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  <p:sp>
        <p:nvSpPr>
          <p:cNvPr id="478" name="K5"/>
          <p:cNvSpPr txBox="1"/>
          <p:nvPr/>
        </p:nvSpPr>
        <p:spPr>
          <a:xfrm>
            <a:off x="2587662" y="2430833"/>
            <a:ext cx="844337" cy="943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6559" tIns="66559" rIns="66559" bIns="66559">
            <a:spAutoFit/>
          </a:bodyPr>
          <a:lstStyle/>
          <a:p>
            <a:pPr algn="l" defTabSz="1300480">
              <a:defRPr sz="5300">
                <a:latin typeface="Arial"/>
                <a:ea typeface="Arial"/>
                <a:cs typeface="Arial"/>
                <a:sym typeface="Arial"/>
              </a:defRPr>
            </a:pPr>
            <a:r>
              <a:t>K</a:t>
            </a:r>
            <a:r>
              <a:rPr baseline="-14603"/>
              <a:t>5</a:t>
            </a:r>
          </a:p>
        </p:txBody>
      </p:sp>
      <p:sp>
        <p:nvSpPr>
          <p:cNvPr id="479" name="K3,3"/>
          <p:cNvSpPr txBox="1"/>
          <p:nvPr/>
        </p:nvSpPr>
        <p:spPr>
          <a:xfrm>
            <a:off x="8953789" y="2460423"/>
            <a:ext cx="1218574" cy="943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6559" tIns="66559" rIns="66559" bIns="66559">
            <a:spAutoFit/>
          </a:bodyPr>
          <a:lstStyle/>
          <a:p>
            <a:pPr algn="l" defTabSz="1300480">
              <a:defRPr sz="5300">
                <a:latin typeface="Arial"/>
                <a:ea typeface="Arial"/>
                <a:cs typeface="Arial"/>
                <a:sym typeface="Arial"/>
              </a:defRPr>
            </a:pPr>
            <a:r>
              <a:t>K</a:t>
            </a:r>
            <a:r>
              <a:rPr baseline="-14603"/>
              <a:t>3,3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Proof of Non-Planarity"/>
          <p:cNvSpPr txBox="1"/>
          <p:nvPr>
            <p:ph type="title" idx="4294967295"/>
          </p:nvPr>
        </p:nvSpPr>
        <p:spPr>
          <a:xfrm>
            <a:off x="650239" y="268675"/>
            <a:ext cx="11704322" cy="1356297"/>
          </a:xfrm>
          <a:prstGeom prst="rect">
            <a:avLst/>
          </a:prstGeom>
        </p:spPr>
        <p:txBody>
          <a:bodyPr lIns="65023" tIns="65023" rIns="65023" bIns="65023" anchor="b"/>
          <a:lstStyle/>
          <a:p>
            <a:pPr/>
            <a:r>
              <a:t>Proof of Non-Planarity</a:t>
            </a:r>
          </a:p>
        </p:txBody>
      </p:sp>
      <p:sp>
        <p:nvSpPr>
          <p:cNvPr id="482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  <p:grpSp>
        <p:nvGrpSpPr>
          <p:cNvPr id="490" name="Gruppieren"/>
          <p:cNvGrpSpPr/>
          <p:nvPr/>
        </p:nvGrpSpPr>
        <p:grpSpPr>
          <a:xfrm>
            <a:off x="604716" y="3672473"/>
            <a:ext cx="4810229" cy="4347389"/>
            <a:chOff x="0" y="0"/>
            <a:chExt cx="4810227" cy="4347387"/>
          </a:xfrm>
        </p:grpSpPr>
        <p:sp>
          <p:nvSpPr>
            <p:cNvPr id="483" name="Form"/>
            <p:cNvSpPr/>
            <p:nvPr/>
          </p:nvSpPr>
          <p:spPr>
            <a:xfrm>
              <a:off x="185962" y="177697"/>
              <a:ext cx="4438304" cy="4000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224"/>
                  </a:moveTo>
                  <a:lnTo>
                    <a:pt x="5289" y="491"/>
                  </a:lnTo>
                  <a:lnTo>
                    <a:pt x="16089" y="0"/>
                  </a:lnTo>
                  <a:lnTo>
                    <a:pt x="21600" y="11983"/>
                  </a:lnTo>
                  <a:lnTo>
                    <a:pt x="11242" y="21600"/>
                  </a:lnTo>
                  <a:lnTo>
                    <a:pt x="0" y="11224"/>
                  </a:lnTo>
                  <a:close/>
                </a:path>
              </a:pathLst>
            </a:custGeom>
            <a:noFill/>
            <a:ln w="381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84" name="Form"/>
            <p:cNvSpPr/>
            <p:nvPr/>
          </p:nvSpPr>
          <p:spPr>
            <a:xfrm>
              <a:off x="161167" y="202492"/>
              <a:ext cx="4463099" cy="3975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80" y="359"/>
                  </a:moveTo>
                  <a:lnTo>
                    <a:pt x="21600" y="12057"/>
                  </a:lnTo>
                  <a:lnTo>
                    <a:pt x="0" y="11159"/>
                  </a:lnTo>
                  <a:lnTo>
                    <a:pt x="16120" y="0"/>
                  </a:lnTo>
                  <a:lnTo>
                    <a:pt x="11420" y="21600"/>
                  </a:lnTo>
                  <a:lnTo>
                    <a:pt x="5380" y="359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85" name="Kreis"/>
            <p:cNvSpPr/>
            <p:nvPr/>
          </p:nvSpPr>
          <p:spPr>
            <a:xfrm>
              <a:off x="1107509" y="90914"/>
              <a:ext cx="371926" cy="371926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86" name="Kreis"/>
            <p:cNvSpPr/>
            <p:nvPr/>
          </p:nvSpPr>
          <p:spPr>
            <a:xfrm>
              <a:off x="3281203" y="0"/>
              <a:ext cx="371926" cy="371925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87" name="Kreis"/>
            <p:cNvSpPr/>
            <p:nvPr/>
          </p:nvSpPr>
          <p:spPr>
            <a:xfrm>
              <a:off x="0" y="2082779"/>
              <a:ext cx="371925" cy="371925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88" name="Kreis"/>
            <p:cNvSpPr/>
            <p:nvPr/>
          </p:nvSpPr>
          <p:spPr>
            <a:xfrm>
              <a:off x="2338993" y="3975462"/>
              <a:ext cx="371926" cy="371926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489" name="Kreis"/>
            <p:cNvSpPr/>
            <p:nvPr/>
          </p:nvSpPr>
          <p:spPr>
            <a:xfrm>
              <a:off x="4438302" y="2219151"/>
              <a:ext cx="371926" cy="371926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507" name="Gruppieren"/>
          <p:cNvGrpSpPr/>
          <p:nvPr/>
        </p:nvGrpSpPr>
        <p:grpSpPr>
          <a:xfrm>
            <a:off x="6914648" y="4123048"/>
            <a:ext cx="5296855" cy="2740509"/>
            <a:chOff x="0" y="0"/>
            <a:chExt cx="5296853" cy="2740508"/>
          </a:xfrm>
        </p:grpSpPr>
        <p:sp>
          <p:nvSpPr>
            <p:cNvPr id="491" name="Linie"/>
            <p:cNvSpPr/>
            <p:nvPr/>
          </p:nvSpPr>
          <p:spPr>
            <a:xfrm flipV="1">
              <a:off x="223625" y="201701"/>
              <a:ext cx="4902221" cy="230202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92" name="Linie"/>
            <p:cNvSpPr/>
            <p:nvPr/>
          </p:nvSpPr>
          <p:spPr>
            <a:xfrm flipV="1">
              <a:off x="197316" y="175392"/>
              <a:ext cx="2429187" cy="2376570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93" name="Linie"/>
            <p:cNvSpPr/>
            <p:nvPr/>
          </p:nvSpPr>
          <p:spPr>
            <a:xfrm flipV="1">
              <a:off x="144699" y="206086"/>
              <a:ext cx="4385" cy="2328336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94" name="Linie"/>
            <p:cNvSpPr/>
            <p:nvPr/>
          </p:nvSpPr>
          <p:spPr>
            <a:xfrm>
              <a:off x="197316" y="201701"/>
              <a:ext cx="2451112" cy="2328337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95" name="Linie"/>
            <p:cNvSpPr/>
            <p:nvPr/>
          </p:nvSpPr>
          <p:spPr>
            <a:xfrm>
              <a:off x="197316" y="201700"/>
              <a:ext cx="4902221" cy="232833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96" name="Linie"/>
            <p:cNvSpPr/>
            <p:nvPr/>
          </p:nvSpPr>
          <p:spPr>
            <a:xfrm>
              <a:off x="2626502" y="175392"/>
              <a:ext cx="21925" cy="23283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97" name="Linie"/>
            <p:cNvSpPr/>
            <p:nvPr/>
          </p:nvSpPr>
          <p:spPr>
            <a:xfrm>
              <a:off x="2626503" y="149083"/>
              <a:ext cx="2451111" cy="2354646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98" name="Linie"/>
            <p:cNvSpPr/>
            <p:nvPr/>
          </p:nvSpPr>
          <p:spPr>
            <a:xfrm flipH="1">
              <a:off x="2648427" y="201701"/>
              <a:ext cx="2451111" cy="2302028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499" name="Linie"/>
            <p:cNvSpPr/>
            <p:nvPr/>
          </p:nvSpPr>
          <p:spPr>
            <a:xfrm>
              <a:off x="5125845" y="201701"/>
              <a:ext cx="4387" cy="2328337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grpSp>
          <p:nvGrpSpPr>
            <p:cNvPr id="506" name="Gruppieren"/>
            <p:cNvGrpSpPr/>
            <p:nvPr/>
          </p:nvGrpSpPr>
          <p:grpSpPr>
            <a:xfrm>
              <a:off x="-1" y="-1"/>
              <a:ext cx="5296855" cy="2740510"/>
              <a:chOff x="0" y="0"/>
              <a:chExt cx="5296853" cy="2740508"/>
            </a:xfrm>
          </p:grpSpPr>
          <p:sp>
            <p:nvSpPr>
              <p:cNvPr id="500" name="Kreis"/>
              <p:cNvSpPr/>
              <p:nvPr/>
            </p:nvSpPr>
            <p:spPr>
              <a:xfrm>
                <a:off x="-1" y="4384"/>
                <a:ext cx="394635" cy="394634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01" name="Kreis"/>
              <p:cNvSpPr/>
              <p:nvPr/>
            </p:nvSpPr>
            <p:spPr>
              <a:xfrm>
                <a:off x="2424801" y="4384"/>
                <a:ext cx="394634" cy="394634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02" name="Kreis"/>
              <p:cNvSpPr/>
              <p:nvPr/>
            </p:nvSpPr>
            <p:spPr>
              <a:xfrm>
                <a:off x="4902220" y="-1"/>
                <a:ext cx="394634" cy="394635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03" name="Kreis"/>
              <p:cNvSpPr/>
              <p:nvPr/>
            </p:nvSpPr>
            <p:spPr>
              <a:xfrm>
                <a:off x="-1" y="2345874"/>
                <a:ext cx="394635" cy="394635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04" name="Kreis"/>
              <p:cNvSpPr/>
              <p:nvPr/>
            </p:nvSpPr>
            <p:spPr>
              <a:xfrm>
                <a:off x="2451110" y="2345874"/>
                <a:ext cx="394634" cy="394635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05" name="Kreis"/>
              <p:cNvSpPr/>
              <p:nvPr/>
            </p:nvSpPr>
            <p:spPr>
              <a:xfrm>
                <a:off x="4902220" y="2341490"/>
                <a:ext cx="394634" cy="394634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  <p:sp>
        <p:nvSpPr>
          <p:cNvPr id="508" name="K5"/>
          <p:cNvSpPr txBox="1"/>
          <p:nvPr/>
        </p:nvSpPr>
        <p:spPr>
          <a:xfrm>
            <a:off x="2587662" y="2430833"/>
            <a:ext cx="844337" cy="943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6559" tIns="66559" rIns="66559" bIns="66559">
            <a:spAutoFit/>
          </a:bodyPr>
          <a:lstStyle/>
          <a:p>
            <a:pPr algn="l" defTabSz="1300480">
              <a:defRPr sz="5300">
                <a:latin typeface="Arial"/>
                <a:ea typeface="Arial"/>
                <a:cs typeface="Arial"/>
                <a:sym typeface="Arial"/>
              </a:defRPr>
            </a:pPr>
            <a:r>
              <a:t>K</a:t>
            </a:r>
            <a:r>
              <a:rPr baseline="-14603"/>
              <a:t>5</a:t>
            </a:r>
          </a:p>
        </p:txBody>
      </p:sp>
      <p:sp>
        <p:nvSpPr>
          <p:cNvPr id="509" name="K3,3"/>
          <p:cNvSpPr txBox="1"/>
          <p:nvPr/>
        </p:nvSpPr>
        <p:spPr>
          <a:xfrm>
            <a:off x="8953789" y="2460423"/>
            <a:ext cx="1218574" cy="943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6559" tIns="66559" rIns="66559" bIns="66559">
            <a:spAutoFit/>
          </a:bodyPr>
          <a:lstStyle/>
          <a:p>
            <a:pPr algn="l" defTabSz="1300480">
              <a:defRPr sz="5300">
                <a:latin typeface="Arial"/>
                <a:ea typeface="Arial"/>
                <a:cs typeface="Arial"/>
                <a:sym typeface="Arial"/>
              </a:defRPr>
            </a:pPr>
            <a:r>
              <a:t>K</a:t>
            </a:r>
            <a:r>
              <a:rPr baseline="-14603"/>
              <a:t>3,3</a:t>
            </a:r>
          </a:p>
        </p:txBody>
      </p:sp>
      <p:sp>
        <p:nvSpPr>
          <p:cNvPr id="510" name="Consider Hamiltonian cycle C"/>
          <p:cNvSpPr txBox="1"/>
          <p:nvPr/>
        </p:nvSpPr>
        <p:spPr>
          <a:xfrm>
            <a:off x="4582608" y="7748665"/>
            <a:ext cx="6440545" cy="647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Consider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Hamiltonian cycle</a:t>
            </a:r>
            <a:r>
              <a:t>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Linie"/>
          <p:cNvSpPr/>
          <p:nvPr/>
        </p:nvSpPr>
        <p:spPr>
          <a:xfrm>
            <a:off x="7433899" y="4170416"/>
            <a:ext cx="1835434" cy="911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4" h="20641" fill="norm" stroke="1" extrusionOk="0">
                <a:moveTo>
                  <a:pt x="21324" y="1948"/>
                </a:moveTo>
                <a:cubicBezTo>
                  <a:pt x="19667" y="1531"/>
                  <a:pt x="18009" y="1128"/>
                  <a:pt x="16350" y="740"/>
                </a:cubicBezTo>
                <a:cubicBezTo>
                  <a:pt x="12367" y="-191"/>
                  <a:pt x="8142" y="-959"/>
                  <a:pt x="4638" y="3120"/>
                </a:cubicBezTo>
                <a:cubicBezTo>
                  <a:pt x="1510" y="6761"/>
                  <a:pt x="-276" y="13567"/>
                  <a:pt x="35" y="20641"/>
                </a:cubicBezTo>
              </a:path>
            </a:pathLst>
          </a:custGeom>
          <a:ln w="76200">
            <a:solidFill>
              <a:srgbClr val="A6AAA9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513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14" name="If drawing has no crossing edges,  C is drawn as closed curve.…"/>
          <p:cNvSpPr txBox="1"/>
          <p:nvPr/>
        </p:nvSpPr>
        <p:spPr>
          <a:xfrm>
            <a:off x="791272" y="460548"/>
            <a:ext cx="11925286" cy="829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•"/>
            </a:pPr>
            <a:r>
              <a:t>If drawing has no crossing edges, </a:t>
            </a:r>
            <a:br/>
            <a:r>
              <a:rPr i="1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t> is drawn as closed curve.</a:t>
            </a:r>
          </a:p>
          <a:p>
            <a:pPr marL="444500" indent="-444500" algn="l">
              <a:buSzPct val="75000"/>
              <a:buChar char="•"/>
            </a:pPr>
            <a:r>
              <a:t>Must draw chords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t> inside or outside curve.</a:t>
            </a:r>
          </a:p>
          <a:p>
            <a:pPr marL="444500" indent="-444500" algn="l">
              <a:buSzPct val="75000"/>
              <a:buChar char="•"/>
            </a:pPr>
            <a:r>
              <a:t>Two chords conflict (cross) if their endpoints on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t> occur in alternating order.</a:t>
            </a:r>
          </a:p>
          <a:p>
            <a:pPr marL="444500" indent="-444500" algn="l">
              <a:buSzPct val="75000"/>
              <a:buChar char="•"/>
            </a:pPr>
            <a:r>
              <a:t>When two chords conflict, we can draw only one inside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t> and one outside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C.</a:t>
            </a: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</a:p>
          <a:p>
            <a:pPr marL="444500" indent="-444500" algn="l">
              <a:buSzPct val="75000"/>
              <a:buChar char="•"/>
            </a:pPr>
            <a:r>
              <a:t>A 6-cycle in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-5999"/>
              <a:t>3,3</a:t>
            </a:r>
            <a:r>
              <a:t> has three pairwise conflicting chords.</a:t>
            </a:r>
          </a:p>
          <a:p>
            <a:pPr marL="444500" indent="-444500" algn="l">
              <a:buSzPct val="75000"/>
              <a:buChar char="•"/>
            </a:pPr>
            <a:r>
              <a:t>Can put at most one inside and one outside</a:t>
            </a:r>
            <a:br/>
            <a:r>
              <a:t>⇒ impossible to complete embedding.</a:t>
            </a:r>
          </a:p>
        </p:txBody>
      </p:sp>
      <p:grpSp>
        <p:nvGrpSpPr>
          <p:cNvPr id="531" name="Gruppieren"/>
          <p:cNvGrpSpPr/>
          <p:nvPr/>
        </p:nvGrpSpPr>
        <p:grpSpPr>
          <a:xfrm>
            <a:off x="4333739" y="4774028"/>
            <a:ext cx="3697214" cy="1912880"/>
            <a:chOff x="0" y="0"/>
            <a:chExt cx="3697213" cy="1912879"/>
          </a:xfrm>
        </p:grpSpPr>
        <p:sp>
          <p:nvSpPr>
            <p:cNvPr id="515" name="Linie"/>
            <p:cNvSpPr/>
            <p:nvPr/>
          </p:nvSpPr>
          <p:spPr>
            <a:xfrm flipV="1">
              <a:off x="156090" y="140787"/>
              <a:ext cx="3421760" cy="160682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16" name="Linie"/>
            <p:cNvSpPr/>
            <p:nvPr/>
          </p:nvSpPr>
          <p:spPr>
            <a:xfrm flipV="1">
              <a:off x="137727" y="122424"/>
              <a:ext cx="1695577" cy="1658850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17" name="Linie"/>
            <p:cNvSpPr/>
            <p:nvPr/>
          </p:nvSpPr>
          <p:spPr>
            <a:xfrm flipV="1">
              <a:off x="101000" y="143848"/>
              <a:ext cx="3061" cy="1625183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18" name="Linie"/>
            <p:cNvSpPr/>
            <p:nvPr/>
          </p:nvSpPr>
          <p:spPr>
            <a:xfrm>
              <a:off x="137727" y="140787"/>
              <a:ext cx="1710880" cy="1625184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19" name="Linie"/>
            <p:cNvSpPr/>
            <p:nvPr/>
          </p:nvSpPr>
          <p:spPr>
            <a:xfrm>
              <a:off x="137727" y="140787"/>
              <a:ext cx="3421759" cy="162518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20" name="Linie"/>
            <p:cNvSpPr/>
            <p:nvPr/>
          </p:nvSpPr>
          <p:spPr>
            <a:xfrm>
              <a:off x="1833303" y="122424"/>
              <a:ext cx="15304" cy="162518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21" name="Linie"/>
            <p:cNvSpPr/>
            <p:nvPr/>
          </p:nvSpPr>
          <p:spPr>
            <a:xfrm>
              <a:off x="1833303" y="104060"/>
              <a:ext cx="1710880" cy="1643547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22" name="Linie"/>
            <p:cNvSpPr/>
            <p:nvPr/>
          </p:nvSpPr>
          <p:spPr>
            <a:xfrm flipH="1">
              <a:off x="1848606" y="140787"/>
              <a:ext cx="1710880" cy="1606820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23" name="Linie"/>
            <p:cNvSpPr/>
            <p:nvPr/>
          </p:nvSpPr>
          <p:spPr>
            <a:xfrm>
              <a:off x="3577849" y="140787"/>
              <a:ext cx="3062" cy="1625184"/>
            </a:xfrm>
            <a:prstGeom prst="line">
              <a:avLst/>
            </a:prstGeom>
            <a:noFill/>
            <a:ln w="38100" cap="flat">
              <a:solidFill>
                <a:schemeClr val="accent5">
                  <a:hueOff val="-444211"/>
                  <a:satOff val="-14915"/>
                  <a:lumOff val="22857"/>
                </a:schemeClr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grpSp>
          <p:nvGrpSpPr>
            <p:cNvPr id="530" name="Gruppieren"/>
            <p:cNvGrpSpPr/>
            <p:nvPr/>
          </p:nvGrpSpPr>
          <p:grpSpPr>
            <a:xfrm>
              <a:off x="-1" y="-1"/>
              <a:ext cx="3697215" cy="1912881"/>
              <a:chOff x="0" y="0"/>
              <a:chExt cx="3697213" cy="1912879"/>
            </a:xfrm>
          </p:grpSpPr>
          <p:sp>
            <p:nvSpPr>
              <p:cNvPr id="524" name="Kreis"/>
              <p:cNvSpPr/>
              <p:nvPr/>
            </p:nvSpPr>
            <p:spPr>
              <a:xfrm>
                <a:off x="-1" y="3060"/>
                <a:ext cx="275456" cy="275456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25" name="Kreis"/>
              <p:cNvSpPr/>
              <p:nvPr/>
            </p:nvSpPr>
            <p:spPr>
              <a:xfrm>
                <a:off x="1692515" y="3060"/>
                <a:ext cx="275456" cy="275456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26" name="Kreis"/>
              <p:cNvSpPr/>
              <p:nvPr/>
            </p:nvSpPr>
            <p:spPr>
              <a:xfrm>
                <a:off x="3421758" y="-1"/>
                <a:ext cx="275456" cy="275456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27" name="Kreis"/>
              <p:cNvSpPr/>
              <p:nvPr/>
            </p:nvSpPr>
            <p:spPr>
              <a:xfrm>
                <a:off x="-1" y="1637424"/>
                <a:ext cx="275456" cy="275456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28" name="Kreis"/>
              <p:cNvSpPr/>
              <p:nvPr/>
            </p:nvSpPr>
            <p:spPr>
              <a:xfrm>
                <a:off x="1710879" y="1637424"/>
                <a:ext cx="275455" cy="275456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29" name="Kreis"/>
              <p:cNvSpPr/>
              <p:nvPr/>
            </p:nvSpPr>
            <p:spPr>
              <a:xfrm>
                <a:off x="3421758" y="1634364"/>
                <a:ext cx="275456" cy="275455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  <p:sp>
        <p:nvSpPr>
          <p:cNvPr id="532" name="Chord"/>
          <p:cNvSpPr txBox="1"/>
          <p:nvPr/>
        </p:nvSpPr>
        <p:spPr>
          <a:xfrm>
            <a:off x="9324917" y="3961551"/>
            <a:ext cx="13761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Chord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51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35" name="When C is a 5-cycle in K5, at most two chords can go inside or outside.…"/>
          <p:cNvSpPr txBox="1"/>
          <p:nvPr/>
        </p:nvSpPr>
        <p:spPr>
          <a:xfrm>
            <a:off x="539757" y="3239071"/>
            <a:ext cx="11925286" cy="54355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/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</a:p>
          <a:p>
            <a:pPr marL="444500" indent="-444500" algn="l">
              <a:buSzPct val="75000"/>
              <a:buChar char="•"/>
            </a:pPr>
            <a:r>
              <a:t>When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t> is a 5-cycle in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aseline="-5999"/>
              <a:t>5</a:t>
            </a:r>
            <a:r>
              <a:t>, at most two chords can go inside or outside. </a:t>
            </a:r>
          </a:p>
          <a:p>
            <a:pPr marL="444500" indent="-444500" algn="l">
              <a:buSzPct val="75000"/>
              <a:buChar char="•"/>
            </a:pPr>
            <a:r>
              <a:t>Since there are 5 chords, again not possible to complete embeddings.</a:t>
            </a:r>
          </a:p>
          <a:p>
            <a:pPr algn="l"/>
            <a:br/>
            <a:r>
              <a:t>∎</a:t>
            </a:r>
          </a:p>
        </p:txBody>
      </p:sp>
      <p:grpSp>
        <p:nvGrpSpPr>
          <p:cNvPr id="543" name="Gruppieren"/>
          <p:cNvGrpSpPr/>
          <p:nvPr/>
        </p:nvGrpSpPr>
        <p:grpSpPr>
          <a:xfrm>
            <a:off x="4419334" y="1260889"/>
            <a:ext cx="4166132" cy="3765266"/>
            <a:chOff x="0" y="0"/>
            <a:chExt cx="4166130" cy="3765265"/>
          </a:xfrm>
        </p:grpSpPr>
        <p:sp>
          <p:nvSpPr>
            <p:cNvPr id="536" name="Form"/>
            <p:cNvSpPr/>
            <p:nvPr/>
          </p:nvSpPr>
          <p:spPr>
            <a:xfrm>
              <a:off x="161061" y="153903"/>
              <a:ext cx="3844008" cy="3464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224"/>
                  </a:moveTo>
                  <a:lnTo>
                    <a:pt x="5289" y="491"/>
                  </a:lnTo>
                  <a:lnTo>
                    <a:pt x="16089" y="0"/>
                  </a:lnTo>
                  <a:lnTo>
                    <a:pt x="21600" y="11983"/>
                  </a:lnTo>
                  <a:lnTo>
                    <a:pt x="11242" y="21600"/>
                  </a:lnTo>
                  <a:lnTo>
                    <a:pt x="0" y="11224"/>
                  </a:lnTo>
                  <a:close/>
                </a:path>
              </a:pathLst>
            </a:custGeom>
            <a:noFill/>
            <a:ln w="381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37" name="Form"/>
            <p:cNvSpPr/>
            <p:nvPr/>
          </p:nvSpPr>
          <p:spPr>
            <a:xfrm>
              <a:off x="139586" y="175378"/>
              <a:ext cx="3865483" cy="3443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80" y="359"/>
                  </a:moveTo>
                  <a:lnTo>
                    <a:pt x="21600" y="12057"/>
                  </a:lnTo>
                  <a:lnTo>
                    <a:pt x="0" y="11159"/>
                  </a:lnTo>
                  <a:lnTo>
                    <a:pt x="16120" y="0"/>
                  </a:lnTo>
                  <a:lnTo>
                    <a:pt x="11420" y="21600"/>
                  </a:lnTo>
                  <a:lnTo>
                    <a:pt x="5380" y="359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38" name="Kreis"/>
            <p:cNvSpPr/>
            <p:nvPr/>
          </p:nvSpPr>
          <p:spPr>
            <a:xfrm>
              <a:off x="959212" y="78741"/>
              <a:ext cx="322124" cy="322124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39" name="Kreis"/>
            <p:cNvSpPr/>
            <p:nvPr/>
          </p:nvSpPr>
          <p:spPr>
            <a:xfrm>
              <a:off x="2841844" y="0"/>
              <a:ext cx="322125" cy="322124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40" name="Kreis"/>
            <p:cNvSpPr/>
            <p:nvPr/>
          </p:nvSpPr>
          <p:spPr>
            <a:xfrm>
              <a:off x="0" y="1803891"/>
              <a:ext cx="322124" cy="322124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41" name="Kreis"/>
            <p:cNvSpPr/>
            <p:nvPr/>
          </p:nvSpPr>
          <p:spPr>
            <a:xfrm>
              <a:off x="2025798" y="3443141"/>
              <a:ext cx="322125" cy="322125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42" name="Kreis"/>
            <p:cNvSpPr/>
            <p:nvPr/>
          </p:nvSpPr>
          <p:spPr>
            <a:xfrm>
              <a:off x="3844006" y="1922003"/>
              <a:ext cx="322125" cy="322124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53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Theorem: If G is a simple planar graph with vertex count  n ≥ 3 and e edges, then e ≤ 3n – 6.  If G is triangle-free, then e ≤ 2n – 4.…"/>
          <p:cNvSpPr txBox="1"/>
          <p:nvPr>
            <p:ph type="body" idx="4294967295"/>
          </p:nvPr>
        </p:nvSpPr>
        <p:spPr>
          <a:xfrm>
            <a:off x="650239" y="1803964"/>
            <a:ext cx="11600464" cy="7606689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Theorem: </a:t>
            </a:r>
            <a:r>
              <a:t>If </a:t>
            </a:r>
            <a:r>
              <a:rPr i="1"/>
              <a:t>G</a:t>
            </a:r>
            <a:r>
              <a:t> is a simple planar graph with vertex count </a:t>
            </a:r>
            <a:br/>
            <a:r>
              <a:rPr i="1"/>
              <a:t>n </a:t>
            </a:r>
            <a:r>
              <a:t>≥ 3 and </a:t>
            </a:r>
            <a:r>
              <a:rPr i="1"/>
              <a:t>e</a:t>
            </a:r>
            <a:r>
              <a:rPr i="1"/>
              <a:t> </a:t>
            </a:r>
            <a:r>
              <a:t>edges, then </a:t>
            </a:r>
            <a:r>
              <a:rPr i="1"/>
              <a:t>e</a:t>
            </a:r>
            <a:r>
              <a:t> ≤ 3</a:t>
            </a:r>
            <a:r>
              <a:rPr i="1"/>
              <a:t>n –</a:t>
            </a:r>
            <a:r>
              <a:t> 6. </a:t>
            </a:r>
            <a:br/>
            <a:r>
              <a:t>If </a:t>
            </a:r>
            <a:r>
              <a:rPr i="1"/>
              <a:t>G</a:t>
            </a:r>
            <a:r>
              <a:t> is triangle-free, then </a:t>
            </a:r>
            <a:r>
              <a:rPr i="1"/>
              <a:t>e</a:t>
            </a:r>
            <a:r>
              <a:t> ≤ 2</a:t>
            </a:r>
            <a:r>
              <a:rPr i="1"/>
              <a:t>n –</a:t>
            </a:r>
            <a:r>
              <a:t> 4.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t>Proof:</a:t>
            </a:r>
            <a:r>
              <a:rPr b="0"/>
              <a:t> Suffices to consider connected graphs; otherwise could add edges. </a:t>
            </a:r>
            <a:endParaRPr b="0"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rPr b="0"/>
              <a:t>Euler: </a:t>
            </a:r>
            <a:r>
              <a:rPr b="0" i="1"/>
              <a:t>n </a:t>
            </a:r>
            <a:r>
              <a:rPr b="0"/>
              <a:t>– </a:t>
            </a:r>
            <a:r>
              <a:rPr b="0" i="1"/>
              <a:t>e </a:t>
            </a:r>
            <a:r>
              <a:rPr b="0"/>
              <a:t>+ </a:t>
            </a:r>
            <a:r>
              <a:rPr b="0" i="1"/>
              <a:t>f </a:t>
            </a:r>
            <a:r>
              <a:rPr b="0"/>
              <a:t>= 2  ⇔  </a:t>
            </a:r>
            <a:r>
              <a:rPr b="0" i="1"/>
              <a:t>f</a:t>
            </a:r>
            <a:r>
              <a:rPr b="0"/>
              <a:t> = </a:t>
            </a:r>
            <a:r>
              <a:rPr b="0" i="1"/>
              <a:t>e</a:t>
            </a:r>
            <a:r>
              <a:rPr b="0"/>
              <a:t> – </a:t>
            </a:r>
            <a:r>
              <a:rPr b="0" i="1"/>
              <a:t>n</a:t>
            </a:r>
            <a:r>
              <a:rPr b="0"/>
              <a:t> + 2, with </a:t>
            </a:r>
            <a:r>
              <a:rPr b="0" i="1"/>
              <a:t>f</a:t>
            </a:r>
            <a:r>
              <a:rPr b="0"/>
              <a:t>: number of faces.</a:t>
            </a:r>
            <a:endParaRPr b="0"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rPr b="0" i="1"/>
              <a:t>n </a:t>
            </a:r>
            <a:r>
              <a:rPr b="0"/>
              <a:t>≥ 3  ⇒  </a:t>
            </a:r>
            <a:r>
              <a:rPr b="0" i="1"/>
              <a:t>l</a:t>
            </a:r>
            <a:r>
              <a:rPr b="0"/>
              <a:t>(</a:t>
            </a:r>
            <a:r>
              <a:rPr b="0" i="1"/>
              <a:t>F</a:t>
            </a:r>
            <a:r>
              <a:rPr b="0"/>
              <a:t>) ≥ 3, with </a:t>
            </a:r>
            <a:r>
              <a:rPr b="0" i="1"/>
              <a:t>l</a:t>
            </a:r>
            <a:r>
              <a:rPr b="0"/>
              <a:t>(</a:t>
            </a:r>
            <a:r>
              <a:rPr b="0" i="1"/>
              <a:t>F</a:t>
            </a:r>
            <a:r>
              <a:rPr b="0"/>
              <a:t>): length of face </a:t>
            </a:r>
            <a:r>
              <a:rPr b="0" i="1"/>
              <a:t>F.</a:t>
            </a:r>
            <a:endParaRPr b="0"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rPr b="0"/>
              <a:t>Thus 2</a:t>
            </a:r>
            <a:r>
              <a:rPr b="0" i="1"/>
              <a:t>e</a:t>
            </a:r>
            <a:r>
              <a:rPr b="0"/>
              <a:t> = Σ </a:t>
            </a:r>
            <a:r>
              <a:rPr b="0" i="1"/>
              <a:t>l</a:t>
            </a:r>
            <a:r>
              <a:rPr b="0"/>
              <a:t>(</a:t>
            </a:r>
            <a:r>
              <a:rPr b="0" i="1"/>
              <a:t>F</a:t>
            </a:r>
            <a:r>
              <a:rPr b="0"/>
              <a:t>) ≥ 3</a:t>
            </a:r>
            <a:r>
              <a:rPr b="0" i="1"/>
              <a:t>f</a:t>
            </a:r>
            <a:r>
              <a:rPr b="0"/>
              <a:t> = 3 ∙ (</a:t>
            </a:r>
            <a:r>
              <a:rPr b="0" i="1"/>
              <a:t>e</a:t>
            </a:r>
            <a:r>
              <a:rPr b="0"/>
              <a:t> – </a:t>
            </a:r>
            <a:r>
              <a:rPr b="0" i="1"/>
              <a:t>n</a:t>
            </a:r>
            <a:r>
              <a:rPr b="0"/>
              <a:t> + 2).</a:t>
            </a:r>
            <a:endParaRPr b="0"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rPr b="0"/>
              <a:t>Thus </a:t>
            </a:r>
            <a:r>
              <a:rPr b="0" i="1"/>
              <a:t>e</a:t>
            </a:r>
            <a:r>
              <a:rPr b="0"/>
              <a:t> ≤ 3</a:t>
            </a:r>
            <a:r>
              <a:rPr b="0" i="1"/>
              <a:t>n</a:t>
            </a:r>
            <a:r>
              <a:rPr b="0"/>
              <a:t> – 6.</a:t>
            </a:r>
            <a:endParaRPr b="0"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If </a:t>
            </a:r>
            <a:r>
              <a:rPr i="1"/>
              <a:t>G</a:t>
            </a:r>
            <a:r>
              <a:t> is triangle-free, then </a:t>
            </a:r>
            <a:r>
              <a:rPr i="1"/>
              <a:t>l</a:t>
            </a:r>
            <a:r>
              <a:t>(</a:t>
            </a:r>
            <a:r>
              <a:rPr i="1"/>
              <a:t>F</a:t>
            </a:r>
            <a:r>
              <a:t>) ≥ 4, thus </a:t>
            </a:r>
            <a:r>
              <a:rPr i="1"/>
              <a:t>e</a:t>
            </a:r>
            <a:r>
              <a:t> ≤ 2</a:t>
            </a:r>
            <a:r>
              <a:rPr i="1"/>
              <a:t>n –</a:t>
            </a:r>
            <a:r>
              <a:t> 4.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0" indent="0">
              <a:spcBef>
                <a:spcPts val="0"/>
              </a:spcBef>
              <a:buSzTx/>
              <a:buNone/>
            </a:pPr>
            <a:r>
              <a:t>∎</a:t>
            </a:r>
          </a:p>
        </p:txBody>
      </p:sp>
      <p:sp>
        <p:nvSpPr>
          <p:cNvPr id="546" name="On n and e"/>
          <p:cNvSpPr txBox="1"/>
          <p:nvPr>
            <p:ph type="title" idx="4294967295"/>
          </p:nvPr>
        </p:nvSpPr>
        <p:spPr>
          <a:xfrm>
            <a:off x="650239" y="268675"/>
            <a:ext cx="11704322" cy="1356297"/>
          </a:xfrm>
          <a:prstGeom prst="rect">
            <a:avLst/>
          </a:prstGeom>
        </p:spPr>
        <p:txBody>
          <a:bodyPr lIns="65023" tIns="65023" rIns="65023" bIns="65023" anchor="b"/>
          <a:lstStyle/>
          <a:p>
            <a:pPr/>
            <a:r>
              <a:t>On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</a:p>
        </p:txBody>
      </p:sp>
      <p:sp>
        <p:nvSpPr>
          <p:cNvPr id="547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5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5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54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Theorem: If G is a simple planar graph with vertex count  n ≥ 3 and e edges, then e ≤ 3n – 6.  If G is triangle-free, then e ≤ 2n – 4.…"/>
          <p:cNvSpPr txBox="1"/>
          <p:nvPr>
            <p:ph type="body" idx="4294967295"/>
          </p:nvPr>
        </p:nvSpPr>
        <p:spPr>
          <a:xfrm>
            <a:off x="702168" y="1874139"/>
            <a:ext cx="11600464" cy="7606689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Theorem: </a:t>
            </a:r>
            <a:r>
              <a:t>If </a:t>
            </a:r>
            <a:r>
              <a:rPr i="1"/>
              <a:t>G</a:t>
            </a:r>
            <a:r>
              <a:t> is a simple planar graph with vertex count </a:t>
            </a:r>
            <a:br/>
            <a:r>
              <a:rPr i="1"/>
              <a:t>n </a:t>
            </a:r>
            <a:r>
              <a:t>≥ 3 and </a:t>
            </a:r>
            <a:r>
              <a:rPr i="1"/>
              <a:t>e</a:t>
            </a:r>
            <a:r>
              <a:rPr i="1"/>
              <a:t> </a:t>
            </a:r>
            <a:r>
              <a:t>edges, then </a:t>
            </a:r>
            <a:r>
              <a:rPr i="1"/>
              <a:t>e</a:t>
            </a:r>
            <a:r>
              <a:t> ≤ 3</a:t>
            </a:r>
            <a:r>
              <a:rPr i="1"/>
              <a:t>n –</a:t>
            </a:r>
            <a:r>
              <a:t> 6. </a:t>
            </a:r>
            <a:br/>
            <a:r>
              <a:t>If </a:t>
            </a:r>
            <a:r>
              <a:rPr i="1"/>
              <a:t>G</a:t>
            </a:r>
            <a:r>
              <a:t> is triangle-free, then </a:t>
            </a:r>
            <a:r>
              <a:rPr i="1"/>
              <a:t>e</a:t>
            </a:r>
            <a:r>
              <a:t> ≤ 2</a:t>
            </a:r>
            <a:r>
              <a:rPr i="1"/>
              <a:t>n –</a:t>
            </a:r>
            <a:r>
              <a:t> 4.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t>Applied to </a:t>
            </a:r>
            <a:r>
              <a:rPr i="1"/>
              <a:t>K</a:t>
            </a:r>
            <a:r>
              <a:rPr baseline="-5999"/>
              <a:t>5</a:t>
            </a:r>
            <a:r>
              <a:t>:</a:t>
            </a:r>
            <a:r>
              <a:rPr b="0"/>
              <a:t> </a:t>
            </a:r>
            <a:endParaRPr b="0"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rPr b="0" i="1"/>
              <a:t>n </a:t>
            </a:r>
            <a:r>
              <a:rPr b="0"/>
              <a:t>= 5 </a:t>
            </a:r>
            <a:endParaRPr b="0"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rPr b="0" i="1"/>
              <a:t>e</a:t>
            </a:r>
            <a:r>
              <a:rPr b="0"/>
              <a:t> = 5 ∙ 4 / 2 = 10 </a:t>
            </a:r>
            <a:r>
              <a:rPr>
                <a:solidFill>
                  <a:srgbClr val="FF2600"/>
                </a:solidFill>
              </a:rPr>
              <a:t>&gt; </a:t>
            </a:r>
            <a:r>
              <a:rPr b="0"/>
              <a:t>3</a:t>
            </a:r>
            <a:r>
              <a:rPr b="0" i="1"/>
              <a:t>n</a:t>
            </a:r>
            <a:r>
              <a:rPr b="0"/>
              <a:t> – 6 = 9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t>Applied to </a:t>
            </a:r>
            <a:r>
              <a:rPr i="1"/>
              <a:t>K</a:t>
            </a:r>
            <a:r>
              <a:rPr baseline="-5999"/>
              <a:t>3,3</a:t>
            </a:r>
            <a:r>
              <a:t>: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Is triangle-free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rPr b="0" i="1"/>
              <a:t>n </a:t>
            </a:r>
            <a:r>
              <a:rPr b="0"/>
              <a:t>= 6</a:t>
            </a:r>
            <a:endParaRPr b="0"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b="1" sz="3400">
                <a:latin typeface="Arial"/>
                <a:ea typeface="Arial"/>
                <a:cs typeface="Arial"/>
                <a:sym typeface="Arial"/>
              </a:defRPr>
            </a:pPr>
            <a:r>
              <a:rPr b="0" i="1"/>
              <a:t>e</a:t>
            </a:r>
            <a:r>
              <a:rPr b="0"/>
              <a:t> = 6 ∙ 3 / 2 = 9 </a:t>
            </a:r>
            <a:r>
              <a:rPr>
                <a:solidFill>
                  <a:srgbClr val="FF2600"/>
                </a:solidFill>
              </a:rPr>
              <a:t>&gt; </a:t>
            </a:r>
            <a:r>
              <a:rPr b="0"/>
              <a:t>2</a:t>
            </a:r>
            <a:r>
              <a:rPr b="0" i="1"/>
              <a:t>n</a:t>
            </a:r>
            <a:r>
              <a:rPr b="0"/>
              <a:t> – 4 = 8</a:t>
            </a:r>
          </a:p>
        </p:txBody>
      </p:sp>
      <p:sp>
        <p:nvSpPr>
          <p:cNvPr id="550" name="On n and e"/>
          <p:cNvSpPr txBox="1"/>
          <p:nvPr>
            <p:ph type="title" idx="4294967295"/>
          </p:nvPr>
        </p:nvSpPr>
        <p:spPr>
          <a:xfrm>
            <a:off x="650239" y="268675"/>
            <a:ext cx="11704322" cy="1356297"/>
          </a:xfrm>
          <a:prstGeom prst="rect">
            <a:avLst/>
          </a:prstGeom>
        </p:spPr>
        <p:txBody>
          <a:bodyPr lIns="65023" tIns="65023" rIns="65023" bIns="65023" anchor="b"/>
          <a:lstStyle/>
          <a:p>
            <a:pPr/>
            <a:r>
              <a:t>On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</a:p>
        </p:txBody>
      </p:sp>
      <p:sp>
        <p:nvSpPr>
          <p:cNvPr id="551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  <p:grpSp>
        <p:nvGrpSpPr>
          <p:cNvPr id="559" name="Gruppieren"/>
          <p:cNvGrpSpPr/>
          <p:nvPr/>
        </p:nvGrpSpPr>
        <p:grpSpPr>
          <a:xfrm>
            <a:off x="7762070" y="3672473"/>
            <a:ext cx="2665088" cy="2408654"/>
            <a:chOff x="0" y="0"/>
            <a:chExt cx="2665087" cy="2408653"/>
          </a:xfrm>
        </p:grpSpPr>
        <p:sp>
          <p:nvSpPr>
            <p:cNvPr id="552" name="Form"/>
            <p:cNvSpPr/>
            <p:nvPr/>
          </p:nvSpPr>
          <p:spPr>
            <a:xfrm>
              <a:off x="103031" y="98452"/>
              <a:ext cx="2459025" cy="2216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224"/>
                  </a:moveTo>
                  <a:lnTo>
                    <a:pt x="5289" y="491"/>
                  </a:lnTo>
                  <a:lnTo>
                    <a:pt x="16089" y="0"/>
                  </a:lnTo>
                  <a:lnTo>
                    <a:pt x="21600" y="11983"/>
                  </a:lnTo>
                  <a:lnTo>
                    <a:pt x="11242" y="21600"/>
                  </a:lnTo>
                  <a:lnTo>
                    <a:pt x="0" y="11224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53" name="Form"/>
            <p:cNvSpPr/>
            <p:nvPr/>
          </p:nvSpPr>
          <p:spPr>
            <a:xfrm>
              <a:off x="89294" y="112190"/>
              <a:ext cx="2472762" cy="2202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380" y="359"/>
                  </a:moveTo>
                  <a:lnTo>
                    <a:pt x="21600" y="12057"/>
                  </a:lnTo>
                  <a:lnTo>
                    <a:pt x="0" y="11159"/>
                  </a:lnTo>
                  <a:lnTo>
                    <a:pt x="16120" y="0"/>
                  </a:lnTo>
                  <a:lnTo>
                    <a:pt x="11420" y="21600"/>
                  </a:lnTo>
                  <a:lnTo>
                    <a:pt x="5380" y="359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54" name="Kreis"/>
            <p:cNvSpPr/>
            <p:nvPr/>
          </p:nvSpPr>
          <p:spPr>
            <a:xfrm>
              <a:off x="613611" y="50371"/>
              <a:ext cx="206064" cy="206064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55" name="Kreis"/>
            <p:cNvSpPr/>
            <p:nvPr/>
          </p:nvSpPr>
          <p:spPr>
            <a:xfrm>
              <a:off x="1817937" y="-1"/>
              <a:ext cx="206065" cy="206065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56" name="Kreis"/>
            <p:cNvSpPr/>
            <p:nvPr/>
          </p:nvSpPr>
          <p:spPr>
            <a:xfrm>
              <a:off x="-1" y="1153955"/>
              <a:ext cx="206065" cy="206064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57" name="Kreis"/>
            <p:cNvSpPr/>
            <p:nvPr/>
          </p:nvSpPr>
          <p:spPr>
            <a:xfrm>
              <a:off x="1295910" y="2202589"/>
              <a:ext cx="206064" cy="206065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558" name="Kreis"/>
            <p:cNvSpPr/>
            <p:nvPr/>
          </p:nvSpPr>
          <p:spPr>
            <a:xfrm>
              <a:off x="2459023" y="1229511"/>
              <a:ext cx="206065" cy="206065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576" name="Gruppieren"/>
          <p:cNvGrpSpPr/>
          <p:nvPr/>
        </p:nvGrpSpPr>
        <p:grpSpPr>
          <a:xfrm>
            <a:off x="7640887" y="6874917"/>
            <a:ext cx="3034455" cy="1569979"/>
            <a:chOff x="0" y="0"/>
            <a:chExt cx="3034453" cy="1569978"/>
          </a:xfrm>
        </p:grpSpPr>
        <p:sp>
          <p:nvSpPr>
            <p:cNvPr id="560" name="Linie"/>
            <p:cNvSpPr/>
            <p:nvPr/>
          </p:nvSpPr>
          <p:spPr>
            <a:xfrm flipV="1">
              <a:off x="128110" y="115550"/>
              <a:ext cx="2808377" cy="131878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61" name="Linie"/>
            <p:cNvSpPr/>
            <p:nvPr/>
          </p:nvSpPr>
          <p:spPr>
            <a:xfrm flipV="1">
              <a:off x="113038" y="100478"/>
              <a:ext cx="1391629" cy="136148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62" name="Linie"/>
            <p:cNvSpPr/>
            <p:nvPr/>
          </p:nvSpPr>
          <p:spPr>
            <a:xfrm flipV="1">
              <a:off x="113038" y="100478"/>
              <a:ext cx="2513" cy="133385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63" name="Linie"/>
            <p:cNvSpPr/>
            <p:nvPr/>
          </p:nvSpPr>
          <p:spPr>
            <a:xfrm>
              <a:off x="113038" y="115550"/>
              <a:ext cx="1404189" cy="133385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64" name="Linie"/>
            <p:cNvSpPr/>
            <p:nvPr/>
          </p:nvSpPr>
          <p:spPr>
            <a:xfrm>
              <a:off x="113038" y="115550"/>
              <a:ext cx="2808377" cy="133385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65" name="Linie"/>
            <p:cNvSpPr/>
            <p:nvPr/>
          </p:nvSpPr>
          <p:spPr>
            <a:xfrm>
              <a:off x="1504666" y="100478"/>
              <a:ext cx="12561" cy="133385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66" name="Linie"/>
            <p:cNvSpPr/>
            <p:nvPr/>
          </p:nvSpPr>
          <p:spPr>
            <a:xfrm>
              <a:off x="1504666" y="85406"/>
              <a:ext cx="1404190" cy="134892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67" name="Linie"/>
            <p:cNvSpPr/>
            <p:nvPr/>
          </p:nvSpPr>
          <p:spPr>
            <a:xfrm flipH="1">
              <a:off x="1517226" y="115550"/>
              <a:ext cx="1404190" cy="131878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568" name="Linie"/>
            <p:cNvSpPr/>
            <p:nvPr/>
          </p:nvSpPr>
          <p:spPr>
            <a:xfrm>
              <a:off x="2936486" y="115550"/>
              <a:ext cx="2513" cy="133385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grpSp>
          <p:nvGrpSpPr>
            <p:cNvPr id="575" name="Gruppieren"/>
            <p:cNvGrpSpPr/>
            <p:nvPr/>
          </p:nvGrpSpPr>
          <p:grpSpPr>
            <a:xfrm>
              <a:off x="-1" y="-1"/>
              <a:ext cx="3034455" cy="1569979"/>
              <a:chOff x="0" y="0"/>
              <a:chExt cx="3034453" cy="1569977"/>
            </a:xfrm>
          </p:grpSpPr>
          <p:sp>
            <p:nvSpPr>
              <p:cNvPr id="569" name="Kreis"/>
              <p:cNvSpPr/>
              <p:nvPr/>
            </p:nvSpPr>
            <p:spPr>
              <a:xfrm>
                <a:off x="-1" y="2511"/>
                <a:ext cx="226078" cy="226078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70" name="Kreis"/>
              <p:cNvSpPr/>
              <p:nvPr/>
            </p:nvSpPr>
            <p:spPr>
              <a:xfrm>
                <a:off x="1389116" y="2511"/>
                <a:ext cx="226078" cy="226078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71" name="Kreis"/>
              <p:cNvSpPr/>
              <p:nvPr/>
            </p:nvSpPr>
            <p:spPr>
              <a:xfrm>
                <a:off x="2808376" y="-1"/>
                <a:ext cx="226078" cy="226078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72" name="Kreis"/>
              <p:cNvSpPr/>
              <p:nvPr/>
            </p:nvSpPr>
            <p:spPr>
              <a:xfrm>
                <a:off x="-1" y="1343901"/>
                <a:ext cx="226078" cy="226077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73" name="Kreis"/>
              <p:cNvSpPr/>
              <p:nvPr/>
            </p:nvSpPr>
            <p:spPr>
              <a:xfrm>
                <a:off x="1404188" y="1343901"/>
                <a:ext cx="226078" cy="226077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74" name="Kreis"/>
              <p:cNvSpPr/>
              <p:nvPr/>
            </p:nvSpPr>
            <p:spPr>
              <a:xfrm>
                <a:off x="2808376" y="1341389"/>
                <a:ext cx="226078" cy="226077"/>
              </a:xfrm>
              <a:prstGeom prst="ellipse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5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549" grpId="1"/>
      <p:bldP build="whole" bldLvl="1" animBg="1" rev="0" advAuto="0" spid="576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Inf-GraphDraw:…"/>
          <p:cNvSpPr txBox="1"/>
          <p:nvPr>
            <p:ph type="ctrTitle"/>
          </p:nvPr>
        </p:nvSpPr>
        <p:spPr>
          <a:xfrm>
            <a:off x="234856" y="1638300"/>
            <a:ext cx="12535088" cy="4172177"/>
          </a:xfrm>
          <a:prstGeom prst="rect">
            <a:avLst/>
          </a:prstGeom>
        </p:spPr>
        <p:txBody>
          <a:bodyPr/>
          <a:lstStyle/>
          <a:p>
            <a:pPr defTabSz="391414">
              <a:defRPr sz="5360"/>
            </a:pPr>
            <a:r>
              <a:t>Inf-GraphDraw:</a:t>
            </a:r>
          </a:p>
          <a:p>
            <a:pPr defTabSz="391414">
              <a:defRPr sz="5360"/>
            </a:pPr>
            <a:r>
              <a:t>Automatic Graph Drawing</a:t>
            </a:r>
          </a:p>
          <a:p>
            <a:pPr defTabSz="391414">
              <a:defRPr sz="5360"/>
            </a:pPr>
            <a:r>
              <a:t>Lecture 9</a:t>
            </a:r>
          </a:p>
          <a:p>
            <a:pPr defTabSz="391414">
              <a:defRPr sz="5360"/>
            </a:pPr>
          </a:p>
          <a:p>
            <a:pPr defTabSz="391414">
              <a:defRPr b="1" sz="5360">
                <a:latin typeface="Helvetica"/>
                <a:ea typeface="Helvetica"/>
                <a:cs typeface="Helvetica"/>
                <a:sym typeface="Helvetica"/>
              </a:defRPr>
            </a:pPr>
            <a:r>
              <a:t>Planarity and Orthogonal Drawings</a:t>
            </a:r>
          </a:p>
        </p:txBody>
      </p:sp>
      <p:sp>
        <p:nvSpPr>
          <p:cNvPr id="211" name="Foliennummer"/>
          <p:cNvSpPr txBox="1"/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2" name="Reinhard von Hanxleden rvh@informatik.uni-kiel.de…"/>
          <p:cNvSpPr txBox="1"/>
          <p:nvPr>
            <p:ph type="subTitle" sz="half" idx="1"/>
          </p:nvPr>
        </p:nvSpPr>
        <p:spPr>
          <a:xfrm>
            <a:off x="630923" y="6569612"/>
            <a:ext cx="11742953" cy="2387005"/>
          </a:xfrm>
          <a:prstGeom prst="rect">
            <a:avLst/>
          </a:prstGeom>
        </p:spPr>
        <p:txBody>
          <a:bodyPr/>
          <a:lstStyle/>
          <a:p>
            <a:pPr defTabSz="461518">
              <a:defRPr sz="2528"/>
            </a:pPr>
            <a:r>
              <a:t>Reinhard von Hanxleden</a:t>
            </a:r>
            <a:br/>
            <a:r>
              <a:rPr u="sng">
                <a:hlinkClick r:id="rId2" invalidUrl="" action="" tgtFrame="" tooltip="" history="1" highlightClick="0" endSnd="0"/>
              </a:rPr>
              <a:t>rvh@informatik.uni-kiel.de</a:t>
            </a:r>
          </a:p>
          <a:p>
            <a:pPr defTabSz="461518">
              <a:defRPr sz="2528"/>
            </a:pPr>
          </a:p>
          <a:p>
            <a:pPr defTabSz="461518">
              <a:defRPr sz="2528"/>
            </a:pPr>
            <a:r>
              <a:t>Most definitions are from [Di Battista Book 99].</a:t>
            </a:r>
          </a:p>
          <a:p>
            <a:pPr defTabSz="461518">
              <a:defRPr sz="2528"/>
            </a:pPr>
            <a:r>
              <a:t>This lecture is based in part on material kindly provided by </a:t>
            </a:r>
            <a:br/>
            <a:r>
              <a:t>Peter Eades, Bettina Speckmann and Kees Wisser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Theorem [Kuratowski 1930 / Wagner 1937]…"/>
          <p:cNvSpPr txBox="1"/>
          <p:nvPr>
            <p:ph type="body" idx="4294967295"/>
          </p:nvPr>
        </p:nvSpPr>
        <p:spPr>
          <a:xfrm>
            <a:off x="702168" y="1874139"/>
            <a:ext cx="11600464" cy="7606689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Theorem</a:t>
            </a:r>
            <a:r>
              <a:t> [Kuratowski 1930 / Wagner 1937]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	A graph </a:t>
            </a:r>
            <a:r>
              <a:rPr i="1"/>
              <a:t>G</a:t>
            </a:r>
            <a:r>
              <a:t> is planar if and only if it does not contain </a:t>
            </a:r>
            <a:r>
              <a:rPr i="1"/>
              <a:t>K</a:t>
            </a:r>
            <a:r>
              <a:rPr baseline="-5999"/>
              <a:t>5</a:t>
            </a:r>
            <a:r>
              <a:t> or </a:t>
            </a:r>
            <a:r>
              <a:rPr i="1"/>
              <a:t>K</a:t>
            </a:r>
            <a:r>
              <a:rPr baseline="-5999"/>
              <a:t>3,3</a:t>
            </a:r>
            <a:r>
              <a:t> as a minor.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Planarity testing possible in </a:t>
            </a:r>
            <a:r>
              <a:rPr i="1"/>
              <a:t>O</a:t>
            </a:r>
            <a:r>
              <a:t>(</a:t>
            </a:r>
            <a:r>
              <a:rPr i="1"/>
              <a:t>n</a:t>
            </a:r>
            <a:r>
              <a:t>) time</a:t>
            </a:r>
            <a:br/>
            <a:r>
              <a:t>[Hopcroft and Tarjan 74]</a:t>
            </a:r>
          </a:p>
        </p:txBody>
      </p:sp>
      <p:sp>
        <p:nvSpPr>
          <p:cNvPr id="579" name="Planarity Testing"/>
          <p:cNvSpPr txBox="1"/>
          <p:nvPr>
            <p:ph type="title" idx="4294967295"/>
          </p:nvPr>
        </p:nvSpPr>
        <p:spPr>
          <a:xfrm>
            <a:off x="650239" y="268675"/>
            <a:ext cx="11704322" cy="1356297"/>
          </a:xfrm>
          <a:prstGeom prst="rect">
            <a:avLst/>
          </a:prstGeom>
        </p:spPr>
        <p:txBody>
          <a:bodyPr lIns="65023" tIns="65023" rIns="65023" bIns="65023" anchor="b"/>
          <a:lstStyle/>
          <a:p>
            <a:pPr/>
            <a:r>
              <a:t>Planarity Testing</a:t>
            </a:r>
          </a:p>
        </p:txBody>
      </p:sp>
      <p:sp>
        <p:nvSpPr>
          <p:cNvPr id="580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57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Topology – Shape – Metrics"/>
          <p:cNvSpPr txBox="1"/>
          <p:nvPr>
            <p:ph type="title"/>
          </p:nvPr>
        </p:nvSpPr>
        <p:spPr>
          <a:xfrm>
            <a:off x="952500" y="129613"/>
            <a:ext cx="11099800" cy="1178918"/>
          </a:xfrm>
          <a:prstGeom prst="rect">
            <a:avLst/>
          </a:prstGeom>
        </p:spPr>
        <p:txBody>
          <a:bodyPr/>
          <a:lstStyle>
            <a:lvl1pPr defTabSz="508254">
              <a:defRPr sz="6960"/>
            </a:lvl1pPr>
          </a:lstStyle>
          <a:p>
            <a:pPr/>
            <a:r>
              <a:t>Topology – Shape – Metrics</a:t>
            </a:r>
          </a:p>
        </p:txBody>
      </p:sp>
      <p:pic>
        <p:nvPicPr>
          <p:cNvPr id="583" name="Seiten aus pkl-mt(1).pdf" descr="Seiten aus pkl-mt(1)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5663" y="1533339"/>
            <a:ext cx="7914379" cy="3301195"/>
          </a:xfrm>
          <a:prstGeom prst="rect">
            <a:avLst/>
          </a:prstGeom>
          <a:ln w="12700">
            <a:miter lim="400000"/>
          </a:ln>
        </p:spPr>
      </p:pic>
      <p:sp>
        <p:nvSpPr>
          <p:cNvPr id="584" name="[Paul Klose]"/>
          <p:cNvSpPr txBox="1"/>
          <p:nvPr/>
        </p:nvSpPr>
        <p:spPr>
          <a:xfrm>
            <a:off x="11296955" y="2037242"/>
            <a:ext cx="162026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/>
            </a:lvl1pPr>
          </a:lstStyle>
          <a:p>
            <a:pPr/>
            <a:r>
              <a:t>[Paul Klose]</a:t>
            </a:r>
          </a:p>
        </p:txBody>
      </p:sp>
      <p:sp>
        <p:nvSpPr>
          <p:cNvPr id="585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86" name="Input: a graph 𝑮…"/>
          <p:cNvSpPr txBox="1"/>
          <p:nvPr/>
        </p:nvSpPr>
        <p:spPr>
          <a:xfrm>
            <a:off x="49109" y="3778291"/>
            <a:ext cx="12906582" cy="5660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algn="l" defTabSz="457200"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b="1"/>
              <a:t>Input</a:t>
            </a:r>
            <a:r>
              <a:t>: a graph </a:t>
            </a:r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𝑮</a:t>
            </a:r>
            <a:endParaRPr b="1"/>
          </a:p>
          <a:p>
            <a:pPr marL="457200" algn="l" defTabSz="457200">
              <a:defRPr b="1" sz="3800">
                <a:latin typeface="Arial"/>
                <a:ea typeface="Arial"/>
                <a:cs typeface="Arial"/>
                <a:sym typeface="Arial"/>
              </a:defRPr>
            </a:pPr>
          </a:p>
          <a:p>
            <a:pPr marL="457200" algn="l" defTabSz="457200">
              <a:defRPr b="1" sz="3800">
                <a:latin typeface="Arial"/>
                <a:ea typeface="Arial"/>
                <a:cs typeface="Arial"/>
                <a:sym typeface="Arial"/>
              </a:defRPr>
            </a:pPr>
            <a:r>
              <a:t>Algorithm:</a:t>
            </a:r>
          </a:p>
          <a:p>
            <a:pPr marL="1257300" indent="-342900" algn="l" defTabSz="457200"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i="1" u="sng"/>
              <a:t>Topology</a:t>
            </a:r>
            <a:r>
              <a:t>: Compute a good topological </a:t>
            </a:r>
            <a:r>
              <a:rPr i="1" u="sng"/>
              <a:t>embedding</a:t>
            </a:r>
            <a:r>
              <a:t> of </a:t>
            </a:r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𝑮</a:t>
            </a:r>
            <a:endParaRPr b="1"/>
          </a:p>
          <a:p>
            <a:pPr marL="1257300" indent="-342900" algn="l" defTabSz="457200"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i="1" u="sng"/>
              <a:t>Shape</a:t>
            </a:r>
            <a:r>
              <a:t>: Compute a good orthogonal </a:t>
            </a:r>
            <a:r>
              <a:rPr i="1" u="sng"/>
              <a:t>shape</a:t>
            </a:r>
            <a:r>
              <a:t> for this topological embedding</a:t>
            </a:r>
          </a:p>
          <a:p>
            <a:pPr marL="1257300" indent="-342900" algn="l" defTabSz="457200"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i="1" u="sng"/>
              <a:t>Metrics</a:t>
            </a:r>
            <a:r>
              <a:t>: Compute a good orthogonal grid drawing of </a:t>
            </a:r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𝑮</a:t>
            </a:r>
            <a:endParaRPr b="1"/>
          </a:p>
          <a:p>
            <a:pPr marL="800100" indent="-342900" algn="l" defTabSz="457200">
              <a:defRPr b="1" sz="3800">
                <a:latin typeface="Arial"/>
                <a:ea typeface="Arial"/>
                <a:cs typeface="Arial"/>
                <a:sym typeface="Arial"/>
              </a:defRPr>
            </a:pPr>
          </a:p>
          <a:p>
            <a:pPr marL="457200" algn="l" defTabSz="457200">
              <a:defRPr i="1" sz="3800">
                <a:latin typeface="Arial"/>
                <a:ea typeface="Arial"/>
                <a:cs typeface="Arial"/>
                <a:sym typeface="Arial"/>
              </a:defRPr>
            </a:pPr>
            <a:r>
              <a:rPr b="1" i="0"/>
              <a:t>Output</a:t>
            </a:r>
            <a:r>
              <a:rPr i="0"/>
              <a:t>: an </a:t>
            </a:r>
            <a:r>
              <a:t>orthogonal grid </a:t>
            </a:r>
            <a:r>
              <a:rPr i="0"/>
              <a:t>drawing of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𝑮</a:t>
            </a:r>
            <a:endParaRPr b="1" i="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Shape:  Orthogonal Drawing"/>
          <p:cNvSpPr txBox="1"/>
          <p:nvPr>
            <p:ph type="title" idx="4294967295"/>
          </p:nvPr>
        </p:nvSpPr>
        <p:spPr>
          <a:xfrm>
            <a:off x="650239" y="-127001"/>
            <a:ext cx="11704322" cy="2676904"/>
          </a:xfrm>
          <a:prstGeom prst="rect">
            <a:avLst/>
          </a:prstGeom>
        </p:spPr>
        <p:txBody>
          <a:bodyPr lIns="65023" tIns="65023" rIns="65023" bIns="65023" anchor="b">
            <a:noAutofit/>
          </a:bodyPr>
          <a:lstStyle/>
          <a:p>
            <a:pPr/>
            <a:r>
              <a:t>Shape: </a:t>
            </a:r>
            <a:br/>
            <a:r>
              <a:t>Orthogonal Drawing</a:t>
            </a:r>
          </a:p>
        </p:txBody>
      </p:sp>
      <p:sp>
        <p:nvSpPr>
          <p:cNvPr id="589" name="References:…"/>
          <p:cNvSpPr txBox="1"/>
          <p:nvPr>
            <p:ph type="body" idx="4294967295"/>
          </p:nvPr>
        </p:nvSpPr>
        <p:spPr>
          <a:xfrm>
            <a:off x="812799" y="2618541"/>
            <a:ext cx="11379201" cy="6937824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105408">
              <a:spcBef>
                <a:spcPts val="800"/>
              </a:spcBef>
              <a:buSzTx/>
              <a:buNone/>
              <a:defRPr sz="3570">
                <a:latin typeface="Verdana"/>
                <a:ea typeface="Verdana"/>
                <a:cs typeface="Verdana"/>
                <a:sym typeface="Verdana"/>
              </a:defRPr>
            </a:pPr>
            <a:r>
              <a:t>References:</a:t>
            </a:r>
          </a:p>
          <a:p>
            <a:pPr marL="0" indent="0" defTabSz="1105408">
              <a:spcBef>
                <a:spcPts val="800"/>
              </a:spcBef>
              <a:buSzTx/>
              <a:buNone/>
              <a:defRPr sz="3570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105408">
              <a:spcBef>
                <a:spcPts val="800"/>
              </a:spcBef>
              <a:buSzTx/>
              <a:buNone/>
              <a:defRPr sz="3570">
                <a:latin typeface="Verdana"/>
                <a:ea typeface="Verdana"/>
                <a:cs typeface="Verdana"/>
                <a:sym typeface="Verdana"/>
              </a:defRPr>
            </a:pPr>
            <a:r>
              <a:t>[Tamassia 87] R. Tamassia, On embedding a graph in the grid with the minimum number of bends, SIAM Journal on Computing, 16(3), 1987, 421–444</a:t>
            </a:r>
          </a:p>
          <a:p>
            <a:pPr marL="0" indent="0" defTabSz="1105408">
              <a:spcBef>
                <a:spcPts val="800"/>
              </a:spcBef>
              <a:buSzTx/>
              <a:buNone/>
              <a:defRPr sz="3570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105408">
              <a:spcBef>
                <a:spcPts val="800"/>
              </a:spcBef>
              <a:buSzTx/>
              <a:buNone/>
              <a:defRPr sz="3570">
                <a:latin typeface="Verdana"/>
                <a:ea typeface="Verdana"/>
                <a:cs typeface="Verdana"/>
                <a:sym typeface="Verdana"/>
              </a:defRPr>
            </a:pPr>
            <a:r>
              <a:t>[Di Battista et al. 99], Sec. 5.3</a:t>
            </a:r>
          </a:p>
          <a:p>
            <a:pPr marL="0" indent="0" defTabSz="1105408">
              <a:spcBef>
                <a:spcPts val="800"/>
              </a:spcBef>
              <a:buSzTx/>
              <a:buNone/>
              <a:defRPr sz="3570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105408">
              <a:spcBef>
                <a:spcPts val="800"/>
              </a:spcBef>
              <a:buSzTx/>
              <a:buNone/>
              <a:defRPr i="1" sz="3570">
                <a:latin typeface="Verdana"/>
                <a:ea typeface="Verdana"/>
                <a:cs typeface="Verdana"/>
                <a:sym typeface="Verdana"/>
              </a:defRPr>
            </a:pPr>
            <a:r>
              <a:t>The following slides are based on material from Kees Visser</a:t>
            </a:r>
          </a:p>
        </p:txBody>
      </p:sp>
      <p:sp>
        <p:nvSpPr>
          <p:cNvPr id="590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Introduction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Introduction</a:t>
            </a:r>
          </a:p>
        </p:txBody>
      </p:sp>
      <p:sp>
        <p:nvSpPr>
          <p:cNvPr id="593" name="Orthogonal drawing…"/>
          <p:cNvSpPr txBox="1"/>
          <p:nvPr>
            <p:ph type="body" idx="4294967295"/>
          </p:nvPr>
        </p:nvSpPr>
        <p:spPr>
          <a:xfrm>
            <a:off x="806026" y="249258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Orthogonal drawing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Given embedding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Only vertical or horizontal line segments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Maximum degree of 4</a:t>
            </a:r>
          </a:p>
        </p:txBody>
      </p:sp>
      <p:pic>
        <p:nvPicPr>
          <p:cNvPr id="594" name="image.pdf" descr="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60053" y="5797973"/>
            <a:ext cx="3659859" cy="27228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95" name="image.pdf" descr="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02933" y="6515946"/>
            <a:ext cx="1837832" cy="1144694"/>
          </a:xfrm>
          <a:prstGeom prst="rect">
            <a:avLst/>
          </a:prstGeom>
          <a:ln w="12700">
            <a:miter lim="400000"/>
          </a:ln>
        </p:spPr>
      </p:pic>
      <p:sp>
        <p:nvSpPr>
          <p:cNvPr id="596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Introduction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Introduction</a:t>
            </a:r>
          </a:p>
        </p:txBody>
      </p:sp>
      <p:sp>
        <p:nvSpPr>
          <p:cNvPr id="599" name="Uses in VLSI circuits…"/>
          <p:cNvSpPr txBox="1"/>
          <p:nvPr>
            <p:ph type="body" idx="4294967295"/>
          </p:nvPr>
        </p:nvSpPr>
        <p:spPr>
          <a:xfrm>
            <a:off x="806026" y="249258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657859" indent="-657859" defTabSz="1300480">
              <a:spcBef>
                <a:spcPts val="1000"/>
              </a:spcBef>
              <a:buClr>
                <a:srgbClr val="CC0000"/>
              </a:buClr>
              <a:buSzPct val="100000"/>
              <a:buChar char="□"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Uses in VLSI circuits</a:t>
            </a:r>
          </a:p>
          <a:p>
            <a:pPr marL="657859" indent="-657859" defTabSz="1300480">
              <a:spcBef>
                <a:spcPts val="1000"/>
              </a:spcBef>
              <a:buClr>
                <a:srgbClr val="CC0000"/>
              </a:buClr>
              <a:buSzPct val="100000"/>
              <a:buChar char="□"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Minimize bends</a:t>
            </a:r>
          </a:p>
          <a:p>
            <a:pPr marL="657859" indent="-657859" defTabSz="1300480">
              <a:spcBef>
                <a:spcPts val="1000"/>
              </a:spcBef>
              <a:buClr>
                <a:srgbClr val="CC0000"/>
              </a:buClr>
              <a:buSzPct val="100000"/>
              <a:buChar char="□"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Finding an orthogonal drawing of graph </a:t>
            </a:r>
            <a:r>
              <a:rPr i="1"/>
              <a:t>G</a:t>
            </a:r>
            <a:r>
              <a:t> with the minimum number of bends without a fixed embedding is NP-Complete</a:t>
            </a:r>
          </a:p>
        </p:txBody>
      </p:sp>
      <p:sp>
        <p:nvSpPr>
          <p:cNvPr id="600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Introduction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Introduction</a:t>
            </a:r>
          </a:p>
        </p:txBody>
      </p:sp>
      <p:sp>
        <p:nvSpPr>
          <p:cNvPr id="603" name="Tamassia and Garg and Tamassia found algorithms to find a minimal bend orthogonal drawing of graph G in polynomial time."/>
          <p:cNvSpPr txBox="1"/>
          <p:nvPr>
            <p:ph type="body" idx="4294967295"/>
          </p:nvPr>
        </p:nvSpPr>
        <p:spPr>
          <a:xfrm>
            <a:off x="806026" y="249258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657859" indent="-657859" defTabSz="1300480">
              <a:spcBef>
                <a:spcPts val="1000"/>
              </a:spcBef>
              <a:buClr>
                <a:srgbClr val="CC0000"/>
              </a:buClr>
              <a:buSzPct val="100000"/>
              <a:buChar char="□"/>
              <a:defRPr sz="4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Tamassia and Garg and Tamassia found algorithms to find a minimal bend orthogonal drawing of graph G in polynomial time.</a:t>
            </a:r>
          </a:p>
        </p:txBody>
      </p:sp>
      <p:sp>
        <p:nvSpPr>
          <p:cNvPr id="604" name="Foliennummer"/>
          <p:cNvSpPr txBox="1"/>
          <p:nvPr>
            <p:ph type="sldNum" sz="quarter" idx="4294967295"/>
          </p:nvPr>
        </p:nvSpPr>
        <p:spPr>
          <a:xfrm>
            <a:off x="11855861" y="8882098"/>
            <a:ext cx="281953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Orthogonal Representation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Orthogonal Representation</a:t>
            </a:r>
          </a:p>
        </p:txBody>
      </p:sp>
      <p:sp>
        <p:nvSpPr>
          <p:cNvPr id="607" name="Planar representation…"/>
          <p:cNvSpPr txBox="1"/>
          <p:nvPr>
            <p:ph type="body" idx="4294967295"/>
          </p:nvPr>
        </p:nvSpPr>
        <p:spPr>
          <a:xfrm>
            <a:off x="709234" y="2325004"/>
            <a:ext cx="11379201" cy="7311283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Planar representation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Set of circularly ordered edge list </a:t>
            </a:r>
            <a:r>
              <a:rPr i="1"/>
              <a:t>P</a:t>
            </a:r>
            <a:r>
              <a:t>(</a:t>
            </a:r>
            <a:r>
              <a:rPr i="1"/>
              <a:t>F</a:t>
            </a:r>
            <a:r>
              <a:t>)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One for each face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pPr>
            <a:endParaRPr sz="3600"/>
          </a:p>
          <a:p>
            <a:pPr marL="0" indent="0" defTabSz="1300480">
              <a:spcBef>
                <a:spcPts val="0"/>
              </a:spcBef>
              <a:buSzTx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pPr>
            <a:endParaRPr sz="3600"/>
          </a:p>
          <a:p>
            <a:pPr marL="0" indent="0" defTabSz="1300480">
              <a:spcBef>
                <a:spcPts val="0"/>
              </a:spcBef>
              <a:buSzTx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pPr>
            <a:endParaRPr sz="3600"/>
          </a:p>
          <a:p>
            <a:pPr marL="0" indent="0" defTabSz="1300480">
              <a:spcBef>
                <a:spcPts val="0"/>
              </a:spcBef>
              <a:buSzTx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pPr>
            <a:endParaRPr sz="3600"/>
          </a:p>
          <a:p>
            <a:pPr marL="0" indent="0" defTabSz="1300480">
              <a:spcBef>
                <a:spcPts val="0"/>
              </a:spcBef>
              <a:buSzTx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pPr>
            <a:endParaRPr sz="3600"/>
          </a:p>
          <a:p>
            <a:pPr marL="0" indent="0" defTabSz="1300480">
              <a:spcBef>
                <a:spcPts val="0"/>
              </a:spcBef>
              <a:buSzTx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P</a:t>
            </a:r>
            <a:r>
              <a:t>(</a:t>
            </a:r>
            <a:r>
              <a:rPr i="1"/>
              <a:t>F</a:t>
            </a:r>
            <a:r>
              <a:rPr baseline="-19656"/>
              <a:t>1</a:t>
            </a:r>
            <a:r>
              <a:t>) = (e8, e7, e11, e6, e3)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P</a:t>
            </a:r>
            <a:r>
              <a:t>(</a:t>
            </a:r>
            <a:r>
              <a:rPr i="1"/>
              <a:t>F</a:t>
            </a:r>
            <a:r>
              <a:rPr baseline="-19656"/>
              <a:t>2</a:t>
            </a:r>
            <a:r>
              <a:t>) = (e1, e2, e10, e9, e11, e7, e8)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P</a:t>
            </a:r>
            <a:r>
              <a:t>(</a:t>
            </a:r>
            <a:r>
              <a:rPr i="1"/>
              <a:t>F</a:t>
            </a:r>
            <a:r>
              <a:rPr baseline="-19656"/>
              <a:t>3</a:t>
            </a:r>
            <a:r>
              <a:t>) = (e6, e9, e10, e5, e4)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 sz="3200"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P</a:t>
            </a:r>
            <a:r>
              <a:t>(</a:t>
            </a:r>
            <a:r>
              <a:rPr i="1"/>
              <a:t>F</a:t>
            </a:r>
            <a:r>
              <a:rPr baseline="-19656"/>
              <a:t>0</a:t>
            </a:r>
            <a:r>
              <a:t>) = (e1, e3, e4, e5, e2)</a:t>
            </a:r>
          </a:p>
        </p:txBody>
      </p:sp>
      <p:pic>
        <p:nvPicPr>
          <p:cNvPr id="608" name="image.pdf" descr="image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5633642" y="3404821"/>
            <a:ext cx="7319807" cy="6348951"/>
          </a:xfrm>
          <a:prstGeom prst="rect">
            <a:avLst/>
          </a:prstGeom>
          <a:ln w="12700">
            <a:miter lim="400000"/>
          </a:ln>
        </p:spPr>
      </p:pic>
      <p:sp>
        <p:nvSpPr>
          <p:cNvPr id="609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Orthogonal Representation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Orthogonal Representation</a:t>
            </a:r>
          </a:p>
        </p:txBody>
      </p:sp>
      <p:sp>
        <p:nvSpPr>
          <p:cNvPr id="612" name="Definitions:…"/>
          <p:cNvSpPr txBox="1"/>
          <p:nvPr>
            <p:ph type="body" idx="4294967295"/>
          </p:nvPr>
        </p:nvSpPr>
        <p:spPr>
          <a:xfrm>
            <a:off x="806026" y="249258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Definitions: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Bridge</a:t>
            </a:r>
            <a:r>
              <a:t>: edge that appears twice in same list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Vertex angle</a:t>
            </a:r>
            <a:r>
              <a:t>: angle formed by to edges 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Bend angle</a:t>
            </a:r>
            <a:r>
              <a:t>: angle formed by two line segments at a bend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Both vertex angles and bend angles are 90, 180, 270 or 360 degrees</a:t>
            </a:r>
          </a:p>
        </p:txBody>
      </p:sp>
      <p:sp>
        <p:nvSpPr>
          <p:cNvPr id="613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Orthogonal representation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Orthogonal representation	</a:t>
            </a:r>
          </a:p>
        </p:txBody>
      </p:sp>
      <p:sp>
        <p:nvSpPr>
          <p:cNvPr id="616" name="Facts:…"/>
          <p:cNvSpPr txBox="1"/>
          <p:nvPr>
            <p:ph type="body" idx="4294967295"/>
          </p:nvPr>
        </p:nvSpPr>
        <p:spPr>
          <a:xfrm>
            <a:off x="806026" y="249258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Facts: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Sum of vertex angles around any vertex is 360 degrees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For </a:t>
            </a:r>
            <a:r>
              <a:rPr i="1"/>
              <a:t>p</a:t>
            </a:r>
            <a:r>
              <a:t>: number of polygon edges,</a:t>
            </a:r>
            <a:br/>
            <a:r>
              <a:t>sum of angles inside inner facial polygon is </a:t>
            </a:r>
            <a:br/>
            <a:r>
              <a:t>(2</a:t>
            </a:r>
            <a:r>
              <a:rPr i="1"/>
              <a:t>p</a:t>
            </a:r>
            <a:r>
              <a:t> – 4) ∙ 90 degrees, </a:t>
            </a:r>
            <a:br/>
            <a:r>
              <a:t>and sum of angles of outer facial polygon is (2</a:t>
            </a:r>
            <a:r>
              <a:rPr i="1"/>
              <a:t>p </a:t>
            </a:r>
            <a:r>
              <a:t>+ 4) ∙ 90 degrees</a:t>
            </a:r>
          </a:p>
        </p:txBody>
      </p:sp>
      <p:sp>
        <p:nvSpPr>
          <p:cNvPr id="617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16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Orthogonal representation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Orthogonal representation</a:t>
            </a:r>
          </a:p>
        </p:txBody>
      </p:sp>
      <p:sp>
        <p:nvSpPr>
          <p:cNvPr id="620" name="1 list R(F) for each face F…"/>
          <p:cNvSpPr txBox="1"/>
          <p:nvPr>
            <p:ph type="body" idx="4294967295"/>
          </p:nvPr>
        </p:nvSpPr>
        <p:spPr>
          <a:xfrm>
            <a:off x="806026" y="249258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1 list </a:t>
            </a:r>
            <a:r>
              <a:rPr i="1"/>
              <a:t>R</a:t>
            </a:r>
            <a:r>
              <a:t>(</a:t>
            </a:r>
            <a:r>
              <a:rPr i="1"/>
              <a:t>F</a:t>
            </a:r>
            <a:r>
              <a:t>) for each face </a:t>
            </a:r>
            <a:r>
              <a:rPr i="1"/>
              <a:t>F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Each element </a:t>
            </a:r>
            <a:r>
              <a:rPr i="1"/>
              <a:t>r</a:t>
            </a:r>
            <a:r>
              <a:t> in the list has 3 values:</a:t>
            </a:r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E</a:t>
            </a:r>
            <a:r>
              <a:rPr baseline="-19722" i="1"/>
              <a:t>r</a:t>
            </a:r>
            <a:r>
              <a:t>: edge</a:t>
            </a:r>
            <a:endParaRPr baseline="-19722" i="1"/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S</a:t>
            </a:r>
            <a:r>
              <a:rPr baseline="-19722" i="1"/>
              <a:t>r</a:t>
            </a:r>
            <a:r>
              <a:t>: bit string, indicating bends in line</a:t>
            </a:r>
          </a:p>
          <a:p>
            <a:pPr lvl="8" marL="0" indent="182880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0: 90 degree bend</a:t>
            </a:r>
          </a:p>
          <a:p>
            <a:pPr lvl="8" marL="0" indent="182880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1: 270 degrees</a:t>
            </a:r>
          </a:p>
          <a:p>
            <a:pPr lvl="8" marL="0" indent="182880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ε</a:t>
            </a:r>
            <a:r>
              <a:t>: straight line</a:t>
            </a:r>
            <a:endParaRPr baseline="-19722" i="1"/>
          </a:p>
          <a:p>
            <a:pPr marL="604471" indent="-604471" defTabSz="1300480">
              <a:spcBef>
                <a:spcPts val="0"/>
              </a:spcBef>
              <a:buClr>
                <a:srgbClr val="CC0000"/>
              </a:buClr>
              <a:buSzPct val="100000"/>
              <a:buChar char="■"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A</a:t>
            </a:r>
            <a:r>
              <a:rPr baseline="-19722" i="1"/>
              <a:t>r</a:t>
            </a:r>
            <a:r>
              <a:t>: angle formed in the face from this edge to next edge</a:t>
            </a:r>
          </a:p>
        </p:txBody>
      </p:sp>
      <p:sp>
        <p:nvSpPr>
          <p:cNvPr id="621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Form"/>
          <p:cNvSpPr/>
          <p:nvPr/>
        </p:nvSpPr>
        <p:spPr>
          <a:xfrm>
            <a:off x="5915569" y="1702851"/>
            <a:ext cx="6791117" cy="7027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2" h="20809" fill="norm" stroke="1" extrusionOk="0">
                <a:moveTo>
                  <a:pt x="8498" y="667"/>
                </a:moveTo>
                <a:cubicBezTo>
                  <a:pt x="5960" y="647"/>
                  <a:pt x="4309" y="-543"/>
                  <a:pt x="3064" y="306"/>
                </a:cubicBezTo>
                <a:cubicBezTo>
                  <a:pt x="1820" y="1155"/>
                  <a:pt x="1146" y="4090"/>
                  <a:pt x="1019" y="5741"/>
                </a:cubicBezTo>
                <a:cubicBezTo>
                  <a:pt x="892" y="7392"/>
                  <a:pt x="2474" y="8763"/>
                  <a:pt x="2305" y="10227"/>
                </a:cubicBezTo>
                <a:cubicBezTo>
                  <a:pt x="2137" y="11691"/>
                  <a:pt x="-197" y="12988"/>
                  <a:pt x="14" y="14525"/>
                </a:cubicBezTo>
                <a:cubicBezTo>
                  <a:pt x="225" y="16063"/>
                  <a:pt x="1701" y="18423"/>
                  <a:pt x="3592" y="19466"/>
                </a:cubicBezTo>
                <a:cubicBezTo>
                  <a:pt x="5482" y="20509"/>
                  <a:pt x="9398" y="20923"/>
                  <a:pt x="11352" y="20783"/>
                </a:cubicBezTo>
                <a:cubicBezTo>
                  <a:pt x="13306" y="20642"/>
                  <a:pt x="13875" y="19111"/>
                  <a:pt x="15309" y="18603"/>
                </a:cubicBezTo>
                <a:cubicBezTo>
                  <a:pt x="16743" y="18095"/>
                  <a:pt x="19098" y="18443"/>
                  <a:pt x="19976" y="17748"/>
                </a:cubicBezTo>
                <a:cubicBezTo>
                  <a:pt x="20855" y="17052"/>
                  <a:pt x="20419" y="16170"/>
                  <a:pt x="20595" y="14438"/>
                </a:cubicBezTo>
                <a:cubicBezTo>
                  <a:pt x="20770" y="12707"/>
                  <a:pt x="21403" y="9705"/>
                  <a:pt x="21023" y="7372"/>
                </a:cubicBezTo>
                <a:cubicBezTo>
                  <a:pt x="20644" y="5039"/>
                  <a:pt x="20398" y="1556"/>
                  <a:pt x="18310" y="439"/>
                </a:cubicBezTo>
                <a:cubicBezTo>
                  <a:pt x="16223" y="-677"/>
                  <a:pt x="11035" y="687"/>
                  <a:pt x="8498" y="667"/>
                </a:cubicBezTo>
                <a:close/>
              </a:path>
            </a:pathLst>
          </a:custGeom>
          <a:solidFill>
            <a:srgbClr val="009900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15" name="Form"/>
          <p:cNvSpPr/>
          <p:nvPr/>
        </p:nvSpPr>
        <p:spPr>
          <a:xfrm>
            <a:off x="7328746" y="2677724"/>
            <a:ext cx="4635219" cy="5140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048" y="21600"/>
                </a:moveTo>
                <a:lnTo>
                  <a:pt x="17255" y="17739"/>
                </a:lnTo>
                <a:lnTo>
                  <a:pt x="8122" y="14201"/>
                </a:lnTo>
                <a:lnTo>
                  <a:pt x="21600" y="12920"/>
                </a:lnTo>
                <a:lnTo>
                  <a:pt x="20032" y="3339"/>
                </a:lnTo>
                <a:lnTo>
                  <a:pt x="14761" y="0"/>
                </a:lnTo>
                <a:lnTo>
                  <a:pt x="6628" y="835"/>
                </a:lnTo>
                <a:lnTo>
                  <a:pt x="12973" y="6944"/>
                </a:lnTo>
                <a:lnTo>
                  <a:pt x="4208" y="9126"/>
                </a:lnTo>
                <a:lnTo>
                  <a:pt x="431" y="1670"/>
                </a:lnTo>
                <a:lnTo>
                  <a:pt x="0" y="15624"/>
                </a:lnTo>
                <a:lnTo>
                  <a:pt x="10048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16" name="Form"/>
          <p:cNvSpPr/>
          <p:nvPr/>
        </p:nvSpPr>
        <p:spPr>
          <a:xfrm>
            <a:off x="8261208" y="3504070"/>
            <a:ext cx="3686953" cy="2569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1445"/>
                </a:moveTo>
                <a:lnTo>
                  <a:pt x="10846" y="6947"/>
                </a:lnTo>
                <a:lnTo>
                  <a:pt x="19907" y="0"/>
                </a:lnTo>
                <a:lnTo>
                  <a:pt x="21600" y="19038"/>
                </a:lnTo>
                <a:lnTo>
                  <a:pt x="4841" y="21600"/>
                </a:lnTo>
                <a:lnTo>
                  <a:pt x="0" y="11445"/>
                </a:lnTo>
                <a:close/>
              </a:path>
            </a:pathLst>
          </a:custGeom>
          <a:solidFill>
            <a:srgbClr val="8ED80A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17" name="Planar Graph:  can be drawn in the plane without crossings…"/>
          <p:cNvSpPr txBox="1"/>
          <p:nvPr>
            <p:ph type="body" sz="half" idx="4294967295"/>
          </p:nvPr>
        </p:nvSpPr>
        <p:spPr>
          <a:xfrm>
            <a:off x="233982" y="2063602"/>
            <a:ext cx="5691859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FF2600"/>
                </a:solidFill>
              </a:rPr>
              <a:t>Planar Graph</a:t>
            </a:r>
            <a:r>
              <a:rPr>
                <a:solidFill>
                  <a:srgbClr val="000000"/>
                </a:solidFill>
              </a:rPr>
              <a:t>: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can be drawn in the plane without crossings</a:t>
            </a: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FF2600"/>
                </a:solidFill>
              </a:rPr>
              <a:t>Face</a:t>
            </a:r>
            <a:r>
              <a:rPr>
                <a:solidFill>
                  <a:srgbClr val="000000"/>
                </a:solidFill>
              </a:rPr>
              <a:t>: </a:t>
            </a:r>
            <a:r>
              <a:rPr>
                <a:solidFill>
                  <a:srgbClr val="000000"/>
                </a:solidFill>
              </a:rPr>
              <a:t>region bounded by edges</a:t>
            </a: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FF2600"/>
                </a:solidFill>
              </a:rPr>
              <a:t>Outer face</a:t>
            </a:r>
            <a:r>
              <a:rPr>
                <a:solidFill>
                  <a:srgbClr val="000000"/>
                </a:solidFill>
              </a:rPr>
              <a:t>: </a:t>
            </a:r>
            <a:r>
              <a:rPr>
                <a:solidFill>
                  <a:srgbClr val="000000"/>
                </a:solidFill>
              </a:rPr>
              <a:t>infinitely large face</a:t>
            </a: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FF2600"/>
                </a:solidFill>
              </a:rPr>
              <a:t>Length of face</a:t>
            </a:r>
            <a:r>
              <a:rPr>
                <a:solidFill>
                  <a:srgbClr val="000000"/>
                </a:solidFill>
              </a:rPr>
              <a:t>: total length of enclosing cycle(s)</a:t>
            </a: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000000"/>
                </a:solidFill>
              </a:rPr>
              <a:t>Observation:</a:t>
            </a:r>
            <a:r>
              <a:rPr>
                <a:solidFill>
                  <a:srgbClr val="000000"/>
                </a:solidFill>
              </a:rPr>
              <a:t> sum of lengths of all faces is twice the number of edges</a:t>
            </a:r>
          </a:p>
        </p:txBody>
      </p:sp>
      <p:sp>
        <p:nvSpPr>
          <p:cNvPr id="218" name="Linie"/>
          <p:cNvSpPr/>
          <p:nvPr/>
        </p:nvSpPr>
        <p:spPr>
          <a:xfrm>
            <a:off x="7335519" y="2878666"/>
            <a:ext cx="2777068" cy="3510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790" y="1250"/>
                </a:lnTo>
                <a:lnTo>
                  <a:pt x="7165" y="12196"/>
                </a:lnTo>
                <a:lnTo>
                  <a:pt x="21600" y="8932"/>
                </a:lnTo>
                <a:lnTo>
                  <a:pt x="11099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19" name="Linie"/>
          <p:cNvSpPr/>
          <p:nvPr/>
        </p:nvSpPr>
        <p:spPr>
          <a:xfrm>
            <a:off x="8256693" y="2677724"/>
            <a:ext cx="3686952" cy="3395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3240" y="0"/>
                </a:moveTo>
                <a:lnTo>
                  <a:pt x="19748" y="5299"/>
                </a:lnTo>
                <a:lnTo>
                  <a:pt x="21600" y="19589"/>
                </a:lnTo>
                <a:lnTo>
                  <a:pt x="4735" y="21600"/>
                </a:lnTo>
                <a:lnTo>
                  <a:pt x="0" y="13802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20" name="Linie"/>
          <p:cNvSpPr/>
          <p:nvPr/>
        </p:nvSpPr>
        <p:spPr>
          <a:xfrm>
            <a:off x="7335519" y="6389511"/>
            <a:ext cx="3686952" cy="1426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2579" y="21600"/>
                </a:lnTo>
                <a:lnTo>
                  <a:pt x="21600" y="7622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21" name="Linie"/>
          <p:cNvSpPr/>
          <p:nvPr/>
        </p:nvSpPr>
        <p:spPr>
          <a:xfrm flipV="1">
            <a:off x="10087750" y="3510844"/>
            <a:ext cx="1539806" cy="83312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22" name="Linie"/>
          <p:cNvSpPr/>
          <p:nvPr/>
        </p:nvSpPr>
        <p:spPr>
          <a:xfrm flipH="1" flipV="1">
            <a:off x="9064977" y="6059875"/>
            <a:ext cx="417690" cy="1743005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23" name="Linie"/>
          <p:cNvSpPr/>
          <p:nvPr/>
        </p:nvSpPr>
        <p:spPr>
          <a:xfrm>
            <a:off x="9064977" y="6059875"/>
            <a:ext cx="1971041" cy="83312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24" name="Linie"/>
          <p:cNvSpPr/>
          <p:nvPr/>
        </p:nvSpPr>
        <p:spPr>
          <a:xfrm flipV="1">
            <a:off x="8762435" y="2689013"/>
            <a:ext cx="1754294" cy="18965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225" name="Kreis"/>
          <p:cNvSpPr/>
          <p:nvPr/>
        </p:nvSpPr>
        <p:spPr>
          <a:xfrm>
            <a:off x="7233919" y="6276622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6" name="Kreis"/>
          <p:cNvSpPr/>
          <p:nvPr/>
        </p:nvSpPr>
        <p:spPr>
          <a:xfrm>
            <a:off x="8155093" y="4739075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7" name="Kreis"/>
          <p:cNvSpPr/>
          <p:nvPr/>
        </p:nvSpPr>
        <p:spPr>
          <a:xfrm>
            <a:off x="10408355" y="2589670"/>
            <a:ext cx="203201" cy="203202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8" name="Kreis"/>
          <p:cNvSpPr/>
          <p:nvPr/>
        </p:nvSpPr>
        <p:spPr>
          <a:xfrm>
            <a:off x="10920871" y="6789137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29" name="Kreis"/>
          <p:cNvSpPr/>
          <p:nvPr/>
        </p:nvSpPr>
        <p:spPr>
          <a:xfrm>
            <a:off x="8974666" y="5969564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0" name="Kreis"/>
          <p:cNvSpPr/>
          <p:nvPr/>
        </p:nvSpPr>
        <p:spPr>
          <a:xfrm>
            <a:off x="7337777" y="2998328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1" name="Kreis"/>
          <p:cNvSpPr/>
          <p:nvPr/>
        </p:nvSpPr>
        <p:spPr>
          <a:xfrm>
            <a:off x="8667608" y="2795128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2" name="Kreis"/>
          <p:cNvSpPr/>
          <p:nvPr/>
        </p:nvSpPr>
        <p:spPr>
          <a:xfrm>
            <a:off x="11534986" y="3409244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3" name="Kreis"/>
          <p:cNvSpPr/>
          <p:nvPr/>
        </p:nvSpPr>
        <p:spPr>
          <a:xfrm>
            <a:off x="9999698" y="4228817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4" name="Kreis"/>
          <p:cNvSpPr/>
          <p:nvPr/>
        </p:nvSpPr>
        <p:spPr>
          <a:xfrm>
            <a:off x="9385582" y="7710311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5" name="Kreis"/>
          <p:cNvSpPr/>
          <p:nvPr/>
        </p:nvSpPr>
        <p:spPr>
          <a:xfrm>
            <a:off x="11844302" y="5662506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36" name="(inner) face"/>
          <p:cNvSpPr txBox="1"/>
          <p:nvPr/>
        </p:nvSpPr>
        <p:spPr>
          <a:xfrm>
            <a:off x="9062719" y="4885831"/>
            <a:ext cx="1944310" cy="527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6559" tIns="66559" rIns="66559" bIns="66559">
            <a:spAutoFit/>
          </a:bodyPr>
          <a:lstStyle>
            <a:lvl1pPr algn="l" defTabSz="1300480"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(inner) face</a:t>
            </a:r>
          </a:p>
        </p:txBody>
      </p:sp>
      <p:sp>
        <p:nvSpPr>
          <p:cNvPr id="237" name="outer…"/>
          <p:cNvSpPr txBox="1"/>
          <p:nvPr/>
        </p:nvSpPr>
        <p:spPr>
          <a:xfrm>
            <a:off x="7001368" y="6906541"/>
            <a:ext cx="1153933" cy="934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6559" tIns="66559" rIns="66559" bIns="66559">
            <a:spAutoFit/>
          </a:bodyPr>
          <a:lstStyle/>
          <a:p>
            <a:pPr algn="l" defTabSz="1300480"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outer </a:t>
            </a:r>
          </a:p>
          <a:p>
            <a:pPr algn="l" defTabSz="1300480"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face</a:t>
            </a:r>
          </a:p>
        </p:txBody>
      </p:sp>
      <p:sp>
        <p:nvSpPr>
          <p:cNvPr id="238" name="Planarity"/>
          <p:cNvSpPr txBox="1"/>
          <p:nvPr>
            <p:ph type="title"/>
          </p:nvPr>
        </p:nvSpPr>
        <p:spPr>
          <a:xfrm>
            <a:off x="952500" y="266700"/>
            <a:ext cx="11099800" cy="1400732"/>
          </a:xfrm>
          <a:prstGeom prst="rect">
            <a:avLst/>
          </a:prstGeom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Planarity</a:t>
            </a:r>
          </a:p>
        </p:txBody>
      </p:sp>
      <p:sp>
        <p:nvSpPr>
          <p:cNvPr id="239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/>
            <a:r>
              <a:t>[Bettina Speckmann]</a:t>
            </a:r>
          </a:p>
        </p:txBody>
      </p:sp>
      <p:sp>
        <p:nvSpPr>
          <p:cNvPr id="240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4" grpId="3"/>
      <p:bldP build="whole" bldLvl="1" animBg="1" rev="0" advAuto="0" spid="239" grpId="5"/>
      <p:bldP build="whole" bldLvl="1" animBg="1" rev="0" advAuto="0" spid="216" grpId="1"/>
      <p:bldP build="whole" bldLvl="1" animBg="1" rev="0" advAuto="0" spid="236" grpId="2"/>
      <p:bldP build="whole" bldLvl="1" animBg="1" rev="0" advAuto="0" spid="237" grpId="4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R(F1) =  ((e8, ε, 180), (e7, ε, 90), (e11, ε, 90), (e6, ε, 180), (e3, 0, 90))…"/>
          <p:cNvSpPr txBox="1"/>
          <p:nvPr>
            <p:ph type="body" idx="4294967295"/>
          </p:nvPr>
        </p:nvSpPr>
        <p:spPr>
          <a:xfrm>
            <a:off x="470840" y="184234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R</a:t>
            </a:r>
            <a:r>
              <a:t>(F1) = </a:t>
            </a:r>
            <a:br/>
            <a:r>
              <a:t>((e8, </a:t>
            </a:r>
            <a:r>
              <a:t>ε</a:t>
            </a:r>
            <a:r>
              <a:t>, 180), (e7, </a:t>
            </a:r>
            <a:r>
              <a:t>ε</a:t>
            </a:r>
            <a:r>
              <a:t>, 90),</a:t>
            </a:r>
            <a:br/>
            <a:r>
              <a:t>(e11, </a:t>
            </a:r>
            <a:r>
              <a:t>ε</a:t>
            </a:r>
            <a:r>
              <a:t>, 90), (e6, </a:t>
            </a:r>
            <a:r>
              <a:t>ε</a:t>
            </a:r>
            <a:r>
              <a:t>, 180),</a:t>
            </a:r>
            <a:br/>
            <a:r>
              <a:t>(e3, 0, 90))</a:t>
            </a:r>
            <a:br/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R</a:t>
            </a:r>
            <a:r>
              <a:t>(F2) = </a:t>
            </a:r>
            <a:br/>
            <a:r>
              <a:t>((e1, 0, 180), (e2, 00, 90), </a:t>
            </a:r>
            <a:br/>
            <a:r>
              <a:t>(e10, </a:t>
            </a:r>
            <a:r>
              <a:t>ε</a:t>
            </a:r>
            <a:r>
              <a:t>, 180)</a:t>
            </a:r>
            <a:r>
              <a:t>, (e9, </a:t>
            </a:r>
            <a:r>
              <a:t>ε</a:t>
            </a:r>
            <a:r>
              <a:t>, 180), </a:t>
            </a:r>
            <a:br/>
            <a:r>
              <a:t>(e11, </a:t>
            </a:r>
            <a:r>
              <a:t>ε</a:t>
            </a:r>
            <a:r>
              <a:t>, 270), (e7, </a:t>
            </a:r>
            <a:r>
              <a:t>ε</a:t>
            </a:r>
            <a:r>
              <a:t>, 180), </a:t>
            </a:r>
            <a:br/>
            <a:r>
              <a:t>(e8, </a:t>
            </a:r>
            <a:r>
              <a:t>ε</a:t>
            </a:r>
            <a:r>
              <a:t>, 90))</a:t>
            </a:r>
          </a:p>
        </p:txBody>
      </p:sp>
      <p:pic>
        <p:nvPicPr>
          <p:cNvPr id="624" name="image.pdf" descr="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35563" y="1507514"/>
            <a:ext cx="7509709" cy="6513666"/>
          </a:xfrm>
          <a:prstGeom prst="rect">
            <a:avLst/>
          </a:prstGeom>
          <a:ln w="12700">
            <a:miter lim="400000"/>
          </a:ln>
        </p:spPr>
      </p:pic>
      <p:sp>
        <p:nvSpPr>
          <p:cNvPr id="625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Necessary properties of orthogonal representation:…"/>
          <p:cNvSpPr txBox="1"/>
          <p:nvPr>
            <p:ph type="body" idx="4294967295"/>
          </p:nvPr>
        </p:nvSpPr>
        <p:spPr>
          <a:xfrm>
            <a:off x="812799" y="416667"/>
            <a:ext cx="11379201" cy="8920266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053388">
              <a:spcBef>
                <a:spcPts val="800"/>
              </a:spcBef>
              <a:buSzTx/>
              <a:buNone/>
              <a:defRPr sz="3402">
                <a:latin typeface="Verdana"/>
                <a:ea typeface="Verdana"/>
                <a:cs typeface="Verdana"/>
                <a:sym typeface="Verdana"/>
              </a:defRPr>
            </a:pPr>
            <a:r>
              <a:t>Necessary properties of orthogonal representation:</a:t>
            </a:r>
          </a:p>
          <a:p>
            <a:pPr marL="0" indent="0" defTabSz="1053388">
              <a:spcBef>
                <a:spcPts val="800"/>
              </a:spcBef>
              <a:buSzTx/>
              <a:buNone/>
              <a:defRPr sz="3402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053388">
              <a:spcBef>
                <a:spcPts val="0"/>
              </a:spcBef>
              <a:buSzTx/>
              <a:buNone/>
              <a:defRPr sz="2916"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(p1) </a:t>
            </a:r>
            <a:r>
              <a:t>There is some planar graph whose planar representation is given by the </a:t>
            </a:r>
            <a:r>
              <a:rPr i="1"/>
              <a:t>E</a:t>
            </a:r>
            <a:r>
              <a:t>-fields of the list in </a:t>
            </a:r>
            <a:r>
              <a:rPr i="1"/>
              <a:t>R</a:t>
            </a:r>
            <a:r>
              <a:t>.</a:t>
            </a:r>
          </a:p>
          <a:p>
            <a:pPr marL="0" indent="0" defTabSz="1053388">
              <a:spcBef>
                <a:spcPts val="0"/>
              </a:spcBef>
              <a:buSzTx/>
              <a:buNone/>
              <a:defRPr sz="2916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053388">
              <a:spcBef>
                <a:spcPts val="0"/>
              </a:spcBef>
              <a:buSzTx/>
              <a:buNone/>
              <a:defRPr sz="2916"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(p2) </a:t>
            </a:r>
            <a:r>
              <a:t>For each pair of elements </a:t>
            </a:r>
            <a:r>
              <a:rPr i="1"/>
              <a:t>r</a:t>
            </a:r>
            <a:r>
              <a:t> and </a:t>
            </a:r>
            <a:r>
              <a:rPr i="1"/>
              <a:t>r’</a:t>
            </a:r>
            <a:r>
              <a:t> in </a:t>
            </a:r>
            <a:r>
              <a:rPr i="1"/>
              <a:t>R</a:t>
            </a:r>
            <a:r>
              <a:t> with </a:t>
            </a:r>
            <a:r>
              <a:rPr i="1"/>
              <a:t>E</a:t>
            </a:r>
            <a:r>
              <a:rPr baseline="-22941" i="1"/>
              <a:t>r </a:t>
            </a:r>
            <a:r>
              <a:t>= </a:t>
            </a:r>
            <a:r>
              <a:rPr i="1"/>
              <a:t>E</a:t>
            </a:r>
            <a:r>
              <a:rPr baseline="-22941" i="1"/>
              <a:t>r’</a:t>
            </a:r>
            <a:r>
              <a:t>, can obtain </a:t>
            </a:r>
            <a:r>
              <a:rPr i="1"/>
              <a:t>S</a:t>
            </a:r>
            <a:r>
              <a:rPr baseline="-22941" i="1"/>
              <a:t>r’</a:t>
            </a:r>
            <a:r>
              <a:t> by applying bitwise negation to the reversion of </a:t>
            </a:r>
            <a:r>
              <a:rPr i="1"/>
              <a:t>S</a:t>
            </a:r>
            <a:r>
              <a:rPr baseline="-22941" i="1"/>
              <a:t>r</a:t>
            </a:r>
            <a:r>
              <a:rPr baseline="205" i="1"/>
              <a:t>.</a:t>
            </a:r>
            <a:endParaRPr baseline="-22941" i="1"/>
          </a:p>
          <a:p>
            <a:pPr marL="0" indent="0" defTabSz="1053388">
              <a:spcBef>
                <a:spcPts val="0"/>
              </a:spcBef>
              <a:buSzTx/>
              <a:buNone/>
              <a:defRPr sz="2916">
                <a:latin typeface="Verdana"/>
                <a:ea typeface="Verdana"/>
                <a:cs typeface="Verdana"/>
                <a:sym typeface="Verdana"/>
              </a:defRPr>
            </a:pPr>
            <a:endParaRPr baseline="-22941" i="1"/>
          </a:p>
          <a:p>
            <a:pPr marL="0" indent="0" defTabSz="1053388">
              <a:spcBef>
                <a:spcPts val="0"/>
              </a:spcBef>
              <a:buSzTx/>
              <a:buNone/>
              <a:defRPr sz="2916"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(p3)</a:t>
            </a:r>
            <a:r>
              <a:t> For each element </a:t>
            </a:r>
            <a:r>
              <a:rPr i="1"/>
              <a:t>r</a:t>
            </a:r>
            <a:r>
              <a:t> in </a:t>
            </a:r>
            <a:r>
              <a:rPr i="1"/>
              <a:t>R</a:t>
            </a:r>
            <a:r>
              <a:t>, define the </a:t>
            </a:r>
            <a:r>
              <a:rPr b="1">
                <a:solidFill>
                  <a:srgbClr val="FF2600"/>
                </a:solidFill>
              </a:rPr>
              <a:t>rotation</a:t>
            </a:r>
            <a:r>
              <a:t> </a:t>
            </a:r>
            <a:r>
              <a:rPr i="1"/>
              <a:t>p</a:t>
            </a:r>
            <a:r>
              <a:t>(</a:t>
            </a:r>
            <a:r>
              <a:rPr i="1"/>
              <a:t>r</a:t>
            </a:r>
            <a:r>
              <a:t>) as follows: </a:t>
            </a:r>
            <a:r>
              <a:rPr b="1" i="1">
                <a:solidFill>
                  <a:srgbClr val="FF2600"/>
                </a:solidFill>
              </a:rPr>
              <a:t>p</a:t>
            </a:r>
            <a:r>
              <a:rPr b="1">
                <a:solidFill>
                  <a:srgbClr val="FF2600"/>
                </a:solidFill>
              </a:rPr>
              <a:t>(</a:t>
            </a:r>
            <a:r>
              <a:rPr b="1" i="1">
                <a:solidFill>
                  <a:srgbClr val="FF2600"/>
                </a:solidFill>
              </a:rPr>
              <a:t>r</a:t>
            </a:r>
            <a:r>
              <a:rPr b="1">
                <a:solidFill>
                  <a:srgbClr val="FF2600"/>
                </a:solidFill>
              </a:rPr>
              <a:t>)</a:t>
            </a:r>
            <a:r>
              <a:t> = |</a:t>
            </a:r>
            <a:r>
              <a:rPr i="1"/>
              <a:t>S</a:t>
            </a:r>
            <a:r>
              <a:rPr baseline="-22941" i="1"/>
              <a:t>r</a:t>
            </a:r>
            <a:r>
              <a:t>|</a:t>
            </a:r>
            <a:r>
              <a:rPr baseline="-5999"/>
              <a:t>0</a:t>
            </a:r>
            <a:r>
              <a:t> – |</a:t>
            </a:r>
            <a:r>
              <a:rPr i="1"/>
              <a:t>S</a:t>
            </a:r>
            <a:r>
              <a:rPr baseline="-22941" i="1"/>
              <a:t>r</a:t>
            </a:r>
            <a:r>
              <a:t>|</a:t>
            </a:r>
            <a:r>
              <a:rPr baseline="-5999"/>
              <a:t>1</a:t>
            </a:r>
            <a:r>
              <a:t> + 2 – </a:t>
            </a:r>
            <a:r>
              <a:rPr i="1"/>
              <a:t>A</a:t>
            </a:r>
            <a:r>
              <a:rPr baseline="-5999" i="1"/>
              <a:t>r</a:t>
            </a:r>
            <a:r>
              <a:t>/90, </a:t>
            </a:r>
            <a:br/>
            <a:r>
              <a:t>where |</a:t>
            </a:r>
            <a:r>
              <a:rPr i="1"/>
              <a:t>S</a:t>
            </a:r>
            <a:r>
              <a:rPr baseline="-22941" i="1"/>
              <a:t>r</a:t>
            </a:r>
            <a:r>
              <a:t>|</a:t>
            </a:r>
            <a:r>
              <a:rPr baseline="-5999"/>
              <a:t>0/1</a:t>
            </a:r>
            <a:r>
              <a:t> denote the number of 0’s/1’s in </a:t>
            </a:r>
            <a:r>
              <a:rPr i="1"/>
              <a:t>S</a:t>
            </a:r>
            <a:r>
              <a:rPr baseline="-22941" i="1"/>
              <a:t>r</a:t>
            </a:r>
            <a:r>
              <a:rPr baseline="205" i="1"/>
              <a:t>.</a:t>
            </a:r>
            <a:endParaRPr baseline="205" i="1"/>
          </a:p>
          <a:p>
            <a:pPr marL="0" indent="0" defTabSz="1053388">
              <a:spcBef>
                <a:spcPts val="0"/>
              </a:spcBef>
              <a:buSzTx/>
              <a:buNone/>
              <a:defRPr sz="2916">
                <a:latin typeface="Verdana"/>
                <a:ea typeface="Verdana"/>
                <a:cs typeface="Verdana"/>
                <a:sym typeface="Verdana"/>
              </a:defRPr>
            </a:pPr>
            <a:r>
              <a:rPr baseline="205"/>
              <a:t>Then Σ</a:t>
            </a:r>
            <a:r>
              <a:rPr baseline="-5794" i="1"/>
              <a:t>r</a:t>
            </a:r>
            <a:r>
              <a:rPr baseline="-5794"/>
              <a:t>∈</a:t>
            </a:r>
            <a:r>
              <a:rPr baseline="-5794" i="1"/>
              <a:t>R</a:t>
            </a:r>
            <a:r>
              <a:rPr baseline="-5794"/>
              <a:t>(</a:t>
            </a:r>
            <a:r>
              <a:rPr baseline="-5794" i="1"/>
              <a:t>F</a:t>
            </a:r>
            <a:r>
              <a:rPr baseline="-5794"/>
              <a:t>)</a:t>
            </a:r>
            <a:r>
              <a:rPr baseline="205"/>
              <a:t> </a:t>
            </a:r>
            <a:r>
              <a:rPr baseline="205" i="1"/>
              <a:t>p</a:t>
            </a:r>
            <a:r>
              <a:rPr baseline="205"/>
              <a:t>(</a:t>
            </a:r>
            <a:r>
              <a:rPr baseline="205" i="1"/>
              <a:t>r</a:t>
            </a:r>
            <a:r>
              <a:rPr baseline="205"/>
              <a:t>) = -4 if </a:t>
            </a:r>
            <a:r>
              <a:rPr baseline="205" i="1"/>
              <a:t>F</a:t>
            </a:r>
            <a:r>
              <a:rPr baseline="205"/>
              <a:t> is external face, +4 otherwise.</a:t>
            </a:r>
          </a:p>
          <a:p>
            <a:pPr marL="0" indent="0" defTabSz="1053388">
              <a:spcBef>
                <a:spcPts val="0"/>
              </a:spcBef>
              <a:buSzTx/>
              <a:buNone/>
              <a:defRPr sz="2916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053388">
              <a:spcBef>
                <a:spcPts val="0"/>
              </a:spcBef>
              <a:buSzTx/>
              <a:buNone/>
              <a:defRPr sz="2916"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(p4)</a:t>
            </a:r>
            <a:r>
              <a:t> For each vertex </a:t>
            </a:r>
            <a:r>
              <a:rPr i="1"/>
              <a:t>v</a:t>
            </a:r>
            <a:r>
              <a:t>, the sum of the vertex angles around </a:t>
            </a:r>
            <a:r>
              <a:rPr i="1"/>
              <a:t>v</a:t>
            </a:r>
            <a:r>
              <a:t> given by the </a:t>
            </a:r>
            <a:r>
              <a:rPr i="1"/>
              <a:t>A</a:t>
            </a:r>
            <a:r>
              <a:t>-fields in </a:t>
            </a:r>
            <a:r>
              <a:rPr i="1"/>
              <a:t>R</a:t>
            </a:r>
            <a:r>
              <a:t> is equal to 360 degrees</a:t>
            </a:r>
            <a:r>
              <a:rPr baseline="205" i="1"/>
              <a:t>.</a:t>
            </a:r>
          </a:p>
        </p:txBody>
      </p:sp>
      <p:sp>
        <p:nvSpPr>
          <p:cNvPr id="628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Flow network – Sources, Sinks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Flow network – Sources, Sinks</a:t>
            </a:r>
          </a:p>
        </p:txBody>
      </p:sp>
      <p:sp>
        <p:nvSpPr>
          <p:cNvPr id="631" name="A flow network N is a directed graph with two disjoint non empty sets of sources and sinks…"/>
          <p:cNvSpPr txBox="1"/>
          <p:nvPr>
            <p:ph type="body" idx="4294967295"/>
          </p:nvPr>
        </p:nvSpPr>
        <p:spPr>
          <a:xfrm>
            <a:off x="806026" y="249258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A </a:t>
            </a:r>
            <a:r>
              <a:rPr b="1">
                <a:solidFill>
                  <a:srgbClr val="FF2600"/>
                </a:solidFill>
              </a:rPr>
              <a:t>flow network</a:t>
            </a:r>
            <a:r>
              <a:t> </a:t>
            </a:r>
            <a:r>
              <a:rPr i="1"/>
              <a:t>N</a:t>
            </a:r>
            <a:r>
              <a:t> is a directed graph with two disjoint non empty sets of sources and sinks</a:t>
            </a:r>
          </a:p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σ</a:t>
            </a:r>
            <a:r>
              <a:t>(</a:t>
            </a:r>
            <a:r>
              <a:rPr i="1"/>
              <a:t>u</a:t>
            </a:r>
            <a:r>
              <a:t>): </a:t>
            </a:r>
            <a:r>
              <a:rPr b="1">
                <a:solidFill>
                  <a:srgbClr val="FF2600"/>
                </a:solidFill>
              </a:rPr>
              <a:t>production</a:t>
            </a:r>
            <a:r>
              <a:t> of source </a:t>
            </a:r>
            <a:r>
              <a:rPr i="1"/>
              <a:t>u</a:t>
            </a:r>
          </a:p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-σ</a:t>
            </a:r>
            <a:r>
              <a:t>(</a:t>
            </a:r>
            <a:r>
              <a:rPr i="1"/>
              <a:t>u</a:t>
            </a:r>
            <a:r>
              <a:t>): </a:t>
            </a:r>
            <a:r>
              <a:rPr b="1">
                <a:solidFill>
                  <a:srgbClr val="FF2600"/>
                </a:solidFill>
              </a:rPr>
              <a:t>consumption</a:t>
            </a:r>
            <a:r>
              <a:t> of sink </a:t>
            </a:r>
            <a:r>
              <a:rPr i="1"/>
              <a:t>u</a:t>
            </a:r>
          </a:p>
        </p:txBody>
      </p:sp>
      <p:sp>
        <p:nvSpPr>
          <p:cNvPr id="632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Flow network – Arcs, Flow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Flow network – Arcs, Flow</a:t>
            </a:r>
          </a:p>
        </p:txBody>
      </p:sp>
      <p:sp>
        <p:nvSpPr>
          <p:cNvPr id="635" name="Each arc e of N is labelled with 3 nonnegative integers…"/>
          <p:cNvSpPr txBox="1"/>
          <p:nvPr>
            <p:ph type="body" idx="4294967295"/>
          </p:nvPr>
        </p:nvSpPr>
        <p:spPr>
          <a:xfrm>
            <a:off x="806026" y="2492586"/>
            <a:ext cx="11379201" cy="688227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274470">
              <a:spcBef>
                <a:spcPts val="1000"/>
              </a:spcBef>
              <a:buSzTx/>
              <a:buNone/>
              <a:defRPr sz="4116">
                <a:latin typeface="Verdana"/>
                <a:ea typeface="Verdana"/>
                <a:cs typeface="Verdana"/>
                <a:sym typeface="Verdana"/>
              </a:defRPr>
            </a:pPr>
            <a:r>
              <a:t>Each arc </a:t>
            </a:r>
            <a:r>
              <a:rPr i="1"/>
              <a:t>e</a:t>
            </a:r>
            <a:r>
              <a:t> of </a:t>
            </a:r>
            <a:r>
              <a:rPr i="1"/>
              <a:t>N</a:t>
            </a:r>
            <a:r>
              <a:t> is labelled with 3 nonnegative integers</a:t>
            </a:r>
          </a:p>
          <a:p>
            <a:pPr lvl="1" marL="0" indent="224027" defTabSz="1274470">
              <a:spcBef>
                <a:spcPts val="0"/>
              </a:spcBef>
              <a:buSzTx/>
              <a:buNone/>
              <a:defRPr sz="3528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λ</a:t>
            </a:r>
            <a:r>
              <a:t>(e):</a:t>
            </a:r>
            <a:r>
              <a:t> </a:t>
            </a:r>
            <a:r>
              <a:rPr b="1">
                <a:solidFill>
                  <a:srgbClr val="FF2600"/>
                </a:solidFill>
              </a:rPr>
              <a:t>lower bound</a:t>
            </a:r>
            <a:endParaRPr b="1">
              <a:solidFill>
                <a:srgbClr val="FF2600"/>
              </a:solidFill>
            </a:endParaRPr>
          </a:p>
          <a:p>
            <a:pPr lvl="1" marL="0" indent="224027" defTabSz="1274470">
              <a:spcBef>
                <a:spcPts val="0"/>
              </a:spcBef>
              <a:buSzTx/>
              <a:buNone/>
              <a:defRPr sz="3528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μ</a:t>
            </a:r>
            <a:r>
              <a:t>(e): </a:t>
            </a:r>
            <a:r>
              <a:rPr b="1">
                <a:solidFill>
                  <a:srgbClr val="FF2600"/>
                </a:solidFill>
              </a:rPr>
              <a:t>capacity</a:t>
            </a:r>
          </a:p>
          <a:p>
            <a:pPr lvl="1" marL="0" indent="224027" defTabSz="1274470">
              <a:spcBef>
                <a:spcPts val="0"/>
              </a:spcBef>
              <a:buSzTx/>
              <a:buNone/>
              <a:defRPr sz="3528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c</a:t>
            </a:r>
            <a:r>
              <a:t>(e):</a:t>
            </a:r>
            <a:r>
              <a:t> </a:t>
            </a:r>
            <a:r>
              <a:rPr b="1">
                <a:solidFill>
                  <a:srgbClr val="FF2600"/>
                </a:solidFill>
              </a:rPr>
              <a:t>cost </a:t>
            </a:r>
            <a:endParaRPr b="1">
              <a:solidFill>
                <a:srgbClr val="FF2600"/>
              </a:solidFill>
            </a:endParaRPr>
          </a:p>
          <a:p>
            <a:pPr lvl="1" marL="0" indent="224027" defTabSz="1274470">
              <a:spcBef>
                <a:spcPts val="0"/>
              </a:spcBef>
              <a:buSzTx/>
              <a:buNone/>
              <a:defRPr sz="3528">
                <a:latin typeface="Verdana"/>
                <a:ea typeface="Verdana"/>
                <a:cs typeface="Verdana"/>
                <a:sym typeface="Verdana"/>
              </a:defRPr>
            </a:pPr>
            <a:endParaRPr b="1">
              <a:solidFill>
                <a:srgbClr val="FF2600"/>
              </a:solidFill>
            </a:endParaRPr>
          </a:p>
          <a:p>
            <a:pPr marL="0" indent="0" defTabSz="1274470">
              <a:spcBef>
                <a:spcPts val="0"/>
              </a:spcBef>
              <a:buSzTx/>
              <a:buNone/>
              <a:defRPr sz="3528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Flow</a:t>
            </a:r>
            <a:r>
              <a:t> </a:t>
            </a:r>
            <a:r>
              <a:rPr b="1">
                <a:solidFill>
                  <a:srgbClr val="FF2600"/>
                </a:solidFill>
              </a:rPr>
              <a:t>Ф</a:t>
            </a:r>
            <a:r>
              <a:t>(</a:t>
            </a:r>
            <a:r>
              <a:rPr i="1"/>
              <a:t>e</a:t>
            </a:r>
            <a:r>
              <a:t>)</a:t>
            </a:r>
            <a:br/>
            <a:r>
              <a:t>Must have λ(</a:t>
            </a:r>
            <a:r>
              <a:rPr i="1"/>
              <a:t>e</a:t>
            </a:r>
            <a:r>
              <a:t>) ≤ Ф(</a:t>
            </a:r>
            <a:r>
              <a:rPr i="1"/>
              <a:t>e</a:t>
            </a:r>
            <a:r>
              <a:t>) ≤ μ(</a:t>
            </a:r>
            <a:r>
              <a:rPr i="1"/>
              <a:t>e</a:t>
            </a:r>
            <a:r>
              <a:t>)</a:t>
            </a:r>
          </a:p>
          <a:p>
            <a:pPr marL="0" indent="0" defTabSz="1274470">
              <a:spcBef>
                <a:spcPts val="0"/>
              </a:spcBef>
              <a:buSzTx/>
              <a:buNone/>
              <a:defRPr sz="3528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274470">
              <a:spcBef>
                <a:spcPts val="0"/>
              </a:spcBef>
              <a:buSzTx/>
              <a:buNone/>
              <a:defRPr sz="3528">
                <a:latin typeface="Verdana"/>
                <a:ea typeface="Verdana"/>
                <a:cs typeface="Verdana"/>
                <a:sym typeface="Verdana"/>
              </a:defRPr>
            </a:pPr>
            <a:r>
              <a:t>Also for all sources/sinks </a:t>
            </a:r>
            <a:r>
              <a:rPr i="1"/>
              <a:t>u</a:t>
            </a:r>
            <a:r>
              <a:t> and their adjacent nodes </a:t>
            </a:r>
            <a:r>
              <a:rPr i="1"/>
              <a:t>v</a:t>
            </a:r>
            <a:r>
              <a:t>, must have</a:t>
            </a:r>
          </a:p>
          <a:p>
            <a:pPr marL="0" indent="0" defTabSz="1274470">
              <a:spcBef>
                <a:spcPts val="0"/>
              </a:spcBef>
              <a:buSzTx/>
              <a:buNone/>
              <a:defRPr sz="3528">
                <a:latin typeface="Verdana"/>
                <a:ea typeface="Verdana"/>
                <a:cs typeface="Verdana"/>
                <a:sym typeface="Verdana"/>
              </a:defRPr>
            </a:pPr>
            <a:r>
              <a:t>σ(</a:t>
            </a:r>
            <a:r>
              <a:rPr i="1"/>
              <a:t>u</a:t>
            </a:r>
            <a:r>
              <a:t>) = Σ</a:t>
            </a:r>
            <a:r>
              <a:rPr baseline="-5999" i="1"/>
              <a:t>v</a:t>
            </a:r>
            <a:r>
              <a:t> </a:t>
            </a:r>
            <a:r>
              <a:t>Ф</a:t>
            </a:r>
            <a:r>
              <a:t>(</a:t>
            </a:r>
            <a:r>
              <a:rPr i="1"/>
              <a:t>u</a:t>
            </a:r>
            <a:r>
              <a:t>,</a:t>
            </a:r>
            <a:r>
              <a:rPr i="1"/>
              <a:t> v</a:t>
            </a:r>
            <a:r>
              <a:t>) – Σ</a:t>
            </a:r>
            <a:r>
              <a:rPr baseline="-5999" i="1"/>
              <a:t>v</a:t>
            </a:r>
            <a:r>
              <a:t> Ф(</a:t>
            </a:r>
            <a:r>
              <a:rPr i="1"/>
              <a:t>v</a:t>
            </a:r>
            <a:r>
              <a:t>,</a:t>
            </a:r>
            <a:r>
              <a:rPr i="1"/>
              <a:t> u</a:t>
            </a:r>
            <a:r>
              <a:t>)</a:t>
            </a:r>
          </a:p>
        </p:txBody>
      </p:sp>
      <p:sp>
        <p:nvSpPr>
          <p:cNvPr id="636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635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Bend-optimal drawing"/>
          <p:cNvSpPr txBox="1"/>
          <p:nvPr>
            <p:ph type="title" idx="4294967295"/>
          </p:nvPr>
        </p:nvSpPr>
        <p:spPr>
          <a:xfrm>
            <a:off x="817315" y="433493"/>
            <a:ext cx="11379201" cy="1093426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Bend-optimal drawing</a:t>
            </a:r>
          </a:p>
        </p:txBody>
      </p:sp>
      <p:sp>
        <p:nvSpPr>
          <p:cNvPr id="639" name="1 unit of flow represents angle of 90 degrees…"/>
          <p:cNvSpPr txBox="1"/>
          <p:nvPr>
            <p:ph type="body" idx="4294967295"/>
          </p:nvPr>
        </p:nvSpPr>
        <p:spPr>
          <a:xfrm>
            <a:off x="806026" y="1976774"/>
            <a:ext cx="11379201" cy="7444069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1 unit of flow represents angle of 90 degrees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Each vertex and face is a node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Each </a:t>
            </a:r>
            <a:r>
              <a:rPr b="1">
                <a:solidFill>
                  <a:srgbClr val="FF2600"/>
                </a:solidFill>
              </a:rPr>
              <a:t>vertex node </a:t>
            </a:r>
            <a:r>
              <a:rPr b="1" i="1">
                <a:solidFill>
                  <a:srgbClr val="FF2600"/>
                </a:solidFill>
              </a:rPr>
              <a:t>U</a:t>
            </a:r>
            <a:r>
              <a:rPr b="1" baseline="-5999" i="1">
                <a:solidFill>
                  <a:srgbClr val="FF2600"/>
                </a:solidFill>
              </a:rPr>
              <a:t>v</a:t>
            </a:r>
            <a:r>
              <a:rPr baseline="-19722"/>
              <a:t> </a:t>
            </a:r>
            <a:r>
              <a:t>is a source, </a:t>
            </a:r>
            <a:br/>
            <a:r>
              <a:t>σ(</a:t>
            </a:r>
            <a:r>
              <a:rPr i="1"/>
              <a:t>U</a:t>
            </a:r>
            <a:r>
              <a:rPr baseline="-19722" i="1"/>
              <a:t>v</a:t>
            </a:r>
            <a:r>
              <a:t>) = 4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Each </a:t>
            </a:r>
            <a:r>
              <a:rPr b="1">
                <a:solidFill>
                  <a:srgbClr val="FF2600"/>
                </a:solidFill>
              </a:rPr>
              <a:t>face node </a:t>
            </a:r>
            <a:r>
              <a:rPr b="1" i="1">
                <a:solidFill>
                  <a:srgbClr val="FF2600"/>
                </a:solidFill>
              </a:rPr>
              <a:t>U</a:t>
            </a:r>
            <a:r>
              <a:rPr b="1" baseline="-5999" i="1">
                <a:solidFill>
                  <a:srgbClr val="FF2600"/>
                </a:solidFill>
              </a:rPr>
              <a:t>F </a:t>
            </a:r>
            <a:r>
              <a:t>is a sink, </a:t>
            </a:r>
            <a:br/>
            <a:r>
              <a:t>-σ(</a:t>
            </a:r>
            <a:r>
              <a:rPr i="1"/>
              <a:t>U</a:t>
            </a:r>
            <a:r>
              <a:rPr baseline="-19722" i="1"/>
              <a:t>F</a:t>
            </a:r>
            <a:r>
              <a:t>) = 2 p(</a:t>
            </a:r>
            <a:r>
              <a:rPr i="1"/>
              <a:t>F</a:t>
            </a:r>
            <a:r>
              <a:t>) – 4 (if </a:t>
            </a:r>
            <a:r>
              <a:rPr i="1"/>
              <a:t>F</a:t>
            </a:r>
            <a:r>
              <a:t> is an inner face), </a:t>
            </a:r>
            <a:br/>
            <a:r>
              <a:t>-σ(</a:t>
            </a:r>
            <a:r>
              <a:rPr i="1"/>
              <a:t>U</a:t>
            </a:r>
            <a:r>
              <a:rPr baseline="-19722" i="1"/>
              <a:t>F</a:t>
            </a:r>
            <a:r>
              <a:t>) = 2 p(</a:t>
            </a:r>
            <a:r>
              <a:rPr i="1"/>
              <a:t>F</a:t>
            </a:r>
            <a:r>
              <a:t>) + 4 (if </a:t>
            </a:r>
            <a:r>
              <a:rPr i="1"/>
              <a:t>F</a:t>
            </a:r>
            <a:r>
              <a:t> is the outer face),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where </a:t>
            </a:r>
            <a:br/>
            <a:r>
              <a:rPr b="1" i="1">
                <a:solidFill>
                  <a:srgbClr val="FF2600"/>
                </a:solidFill>
              </a:rPr>
              <a:t>p</a:t>
            </a:r>
            <a:r>
              <a:rPr b="1">
                <a:solidFill>
                  <a:srgbClr val="FF2600"/>
                </a:solidFill>
              </a:rPr>
              <a:t>(</a:t>
            </a:r>
            <a:r>
              <a:rPr b="1" i="1">
                <a:solidFill>
                  <a:srgbClr val="FF2600"/>
                </a:solidFill>
              </a:rPr>
              <a:t>F</a:t>
            </a:r>
            <a:r>
              <a:rPr b="1">
                <a:solidFill>
                  <a:srgbClr val="FF2600"/>
                </a:solidFill>
              </a:rPr>
              <a:t>)</a:t>
            </a:r>
            <a:r>
              <a:t> is number of vertex angles in </a:t>
            </a:r>
            <a:r>
              <a:rPr i="1"/>
              <a:t>F</a:t>
            </a:r>
          </a:p>
        </p:txBody>
      </p:sp>
      <p:sp>
        <p:nvSpPr>
          <p:cNvPr id="640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639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Recall:…"/>
          <p:cNvSpPr txBox="1"/>
          <p:nvPr>
            <p:ph type="body" sz="half" idx="4294967295"/>
          </p:nvPr>
        </p:nvSpPr>
        <p:spPr>
          <a:xfrm>
            <a:off x="688451" y="6681299"/>
            <a:ext cx="11379201" cy="3454590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Recall: 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σ(</a:t>
            </a:r>
            <a:r>
              <a:rPr i="1"/>
              <a:t>U</a:t>
            </a:r>
            <a:r>
              <a:rPr baseline="-19722" i="1"/>
              <a:t>v</a:t>
            </a:r>
            <a:r>
              <a:t>) = 4,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-σ(</a:t>
            </a:r>
            <a:r>
              <a:rPr i="1"/>
              <a:t>U</a:t>
            </a:r>
            <a:r>
              <a:rPr baseline="-19722" i="1"/>
              <a:t>F</a:t>
            </a:r>
            <a:r>
              <a:t>) = 2 p(</a:t>
            </a:r>
            <a:r>
              <a:rPr i="1"/>
              <a:t>F</a:t>
            </a:r>
            <a:r>
              <a:t>) – 4 (if </a:t>
            </a:r>
            <a:r>
              <a:rPr i="1"/>
              <a:t>F</a:t>
            </a:r>
            <a:r>
              <a:t> is an inner face), </a:t>
            </a:r>
            <a:br/>
            <a:r>
              <a:t>-σ(</a:t>
            </a:r>
            <a:r>
              <a:rPr i="1"/>
              <a:t>U</a:t>
            </a:r>
            <a:r>
              <a:rPr baseline="-19722" i="1"/>
              <a:t>F</a:t>
            </a:r>
            <a:r>
              <a:t>) = 2 p(</a:t>
            </a:r>
            <a:r>
              <a:rPr i="1"/>
              <a:t>F</a:t>
            </a:r>
            <a:r>
              <a:t>) + 4 (if </a:t>
            </a:r>
            <a:r>
              <a:rPr i="1"/>
              <a:t>F</a:t>
            </a:r>
            <a:r>
              <a:t> is the outer face)</a:t>
            </a:r>
          </a:p>
        </p:txBody>
      </p:sp>
      <p:sp>
        <p:nvSpPr>
          <p:cNvPr id="643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644" name="image.pdf" descr="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9292" y="497113"/>
            <a:ext cx="11562379" cy="74607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Bend-optimal drawing"/>
          <p:cNvSpPr txBox="1"/>
          <p:nvPr>
            <p:ph type="title" idx="4294967295"/>
          </p:nvPr>
        </p:nvSpPr>
        <p:spPr>
          <a:xfrm>
            <a:off x="817315" y="433493"/>
            <a:ext cx="11379201" cy="1198265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Bend-optimal drawing</a:t>
            </a:r>
          </a:p>
        </p:txBody>
      </p:sp>
      <p:sp>
        <p:nvSpPr>
          <p:cNvPr id="647" name="Arc set of network N: vertex arcs (Av) + face arcs (AF)…"/>
          <p:cNvSpPr txBox="1"/>
          <p:nvPr>
            <p:ph type="body" idx="4294967295"/>
          </p:nvPr>
        </p:nvSpPr>
        <p:spPr>
          <a:xfrm>
            <a:off x="806026" y="249258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0"/>
              </a:spcBef>
              <a:buSzTx/>
              <a:buNone/>
              <a:defRPr sz="3000">
                <a:latin typeface="Verdana"/>
                <a:ea typeface="Verdana"/>
                <a:cs typeface="Verdana"/>
                <a:sym typeface="Verdana"/>
              </a:defRPr>
            </a:pPr>
            <a:r>
              <a:t>Arc set of network </a:t>
            </a:r>
            <a:r>
              <a:rPr i="1"/>
              <a:t>N</a:t>
            </a:r>
            <a:r>
              <a:t>: vertex arcs (</a:t>
            </a:r>
            <a:r>
              <a:rPr i="1"/>
              <a:t>A</a:t>
            </a:r>
            <a:r>
              <a:rPr baseline="-19933" i="1"/>
              <a:t>v</a:t>
            </a:r>
            <a:r>
              <a:t>) + face arcs (</a:t>
            </a:r>
            <a:r>
              <a:rPr i="1"/>
              <a:t>A</a:t>
            </a:r>
            <a:r>
              <a:rPr baseline="-19933" i="1"/>
              <a:t>F</a:t>
            </a:r>
            <a:r>
              <a:t>)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 sz="30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 sz="3000">
                <a:latin typeface="Verdana"/>
                <a:ea typeface="Verdana"/>
                <a:cs typeface="Verdana"/>
                <a:sym typeface="Verdana"/>
              </a:defRPr>
            </a:pPr>
            <a:r>
              <a:rPr b="1" i="1">
                <a:solidFill>
                  <a:srgbClr val="FF2600"/>
                </a:solidFill>
              </a:rPr>
              <a:t>A</a:t>
            </a:r>
            <a:r>
              <a:rPr b="1" baseline="-5999" i="1">
                <a:solidFill>
                  <a:srgbClr val="FF2600"/>
                </a:solidFill>
              </a:rPr>
              <a:t>v</a:t>
            </a:r>
            <a:r>
              <a:t>: arcs from every vertex node to every face node the vertex borders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 sz="30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 sz="3000">
                <a:latin typeface="Verdana"/>
                <a:ea typeface="Verdana"/>
                <a:cs typeface="Verdana"/>
                <a:sym typeface="Verdana"/>
              </a:defRPr>
            </a:pPr>
            <a:r>
              <a:t>Flow </a:t>
            </a:r>
            <a:r>
              <a:t>Ф</a:t>
            </a:r>
            <a:r>
              <a:t>(</a:t>
            </a:r>
            <a:r>
              <a:rPr i="1"/>
              <a:t>U</a:t>
            </a:r>
            <a:r>
              <a:rPr baseline="-19933" i="1"/>
              <a:t>v</a:t>
            </a:r>
            <a:r>
              <a:t>, </a:t>
            </a:r>
            <a:r>
              <a:rPr i="1"/>
              <a:t>U</a:t>
            </a:r>
            <a:r>
              <a:rPr baseline="-19933" i="1"/>
              <a:t>F</a:t>
            </a:r>
            <a:r>
              <a:t>) = sum of vertex angles (in units of 90 degrees) at vertex </a:t>
            </a:r>
            <a:r>
              <a:rPr i="1"/>
              <a:t>v</a:t>
            </a:r>
            <a:r>
              <a:t> inside face </a:t>
            </a:r>
            <a:r>
              <a:rPr i="1"/>
              <a:t>F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 sz="30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 sz="3000">
                <a:latin typeface="Verdana"/>
                <a:ea typeface="Verdana"/>
                <a:cs typeface="Verdana"/>
                <a:sym typeface="Verdana"/>
              </a:defRPr>
            </a:pPr>
            <a:r>
              <a:t>λ</a:t>
            </a:r>
            <a:r>
              <a:t>(</a:t>
            </a:r>
            <a:r>
              <a:rPr i="1"/>
              <a:t>U</a:t>
            </a:r>
            <a:r>
              <a:rPr baseline="-19933" i="1"/>
              <a:t>v</a:t>
            </a:r>
            <a:r>
              <a:t>, </a:t>
            </a:r>
            <a:r>
              <a:rPr i="1"/>
              <a:t>U</a:t>
            </a:r>
            <a:r>
              <a:rPr baseline="-19933" i="1"/>
              <a:t>F</a:t>
            </a:r>
            <a:r>
              <a:t>) = number of vertex angles at </a:t>
            </a:r>
            <a:r>
              <a:rPr i="1"/>
              <a:t>v</a:t>
            </a:r>
            <a:r>
              <a:t> inside </a:t>
            </a:r>
            <a:r>
              <a:rPr i="1"/>
              <a:t>F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 sz="3000">
                <a:latin typeface="Verdana"/>
                <a:ea typeface="Verdana"/>
                <a:cs typeface="Verdana"/>
                <a:sym typeface="Verdana"/>
              </a:defRPr>
            </a:pPr>
            <a:r>
              <a:t>μ</a:t>
            </a:r>
            <a:r>
              <a:t>(</a:t>
            </a:r>
            <a:r>
              <a:rPr i="1"/>
              <a:t>U</a:t>
            </a:r>
            <a:r>
              <a:rPr baseline="-19933" i="1"/>
              <a:t>v</a:t>
            </a:r>
            <a:r>
              <a:t>, </a:t>
            </a:r>
            <a:r>
              <a:rPr i="1"/>
              <a:t>U</a:t>
            </a:r>
            <a:r>
              <a:rPr baseline="-19933" i="1"/>
              <a:t>F</a:t>
            </a:r>
            <a:r>
              <a:t>) = 4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 sz="3000">
                <a:latin typeface="Verdana"/>
                <a:ea typeface="Verdana"/>
                <a:cs typeface="Verdana"/>
                <a:sym typeface="Verdana"/>
              </a:defRPr>
            </a:pPr>
            <a:r>
              <a:t>c(</a:t>
            </a:r>
            <a:r>
              <a:rPr i="1"/>
              <a:t>U</a:t>
            </a:r>
            <a:r>
              <a:rPr baseline="-19933" i="1"/>
              <a:t>v</a:t>
            </a:r>
            <a:r>
              <a:t>, </a:t>
            </a:r>
            <a:r>
              <a:rPr i="1"/>
              <a:t>U</a:t>
            </a:r>
            <a:r>
              <a:rPr baseline="-19933" i="1"/>
              <a:t>F</a:t>
            </a:r>
            <a:r>
              <a:t>) = 0 </a:t>
            </a:r>
          </a:p>
        </p:txBody>
      </p:sp>
      <p:sp>
        <p:nvSpPr>
          <p:cNvPr id="648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0" name="image.pdf" descr="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724" y="1306250"/>
            <a:ext cx="6160177" cy="4884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651" name="image.pdf" descr="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10038" y="1732655"/>
            <a:ext cx="7733327" cy="3842766"/>
          </a:xfrm>
          <a:prstGeom prst="rect">
            <a:avLst/>
          </a:prstGeom>
          <a:ln w="12700">
            <a:miter lim="400000"/>
          </a:ln>
        </p:spPr>
      </p:pic>
      <p:sp>
        <p:nvSpPr>
          <p:cNvPr id="652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53" name="Recall:…"/>
          <p:cNvSpPr txBox="1"/>
          <p:nvPr>
            <p:ph type="body" sz="half" idx="4294967295"/>
          </p:nvPr>
        </p:nvSpPr>
        <p:spPr>
          <a:xfrm>
            <a:off x="812799" y="6805931"/>
            <a:ext cx="11379201" cy="2499429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Recall: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Flow </a:t>
            </a:r>
            <a:r>
              <a:t>Ф</a:t>
            </a:r>
            <a:r>
              <a:t>(</a:t>
            </a:r>
            <a:r>
              <a:rPr i="1"/>
              <a:t>U</a:t>
            </a:r>
            <a:r>
              <a:rPr baseline="-17611" i="1"/>
              <a:t>v</a:t>
            </a:r>
            <a:r>
              <a:t>, </a:t>
            </a:r>
            <a:r>
              <a:rPr i="1"/>
              <a:t>U</a:t>
            </a:r>
            <a:r>
              <a:rPr baseline="-17611" i="1"/>
              <a:t>F</a:t>
            </a:r>
            <a:r>
              <a:t>) = sum of vertex angles (in units of 90 degrees) at vertex </a:t>
            </a:r>
            <a:r>
              <a:rPr i="1"/>
              <a:t>v</a:t>
            </a:r>
            <a:r>
              <a:t> inside face </a:t>
            </a:r>
            <a:r>
              <a:rPr i="1"/>
              <a:t>F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51" grpId="1"/>
      <p:bldP build="whole" bldLvl="1" animBg="1" rev="0" advAuto="0" spid="653" grpId="2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AF: arcs from every face F that shares an edge with face F’…"/>
          <p:cNvSpPr txBox="1"/>
          <p:nvPr>
            <p:ph type="body" idx="4294967295"/>
          </p:nvPr>
        </p:nvSpPr>
        <p:spPr>
          <a:xfrm>
            <a:off x="812799" y="2098815"/>
            <a:ext cx="11379201" cy="7382462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b="1" i="1">
                <a:solidFill>
                  <a:srgbClr val="FF2600"/>
                </a:solidFill>
              </a:rPr>
              <a:t>A</a:t>
            </a:r>
            <a:r>
              <a:rPr b="1" baseline="-19722" i="1">
                <a:solidFill>
                  <a:srgbClr val="FF2600"/>
                </a:solidFill>
              </a:rPr>
              <a:t>F</a:t>
            </a:r>
            <a:r>
              <a:t>: arcs from every face </a:t>
            </a:r>
            <a:r>
              <a:rPr i="1"/>
              <a:t>F</a:t>
            </a:r>
            <a:r>
              <a:t> that shares an edge with face </a:t>
            </a:r>
            <a:r>
              <a:rPr i="1"/>
              <a:t>F’</a:t>
            </a:r>
            <a:endParaRPr i="1"/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Note:</a:t>
            </a:r>
            <a:r>
              <a:t> bridge in </a:t>
            </a:r>
            <a:r>
              <a:rPr i="1"/>
              <a:t>G</a:t>
            </a:r>
            <a:r>
              <a:t> induces self-loop in </a:t>
            </a:r>
            <a:r>
              <a:rPr i="1"/>
              <a:t>A</a:t>
            </a:r>
            <a:r>
              <a:rPr baseline="-5999" i="1"/>
              <a:t>F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Flow </a:t>
            </a:r>
            <a:r>
              <a:t>Ф</a:t>
            </a:r>
            <a:r>
              <a:t>(</a:t>
            </a:r>
            <a:r>
              <a:rPr i="1"/>
              <a:t>U</a:t>
            </a:r>
            <a:r>
              <a:rPr baseline="-19722" i="1"/>
              <a:t>F</a:t>
            </a:r>
            <a:r>
              <a:t>, </a:t>
            </a:r>
            <a:r>
              <a:rPr i="1"/>
              <a:t>U</a:t>
            </a:r>
            <a:r>
              <a:rPr baseline="-19722" i="1"/>
              <a:t>F</a:t>
            </a:r>
            <a:r>
              <a:rPr baseline="-19722"/>
              <a:t>’</a:t>
            </a:r>
            <a:r>
              <a:t>) = number of bends with an angle of 90 degrees inside face </a:t>
            </a:r>
            <a:r>
              <a:rPr i="1"/>
              <a:t>F</a:t>
            </a:r>
            <a:r>
              <a:t> along the edges which are common to </a:t>
            </a:r>
            <a:r>
              <a:rPr i="1"/>
              <a:t>F</a:t>
            </a:r>
            <a:r>
              <a:t> and </a:t>
            </a:r>
            <a:r>
              <a:rPr i="1"/>
              <a:t>F’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λ</a:t>
            </a:r>
            <a:r>
              <a:t>(</a:t>
            </a:r>
            <a:r>
              <a:rPr i="1"/>
              <a:t>U</a:t>
            </a:r>
            <a:r>
              <a:rPr baseline="-19722" i="1"/>
              <a:t>F</a:t>
            </a:r>
            <a:r>
              <a:t>, </a:t>
            </a:r>
            <a:r>
              <a:rPr i="1"/>
              <a:t>U</a:t>
            </a:r>
            <a:r>
              <a:rPr baseline="-19722" i="1"/>
              <a:t>F’</a:t>
            </a:r>
            <a:r>
              <a:t>) = 0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μ</a:t>
            </a:r>
            <a:r>
              <a:t>(</a:t>
            </a:r>
            <a:r>
              <a:rPr i="1"/>
              <a:t>U</a:t>
            </a:r>
            <a:r>
              <a:rPr baseline="-19722" i="1"/>
              <a:t>F</a:t>
            </a:r>
            <a:r>
              <a:t>, </a:t>
            </a:r>
            <a:r>
              <a:rPr i="1"/>
              <a:t>U</a:t>
            </a:r>
            <a:r>
              <a:rPr baseline="-19722" i="1"/>
              <a:t>F’</a:t>
            </a:r>
            <a:r>
              <a:t>) = +∞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c(</a:t>
            </a:r>
            <a:r>
              <a:rPr i="1"/>
              <a:t>U</a:t>
            </a:r>
            <a:r>
              <a:rPr baseline="-19722" i="1"/>
              <a:t>F</a:t>
            </a:r>
            <a:r>
              <a:t>, </a:t>
            </a:r>
            <a:r>
              <a:rPr i="1"/>
              <a:t>U</a:t>
            </a:r>
            <a:r>
              <a:rPr baseline="-19722" i="1"/>
              <a:t>F</a:t>
            </a:r>
            <a:r>
              <a:t>) = 1</a:t>
            </a:r>
            <a:r>
              <a:t> </a:t>
            </a:r>
          </a:p>
        </p:txBody>
      </p:sp>
      <p:sp>
        <p:nvSpPr>
          <p:cNvPr id="656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57" name="Bend-optimal drawing"/>
          <p:cNvSpPr txBox="1"/>
          <p:nvPr>
            <p:ph type="title" idx="4294967295"/>
          </p:nvPr>
        </p:nvSpPr>
        <p:spPr>
          <a:xfrm>
            <a:off x="817315" y="433493"/>
            <a:ext cx="11379201" cy="1198265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Bend-optimal drawing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9" name="image.pdf" descr="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05017" y="1910862"/>
            <a:ext cx="5866563" cy="4075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660" name="image.pdf" descr="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23572" y="551736"/>
            <a:ext cx="7419431" cy="5517954"/>
          </a:xfrm>
          <a:prstGeom prst="rect">
            <a:avLst/>
          </a:prstGeom>
          <a:ln w="12700">
            <a:miter lim="400000"/>
          </a:ln>
        </p:spPr>
      </p:pic>
      <p:sp>
        <p:nvSpPr>
          <p:cNvPr id="661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62" name="Recall:…"/>
          <p:cNvSpPr txBox="1"/>
          <p:nvPr>
            <p:ph type="body" sz="half" idx="4294967295"/>
          </p:nvPr>
        </p:nvSpPr>
        <p:spPr>
          <a:xfrm>
            <a:off x="812799" y="6714977"/>
            <a:ext cx="11379201" cy="2592609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Recall: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Flow </a:t>
            </a:r>
            <a:r>
              <a:t>Ф</a:t>
            </a:r>
            <a:r>
              <a:t>(</a:t>
            </a:r>
            <a:r>
              <a:rPr i="1"/>
              <a:t>U</a:t>
            </a:r>
            <a:r>
              <a:rPr baseline="-19722" i="1"/>
              <a:t>F</a:t>
            </a:r>
            <a:r>
              <a:t>, </a:t>
            </a:r>
            <a:r>
              <a:rPr i="1"/>
              <a:t>U</a:t>
            </a:r>
            <a:r>
              <a:rPr baseline="-19722" i="1"/>
              <a:t>F</a:t>
            </a:r>
            <a:r>
              <a:rPr baseline="-19722"/>
              <a:t>’</a:t>
            </a:r>
            <a:r>
              <a:t>) = number of bends with an angle of 90 degrees inside face </a:t>
            </a:r>
            <a:r>
              <a:rPr i="1"/>
              <a:t>F</a:t>
            </a:r>
            <a:r>
              <a:t> along the edges which are common to </a:t>
            </a:r>
            <a:r>
              <a:rPr i="1"/>
              <a:t>F</a:t>
            </a:r>
            <a:r>
              <a:t> and </a:t>
            </a:r>
            <a:r>
              <a:rPr i="1"/>
              <a:t>F’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6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Gruppieren"/>
          <p:cNvGrpSpPr/>
          <p:nvPr/>
        </p:nvGrpSpPr>
        <p:grpSpPr>
          <a:xfrm>
            <a:off x="8173155" y="1862666"/>
            <a:ext cx="3230881" cy="2117797"/>
            <a:chOff x="0" y="0"/>
            <a:chExt cx="3230880" cy="2117795"/>
          </a:xfrm>
        </p:grpSpPr>
        <p:sp>
          <p:nvSpPr>
            <p:cNvPr id="242" name="Linie"/>
            <p:cNvSpPr/>
            <p:nvPr/>
          </p:nvSpPr>
          <p:spPr>
            <a:xfrm flipV="1">
              <a:off x="90311" y="329635"/>
              <a:ext cx="151272" cy="94826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43" name="Linie"/>
            <p:cNvSpPr/>
            <p:nvPr/>
          </p:nvSpPr>
          <p:spPr>
            <a:xfrm>
              <a:off x="90311" y="286737"/>
              <a:ext cx="3043485" cy="1758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74" y="0"/>
                  </a:moveTo>
                  <a:lnTo>
                    <a:pt x="10095" y="8623"/>
                  </a:lnTo>
                  <a:lnTo>
                    <a:pt x="21600" y="7875"/>
                  </a:lnTo>
                  <a:lnTo>
                    <a:pt x="11072" y="21600"/>
                  </a:lnTo>
                  <a:lnTo>
                    <a:pt x="0" y="12006"/>
                  </a:lnTo>
                  <a:lnTo>
                    <a:pt x="10095" y="8457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44" name="Linie"/>
            <p:cNvSpPr/>
            <p:nvPr/>
          </p:nvSpPr>
          <p:spPr>
            <a:xfrm flipV="1">
              <a:off x="1496906" y="88053"/>
              <a:ext cx="505744" cy="90085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45" name="Kreis"/>
            <p:cNvSpPr/>
            <p:nvPr/>
          </p:nvSpPr>
          <p:spPr>
            <a:xfrm>
              <a:off x="-1" y="1169528"/>
              <a:ext cx="203202" cy="203201"/>
            </a:xfrm>
            <a:prstGeom prst="ellipse">
              <a:avLst/>
            </a:prstGeom>
            <a:solidFill>
              <a:srgbClr val="01486B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46" name="Kreis"/>
            <p:cNvSpPr/>
            <p:nvPr/>
          </p:nvSpPr>
          <p:spPr>
            <a:xfrm>
              <a:off x="1901048" y="-1"/>
              <a:ext cx="203201" cy="203202"/>
            </a:xfrm>
            <a:prstGeom prst="ellipse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47" name="Kreis"/>
            <p:cNvSpPr/>
            <p:nvPr/>
          </p:nvSpPr>
          <p:spPr>
            <a:xfrm>
              <a:off x="160302" y="205457"/>
              <a:ext cx="203201" cy="203201"/>
            </a:xfrm>
            <a:prstGeom prst="ellipse">
              <a:avLst/>
            </a:prstGeom>
            <a:solidFill>
              <a:srgbClr val="D6002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48" name="Kreis"/>
            <p:cNvSpPr/>
            <p:nvPr/>
          </p:nvSpPr>
          <p:spPr>
            <a:xfrm>
              <a:off x="3027680" y="819573"/>
              <a:ext cx="203201" cy="203201"/>
            </a:xfrm>
            <a:prstGeom prst="ellipse">
              <a:avLst/>
            </a:prstGeom>
            <a:solidFill>
              <a:srgbClr val="0099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49" name="Kreis"/>
            <p:cNvSpPr/>
            <p:nvPr/>
          </p:nvSpPr>
          <p:spPr>
            <a:xfrm>
              <a:off x="1569155" y="1914595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0" name="Kreis"/>
            <p:cNvSpPr/>
            <p:nvPr/>
          </p:nvSpPr>
          <p:spPr>
            <a:xfrm>
              <a:off x="1411111" y="885048"/>
              <a:ext cx="203201" cy="203201"/>
            </a:xfrm>
            <a:prstGeom prst="ellipse">
              <a:avLst/>
            </a:prstGeom>
            <a:solidFill>
              <a:srgbClr val="8ED80A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260" name="Gruppieren"/>
          <p:cNvGrpSpPr/>
          <p:nvPr/>
        </p:nvGrpSpPr>
        <p:grpSpPr>
          <a:xfrm>
            <a:off x="8021884" y="4325902"/>
            <a:ext cx="3720819" cy="2052321"/>
            <a:chOff x="0" y="0"/>
            <a:chExt cx="3720817" cy="2052320"/>
          </a:xfrm>
        </p:grpSpPr>
        <p:sp>
          <p:nvSpPr>
            <p:cNvPr id="252" name="Linie"/>
            <p:cNvSpPr/>
            <p:nvPr/>
          </p:nvSpPr>
          <p:spPr>
            <a:xfrm>
              <a:off x="74506" y="101600"/>
              <a:ext cx="2831255" cy="1469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01" y="0"/>
                  </a:lnTo>
                  <a:lnTo>
                    <a:pt x="12850" y="19112"/>
                  </a:lnTo>
                  <a:lnTo>
                    <a:pt x="21600" y="7864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53" name="Form"/>
            <p:cNvSpPr/>
            <p:nvPr/>
          </p:nvSpPr>
          <p:spPr>
            <a:xfrm>
              <a:off x="90311" y="1280160"/>
              <a:ext cx="3533423" cy="672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785"/>
                  </a:moveTo>
                  <a:lnTo>
                    <a:pt x="10103" y="3407"/>
                  </a:lnTo>
                  <a:lnTo>
                    <a:pt x="21600" y="0"/>
                  </a:lnTo>
                  <a:lnTo>
                    <a:pt x="6266" y="21600"/>
                  </a:lnTo>
                  <a:lnTo>
                    <a:pt x="0" y="9785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54" name="Kreis"/>
            <p:cNvSpPr/>
            <p:nvPr/>
          </p:nvSpPr>
          <p:spPr>
            <a:xfrm>
              <a:off x="-1" y="1483360"/>
              <a:ext cx="203202" cy="203201"/>
            </a:xfrm>
            <a:prstGeom prst="ellipse">
              <a:avLst/>
            </a:prstGeom>
            <a:solidFill>
              <a:srgbClr val="01486B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5" name="Kreis"/>
            <p:cNvSpPr/>
            <p:nvPr/>
          </p:nvSpPr>
          <p:spPr>
            <a:xfrm>
              <a:off x="2819964" y="544124"/>
              <a:ext cx="203201" cy="203201"/>
            </a:xfrm>
            <a:prstGeom prst="ellipse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6" name="Kreis"/>
            <p:cNvSpPr/>
            <p:nvPr/>
          </p:nvSpPr>
          <p:spPr>
            <a:xfrm>
              <a:off x="282222" y="-1"/>
              <a:ext cx="203201" cy="203202"/>
            </a:xfrm>
            <a:prstGeom prst="ellipse">
              <a:avLst/>
            </a:prstGeom>
            <a:solidFill>
              <a:srgbClr val="D6002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7" name="Kreis"/>
            <p:cNvSpPr/>
            <p:nvPr/>
          </p:nvSpPr>
          <p:spPr>
            <a:xfrm>
              <a:off x="3517617" y="1180817"/>
              <a:ext cx="203201" cy="203201"/>
            </a:xfrm>
            <a:prstGeom prst="ellipse">
              <a:avLst/>
            </a:prstGeom>
            <a:solidFill>
              <a:srgbClr val="0099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8" name="Kreis"/>
            <p:cNvSpPr/>
            <p:nvPr/>
          </p:nvSpPr>
          <p:spPr>
            <a:xfrm>
              <a:off x="1018257" y="1849120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59" name="Kreis"/>
            <p:cNvSpPr/>
            <p:nvPr/>
          </p:nvSpPr>
          <p:spPr>
            <a:xfrm>
              <a:off x="1654951" y="1293706"/>
              <a:ext cx="203201" cy="203201"/>
            </a:xfrm>
            <a:prstGeom prst="ellipse">
              <a:avLst/>
            </a:prstGeom>
            <a:solidFill>
              <a:srgbClr val="8ED80A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270" name="Gruppieren"/>
          <p:cNvGrpSpPr/>
          <p:nvPr/>
        </p:nvGrpSpPr>
        <p:grpSpPr>
          <a:xfrm>
            <a:off x="8281528" y="6850098"/>
            <a:ext cx="3011877" cy="1928143"/>
            <a:chOff x="0" y="0"/>
            <a:chExt cx="3011875" cy="1928142"/>
          </a:xfrm>
        </p:grpSpPr>
        <p:sp>
          <p:nvSpPr>
            <p:cNvPr id="261" name="Linie"/>
            <p:cNvSpPr/>
            <p:nvPr/>
          </p:nvSpPr>
          <p:spPr>
            <a:xfrm>
              <a:off x="149013" y="494453"/>
              <a:ext cx="1650436" cy="32060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62" name="Linie"/>
            <p:cNvSpPr/>
            <p:nvPr/>
          </p:nvSpPr>
          <p:spPr>
            <a:xfrm>
              <a:off x="101600" y="478648"/>
              <a:ext cx="855698" cy="136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12609"/>
                  </a:lnTo>
                  <a:lnTo>
                    <a:pt x="114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63" name="Form"/>
            <p:cNvSpPr/>
            <p:nvPr/>
          </p:nvSpPr>
          <p:spPr>
            <a:xfrm>
              <a:off x="85795" y="97084"/>
              <a:ext cx="2831254" cy="1727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18748"/>
                  </a:lnTo>
                  <a:lnTo>
                    <a:pt x="16002" y="0"/>
                  </a:lnTo>
                  <a:lnTo>
                    <a:pt x="586" y="4772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64" name="Kreis"/>
            <p:cNvSpPr/>
            <p:nvPr/>
          </p:nvSpPr>
          <p:spPr>
            <a:xfrm>
              <a:off x="-1" y="1724942"/>
              <a:ext cx="203202" cy="203201"/>
            </a:xfrm>
            <a:prstGeom prst="ellipse">
              <a:avLst/>
            </a:prstGeom>
            <a:solidFill>
              <a:srgbClr val="01486B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5" name="Kreis"/>
            <p:cNvSpPr/>
            <p:nvPr/>
          </p:nvSpPr>
          <p:spPr>
            <a:xfrm>
              <a:off x="1686560" y="722488"/>
              <a:ext cx="203201" cy="203201"/>
            </a:xfrm>
            <a:prstGeom prst="ellipse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6" name="Kreis"/>
            <p:cNvSpPr/>
            <p:nvPr/>
          </p:nvSpPr>
          <p:spPr>
            <a:xfrm>
              <a:off x="864728" y="1176302"/>
              <a:ext cx="203201" cy="203201"/>
            </a:xfrm>
            <a:prstGeom prst="ellipse">
              <a:avLst/>
            </a:prstGeom>
            <a:solidFill>
              <a:srgbClr val="D6002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7" name="Kreis"/>
            <p:cNvSpPr/>
            <p:nvPr/>
          </p:nvSpPr>
          <p:spPr>
            <a:xfrm>
              <a:off x="2077155" y="-1"/>
              <a:ext cx="203201" cy="203202"/>
            </a:xfrm>
            <a:prstGeom prst="ellipse">
              <a:avLst/>
            </a:prstGeom>
            <a:solidFill>
              <a:srgbClr val="0099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8" name="Kreis"/>
            <p:cNvSpPr/>
            <p:nvPr/>
          </p:nvSpPr>
          <p:spPr>
            <a:xfrm>
              <a:off x="2808675" y="149239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69" name="Kreis"/>
            <p:cNvSpPr/>
            <p:nvPr/>
          </p:nvSpPr>
          <p:spPr>
            <a:xfrm>
              <a:off x="63217" y="401884"/>
              <a:ext cx="203201" cy="203201"/>
            </a:xfrm>
            <a:prstGeom prst="ellipse">
              <a:avLst/>
            </a:prstGeom>
            <a:solidFill>
              <a:srgbClr val="8ED80A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280" name="Gruppieren"/>
          <p:cNvGrpSpPr/>
          <p:nvPr/>
        </p:nvGrpSpPr>
        <p:grpSpPr>
          <a:xfrm>
            <a:off x="4136248" y="6739466"/>
            <a:ext cx="2707077" cy="2038775"/>
            <a:chOff x="0" y="0"/>
            <a:chExt cx="2707075" cy="2038773"/>
          </a:xfrm>
        </p:grpSpPr>
        <p:sp>
          <p:nvSpPr>
            <p:cNvPr id="271" name="Linie"/>
            <p:cNvSpPr/>
            <p:nvPr/>
          </p:nvSpPr>
          <p:spPr>
            <a:xfrm>
              <a:off x="810542" y="81280"/>
              <a:ext cx="1036321" cy="1855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5529" y="15582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72" name="Linie"/>
            <p:cNvSpPr/>
            <p:nvPr/>
          </p:nvSpPr>
          <p:spPr>
            <a:xfrm flipH="1" flipV="1">
              <a:off x="128693" y="900853"/>
              <a:ext cx="684108" cy="102954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73" name="Form"/>
            <p:cNvSpPr/>
            <p:nvPr/>
          </p:nvSpPr>
          <p:spPr>
            <a:xfrm>
              <a:off x="79022" y="92568"/>
              <a:ext cx="2524196" cy="1844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49"/>
                  </a:moveTo>
                  <a:lnTo>
                    <a:pt x="15128" y="0"/>
                  </a:lnTo>
                  <a:lnTo>
                    <a:pt x="6260" y="21600"/>
                  </a:lnTo>
                  <a:lnTo>
                    <a:pt x="21600" y="13616"/>
                  </a:lnTo>
                  <a:lnTo>
                    <a:pt x="0" y="449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74" name="Kreis"/>
            <p:cNvSpPr/>
            <p:nvPr/>
          </p:nvSpPr>
          <p:spPr>
            <a:xfrm>
              <a:off x="1749777" y="-1"/>
              <a:ext cx="203201" cy="203202"/>
            </a:xfrm>
            <a:prstGeom prst="ellipse">
              <a:avLst/>
            </a:prstGeom>
            <a:solidFill>
              <a:srgbClr val="01486B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5" name="Kreis"/>
            <p:cNvSpPr/>
            <p:nvPr/>
          </p:nvSpPr>
          <p:spPr>
            <a:xfrm>
              <a:off x="38382" y="790222"/>
              <a:ext cx="203201" cy="203201"/>
            </a:xfrm>
            <a:prstGeom prst="ellipse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6" name="Kreis"/>
            <p:cNvSpPr/>
            <p:nvPr/>
          </p:nvSpPr>
          <p:spPr>
            <a:xfrm>
              <a:off x="1465297" y="1320800"/>
              <a:ext cx="203201" cy="203201"/>
            </a:xfrm>
            <a:prstGeom prst="ellipse">
              <a:avLst/>
            </a:prstGeom>
            <a:solidFill>
              <a:srgbClr val="D6002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7" name="Kreis"/>
            <p:cNvSpPr/>
            <p:nvPr/>
          </p:nvSpPr>
          <p:spPr>
            <a:xfrm>
              <a:off x="2503875" y="1140177"/>
              <a:ext cx="203201" cy="203201"/>
            </a:xfrm>
            <a:prstGeom prst="ellipse">
              <a:avLst/>
            </a:prstGeom>
            <a:solidFill>
              <a:srgbClr val="0099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8" name="Kreis"/>
            <p:cNvSpPr/>
            <p:nvPr/>
          </p:nvSpPr>
          <p:spPr>
            <a:xfrm>
              <a:off x="-1" y="40639"/>
              <a:ext cx="203202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279" name="Kreis"/>
            <p:cNvSpPr/>
            <p:nvPr/>
          </p:nvSpPr>
          <p:spPr>
            <a:xfrm>
              <a:off x="711200" y="1835573"/>
              <a:ext cx="203201" cy="203201"/>
            </a:xfrm>
            <a:prstGeom prst="ellipse">
              <a:avLst/>
            </a:prstGeom>
            <a:solidFill>
              <a:srgbClr val="8ED80A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281" name="Kreis"/>
          <p:cNvSpPr/>
          <p:nvPr/>
        </p:nvSpPr>
        <p:spPr>
          <a:xfrm>
            <a:off x="3695982" y="5953759"/>
            <a:ext cx="3397956" cy="3397957"/>
          </a:xfrm>
          <a:prstGeom prst="ellipse">
            <a:avLst/>
          </a:prstGeom>
          <a:ln w="38100">
            <a:solidFill>
              <a:srgbClr val="D60029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282" name="Planarity"/>
          <p:cNvSpPr txBox="1"/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Planarity</a:t>
            </a:r>
          </a:p>
        </p:txBody>
      </p:sp>
      <p:sp>
        <p:nvSpPr>
          <p:cNvPr id="283" name="Planar Graph:  can be drawn in the plane without crossings…"/>
          <p:cNvSpPr txBox="1"/>
          <p:nvPr/>
        </p:nvSpPr>
        <p:spPr>
          <a:xfrm>
            <a:off x="447801" y="1827126"/>
            <a:ext cx="5691859" cy="71684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marL="487680" indent="-487680" algn="l" defTabSz="1300480">
              <a:spcBef>
                <a:spcPts val="800"/>
              </a:spcBef>
              <a:buClr>
                <a:srgbClr val="002A58"/>
              </a:buClr>
              <a:buFont typeface="Wingdings"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FF2600"/>
                </a:solidFill>
              </a:rPr>
              <a:t>Planar Graph</a:t>
            </a:r>
            <a:r>
              <a:rPr>
                <a:solidFill>
                  <a:srgbClr val="000000"/>
                </a:solidFill>
              </a:rPr>
              <a:t>: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can be drawn in the plane without crossings</a:t>
            </a:r>
            <a:endParaRPr>
              <a:solidFill>
                <a:srgbClr val="000000"/>
              </a:solidFill>
            </a:endParaRPr>
          </a:p>
          <a:p>
            <a:pPr marL="487680" indent="-487680" algn="l" defTabSz="1300480">
              <a:spcBef>
                <a:spcPts val="800"/>
              </a:spcBef>
              <a:buClr>
                <a:srgbClr val="002A58"/>
              </a:buClr>
              <a:buFont typeface="Wingdings"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algn="l" defTabSz="1300480">
              <a:spcBef>
                <a:spcPts val="800"/>
              </a:spcBef>
              <a:buClr>
                <a:srgbClr val="002A58"/>
              </a:buClr>
              <a:buFont typeface="Wingdings"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>
                <a:solidFill>
                  <a:srgbClr val="FF2600"/>
                </a:solidFill>
              </a:rPr>
              <a:t>Plane Graph</a:t>
            </a:r>
            <a:r>
              <a:rPr>
                <a:solidFill>
                  <a:srgbClr val="000000"/>
                </a:solidFill>
              </a:rPr>
              <a:t>: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planar graph with a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fixed embedding</a:t>
            </a:r>
          </a:p>
        </p:txBody>
      </p:sp>
      <p:sp>
        <p:nvSpPr>
          <p:cNvPr id="284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/>
            <a:r>
              <a:t>[Bettina Speckmann]</a:t>
            </a:r>
          </a:p>
        </p:txBody>
      </p:sp>
      <p:sp>
        <p:nvSpPr>
          <p:cNvPr id="285" name="Foliennummer"/>
          <p:cNvSpPr txBox="1"/>
          <p:nvPr>
            <p:ph type="sldNum" sz="quarter" idx="4294967295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0" grpId="3"/>
      <p:bldP build="whole" bldLvl="1" animBg="1" rev="0" advAuto="0" spid="260" grpId="1"/>
      <p:bldP build="whole" bldLvl="1" animBg="1" rev="0" advAuto="0" spid="270" grpId="2"/>
      <p:bldP build="whole" bldLvl="1" animBg="1" rev="0" advAuto="0" spid="281" grpId="4"/>
      <p:bldP build="whole" bldLvl="1" animBg="1" rev="0" advAuto="0" spid="284" grpId="5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Theorem: Let G be a plane graph, let N be the network constructed from G.…"/>
          <p:cNvSpPr txBox="1"/>
          <p:nvPr>
            <p:ph type="body" idx="4294967295"/>
          </p:nvPr>
        </p:nvSpPr>
        <p:spPr>
          <a:xfrm>
            <a:off x="634480" y="1534065"/>
            <a:ext cx="11540385" cy="736938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Theorem:</a:t>
            </a:r>
            <a:r>
              <a:t> Let </a:t>
            </a:r>
            <a:r>
              <a:rPr i="1"/>
              <a:t>G</a:t>
            </a:r>
            <a:r>
              <a:t> be a plane graph, let </a:t>
            </a:r>
            <a:r>
              <a:rPr i="1"/>
              <a:t>N</a:t>
            </a:r>
            <a:r>
              <a:t> be the network constructed from </a:t>
            </a:r>
            <a:r>
              <a:rPr i="1"/>
              <a:t>G</a:t>
            </a:r>
            <a:r>
              <a:t>.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 </a:t>
            </a:r>
            <a:br/>
            <a:r>
              <a:t>For each integer flow Ф in network </a:t>
            </a:r>
            <a:r>
              <a:rPr i="1"/>
              <a:t>N</a:t>
            </a:r>
            <a:r>
              <a:t>, there is an orthogonal representation </a:t>
            </a:r>
            <a:r>
              <a:rPr i="1"/>
              <a:t>R</a:t>
            </a:r>
            <a:r>
              <a:t> that represents an orthogonal drawing </a:t>
            </a:r>
            <a:r>
              <a:rPr i="1"/>
              <a:t>D</a:t>
            </a:r>
            <a:r>
              <a:t> of </a:t>
            </a:r>
            <a:r>
              <a:rPr i="1"/>
              <a:t>G</a:t>
            </a:r>
            <a:r>
              <a:t> and whose number of bends is equal to the cost of the flow Ф. 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In particular, the minimum cost flow can be used to construct a bend-optimal orthogonal drawing of </a:t>
            </a:r>
            <a:r>
              <a:rPr i="1"/>
              <a:t>G</a:t>
            </a:r>
            <a:r>
              <a:t>. </a:t>
            </a:r>
          </a:p>
        </p:txBody>
      </p:sp>
      <p:sp>
        <p:nvSpPr>
          <p:cNvPr id="665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Proof…"/>
          <p:cNvSpPr txBox="1"/>
          <p:nvPr>
            <p:ph type="body" idx="4294967295"/>
          </p:nvPr>
        </p:nvSpPr>
        <p:spPr>
          <a:xfrm>
            <a:off x="806026" y="305575"/>
            <a:ext cx="11379201" cy="9125206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1000"/>
              </a:spcBef>
              <a:buSzTx/>
              <a:buNone/>
              <a:defRPr b="1" sz="4200">
                <a:latin typeface="Verdana"/>
                <a:ea typeface="Verdana"/>
                <a:cs typeface="Verdana"/>
                <a:sym typeface="Verdana"/>
              </a:defRPr>
            </a:pPr>
            <a:r>
              <a:t>Proof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We construct an orthogonal representation </a:t>
            </a:r>
            <a:r>
              <a:rPr i="1"/>
              <a:t>R</a:t>
            </a:r>
            <a:r>
              <a:t> of </a:t>
            </a:r>
            <a:r>
              <a:rPr i="1"/>
              <a:t>G</a:t>
            </a:r>
            <a:r>
              <a:t> by computing the </a:t>
            </a:r>
            <a:r>
              <a:rPr i="1"/>
              <a:t>A</a:t>
            </a:r>
            <a:r>
              <a:t>- and </a:t>
            </a:r>
            <a:r>
              <a:rPr i="1"/>
              <a:t>S</a:t>
            </a:r>
            <a:r>
              <a:t>-fields from the flow values in </a:t>
            </a:r>
            <a:r>
              <a:rPr i="1"/>
              <a:t>A</a:t>
            </a:r>
            <a:r>
              <a:rPr baseline="-19722" i="1"/>
              <a:t>v</a:t>
            </a:r>
            <a:r>
              <a:t> and </a:t>
            </a:r>
            <a:r>
              <a:rPr i="1"/>
              <a:t>A</a:t>
            </a:r>
            <a:r>
              <a:rPr baseline="-19722" i="1"/>
              <a:t>F</a:t>
            </a:r>
            <a:r>
              <a:t>, respectively.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 b="1">
                <a:latin typeface="Verdana"/>
                <a:ea typeface="Verdana"/>
                <a:cs typeface="Verdana"/>
                <a:sym typeface="Verdana"/>
              </a:defRPr>
            </a:pPr>
            <a:r>
              <a:t>Compute </a:t>
            </a:r>
            <a:r>
              <a:rPr i="1"/>
              <a:t>A</a:t>
            </a:r>
            <a:r>
              <a:t>-fields: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t>For (</a:t>
            </a:r>
            <a:r>
              <a:rPr i="1"/>
              <a:t>v</a:t>
            </a:r>
            <a:r>
              <a:t>, </a:t>
            </a:r>
            <a:r>
              <a:rPr i="1"/>
              <a:t>F</a:t>
            </a:r>
            <a:r>
              <a:t>) ∈ </a:t>
            </a:r>
            <a:r>
              <a:rPr i="1"/>
              <a:t>A</a:t>
            </a:r>
            <a:r>
              <a:rPr baseline="-19722" i="1"/>
              <a:t>v</a:t>
            </a:r>
            <a:r>
              <a:t>, define </a:t>
            </a:r>
            <a:br/>
            <a:r>
              <a:rPr b="1" i="1">
                <a:solidFill>
                  <a:srgbClr val="FF2600"/>
                </a:solidFill>
              </a:rPr>
              <a:t>R</a:t>
            </a:r>
            <a:r>
              <a:rPr b="1">
                <a:solidFill>
                  <a:srgbClr val="FF2600"/>
                </a:solidFill>
              </a:rPr>
              <a:t>(</a:t>
            </a:r>
            <a:r>
              <a:rPr b="1" i="1">
                <a:solidFill>
                  <a:srgbClr val="FF2600"/>
                </a:solidFill>
              </a:rPr>
              <a:t>v</a:t>
            </a:r>
            <a:r>
              <a:rPr b="1">
                <a:solidFill>
                  <a:srgbClr val="FF2600"/>
                </a:solidFill>
              </a:rPr>
              <a:t>,</a:t>
            </a:r>
            <a:r>
              <a:rPr b="1" i="1">
                <a:solidFill>
                  <a:srgbClr val="FF2600"/>
                </a:solidFill>
              </a:rPr>
              <a:t>F</a:t>
            </a:r>
            <a:r>
              <a:rPr b="1">
                <a:solidFill>
                  <a:srgbClr val="FF2600"/>
                </a:solidFill>
              </a:rPr>
              <a:t>)</a:t>
            </a:r>
            <a:r>
              <a:t> = {</a:t>
            </a:r>
            <a:r>
              <a:rPr i="1"/>
              <a:t>r</a:t>
            </a:r>
            <a:r>
              <a:rPr baseline="166" i="1"/>
              <a:t> ∈ </a:t>
            </a:r>
            <a:r>
              <a:rPr i="1"/>
              <a:t>R</a:t>
            </a:r>
            <a:r>
              <a:t>(</a:t>
            </a:r>
            <a:r>
              <a:rPr i="1"/>
              <a:t>F</a:t>
            </a:r>
            <a:r>
              <a:t>) : both </a:t>
            </a:r>
            <a:r>
              <a:rPr i="1"/>
              <a:t>E</a:t>
            </a:r>
            <a:r>
              <a:rPr baseline="-5999" i="1"/>
              <a:t>r</a:t>
            </a:r>
            <a:r>
              <a:t> and </a:t>
            </a:r>
            <a:r>
              <a:rPr i="1"/>
              <a:t>E</a:t>
            </a:r>
            <a:r>
              <a:rPr baseline="-5999" i="1"/>
              <a:t>r’</a:t>
            </a:r>
            <a:r>
              <a:t>, where </a:t>
            </a:r>
            <a:r>
              <a:rPr i="1"/>
              <a:t>r’</a:t>
            </a:r>
            <a:r>
              <a:t> follows </a:t>
            </a:r>
            <a:r>
              <a:rPr i="1"/>
              <a:t>r</a:t>
            </a:r>
            <a:r>
              <a:t> in </a:t>
            </a:r>
            <a:r>
              <a:rPr i="1"/>
              <a:t>R</a:t>
            </a:r>
            <a:r>
              <a:t>(</a:t>
            </a:r>
            <a:r>
              <a:rPr i="1"/>
              <a:t>F</a:t>
            </a:r>
            <a:r>
              <a:t>), are incident to </a:t>
            </a:r>
            <a:r>
              <a:rPr i="1"/>
              <a:t>v </a:t>
            </a:r>
            <a:r>
              <a:t>}  </a:t>
            </a:r>
            <a:br/>
            <a:r>
              <a:t>(</a:t>
            </a:r>
            <a:r>
              <a:rPr i="1"/>
              <a:t>why both?</a:t>
            </a:r>
            <a:r>
              <a:t>)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R</a:t>
            </a:r>
            <a:r>
              <a:t>(</a:t>
            </a:r>
            <a:r>
              <a:rPr i="1"/>
              <a:t>v</a:t>
            </a:r>
            <a:r>
              <a:t>,</a:t>
            </a:r>
            <a:r>
              <a:rPr i="1"/>
              <a:t>F</a:t>
            </a:r>
            <a:r>
              <a:t>) = {</a:t>
            </a:r>
            <a:r>
              <a:rPr i="1"/>
              <a:t>r</a:t>
            </a:r>
            <a:r>
              <a:rPr baseline="-19722"/>
              <a:t>1</a:t>
            </a:r>
            <a:r>
              <a:t>,</a:t>
            </a:r>
            <a:r>
              <a:rPr i="1"/>
              <a:t>r</a:t>
            </a:r>
            <a:r>
              <a:rPr baseline="-19722"/>
              <a:t>2</a:t>
            </a:r>
            <a:r>
              <a:t>,…,</a:t>
            </a:r>
            <a:r>
              <a:rPr i="1"/>
              <a:t>r</a:t>
            </a:r>
            <a:r>
              <a:rPr baseline="-19722" i="1"/>
              <a:t>L</a:t>
            </a:r>
            <a:r>
              <a:t>}, where 1 ≤ </a:t>
            </a:r>
            <a:r>
              <a:rPr i="1"/>
              <a:t>L</a:t>
            </a:r>
            <a:r>
              <a:t> ≤ 4   (</a:t>
            </a:r>
            <a:r>
              <a:rPr i="1"/>
              <a:t>why?</a:t>
            </a:r>
            <a:r>
              <a:t>)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A</a:t>
            </a:r>
            <a:r>
              <a:rPr baseline="-19722" i="1"/>
              <a:t>r</a:t>
            </a:r>
            <a:r>
              <a:rPr baseline="-19722"/>
              <a:t>1</a:t>
            </a:r>
            <a:r>
              <a:t> = 90(Ф(</a:t>
            </a:r>
            <a:r>
              <a:rPr i="1"/>
              <a:t>U</a:t>
            </a:r>
            <a:r>
              <a:rPr baseline="-19722" i="1"/>
              <a:t>v</a:t>
            </a:r>
            <a:r>
              <a:t>, </a:t>
            </a:r>
            <a:r>
              <a:rPr i="1"/>
              <a:t>U</a:t>
            </a:r>
            <a:r>
              <a:rPr baseline="-19722" i="1"/>
              <a:t>F</a:t>
            </a:r>
            <a:r>
              <a:t>) – </a:t>
            </a:r>
            <a:r>
              <a:rPr i="1"/>
              <a:t>L</a:t>
            </a:r>
            <a:r>
              <a:t> + 1)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A</a:t>
            </a:r>
            <a:r>
              <a:rPr baseline="-19722" i="1"/>
              <a:t>ri</a:t>
            </a:r>
            <a:r>
              <a:rPr baseline="-19722"/>
              <a:t> </a:t>
            </a:r>
            <a:r>
              <a:t>= 90 for each </a:t>
            </a:r>
            <a:r>
              <a:rPr i="1"/>
              <a:t>i</a:t>
            </a:r>
            <a:r>
              <a:t>, 2 ≤ </a:t>
            </a:r>
            <a:r>
              <a:rPr i="1"/>
              <a:t>i</a:t>
            </a:r>
            <a:r>
              <a:t> ≤ </a:t>
            </a:r>
            <a:r>
              <a:rPr i="1"/>
              <a:t>L</a:t>
            </a:r>
          </a:p>
        </p:txBody>
      </p:sp>
      <p:sp>
        <p:nvSpPr>
          <p:cNvPr id="668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Compute S-fields:…"/>
          <p:cNvSpPr txBox="1"/>
          <p:nvPr>
            <p:ph type="body" idx="4294967295"/>
          </p:nvPr>
        </p:nvSpPr>
        <p:spPr>
          <a:xfrm>
            <a:off x="505571" y="115065"/>
            <a:ext cx="11993658" cy="952347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832307">
              <a:spcBef>
                <a:spcPts val="0"/>
              </a:spcBef>
              <a:buSzTx/>
              <a:buNone/>
              <a:defRPr b="1" sz="2304">
                <a:latin typeface="Verdana"/>
                <a:ea typeface="Verdana"/>
                <a:cs typeface="Verdana"/>
                <a:sym typeface="Verdana"/>
              </a:defRPr>
            </a:pPr>
            <a:r>
              <a:t>Compute </a:t>
            </a:r>
            <a:r>
              <a:rPr i="1"/>
              <a:t>S</a:t>
            </a:r>
            <a:r>
              <a:t>-fields:</a:t>
            </a: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  <a:r>
              <a:t>For each arc (</a:t>
            </a:r>
            <a:r>
              <a:rPr i="1"/>
              <a:t>F</a:t>
            </a:r>
            <a:r>
              <a:t>, </a:t>
            </a:r>
            <a:r>
              <a:rPr i="1"/>
              <a:t>F’</a:t>
            </a:r>
            <a:r>
              <a:t>) in </a:t>
            </a:r>
            <a:r>
              <a:rPr i="1"/>
              <a:t>A</a:t>
            </a:r>
            <a:r>
              <a:rPr baseline="-27440" i="1"/>
              <a:t>F</a:t>
            </a:r>
            <a:r>
              <a:t>, define </a:t>
            </a:r>
            <a:br/>
            <a:r>
              <a:rPr b="1" i="1">
                <a:solidFill>
                  <a:srgbClr val="FF2600"/>
                </a:solidFill>
              </a:rPr>
              <a:t>R</a:t>
            </a:r>
            <a:r>
              <a:rPr b="1">
                <a:solidFill>
                  <a:srgbClr val="FF2600"/>
                </a:solidFill>
              </a:rPr>
              <a:t>(</a:t>
            </a:r>
            <a:r>
              <a:rPr b="1" i="1">
                <a:solidFill>
                  <a:srgbClr val="FF2600"/>
                </a:solidFill>
              </a:rPr>
              <a:t>F</a:t>
            </a:r>
            <a:r>
              <a:rPr b="1">
                <a:solidFill>
                  <a:srgbClr val="FF2600"/>
                </a:solidFill>
              </a:rPr>
              <a:t>,</a:t>
            </a:r>
            <a:r>
              <a:rPr b="1" i="1">
                <a:solidFill>
                  <a:srgbClr val="FF2600"/>
                </a:solidFill>
              </a:rPr>
              <a:t>F’</a:t>
            </a:r>
            <a:r>
              <a:rPr b="1">
                <a:solidFill>
                  <a:srgbClr val="FF2600"/>
                </a:solidFill>
              </a:rPr>
              <a:t>)</a:t>
            </a:r>
            <a:r>
              <a:t> = {</a:t>
            </a:r>
            <a:r>
              <a:rPr i="1"/>
              <a:t>r</a:t>
            </a:r>
            <a:r>
              <a:rPr baseline="260" i="1"/>
              <a:t> ∈ </a:t>
            </a:r>
            <a:r>
              <a:rPr i="1"/>
              <a:t>R</a:t>
            </a:r>
            <a:r>
              <a:t>(</a:t>
            </a:r>
            <a:r>
              <a:rPr i="1"/>
              <a:t>F</a:t>
            </a:r>
            <a:r>
              <a:t>) : </a:t>
            </a:r>
            <a:r>
              <a:rPr i="1"/>
              <a:t>E</a:t>
            </a:r>
            <a:r>
              <a:rPr baseline="-5999" i="1"/>
              <a:t>r</a:t>
            </a:r>
            <a:r>
              <a:t> is between </a:t>
            </a:r>
            <a:r>
              <a:rPr i="1"/>
              <a:t>F</a:t>
            </a:r>
            <a:r>
              <a:t> and </a:t>
            </a:r>
            <a:r>
              <a:rPr i="1"/>
              <a:t>F’ </a:t>
            </a:r>
            <a:r>
              <a:t>}</a:t>
            </a: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  <a:r>
              <a:t>For each pair of arcs (</a:t>
            </a:r>
            <a:r>
              <a:rPr i="1"/>
              <a:t>F</a:t>
            </a:r>
            <a:r>
              <a:t>, </a:t>
            </a:r>
            <a:r>
              <a:rPr i="1"/>
              <a:t>F’</a:t>
            </a:r>
            <a:r>
              <a:t>), (</a:t>
            </a:r>
            <a:r>
              <a:rPr i="1"/>
              <a:t>F’</a:t>
            </a:r>
            <a:r>
              <a:t>, </a:t>
            </a:r>
            <a:r>
              <a:rPr i="1"/>
              <a:t>F</a:t>
            </a:r>
            <a:r>
              <a:t>) in </a:t>
            </a:r>
            <a:r>
              <a:rPr i="1"/>
              <a:t>A</a:t>
            </a:r>
            <a:r>
              <a:rPr baseline="-27440" i="1"/>
              <a:t>F</a:t>
            </a:r>
            <a:r>
              <a:t>, let</a:t>
            </a: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r</a:t>
            </a:r>
            <a:r>
              <a:rPr baseline="-27440"/>
              <a:t>1</a:t>
            </a:r>
            <a:r>
              <a:t>, … , </a:t>
            </a:r>
            <a:r>
              <a:rPr i="1"/>
              <a:t>r</a:t>
            </a:r>
            <a:r>
              <a:rPr baseline="-27440" i="1"/>
              <a:t>L</a:t>
            </a:r>
            <a:r>
              <a:t> be the elements of </a:t>
            </a:r>
            <a:r>
              <a:rPr i="1"/>
              <a:t>R</a:t>
            </a:r>
            <a:r>
              <a:t>(</a:t>
            </a:r>
            <a:r>
              <a:rPr i="1"/>
              <a:t>F</a:t>
            </a:r>
            <a:r>
              <a:t>,</a:t>
            </a:r>
            <a:r>
              <a:rPr i="1"/>
              <a:t>F’</a:t>
            </a:r>
            <a:r>
              <a:t>), and </a:t>
            </a:r>
            <a:br/>
            <a:r>
              <a:rPr i="1"/>
              <a:t>r’</a:t>
            </a:r>
            <a:r>
              <a:rPr baseline="-27440"/>
              <a:t>1</a:t>
            </a:r>
            <a:r>
              <a:t>, … , </a:t>
            </a:r>
            <a:r>
              <a:rPr i="1"/>
              <a:t>r’</a:t>
            </a:r>
            <a:r>
              <a:rPr baseline="-27440" i="1"/>
              <a:t>L</a:t>
            </a:r>
            <a:r>
              <a:t> be corresponding elements </a:t>
            </a:r>
            <a:r>
              <a:rPr i="1"/>
              <a:t>R</a:t>
            </a:r>
            <a:r>
              <a:t>(</a:t>
            </a:r>
            <a:r>
              <a:rPr i="1"/>
              <a:t>F’</a:t>
            </a:r>
            <a:r>
              <a:t>,</a:t>
            </a:r>
            <a:r>
              <a:rPr i="1"/>
              <a:t>F</a:t>
            </a:r>
            <a:r>
              <a:t>), </a:t>
            </a:r>
            <a:br/>
            <a:r>
              <a:t>i.e., </a:t>
            </a:r>
            <a:r>
              <a:rPr i="1"/>
              <a:t>E</a:t>
            </a:r>
            <a:r>
              <a:rPr baseline="-5999" i="1"/>
              <a:t>r</a:t>
            </a:r>
            <a:r>
              <a:rPr baseline="-32041" i="1"/>
              <a:t>i</a:t>
            </a:r>
            <a:r>
              <a:t> = </a:t>
            </a:r>
            <a:r>
              <a:rPr i="1"/>
              <a:t>E</a:t>
            </a:r>
            <a:r>
              <a:rPr baseline="-5999" i="1"/>
              <a:t>r’</a:t>
            </a:r>
            <a:r>
              <a:rPr baseline="-32041" i="1"/>
              <a:t>i</a:t>
            </a:r>
            <a:r>
              <a:t> </a:t>
            </a: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Note:</a:t>
            </a:r>
            <a:r>
              <a:t> if </a:t>
            </a:r>
            <a:r>
              <a:rPr i="1"/>
              <a:t>F</a:t>
            </a:r>
            <a:r>
              <a:t> = </a:t>
            </a:r>
            <a:r>
              <a:rPr i="1"/>
              <a:t>F’</a:t>
            </a:r>
            <a:r>
              <a:t>, then </a:t>
            </a:r>
            <a:r>
              <a:rPr i="1"/>
              <a:t>r</a:t>
            </a:r>
            <a:r>
              <a:rPr baseline="-27440" i="1"/>
              <a:t>i </a:t>
            </a:r>
            <a:r>
              <a:t>, </a:t>
            </a:r>
            <a:r>
              <a:rPr i="1"/>
              <a:t>r’</a:t>
            </a:r>
            <a:r>
              <a:rPr baseline="-27440" i="1"/>
              <a:t>i</a:t>
            </a:r>
            <a:r>
              <a:t> are pairs of elements corresponding to two sides of same bridge</a:t>
            </a: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  <a:r>
              <a:t>Set </a:t>
            </a:r>
            <a:r>
              <a:rPr i="1"/>
              <a:t>S</a:t>
            </a:r>
            <a:r>
              <a:rPr baseline="-5739" i="1"/>
              <a:t>r</a:t>
            </a:r>
            <a:r>
              <a:rPr baseline="-27440" i="1"/>
              <a:t>i</a:t>
            </a:r>
            <a:r>
              <a:t> = </a:t>
            </a:r>
            <a:r>
              <a:rPr i="1"/>
              <a:t>S</a:t>
            </a:r>
            <a:r>
              <a:rPr baseline="-5739" i="1"/>
              <a:t>r’</a:t>
            </a:r>
            <a:r>
              <a:rPr baseline="-27440" i="1"/>
              <a:t>i</a:t>
            </a:r>
            <a:r>
              <a:t> = </a:t>
            </a:r>
            <a:r>
              <a:t>ε</a:t>
            </a:r>
            <a:r>
              <a:t> for each </a:t>
            </a:r>
            <a:r>
              <a:rPr i="1"/>
              <a:t>i</a:t>
            </a:r>
            <a:r>
              <a:t>: 2 ≤ </a:t>
            </a:r>
            <a:r>
              <a:rPr i="1"/>
              <a:t>i</a:t>
            </a:r>
            <a:r>
              <a:t> ≤ </a:t>
            </a:r>
            <a:r>
              <a:rPr i="1"/>
              <a:t>L</a:t>
            </a: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  <a:r>
              <a:t>If </a:t>
            </a:r>
            <a:r>
              <a:rPr i="1"/>
              <a:t>F</a:t>
            </a:r>
            <a:r>
              <a:t> = </a:t>
            </a:r>
            <a:r>
              <a:rPr i="1"/>
              <a:t>F’</a:t>
            </a:r>
            <a:r>
              <a:t>, set  </a:t>
            </a:r>
            <a:r>
              <a:rPr i="1"/>
              <a:t>S</a:t>
            </a:r>
            <a:r>
              <a:rPr baseline="-5739" i="1"/>
              <a:t>r</a:t>
            </a:r>
            <a:r>
              <a:rPr baseline="-27440" i="1"/>
              <a:t>1</a:t>
            </a:r>
            <a:r>
              <a:t> = 0^Ф(</a:t>
            </a:r>
            <a:r>
              <a:rPr i="1"/>
              <a:t>U</a:t>
            </a:r>
            <a:r>
              <a:rPr baseline="-27440" i="1"/>
              <a:t>F </a:t>
            </a:r>
            <a:r>
              <a:t>, </a:t>
            </a:r>
            <a:r>
              <a:rPr i="1"/>
              <a:t>U</a:t>
            </a:r>
            <a:r>
              <a:rPr baseline="-27440" i="1"/>
              <a:t>F’</a:t>
            </a:r>
            <a:r>
              <a:t>)   and   </a:t>
            </a:r>
            <a:r>
              <a:rPr i="1"/>
              <a:t>S</a:t>
            </a:r>
            <a:r>
              <a:rPr baseline="-5739" i="1"/>
              <a:t>r’</a:t>
            </a:r>
            <a:r>
              <a:rPr baseline="-27440" i="1"/>
              <a:t>1</a:t>
            </a:r>
            <a:r>
              <a:t> = 1^Ф(</a:t>
            </a:r>
            <a:r>
              <a:rPr i="1"/>
              <a:t>U</a:t>
            </a:r>
            <a:r>
              <a:rPr baseline="-27440" i="1"/>
              <a:t>F </a:t>
            </a:r>
            <a:r>
              <a:t>, </a:t>
            </a:r>
            <a:r>
              <a:rPr i="1"/>
              <a:t>U</a:t>
            </a:r>
            <a:r>
              <a:rPr baseline="-27440" i="1"/>
              <a:t>F’</a:t>
            </a:r>
            <a:r>
              <a:t>)</a:t>
            </a: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  <a:r>
              <a:t>O.w., </a:t>
            </a:r>
            <a:r>
              <a:rPr i="1"/>
              <a:t>S</a:t>
            </a:r>
            <a:r>
              <a:rPr baseline="-5739" i="1"/>
              <a:t>r</a:t>
            </a:r>
            <a:r>
              <a:rPr baseline="-27440" i="1"/>
              <a:t>1</a:t>
            </a:r>
            <a:r>
              <a:t> = 0^Ф(</a:t>
            </a:r>
            <a:r>
              <a:rPr i="1"/>
              <a:t>U</a:t>
            </a:r>
            <a:r>
              <a:rPr baseline="-27440" i="1"/>
              <a:t>F </a:t>
            </a:r>
            <a:r>
              <a:t>, </a:t>
            </a:r>
            <a:r>
              <a:rPr i="1"/>
              <a:t>U</a:t>
            </a:r>
            <a:r>
              <a:rPr baseline="-27440" i="1"/>
              <a:t>F’</a:t>
            </a:r>
            <a:r>
              <a:t>) 1^Ф(</a:t>
            </a:r>
            <a:r>
              <a:rPr i="1"/>
              <a:t>U</a:t>
            </a:r>
            <a:r>
              <a:rPr baseline="-27440" i="1"/>
              <a:t>F’ </a:t>
            </a:r>
            <a:r>
              <a:t>, </a:t>
            </a:r>
            <a:r>
              <a:rPr i="1"/>
              <a:t>U</a:t>
            </a:r>
            <a:r>
              <a:rPr baseline="-27440" i="1"/>
              <a:t>F</a:t>
            </a:r>
            <a:r>
              <a:t>)   and   </a:t>
            </a:r>
            <a:r>
              <a:rPr i="1"/>
              <a:t>S</a:t>
            </a:r>
            <a:r>
              <a:rPr baseline="-5739" i="1"/>
              <a:t>r’</a:t>
            </a:r>
            <a:r>
              <a:rPr baseline="-27440" i="1"/>
              <a:t>1</a:t>
            </a:r>
            <a:r>
              <a:t> = 0^Ф(</a:t>
            </a:r>
            <a:r>
              <a:rPr i="1"/>
              <a:t>U</a:t>
            </a:r>
            <a:r>
              <a:rPr baseline="-27440" i="1"/>
              <a:t>F’ </a:t>
            </a:r>
            <a:r>
              <a:t>, </a:t>
            </a:r>
            <a:r>
              <a:rPr i="1"/>
              <a:t>U</a:t>
            </a:r>
            <a:r>
              <a:rPr baseline="-27440" i="1"/>
              <a:t>F</a:t>
            </a:r>
            <a:r>
              <a:t>) 1^Ф(</a:t>
            </a:r>
            <a:r>
              <a:rPr i="1"/>
              <a:t>U</a:t>
            </a:r>
            <a:r>
              <a:rPr baseline="-27440" i="1"/>
              <a:t>F </a:t>
            </a:r>
            <a:r>
              <a:t>, </a:t>
            </a:r>
            <a:r>
              <a:rPr i="1"/>
              <a:t>U</a:t>
            </a:r>
            <a:r>
              <a:rPr baseline="-27440" i="1"/>
              <a:t>F’</a:t>
            </a:r>
            <a:r>
              <a:t>)</a:t>
            </a: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  <a:r>
              <a:t>where 0/1^</a:t>
            </a:r>
            <a:r>
              <a:rPr i="1"/>
              <a:t>a</a:t>
            </a:r>
            <a:r>
              <a:t> denotes a string of </a:t>
            </a:r>
            <a:r>
              <a:rPr i="1"/>
              <a:t>a</a:t>
            </a:r>
            <a:r>
              <a:t> 0’s/1’s</a:t>
            </a: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832307">
              <a:spcBef>
                <a:spcPts val="0"/>
              </a:spcBef>
              <a:buSzTx/>
              <a:buNone/>
              <a:defRPr sz="2304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832307">
              <a:spcBef>
                <a:spcPts val="0"/>
              </a:spcBef>
              <a:buSzTx/>
              <a:buNone/>
              <a:defRPr b="1" sz="2304">
                <a:latin typeface="Verdana"/>
                <a:ea typeface="Verdana"/>
                <a:cs typeface="Verdana"/>
                <a:sym typeface="Verdana"/>
              </a:defRPr>
            </a:pPr>
            <a:r>
              <a:t>Example:</a:t>
            </a:r>
          </a:p>
          <a:p>
            <a:pPr lvl="1" marL="0" indent="146303" defTabSz="832307">
              <a:spcBef>
                <a:spcPts val="0"/>
              </a:spcBef>
              <a:buSzTx/>
              <a:buNone/>
              <a:defRPr sz="2048"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L</a:t>
            </a:r>
            <a:r>
              <a:t> = 3, Ф(</a:t>
            </a:r>
            <a:r>
              <a:rPr i="1"/>
              <a:t>U</a:t>
            </a:r>
            <a:r>
              <a:rPr baseline="-27337" i="1"/>
              <a:t>F </a:t>
            </a:r>
            <a:r>
              <a:t>, </a:t>
            </a:r>
            <a:r>
              <a:rPr i="1"/>
              <a:t>U</a:t>
            </a:r>
            <a:r>
              <a:rPr baseline="-27337" i="1"/>
              <a:t>F’</a:t>
            </a:r>
            <a:r>
              <a:t>) = 2 and Ф(</a:t>
            </a:r>
            <a:r>
              <a:rPr i="1"/>
              <a:t>U</a:t>
            </a:r>
            <a:r>
              <a:rPr baseline="-27337" i="1"/>
              <a:t>F’ </a:t>
            </a:r>
            <a:r>
              <a:t>, </a:t>
            </a:r>
            <a:r>
              <a:rPr i="1"/>
              <a:t>U</a:t>
            </a:r>
            <a:r>
              <a:rPr baseline="-27337" i="1"/>
              <a:t>F</a:t>
            </a:r>
            <a:r>
              <a:t>) = 1</a:t>
            </a:r>
          </a:p>
          <a:p>
            <a:pPr lvl="1" marL="0" indent="146303" defTabSz="832307">
              <a:spcBef>
                <a:spcPts val="0"/>
              </a:spcBef>
              <a:buSzTx/>
              <a:buNone/>
              <a:defRPr sz="2048"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S</a:t>
            </a:r>
            <a:r>
              <a:rPr baseline="-5707" i="1"/>
              <a:t>r</a:t>
            </a:r>
            <a:r>
              <a:rPr baseline="-30121" i="1"/>
              <a:t>1 </a:t>
            </a:r>
            <a:r>
              <a:t> = 001 , </a:t>
            </a:r>
            <a:r>
              <a:rPr i="1"/>
              <a:t>S</a:t>
            </a:r>
            <a:r>
              <a:rPr baseline="-5707" i="1"/>
              <a:t>r’</a:t>
            </a:r>
            <a:r>
              <a:rPr baseline="-30121" i="1"/>
              <a:t>1 </a:t>
            </a:r>
            <a:r>
              <a:t> = 011 and </a:t>
            </a:r>
            <a:r>
              <a:rPr i="1"/>
              <a:t>S</a:t>
            </a:r>
            <a:r>
              <a:rPr baseline="-5707" i="1"/>
              <a:t>r</a:t>
            </a:r>
            <a:r>
              <a:rPr baseline="-30121" i="1"/>
              <a:t>2</a:t>
            </a:r>
            <a:r>
              <a:t> = </a:t>
            </a:r>
            <a:r>
              <a:rPr i="1"/>
              <a:t>S</a:t>
            </a:r>
            <a:r>
              <a:rPr baseline="-5707" i="1"/>
              <a:t>r’</a:t>
            </a:r>
            <a:r>
              <a:rPr baseline="-30121" i="1"/>
              <a:t>2 </a:t>
            </a:r>
            <a:r>
              <a:t>= </a:t>
            </a:r>
            <a:r>
              <a:rPr i="1"/>
              <a:t>S</a:t>
            </a:r>
            <a:r>
              <a:rPr baseline="-5707" i="1"/>
              <a:t>r</a:t>
            </a:r>
            <a:r>
              <a:rPr baseline="-30121" i="1"/>
              <a:t>3 </a:t>
            </a:r>
            <a:r>
              <a:t>= </a:t>
            </a:r>
            <a:r>
              <a:rPr i="1"/>
              <a:t>S</a:t>
            </a:r>
            <a:r>
              <a:rPr baseline="-5707" i="1"/>
              <a:t>r’</a:t>
            </a:r>
            <a:r>
              <a:rPr baseline="-30121" i="1"/>
              <a:t>3</a:t>
            </a:r>
            <a:r>
              <a:t> = </a:t>
            </a:r>
            <a:r>
              <a:t>ε</a:t>
            </a:r>
          </a:p>
        </p:txBody>
      </p:sp>
      <p:sp>
        <p:nvSpPr>
          <p:cNvPr id="673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6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67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67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67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67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67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67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67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672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Recall: necessary properties for R(F)…"/>
          <p:cNvSpPr txBox="1"/>
          <p:nvPr>
            <p:ph type="body" idx="4294967295"/>
          </p:nvPr>
        </p:nvSpPr>
        <p:spPr>
          <a:xfrm>
            <a:off x="812799" y="416667"/>
            <a:ext cx="11379201" cy="8920266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Recall: necessary properties for </a:t>
            </a:r>
            <a:r>
              <a:rPr i="1"/>
              <a:t>R</a:t>
            </a:r>
            <a:r>
              <a:t>(</a:t>
            </a:r>
            <a:r>
              <a:rPr i="1"/>
              <a:t>F</a:t>
            </a:r>
            <a:r>
              <a:t>)</a:t>
            </a:r>
          </a:p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(p1) </a:t>
            </a:r>
            <a:r>
              <a:t>There is some planar graph whose planar representation is given by the </a:t>
            </a:r>
            <a:r>
              <a:rPr i="1"/>
              <a:t>E</a:t>
            </a:r>
            <a:r>
              <a:t>-fields of the list in </a:t>
            </a:r>
            <a:r>
              <a:rPr i="1"/>
              <a:t>R.</a:t>
            </a:r>
            <a:endParaRPr i="1"/>
          </a:p>
          <a:p>
            <a:pPr marL="0" indent="0" defTabSz="1300480">
              <a:lnSpc>
                <a:spcPct val="90000"/>
              </a:lnSpc>
              <a:spcBef>
                <a:spcPts val="80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i="1"/>
              <a:t>This is automatically satisfied since we have built R from a planar representation</a:t>
            </a: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300480">
              <a:spcBef>
                <a:spcPts val="0"/>
              </a:spcBef>
              <a:buSzTx/>
              <a:buNone/>
              <a:defRPr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(p2) </a:t>
            </a:r>
            <a:r>
              <a:t>For each pair of elements </a:t>
            </a:r>
            <a:r>
              <a:rPr i="1"/>
              <a:t>r</a:t>
            </a:r>
            <a:r>
              <a:t> and </a:t>
            </a:r>
            <a:r>
              <a:rPr i="1"/>
              <a:t>r’</a:t>
            </a:r>
            <a:r>
              <a:t> in </a:t>
            </a:r>
            <a:r>
              <a:rPr i="1"/>
              <a:t>R</a:t>
            </a:r>
            <a:r>
              <a:t> with </a:t>
            </a:r>
            <a:r>
              <a:rPr i="1"/>
              <a:t>E</a:t>
            </a:r>
            <a:r>
              <a:rPr baseline="-19722" i="1"/>
              <a:t>r </a:t>
            </a:r>
            <a:r>
              <a:t>= </a:t>
            </a:r>
            <a:r>
              <a:rPr i="1"/>
              <a:t>E</a:t>
            </a:r>
            <a:r>
              <a:rPr baseline="-19722" i="1"/>
              <a:t>r’</a:t>
            </a:r>
            <a:r>
              <a:t>, can obtain </a:t>
            </a:r>
            <a:r>
              <a:rPr i="1"/>
              <a:t>S</a:t>
            </a:r>
            <a:r>
              <a:rPr baseline="-19722" i="1"/>
              <a:t>r’</a:t>
            </a:r>
            <a:r>
              <a:t> by applying bitwise negation to the reversion of </a:t>
            </a:r>
            <a:r>
              <a:rPr i="1"/>
              <a:t>S</a:t>
            </a:r>
            <a:r>
              <a:rPr baseline="-19722" i="1"/>
              <a:t>r </a:t>
            </a:r>
            <a:r>
              <a:rPr i="1"/>
              <a:t>.</a:t>
            </a:r>
            <a:endParaRPr baseline="-19722" i="1"/>
          </a:p>
          <a:p>
            <a:pPr marL="0" indent="0" defTabSz="1300480">
              <a:lnSpc>
                <a:spcPct val="90000"/>
              </a:lnSpc>
              <a:spcBef>
                <a:spcPts val="800"/>
              </a:spcBef>
              <a:buSzTx/>
              <a:buNone/>
              <a:defRPr i="1">
                <a:latin typeface="Verdana"/>
                <a:ea typeface="Verdana"/>
                <a:cs typeface="Verdana"/>
                <a:sym typeface="Verdana"/>
              </a:defRPr>
            </a:pPr>
            <a:r>
              <a:t>This follows from the assignment of the S-values.</a:t>
            </a:r>
          </a:p>
        </p:txBody>
      </p:sp>
      <p:sp>
        <p:nvSpPr>
          <p:cNvPr id="676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75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Recall: necessary properties for R(F)…"/>
          <p:cNvSpPr txBox="1"/>
          <p:nvPr>
            <p:ph type="body" idx="4294967295"/>
          </p:nvPr>
        </p:nvSpPr>
        <p:spPr>
          <a:xfrm>
            <a:off x="812799" y="416667"/>
            <a:ext cx="11379201" cy="8920266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235455">
              <a:spcBef>
                <a:spcPts val="900"/>
              </a:spcBef>
              <a:buSzTx/>
              <a:buNone/>
              <a:defRPr sz="3989">
                <a:latin typeface="Verdana"/>
                <a:ea typeface="Verdana"/>
                <a:cs typeface="Verdana"/>
                <a:sym typeface="Verdana"/>
              </a:defRPr>
            </a:pPr>
            <a:r>
              <a:t>Recall: necessary properties for </a:t>
            </a:r>
            <a:r>
              <a:rPr i="1"/>
              <a:t>R</a:t>
            </a:r>
            <a:r>
              <a:t>(</a:t>
            </a:r>
            <a:r>
              <a:rPr i="1"/>
              <a:t>F</a:t>
            </a:r>
            <a:r>
              <a:t>)</a:t>
            </a:r>
          </a:p>
          <a:p>
            <a:pPr marL="0" indent="0" defTabSz="1235455">
              <a:spcBef>
                <a:spcPts val="0"/>
              </a:spcBef>
              <a:buSzTx/>
              <a:buNone/>
              <a:defRPr sz="3420">
                <a:latin typeface="Verdana"/>
                <a:ea typeface="Verdana"/>
                <a:cs typeface="Verdana"/>
                <a:sym typeface="Verdana"/>
              </a:defRPr>
            </a:pPr>
            <a:endParaRPr baseline="-20444" i="1"/>
          </a:p>
          <a:p>
            <a:pPr marL="0" indent="0" defTabSz="1235455">
              <a:spcBef>
                <a:spcPts val="0"/>
              </a:spcBef>
              <a:buSzTx/>
              <a:buNone/>
              <a:defRPr sz="3420"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(p3)</a:t>
            </a:r>
            <a:r>
              <a:t> For each element </a:t>
            </a:r>
            <a:r>
              <a:rPr i="1"/>
              <a:t>r</a:t>
            </a:r>
            <a:r>
              <a:t> in </a:t>
            </a:r>
            <a:r>
              <a:rPr i="1"/>
              <a:t>R</a:t>
            </a:r>
            <a:r>
              <a:t>, define th</a:t>
            </a:r>
            <a:r>
              <a:t>e </a:t>
            </a:r>
            <a:r>
              <a:t>rotation</a:t>
            </a:r>
            <a:r>
              <a:t> </a:t>
            </a:r>
            <a:r>
              <a:rPr i="1"/>
              <a:t>p</a:t>
            </a:r>
            <a:r>
              <a:t>(</a:t>
            </a:r>
            <a:r>
              <a:rPr i="1"/>
              <a:t>r</a:t>
            </a:r>
            <a:r>
              <a:t>) as follows: </a:t>
            </a:r>
            <a:br/>
            <a:r>
              <a:rPr i="1"/>
              <a:t>p</a:t>
            </a:r>
            <a:r>
              <a:t>(</a:t>
            </a:r>
            <a:r>
              <a:rPr i="1"/>
              <a:t>r</a:t>
            </a:r>
            <a:r>
              <a:t>)</a:t>
            </a:r>
            <a:r>
              <a:t> = |</a:t>
            </a:r>
            <a:r>
              <a:rPr i="1"/>
              <a:t>S</a:t>
            </a:r>
            <a:r>
              <a:rPr baseline="-20444" i="1"/>
              <a:t>r</a:t>
            </a:r>
            <a:r>
              <a:t>|</a:t>
            </a:r>
            <a:r>
              <a:rPr baseline="-5999"/>
              <a:t>0</a:t>
            </a:r>
            <a:r>
              <a:t> – |</a:t>
            </a:r>
            <a:r>
              <a:rPr i="1"/>
              <a:t>S</a:t>
            </a:r>
            <a:r>
              <a:rPr baseline="-20444" i="1"/>
              <a:t>r</a:t>
            </a:r>
            <a:r>
              <a:t>|</a:t>
            </a:r>
            <a:r>
              <a:rPr baseline="-5999"/>
              <a:t>1</a:t>
            </a:r>
            <a:r>
              <a:t> + 2 – </a:t>
            </a:r>
            <a:r>
              <a:rPr i="1"/>
              <a:t>A</a:t>
            </a:r>
            <a:r>
              <a:rPr baseline="-5999" i="1"/>
              <a:t>r</a:t>
            </a:r>
            <a:r>
              <a:t>/90, </a:t>
            </a:r>
            <a:br/>
            <a:r>
              <a:t>where |</a:t>
            </a:r>
            <a:r>
              <a:rPr i="1"/>
              <a:t>S</a:t>
            </a:r>
            <a:r>
              <a:rPr baseline="-20444" i="1"/>
              <a:t>r</a:t>
            </a:r>
            <a:r>
              <a:t>|</a:t>
            </a:r>
            <a:r>
              <a:rPr baseline="-5999"/>
              <a:t>0/1</a:t>
            </a:r>
            <a:r>
              <a:t> denote the number of 0’s/1</a:t>
            </a:r>
            <a:r>
              <a:t>’s in </a:t>
            </a:r>
            <a:r>
              <a:rPr i="1"/>
              <a:t>S</a:t>
            </a:r>
            <a:r>
              <a:rPr baseline="-20444" i="1"/>
              <a:t>r</a:t>
            </a:r>
            <a:r>
              <a:rPr baseline="175" i="1"/>
              <a:t>.</a:t>
            </a:r>
            <a:endParaRPr baseline="175" i="1"/>
          </a:p>
          <a:p>
            <a:pPr marL="0" indent="0" defTabSz="1235455">
              <a:spcBef>
                <a:spcPts val="0"/>
              </a:spcBef>
              <a:buSzTx/>
              <a:buNone/>
              <a:defRPr sz="3420">
                <a:latin typeface="Verdana"/>
                <a:ea typeface="Verdana"/>
                <a:cs typeface="Verdana"/>
                <a:sym typeface="Verdana"/>
              </a:defRPr>
            </a:pPr>
            <a:r>
              <a:rPr baseline="175"/>
              <a:t>Then Σ</a:t>
            </a:r>
            <a:r>
              <a:rPr baseline="-5824" i="1"/>
              <a:t>r</a:t>
            </a:r>
            <a:r>
              <a:rPr baseline="-5824"/>
              <a:t>∈</a:t>
            </a:r>
            <a:r>
              <a:rPr baseline="-5824" i="1"/>
              <a:t>R</a:t>
            </a:r>
            <a:r>
              <a:rPr baseline="-5824"/>
              <a:t>(</a:t>
            </a:r>
            <a:r>
              <a:rPr baseline="-5824" i="1"/>
              <a:t>F</a:t>
            </a:r>
            <a:r>
              <a:rPr baseline="-5824"/>
              <a:t>)</a:t>
            </a:r>
            <a:r>
              <a:rPr baseline="175"/>
              <a:t> </a:t>
            </a:r>
            <a:r>
              <a:rPr baseline="175" i="1"/>
              <a:t>p</a:t>
            </a:r>
            <a:r>
              <a:rPr baseline="175"/>
              <a:t>(</a:t>
            </a:r>
            <a:r>
              <a:rPr baseline="175" i="1"/>
              <a:t>r</a:t>
            </a:r>
            <a:r>
              <a:rPr baseline="175"/>
              <a:t>) = -4 if </a:t>
            </a:r>
            <a:r>
              <a:rPr baseline="175" i="1"/>
              <a:t>F</a:t>
            </a:r>
            <a:r>
              <a:rPr baseline="175"/>
              <a:t> is external face, +4 otherwise.</a:t>
            </a:r>
          </a:p>
          <a:p>
            <a:pPr marL="0" indent="0" defTabSz="1235455">
              <a:lnSpc>
                <a:spcPct val="90000"/>
              </a:lnSpc>
              <a:spcBef>
                <a:spcPts val="800"/>
              </a:spcBef>
              <a:buSzTx/>
              <a:buNone/>
              <a:defRPr i="1" sz="3420">
                <a:latin typeface="Verdana"/>
                <a:ea typeface="Verdana"/>
                <a:cs typeface="Verdana"/>
                <a:sym typeface="Verdana"/>
              </a:defRPr>
            </a:pPr>
            <a:r>
              <a:t>This </a:t>
            </a:r>
            <a:r>
              <a:t>follows from the definition that every source produces 4 units.</a:t>
            </a:r>
          </a:p>
          <a:p>
            <a:pPr marL="0" indent="0" defTabSz="1235455">
              <a:lnSpc>
                <a:spcPct val="90000"/>
              </a:lnSpc>
              <a:spcBef>
                <a:spcPts val="800"/>
              </a:spcBef>
              <a:buSzTx/>
              <a:buNone/>
              <a:defRPr sz="3420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235455">
              <a:spcBef>
                <a:spcPts val="0"/>
              </a:spcBef>
              <a:buSzTx/>
              <a:buNone/>
              <a:defRPr sz="3420"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(p4)</a:t>
            </a:r>
            <a:r>
              <a:t> For each vertex </a:t>
            </a:r>
            <a:r>
              <a:rPr i="1"/>
              <a:t>v</a:t>
            </a:r>
            <a:r>
              <a:t>, the sum of the vertex angles around </a:t>
            </a:r>
            <a:r>
              <a:rPr i="1"/>
              <a:t>v</a:t>
            </a:r>
            <a:r>
              <a:t> given by the </a:t>
            </a:r>
            <a:r>
              <a:rPr i="1"/>
              <a:t>A</a:t>
            </a:r>
            <a:r>
              <a:t>-fields in </a:t>
            </a:r>
            <a:r>
              <a:rPr i="1"/>
              <a:t>R</a:t>
            </a:r>
            <a:r>
              <a:t> is equal to 360 degrees.</a:t>
            </a:r>
          </a:p>
          <a:p>
            <a:pPr marL="0" indent="0" defTabSz="1235455">
              <a:lnSpc>
                <a:spcPct val="90000"/>
              </a:lnSpc>
              <a:spcBef>
                <a:spcPts val="800"/>
              </a:spcBef>
              <a:buSzTx/>
              <a:buNone/>
              <a:defRPr i="1" sz="3420">
                <a:latin typeface="Verdana"/>
                <a:ea typeface="Verdana"/>
                <a:cs typeface="Verdana"/>
                <a:sym typeface="Verdana"/>
              </a:defRPr>
            </a:pPr>
            <a:r>
              <a:t>Solving the equation by replacing with the flow equations makes this satisfied (exercise).</a:t>
            </a:r>
          </a:p>
        </p:txBody>
      </p:sp>
      <p:sp>
        <p:nvSpPr>
          <p:cNvPr id="679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6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678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Flow-Augmenting Cycles"/>
          <p:cNvSpPr txBox="1"/>
          <p:nvPr>
            <p:ph type="title"/>
          </p:nvPr>
        </p:nvSpPr>
        <p:spPr>
          <a:xfrm>
            <a:off x="952500" y="224427"/>
            <a:ext cx="11099800" cy="1298657"/>
          </a:xfrm>
          <a:prstGeom prst="rect">
            <a:avLst/>
          </a:prstGeom>
        </p:spPr>
        <p:txBody>
          <a:bodyPr/>
          <a:lstStyle>
            <a:lvl1pPr defTabSz="560831">
              <a:defRPr sz="7679"/>
            </a:lvl1pPr>
          </a:lstStyle>
          <a:p>
            <a:pPr/>
            <a:r>
              <a:t>Flow-Augmenting Cycles</a:t>
            </a:r>
          </a:p>
        </p:txBody>
      </p:sp>
      <p:sp>
        <p:nvSpPr>
          <p:cNvPr id="682" name="Recall: must have λ(e) ≤ Ф(e) ≤ μ(e)…"/>
          <p:cNvSpPr txBox="1"/>
          <p:nvPr>
            <p:ph type="body" idx="1"/>
          </p:nvPr>
        </p:nvSpPr>
        <p:spPr>
          <a:xfrm>
            <a:off x="952500" y="1684217"/>
            <a:ext cx="11099800" cy="7969075"/>
          </a:xfrm>
          <a:prstGeom prst="rect">
            <a:avLst/>
          </a:prstGeom>
        </p:spPr>
        <p:txBody>
          <a:bodyPr/>
          <a:lstStyle/>
          <a:p>
            <a:pPr marL="0" indent="0" defTabSz="1131417">
              <a:spcBef>
                <a:spcPts val="0"/>
              </a:spcBef>
              <a:buSzTx/>
              <a:buNone/>
              <a:defRPr sz="3132"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Recall:</a:t>
            </a:r>
            <a:r>
              <a:t> must have λ(</a:t>
            </a:r>
            <a:r>
              <a:rPr i="1"/>
              <a:t>e</a:t>
            </a:r>
            <a:r>
              <a:t>) ≤ Ф(</a:t>
            </a:r>
            <a:r>
              <a:rPr i="1"/>
              <a:t>e</a:t>
            </a:r>
            <a:r>
              <a:t>) ≤ μ(</a:t>
            </a:r>
            <a:r>
              <a:rPr i="1"/>
              <a:t>e</a:t>
            </a:r>
            <a:r>
              <a:t>)</a:t>
            </a:r>
          </a:p>
          <a:p>
            <a:pPr marL="0" indent="0" defTabSz="1131417">
              <a:spcBef>
                <a:spcPts val="0"/>
              </a:spcBef>
              <a:buSzTx/>
              <a:buNone/>
              <a:defRPr sz="3132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131417">
              <a:spcBef>
                <a:spcPts val="0"/>
              </a:spcBef>
              <a:buSzTx/>
              <a:buNone/>
              <a:defRPr sz="3132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Flow-augmenting cycle</a:t>
            </a:r>
            <a:r>
              <a:t> </a:t>
            </a:r>
            <a:r>
              <a:rPr i="1"/>
              <a:t>C</a:t>
            </a:r>
            <a:r>
              <a:t> w.r.t. flow Ф:</a:t>
            </a:r>
          </a:p>
          <a:p>
            <a:pPr marL="0" indent="0" defTabSz="1131417">
              <a:spcBef>
                <a:spcPts val="0"/>
              </a:spcBef>
              <a:buSzTx/>
              <a:buNone/>
              <a:defRPr sz="3132">
                <a:latin typeface="Verdana"/>
                <a:ea typeface="Verdana"/>
                <a:cs typeface="Verdana"/>
                <a:sym typeface="Verdana"/>
              </a:defRPr>
            </a:pPr>
            <a:r>
              <a:t>Cycle in undirected graph resulting from network </a:t>
            </a:r>
            <a:r>
              <a:rPr i="1"/>
              <a:t>N</a:t>
            </a:r>
            <a:r>
              <a:t> by ignoring arc directions s.t.</a:t>
            </a:r>
          </a:p>
          <a:p>
            <a:pPr marL="386715" indent="-386715" defTabSz="1131417">
              <a:spcBef>
                <a:spcPts val="0"/>
              </a:spcBef>
              <a:defRPr sz="3132">
                <a:latin typeface="Verdana"/>
                <a:ea typeface="Verdana"/>
                <a:cs typeface="Verdana"/>
                <a:sym typeface="Verdana"/>
              </a:defRPr>
            </a:pPr>
            <a:r>
              <a:t>For every arc </a:t>
            </a:r>
            <a:r>
              <a:rPr i="1"/>
              <a:t>a</a:t>
            </a:r>
            <a:r>
              <a:t> traversed by </a:t>
            </a:r>
            <a:r>
              <a:rPr i="1"/>
              <a:t>C</a:t>
            </a:r>
            <a:r>
              <a:t> in forward direction (</a:t>
            </a:r>
            <a:r>
              <a:rPr b="1">
                <a:solidFill>
                  <a:srgbClr val="FF2600"/>
                </a:solidFill>
              </a:rPr>
              <a:t>forward arc</a:t>
            </a:r>
            <a:r>
              <a:t>), have Ф(</a:t>
            </a:r>
            <a:r>
              <a:rPr i="1"/>
              <a:t>e</a:t>
            </a:r>
            <a:r>
              <a:t>) &lt; μ(</a:t>
            </a:r>
            <a:r>
              <a:rPr i="1"/>
              <a:t>e</a:t>
            </a:r>
            <a:r>
              <a:t>)</a:t>
            </a:r>
          </a:p>
          <a:p>
            <a:pPr marL="386715" indent="-386715" defTabSz="1131417">
              <a:spcBef>
                <a:spcPts val="0"/>
              </a:spcBef>
              <a:defRPr sz="3132">
                <a:latin typeface="Verdana"/>
                <a:ea typeface="Verdana"/>
                <a:cs typeface="Verdana"/>
                <a:sym typeface="Verdana"/>
              </a:defRPr>
            </a:pPr>
            <a:r>
              <a:t>For every arc </a:t>
            </a:r>
            <a:r>
              <a:rPr i="1"/>
              <a:t>a</a:t>
            </a:r>
            <a:r>
              <a:t> traversed by </a:t>
            </a:r>
            <a:r>
              <a:rPr i="1"/>
              <a:t>C</a:t>
            </a:r>
            <a:r>
              <a:t> in backward direction (</a:t>
            </a:r>
            <a:r>
              <a:rPr b="1">
                <a:solidFill>
                  <a:srgbClr val="FF2600"/>
                </a:solidFill>
              </a:rPr>
              <a:t>backward arc</a:t>
            </a:r>
            <a:r>
              <a:t>), have Ф(</a:t>
            </a:r>
            <a:r>
              <a:rPr i="1"/>
              <a:t>e</a:t>
            </a:r>
            <a:r>
              <a:t>) &gt; λ(</a:t>
            </a:r>
            <a:r>
              <a:rPr i="1"/>
              <a:t>e</a:t>
            </a:r>
            <a:r>
              <a:t>)</a:t>
            </a:r>
            <a:br/>
          </a:p>
          <a:p>
            <a:pPr marL="0" indent="0" defTabSz="1131417">
              <a:spcBef>
                <a:spcPts val="0"/>
              </a:spcBef>
              <a:buSzTx/>
              <a:buNone/>
              <a:defRPr sz="3132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solidFill>
                  <a:srgbClr val="FF2600"/>
                </a:solidFill>
              </a:rPr>
              <a:t>Cost</a:t>
            </a:r>
            <a:r>
              <a:t> of </a:t>
            </a:r>
            <a:r>
              <a:rPr i="1"/>
              <a:t>C</a:t>
            </a:r>
            <a:r>
              <a:t> = sum of costs of forward arcs – </a:t>
            </a:r>
            <a:br/>
            <a:r>
              <a:t>sum of costs of backward arcs</a:t>
            </a:r>
          </a:p>
          <a:p>
            <a:pPr marL="0" indent="0" defTabSz="1131417">
              <a:spcBef>
                <a:spcPts val="0"/>
              </a:spcBef>
              <a:buSzTx/>
              <a:buNone/>
              <a:defRPr sz="3132">
                <a:latin typeface="Verdana"/>
                <a:ea typeface="Verdana"/>
                <a:cs typeface="Verdana"/>
                <a:sym typeface="Verdana"/>
              </a:defRPr>
            </a:pPr>
          </a:p>
          <a:p>
            <a:pPr marL="0" indent="0" defTabSz="1131417">
              <a:spcBef>
                <a:spcPts val="0"/>
              </a:spcBef>
              <a:buSzTx/>
              <a:buNone/>
              <a:defRPr sz="3132">
                <a:latin typeface="Verdana"/>
                <a:ea typeface="Verdana"/>
                <a:cs typeface="Verdana"/>
                <a:sym typeface="Verdana"/>
              </a:defRPr>
            </a:pPr>
            <a:r>
              <a:t>We </a:t>
            </a:r>
            <a:r>
              <a:rPr b="1">
                <a:solidFill>
                  <a:srgbClr val="FF2600"/>
                </a:solidFill>
              </a:rPr>
              <a:t>augment the flow</a:t>
            </a:r>
            <a:r>
              <a:t> along cycle </a:t>
            </a:r>
            <a:r>
              <a:rPr i="1"/>
              <a:t>C</a:t>
            </a:r>
            <a:r>
              <a:t> by increasing/decreasing the flow in forward/backward cycles by 1 unit</a:t>
            </a:r>
          </a:p>
        </p:txBody>
      </p:sp>
      <p:sp>
        <p:nvSpPr>
          <p:cNvPr id="683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82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Minimizing Bends"/>
          <p:cNvSpPr txBox="1"/>
          <p:nvPr>
            <p:ph type="title"/>
          </p:nvPr>
        </p:nvSpPr>
        <p:spPr>
          <a:xfrm>
            <a:off x="952500" y="224427"/>
            <a:ext cx="11099800" cy="1298657"/>
          </a:xfrm>
          <a:prstGeom prst="rect">
            <a:avLst/>
          </a:prstGeom>
        </p:spPr>
        <p:txBody>
          <a:bodyPr/>
          <a:lstStyle>
            <a:lvl1pPr defTabSz="572516">
              <a:defRPr sz="7840"/>
            </a:lvl1pPr>
          </a:lstStyle>
          <a:p>
            <a:pPr/>
            <a:r>
              <a:t>Minimizing Bends</a:t>
            </a:r>
          </a:p>
        </p:txBody>
      </p:sp>
      <p:sp>
        <p:nvSpPr>
          <p:cNvPr id="686" name="Theorem: Flow Ф of network N is of minimum cost iff N has no flow-augmenting cycles of negative costs.…"/>
          <p:cNvSpPr txBox="1"/>
          <p:nvPr>
            <p:ph type="body" idx="1"/>
          </p:nvPr>
        </p:nvSpPr>
        <p:spPr>
          <a:xfrm>
            <a:off x="952500" y="1684217"/>
            <a:ext cx="11616226" cy="7856159"/>
          </a:xfrm>
          <a:prstGeom prst="rect">
            <a:avLst/>
          </a:prstGeom>
        </p:spPr>
        <p:txBody>
          <a:bodyPr/>
          <a:lstStyle/>
          <a:p>
            <a:pPr marL="0" indent="0" defTabSz="1001369">
              <a:spcBef>
                <a:spcPts val="0"/>
              </a:spcBef>
              <a:buSzTx/>
              <a:buNone/>
              <a:defRPr b="1" sz="2772">
                <a:latin typeface="Verdana"/>
                <a:ea typeface="Verdana"/>
                <a:cs typeface="Verdana"/>
                <a:sym typeface="Verdana"/>
              </a:defRPr>
            </a:pPr>
            <a:r>
              <a:t>Theorem:</a:t>
            </a:r>
            <a:r>
              <a:rPr b="0"/>
              <a:t> Flow Ф of network </a:t>
            </a:r>
            <a:r>
              <a:rPr b="0" i="1"/>
              <a:t>N</a:t>
            </a:r>
            <a:r>
              <a:rPr b="0"/>
              <a:t> is of minimum cost iff </a:t>
            </a:r>
            <a:r>
              <a:rPr b="0" i="1"/>
              <a:t>N</a:t>
            </a:r>
            <a:r>
              <a:rPr b="0"/>
              <a:t> has no flow-augmenting cycles of negative costs.</a:t>
            </a:r>
            <a:endParaRPr b="0"/>
          </a:p>
          <a:p>
            <a:pPr marL="0" indent="0" defTabSz="1001369">
              <a:spcBef>
                <a:spcPts val="0"/>
              </a:spcBef>
              <a:buSzTx/>
              <a:buNone/>
              <a:defRPr b="1" sz="2772">
                <a:latin typeface="Verdana"/>
                <a:ea typeface="Verdana"/>
                <a:cs typeface="Verdana"/>
                <a:sym typeface="Verdana"/>
              </a:defRPr>
            </a:pPr>
            <a:endParaRPr b="0"/>
          </a:p>
          <a:p>
            <a:pPr marL="0" indent="0" defTabSz="1001369">
              <a:spcBef>
                <a:spcPts val="0"/>
              </a:spcBef>
              <a:buSzTx/>
              <a:buNone/>
              <a:defRPr b="1" sz="2772">
                <a:latin typeface="Verdana"/>
                <a:ea typeface="Verdana"/>
                <a:cs typeface="Verdana"/>
                <a:sym typeface="Verdana"/>
              </a:defRPr>
            </a:pPr>
            <a:r>
              <a:rPr b="0"/>
              <a:t>Applied to our problem:</a:t>
            </a:r>
            <a:endParaRPr b="0"/>
          </a:p>
          <a:p>
            <a:pPr marL="0" indent="0" defTabSz="1001369">
              <a:spcBef>
                <a:spcPts val="0"/>
              </a:spcBef>
              <a:buSzTx/>
              <a:buNone/>
              <a:defRPr b="1" sz="2772">
                <a:latin typeface="Verdana"/>
                <a:ea typeface="Verdana"/>
                <a:cs typeface="Verdana"/>
                <a:sym typeface="Verdana"/>
              </a:defRPr>
            </a:pPr>
            <a:endParaRPr b="0"/>
          </a:p>
          <a:p>
            <a:pPr marL="0" indent="0" defTabSz="1001369">
              <a:spcBef>
                <a:spcPts val="0"/>
              </a:spcBef>
              <a:buSzTx/>
              <a:buNone/>
              <a:defRPr b="1" sz="2772">
                <a:latin typeface="Verdana"/>
                <a:ea typeface="Verdana"/>
                <a:cs typeface="Verdana"/>
                <a:sym typeface="Verdana"/>
              </a:defRPr>
            </a:pPr>
            <a:r>
              <a:t>Theorem:</a:t>
            </a:r>
            <a:r>
              <a:rPr b="0"/>
              <a:t> Orthogonal graph </a:t>
            </a:r>
            <a:r>
              <a:rPr b="0" i="1"/>
              <a:t>G</a:t>
            </a:r>
            <a:r>
              <a:rPr b="0"/>
              <a:t> has minimum number of bends among all orthogonal graphs with same planar representation iff there is no directed closed simple curve </a:t>
            </a:r>
            <a:r>
              <a:rPr b="0" i="1"/>
              <a:t>J</a:t>
            </a:r>
            <a:r>
              <a:rPr b="0"/>
              <a:t> s.t.</a:t>
            </a:r>
            <a:endParaRPr b="0"/>
          </a:p>
          <a:p>
            <a:pPr marL="488950" indent="-488950" defTabSz="1001369">
              <a:spcBef>
                <a:spcPts val="0"/>
              </a:spcBef>
              <a:buSzPct val="100000"/>
              <a:buAutoNum type="arabicPeriod" startAt="1"/>
              <a:defRPr b="1" sz="2772">
                <a:latin typeface="Verdana"/>
                <a:ea typeface="Verdana"/>
                <a:cs typeface="Verdana"/>
                <a:sym typeface="Verdana"/>
              </a:defRPr>
            </a:pPr>
            <a:r>
              <a:rPr b="0" i="1"/>
              <a:t>J </a:t>
            </a:r>
            <a:r>
              <a:rPr b="0"/>
              <a:t>intersects each edge of </a:t>
            </a:r>
            <a:r>
              <a:rPr b="0" i="1"/>
              <a:t>G</a:t>
            </a:r>
            <a:r>
              <a:rPr b="0"/>
              <a:t> at most twice</a:t>
            </a:r>
            <a:endParaRPr b="0"/>
          </a:p>
          <a:p>
            <a:pPr marL="488950" indent="-488950" defTabSz="1001369">
              <a:spcBef>
                <a:spcPts val="0"/>
              </a:spcBef>
              <a:buSzPct val="100000"/>
              <a:buAutoNum type="arabicPeriod" startAt="1"/>
              <a:defRPr b="1" i="1" sz="2772">
                <a:latin typeface="Verdana"/>
                <a:ea typeface="Verdana"/>
                <a:cs typeface="Verdana"/>
                <a:sym typeface="Verdana"/>
              </a:defRPr>
            </a:pPr>
            <a:r>
              <a:rPr b="0"/>
              <a:t>J</a:t>
            </a:r>
            <a:r>
              <a:rPr b="0" i="0"/>
              <a:t> enters vertices of </a:t>
            </a:r>
            <a:r>
              <a:rPr b="0"/>
              <a:t>G</a:t>
            </a:r>
            <a:r>
              <a:rPr b="0" i="0"/>
              <a:t> only from angles ≥ 180°</a:t>
            </a:r>
            <a:endParaRPr b="0" i="0"/>
          </a:p>
          <a:p>
            <a:pPr marL="488950" indent="-488950" defTabSz="1001369">
              <a:spcBef>
                <a:spcPts val="0"/>
              </a:spcBef>
              <a:buSzPct val="100000"/>
              <a:buAutoNum type="arabicPeriod" startAt="1"/>
              <a:defRPr b="1" i="1" sz="2772">
                <a:latin typeface="Verdana"/>
                <a:ea typeface="Verdana"/>
                <a:cs typeface="Verdana"/>
                <a:sym typeface="Verdana"/>
              </a:defRPr>
            </a:pPr>
            <a:r>
              <a:rPr b="0" i="0"/>
              <a:t>More than half of the edges crossed by </a:t>
            </a:r>
            <a:r>
              <a:rPr b="0"/>
              <a:t>J</a:t>
            </a:r>
            <a:r>
              <a:rPr b="0" i="0"/>
              <a:t> have a bend with angle 270° from the side from which </a:t>
            </a:r>
            <a:r>
              <a:rPr b="0"/>
              <a:t>J</a:t>
            </a:r>
            <a:r>
              <a:rPr b="0" i="0"/>
              <a:t> enters</a:t>
            </a:r>
            <a:endParaRPr b="0" i="0"/>
          </a:p>
          <a:p>
            <a:pPr marL="0" indent="0" defTabSz="1001369">
              <a:spcBef>
                <a:spcPts val="0"/>
              </a:spcBef>
              <a:buSzTx/>
              <a:buNone/>
              <a:defRPr b="1" i="1" sz="2772">
                <a:latin typeface="Verdana"/>
                <a:ea typeface="Verdana"/>
                <a:cs typeface="Verdana"/>
                <a:sym typeface="Verdana"/>
              </a:defRPr>
            </a:pPr>
            <a:endParaRPr b="0" i="0"/>
          </a:p>
          <a:p>
            <a:pPr marL="0" indent="0" defTabSz="1001369">
              <a:spcBef>
                <a:spcPts val="0"/>
              </a:spcBef>
              <a:buSzTx/>
              <a:buNone/>
              <a:defRPr b="1" i="1" sz="2772">
                <a:latin typeface="Verdana"/>
                <a:ea typeface="Verdana"/>
                <a:cs typeface="Verdana"/>
                <a:sym typeface="Verdana"/>
              </a:defRPr>
            </a:pPr>
            <a:r>
              <a:rPr b="0" i="0"/>
              <a:t>If there is such a </a:t>
            </a:r>
            <a:r>
              <a:rPr b="0"/>
              <a:t>J</a:t>
            </a:r>
            <a:r>
              <a:rPr b="0" i="0"/>
              <a:t>:</a:t>
            </a:r>
            <a:endParaRPr b="0" i="0"/>
          </a:p>
          <a:p>
            <a:pPr marL="342264" indent="-342264" defTabSz="1001369">
              <a:spcBef>
                <a:spcPts val="0"/>
              </a:spcBef>
              <a:defRPr b="1" i="1" sz="2772">
                <a:latin typeface="Verdana"/>
                <a:ea typeface="Verdana"/>
                <a:cs typeface="Verdana"/>
                <a:sym typeface="Verdana"/>
              </a:defRPr>
            </a:pPr>
            <a:r>
              <a:rPr b="0" i="0"/>
              <a:t>At vertices, decrease entering angle by 90°</a:t>
            </a:r>
            <a:endParaRPr b="0" i="0"/>
          </a:p>
          <a:p>
            <a:pPr marL="342264" indent="-342264" defTabSz="1001369">
              <a:spcBef>
                <a:spcPts val="0"/>
              </a:spcBef>
              <a:defRPr b="1" i="1" sz="2772">
                <a:latin typeface="Verdana"/>
                <a:ea typeface="Verdana"/>
                <a:cs typeface="Verdana"/>
                <a:sym typeface="Verdana"/>
              </a:defRPr>
            </a:pPr>
            <a:r>
              <a:rPr b="0" i="0"/>
              <a:t>At edges with 270° entering bend(s), eliminate one such bend</a:t>
            </a:r>
            <a:endParaRPr b="0" i="0"/>
          </a:p>
          <a:p>
            <a:pPr marL="342264" indent="-342264" defTabSz="1001369">
              <a:spcBef>
                <a:spcPts val="0"/>
              </a:spcBef>
              <a:defRPr b="1" i="1" sz="2772">
                <a:latin typeface="Verdana"/>
                <a:ea typeface="Verdana"/>
                <a:cs typeface="Verdana"/>
                <a:sym typeface="Verdana"/>
              </a:defRPr>
            </a:pPr>
            <a:r>
              <a:rPr b="0" i="0"/>
              <a:t>At other edges, add 90° entering bend</a:t>
            </a:r>
          </a:p>
        </p:txBody>
      </p:sp>
      <p:sp>
        <p:nvSpPr>
          <p:cNvPr id="687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6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6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6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6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6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68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86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55826" y="362474"/>
            <a:ext cx="5493083" cy="4592578"/>
          </a:xfrm>
          <a:prstGeom prst="rect">
            <a:avLst/>
          </a:prstGeom>
          <a:ln w="12700">
            <a:miter lim="400000"/>
          </a:ln>
        </p:spPr>
      </p:pic>
      <p:sp>
        <p:nvSpPr>
          <p:cNvPr id="690" name="[Tamassia 87]"/>
          <p:cNvSpPr txBox="1"/>
          <p:nvPr/>
        </p:nvSpPr>
        <p:spPr>
          <a:xfrm>
            <a:off x="9722928" y="8857757"/>
            <a:ext cx="2564689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[Tamassia 87]</a:t>
            </a:r>
          </a:p>
        </p:txBody>
      </p:sp>
      <p:sp>
        <p:nvSpPr>
          <p:cNvPr id="691" name="To construct flow-augmenting cycle from curve J that satisfies criteria, decompose into stretches Ji…"/>
          <p:cNvSpPr txBox="1"/>
          <p:nvPr/>
        </p:nvSpPr>
        <p:spPr>
          <a:xfrm>
            <a:off x="465605" y="5144960"/>
            <a:ext cx="12073589" cy="3924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/>
            <a:r>
              <a:t>To construct flow-augmenting cycle from curve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 that satisfies criteria, decompose into stretches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rPr baseline="-5999" i="1">
                <a:latin typeface="Helvetica"/>
                <a:ea typeface="Helvetica"/>
                <a:cs typeface="Helvetica"/>
                <a:sym typeface="Helvetica"/>
              </a:rPr>
              <a:t>i</a:t>
            </a:r>
          </a:p>
          <a:p>
            <a:pPr marL="444500" indent="-444500" algn="l">
              <a:buSzPct val="75000"/>
              <a:buChar char="•"/>
            </a:pPr>
            <a:r>
              <a:t>If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rPr baseline="-5999" i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goes from face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t> to vertex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t>, use forward arc</a:t>
            </a:r>
          </a:p>
          <a:p>
            <a:pPr marL="444500" indent="-444500" algn="l">
              <a:buSzPct val="75000"/>
              <a:buChar char="•"/>
            </a:pPr>
            <a:r>
              <a:t>If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rPr baseline="-5999" i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goes from vertex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 </a:t>
            </a:r>
            <a:r>
              <a:t>to face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t>, use forward arc</a:t>
            </a:r>
          </a:p>
          <a:p>
            <a:pPr marL="444500" indent="-444500" algn="l">
              <a:buSzPct val="75000"/>
              <a:buChar char="•"/>
            </a:pPr>
            <a:r>
              <a:t>If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rPr baseline="-5999" i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goes from face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t> to face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t>, use backward arc if edge 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t>) has 270°-bend inside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 </a:t>
            </a:r>
            <a:r>
              <a:t>;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t>otherwise, use forward arc</a:t>
            </a:r>
          </a:p>
        </p:txBody>
      </p:sp>
      <p:sp>
        <p:nvSpPr>
          <p:cNvPr id="692" name="Kreis"/>
          <p:cNvSpPr/>
          <p:nvPr/>
        </p:nvSpPr>
        <p:spPr>
          <a:xfrm>
            <a:off x="6241881" y="4644725"/>
            <a:ext cx="314641" cy="314641"/>
          </a:xfrm>
          <a:prstGeom prst="ellipse">
            <a:avLst/>
          </a:prstGeom>
          <a:solidFill>
            <a:srgbClr val="FFFFFF"/>
          </a:solidFill>
          <a:ln w="63500">
            <a:solidFill>
              <a:schemeClr val="accent1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93" name="Kreis"/>
          <p:cNvSpPr/>
          <p:nvPr/>
        </p:nvSpPr>
        <p:spPr>
          <a:xfrm>
            <a:off x="5062103" y="2284124"/>
            <a:ext cx="314641" cy="314641"/>
          </a:xfrm>
          <a:prstGeom prst="ellipse">
            <a:avLst/>
          </a:prstGeom>
          <a:solidFill>
            <a:srgbClr val="FFFFFF"/>
          </a:solidFill>
          <a:ln w="63500">
            <a:solidFill>
              <a:schemeClr val="accent1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94" name="Kreis"/>
          <p:cNvSpPr/>
          <p:nvPr/>
        </p:nvSpPr>
        <p:spPr>
          <a:xfrm>
            <a:off x="6116971" y="1197766"/>
            <a:ext cx="314642" cy="314641"/>
          </a:xfrm>
          <a:prstGeom prst="ellipse">
            <a:avLst/>
          </a:prstGeom>
          <a:solidFill>
            <a:srgbClr val="FFFFFF"/>
          </a:solidFill>
          <a:ln w="63500">
            <a:solidFill>
              <a:schemeClr val="accent1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95" name="Kreis"/>
          <p:cNvSpPr/>
          <p:nvPr/>
        </p:nvSpPr>
        <p:spPr>
          <a:xfrm>
            <a:off x="7266306" y="2063703"/>
            <a:ext cx="314642" cy="314641"/>
          </a:xfrm>
          <a:prstGeom prst="ellipse">
            <a:avLst/>
          </a:prstGeom>
          <a:solidFill>
            <a:srgbClr val="FFFFFF"/>
          </a:solidFill>
          <a:ln w="63500">
            <a:solidFill>
              <a:schemeClr val="accent1"/>
            </a:solidFill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696" name="Linie"/>
          <p:cNvSpPr/>
          <p:nvPr/>
        </p:nvSpPr>
        <p:spPr>
          <a:xfrm flipV="1">
            <a:off x="5754015" y="1311054"/>
            <a:ext cx="394462" cy="394462"/>
          </a:xfrm>
          <a:prstGeom prst="line">
            <a:avLst/>
          </a:prstGeom>
          <a:ln w="88900">
            <a:solidFill>
              <a:schemeClr val="accent5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697" name="Linie"/>
          <p:cNvSpPr/>
          <p:nvPr/>
        </p:nvSpPr>
        <p:spPr>
          <a:xfrm flipH="1" flipV="1">
            <a:off x="6400242" y="1358805"/>
            <a:ext cx="346711" cy="346711"/>
          </a:xfrm>
          <a:prstGeom prst="line">
            <a:avLst/>
          </a:prstGeom>
          <a:ln w="88900">
            <a:solidFill>
              <a:schemeClr val="accent5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698" name="Linie"/>
          <p:cNvSpPr/>
          <p:nvPr/>
        </p:nvSpPr>
        <p:spPr>
          <a:xfrm flipH="1" flipV="1">
            <a:off x="7522179" y="2315874"/>
            <a:ext cx="346710" cy="346710"/>
          </a:xfrm>
          <a:prstGeom prst="line">
            <a:avLst/>
          </a:prstGeom>
          <a:ln w="88900">
            <a:solidFill>
              <a:schemeClr val="accent5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699" name="Linie"/>
          <p:cNvSpPr/>
          <p:nvPr/>
        </p:nvSpPr>
        <p:spPr>
          <a:xfrm>
            <a:off x="6956763" y="1797691"/>
            <a:ext cx="346711" cy="346710"/>
          </a:xfrm>
          <a:prstGeom prst="line">
            <a:avLst/>
          </a:prstGeom>
          <a:ln w="88900">
            <a:solidFill>
              <a:schemeClr val="accent5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700" name="Linie"/>
          <p:cNvSpPr/>
          <p:nvPr/>
        </p:nvSpPr>
        <p:spPr>
          <a:xfrm flipH="1">
            <a:off x="5316010" y="1945769"/>
            <a:ext cx="331886" cy="331886"/>
          </a:xfrm>
          <a:prstGeom prst="line">
            <a:avLst/>
          </a:prstGeom>
          <a:ln w="88900">
            <a:solidFill>
              <a:schemeClr val="accent5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701" name="Linie"/>
          <p:cNvSpPr/>
          <p:nvPr/>
        </p:nvSpPr>
        <p:spPr>
          <a:xfrm flipV="1">
            <a:off x="5773760" y="4810489"/>
            <a:ext cx="378141" cy="1"/>
          </a:xfrm>
          <a:prstGeom prst="line">
            <a:avLst/>
          </a:prstGeom>
          <a:ln w="88900">
            <a:solidFill>
              <a:schemeClr val="accent5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702" name="Linie"/>
          <p:cNvSpPr/>
          <p:nvPr/>
        </p:nvSpPr>
        <p:spPr>
          <a:xfrm flipH="1">
            <a:off x="6653370" y="4640339"/>
            <a:ext cx="363798" cy="118664"/>
          </a:xfrm>
          <a:prstGeom prst="line">
            <a:avLst/>
          </a:prstGeom>
          <a:ln w="88900">
            <a:solidFill>
              <a:schemeClr val="accent5"/>
            </a:solidFill>
            <a:miter lim="400000"/>
            <a:tail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703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89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Minimizing Bends"/>
          <p:cNvSpPr txBox="1"/>
          <p:nvPr>
            <p:ph type="title"/>
          </p:nvPr>
        </p:nvSpPr>
        <p:spPr>
          <a:xfrm>
            <a:off x="952500" y="224427"/>
            <a:ext cx="11099800" cy="1298657"/>
          </a:xfrm>
          <a:prstGeom prst="rect">
            <a:avLst/>
          </a:prstGeom>
        </p:spPr>
        <p:txBody>
          <a:bodyPr/>
          <a:lstStyle>
            <a:lvl1pPr defTabSz="572516">
              <a:defRPr sz="7840"/>
            </a:lvl1pPr>
          </a:lstStyle>
          <a:p>
            <a:pPr/>
            <a:r>
              <a:t>Minimizing Bends</a:t>
            </a:r>
          </a:p>
        </p:txBody>
      </p:sp>
      <p:pic>
        <p:nvPicPr>
          <p:cNvPr id="70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7142" y="2724879"/>
            <a:ext cx="1795138" cy="1626365"/>
          </a:xfrm>
          <a:prstGeom prst="rect">
            <a:avLst/>
          </a:prstGeom>
          <a:ln w="12700">
            <a:miter lim="400000"/>
          </a:ln>
        </p:spPr>
      </p:pic>
      <p:pic>
        <p:nvPicPr>
          <p:cNvPr id="707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66127" y="2793923"/>
            <a:ext cx="905241" cy="1488277"/>
          </a:xfrm>
          <a:prstGeom prst="rect">
            <a:avLst/>
          </a:prstGeom>
          <a:ln w="12700">
            <a:miter lim="400000"/>
          </a:ln>
        </p:spPr>
      </p:pic>
      <p:sp>
        <p:nvSpPr>
          <p:cNvPr id="708" name="⟹"/>
          <p:cNvSpPr txBox="1"/>
          <p:nvPr/>
        </p:nvSpPr>
        <p:spPr>
          <a:xfrm>
            <a:off x="9638201" y="7024609"/>
            <a:ext cx="861789" cy="843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4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⟹</a:t>
            </a:r>
          </a:p>
        </p:txBody>
      </p:sp>
      <p:pic>
        <p:nvPicPr>
          <p:cNvPr id="709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48208" y="5882506"/>
            <a:ext cx="3068612" cy="3375474"/>
          </a:xfrm>
          <a:prstGeom prst="rect">
            <a:avLst/>
          </a:prstGeom>
          <a:ln w="12700">
            <a:miter lim="400000"/>
          </a:ln>
        </p:spPr>
      </p:pic>
      <p:pic>
        <p:nvPicPr>
          <p:cNvPr id="710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414556" y="6327455"/>
            <a:ext cx="2362832" cy="2485576"/>
          </a:xfrm>
          <a:prstGeom prst="rect">
            <a:avLst/>
          </a:prstGeom>
          <a:ln w="12700">
            <a:miter lim="400000"/>
          </a:ln>
        </p:spPr>
      </p:pic>
      <p:pic>
        <p:nvPicPr>
          <p:cNvPr id="711" name="Bild" descr="Bild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770707" y="2364317"/>
            <a:ext cx="2807780" cy="23474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12" name="Bild" descr="Bild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429899" y="2609806"/>
            <a:ext cx="2332146" cy="1856511"/>
          </a:xfrm>
          <a:prstGeom prst="rect">
            <a:avLst/>
          </a:prstGeom>
          <a:ln w="12700">
            <a:miter lim="400000"/>
          </a:ln>
        </p:spPr>
      </p:pic>
      <p:pic>
        <p:nvPicPr>
          <p:cNvPr id="713" name="Bild" descr="Bild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98784" y="6649660"/>
            <a:ext cx="1871854" cy="1841167"/>
          </a:xfrm>
          <a:prstGeom prst="rect">
            <a:avLst/>
          </a:prstGeom>
          <a:ln w="12700">
            <a:miter lim="400000"/>
          </a:ln>
        </p:spPr>
      </p:pic>
      <p:pic>
        <p:nvPicPr>
          <p:cNvPr id="714" name="Bild" descr="Bild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144848" y="6641988"/>
            <a:ext cx="1810482" cy="1856511"/>
          </a:xfrm>
          <a:prstGeom prst="rect">
            <a:avLst/>
          </a:prstGeom>
          <a:ln w="12700">
            <a:miter lim="400000"/>
          </a:ln>
        </p:spPr>
      </p:pic>
      <p:sp>
        <p:nvSpPr>
          <p:cNvPr id="715" name="⟹"/>
          <p:cNvSpPr txBox="1"/>
          <p:nvPr/>
        </p:nvSpPr>
        <p:spPr>
          <a:xfrm>
            <a:off x="9638201" y="3116127"/>
            <a:ext cx="861789" cy="843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4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⟹</a:t>
            </a:r>
          </a:p>
        </p:txBody>
      </p:sp>
      <p:sp>
        <p:nvSpPr>
          <p:cNvPr id="716" name="⟹"/>
          <p:cNvSpPr txBox="1"/>
          <p:nvPr/>
        </p:nvSpPr>
        <p:spPr>
          <a:xfrm>
            <a:off x="2317958" y="3116127"/>
            <a:ext cx="861789" cy="843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4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⟹</a:t>
            </a:r>
          </a:p>
        </p:txBody>
      </p:sp>
      <p:sp>
        <p:nvSpPr>
          <p:cNvPr id="717" name="⟹"/>
          <p:cNvSpPr txBox="1"/>
          <p:nvPr/>
        </p:nvSpPr>
        <p:spPr>
          <a:xfrm>
            <a:off x="2317958" y="7024609"/>
            <a:ext cx="861789" cy="8438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b="1" sz="4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⟹</a:t>
            </a:r>
          </a:p>
        </p:txBody>
      </p:sp>
      <p:sp>
        <p:nvSpPr>
          <p:cNvPr id="718" name="[Tamassia 87]"/>
          <p:cNvSpPr txBox="1"/>
          <p:nvPr/>
        </p:nvSpPr>
        <p:spPr>
          <a:xfrm>
            <a:off x="9722928" y="8857757"/>
            <a:ext cx="2564689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[Tamassia 87]</a:t>
            </a:r>
          </a:p>
        </p:txBody>
      </p:sp>
      <p:sp>
        <p:nvSpPr>
          <p:cNvPr id="719" name="Foliennummer"/>
          <p:cNvSpPr txBox="1"/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12" grpId="8"/>
      <p:bldP build="whole" bldLvl="1" animBg="1" rev="0" advAuto="0" spid="711" grpId="6"/>
      <p:bldP build="whole" bldLvl="1" animBg="1" rev="0" advAuto="0" spid="715" grpId="7"/>
      <p:bldP build="whole" bldLvl="1" animBg="1" rev="0" advAuto="0" spid="716" grpId="1"/>
      <p:bldP build="whole" bldLvl="1" animBg="1" rev="0" advAuto="0" spid="708" grpId="10"/>
      <p:bldP build="whole" bldLvl="1" animBg="1" rev="0" advAuto="0" spid="717" grpId="4"/>
      <p:bldP build="whole" bldLvl="1" animBg="1" rev="0" advAuto="0" spid="710" grpId="11"/>
      <p:bldP build="whole" bldLvl="1" animBg="1" rev="0" advAuto="0" spid="709" grpId="9"/>
      <p:bldP build="whole" bldLvl="1" animBg="1" rev="0" advAuto="0" spid="714" grpId="5"/>
      <p:bldP build="whole" bldLvl="1" animBg="1" rev="0" advAuto="0" spid="707" grpId="2"/>
      <p:bldP build="whole" bldLvl="1" animBg="1" rev="0" advAuto="0" spid="713" grpId="3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Efficiency"/>
          <p:cNvSpPr txBox="1"/>
          <p:nvPr>
            <p:ph type="title" idx="4294967295"/>
          </p:nvPr>
        </p:nvSpPr>
        <p:spPr>
          <a:xfrm>
            <a:off x="817315" y="433493"/>
            <a:ext cx="11379201" cy="1729459"/>
          </a:xfrm>
          <a:prstGeom prst="rect">
            <a:avLst/>
          </a:prstGeom>
        </p:spPr>
        <p:txBody>
          <a:bodyPr lIns="65023" tIns="65023" rIns="65023" bIns="65023" anchor="b"/>
          <a:lstStyle>
            <a:lvl1pPr algn="l" defTabSz="1300480">
              <a:defRPr sz="5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Efficiency</a:t>
            </a:r>
          </a:p>
        </p:txBody>
      </p:sp>
      <p:sp>
        <p:nvSpPr>
          <p:cNvPr id="722" name="Garg and Tamassia have shown that the minimum cost flow problem in this specific network can be solved in time O(n7/4√(log n))"/>
          <p:cNvSpPr txBox="1"/>
          <p:nvPr>
            <p:ph type="body" idx="4294967295"/>
          </p:nvPr>
        </p:nvSpPr>
        <p:spPr>
          <a:xfrm>
            <a:off x="806026" y="2492586"/>
            <a:ext cx="11379201" cy="606890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0" indent="0" defTabSz="1300480">
              <a:spcBef>
                <a:spcPts val="1000"/>
              </a:spcBef>
              <a:buSzTx/>
              <a:buNone/>
              <a:defRPr sz="4200">
                <a:latin typeface="Verdana"/>
                <a:ea typeface="Verdana"/>
                <a:cs typeface="Verdana"/>
                <a:sym typeface="Verdana"/>
              </a:defRPr>
            </a:pPr>
            <a:r>
              <a:t>Garg and Tamassia have shown that the minimum cost flow problem in this specific network can be solved in time O(n</a:t>
            </a:r>
            <a:r>
              <a:rPr baseline="30571"/>
              <a:t>7/4√(log n)</a:t>
            </a:r>
            <a:r>
              <a:t>)</a:t>
            </a:r>
          </a:p>
        </p:txBody>
      </p:sp>
      <p:sp>
        <p:nvSpPr>
          <p:cNvPr id="723" name="Foliennummer"/>
          <p:cNvSpPr txBox="1"/>
          <p:nvPr>
            <p:ph type="sldNum" sz="quarter" idx="4294967295"/>
          </p:nvPr>
        </p:nvSpPr>
        <p:spPr>
          <a:xfrm>
            <a:off x="11736699" y="8882098"/>
            <a:ext cx="401115" cy="3713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nar drawing determines circular ordering on the neighbors of each vertex v according to clockwise sequence of incident edges around v…"/>
          <p:cNvSpPr txBox="1"/>
          <p:nvPr>
            <p:ph type="body" idx="1"/>
          </p:nvPr>
        </p:nvSpPr>
        <p:spPr>
          <a:xfrm>
            <a:off x="686499" y="2603500"/>
            <a:ext cx="11365801" cy="6286500"/>
          </a:xfrm>
          <a:prstGeom prst="rect">
            <a:avLst/>
          </a:prstGeom>
        </p:spPr>
        <p:txBody>
          <a:bodyPr/>
          <a:lstStyle/>
          <a:p>
            <a:pPr marL="311150" indent="-311150" defTabSz="408940">
              <a:spcBef>
                <a:spcPts val="2900"/>
              </a:spcBef>
              <a:defRPr sz="2520"/>
            </a:pPr>
            <a:r>
              <a:t>Planar d</a:t>
            </a:r>
            <a:r>
              <a:t>rawing determines circular ordering on the neighbors of eac</a:t>
            </a:r>
            <a:r>
              <a:t>h vertex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t> according to clockwise sequence of incident edges around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</a:p>
          <a:p>
            <a:pPr marL="311150" indent="-311150" defTabSz="408940">
              <a:spcBef>
                <a:spcPts val="2900"/>
              </a:spcBef>
              <a:defRPr sz="2520"/>
            </a:pPr>
            <a:r>
              <a:t>Two planar drawings are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equivalent</a:t>
            </a:r>
            <a:r>
              <a:t>: </a:t>
            </a:r>
            <a:br/>
            <a:r>
              <a:t>they determine same circular orderings of neighbor sets</a:t>
            </a:r>
          </a:p>
          <a:p>
            <a:pPr marL="311150" indent="-311150" defTabSz="408940">
              <a:spcBef>
                <a:spcPts val="2900"/>
              </a:spcBef>
              <a:defRPr sz="2520"/>
            </a:pPr>
            <a:r>
              <a:t>(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Planar</a:t>
            </a:r>
            <a:r>
              <a:t>/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plane</a:t>
            </a:r>
            <a:r>
              <a:t>)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embedding</a:t>
            </a:r>
            <a:r>
              <a:t> is equivalence class of planar drawings, described by circular order of neighbors of each vertex</a:t>
            </a:r>
          </a:p>
          <a:p>
            <a:pPr marL="311150" indent="-311150" defTabSz="408940">
              <a:spcBef>
                <a:spcPts val="2900"/>
              </a:spcBef>
              <a:defRPr sz="2520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Embedded graph</a:t>
            </a:r>
            <a:r>
              <a:t>: a graph with a specified embedding</a:t>
            </a:r>
          </a:p>
          <a:p>
            <a:pPr marL="0" indent="0" defTabSz="408940">
              <a:spcBef>
                <a:spcPts val="2900"/>
              </a:spcBef>
              <a:buSzTx/>
              <a:buNone/>
              <a:defRPr sz="2520"/>
            </a:pPr>
            <a:r>
              <a:t>Terminology not always used consistently:</a:t>
            </a:r>
          </a:p>
          <a:p>
            <a:pPr marL="311150" indent="-311150" defTabSz="408940">
              <a:spcBef>
                <a:spcPts val="2900"/>
              </a:spcBef>
              <a:defRPr sz="2520"/>
            </a:pPr>
            <a:r>
              <a:t>Sometimes, a </a:t>
            </a:r>
            <a:r>
              <a:t>(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plane</a:t>
            </a:r>
            <a:r>
              <a:t>)</a:t>
            </a:r>
            <a:r>
              <a:t>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embedding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t>of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 G</a:t>
            </a:r>
            <a:r>
              <a:t> also refers to a planar drawing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endParaRPr i="1">
              <a:latin typeface="Helvetica"/>
              <a:ea typeface="Helvetica"/>
              <a:cs typeface="Helvetica"/>
              <a:sym typeface="Helvetica"/>
            </a:endParaRPr>
          </a:p>
          <a:p>
            <a:pPr marL="311150" indent="-311150" defTabSz="408940">
              <a:spcBef>
                <a:spcPts val="2900"/>
              </a:spcBef>
              <a:defRPr sz="2520"/>
            </a:pPr>
            <a:r>
              <a:t>Sometimes,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plane graph</a:t>
            </a:r>
            <a:r>
              <a:t> also denotes a planar drawing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</a:p>
        </p:txBody>
      </p:sp>
      <p:sp>
        <p:nvSpPr>
          <p:cNvPr id="288" name="Embeddings"/>
          <p:cNvSpPr txBox="1"/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pPr/>
            <a:r>
              <a:t>Embeddings</a:t>
            </a:r>
          </a:p>
        </p:txBody>
      </p:sp>
      <p:sp>
        <p:nvSpPr>
          <p:cNvPr id="289" name="Foliennummer"/>
          <p:cNvSpPr txBox="1"/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Text"/>
          <p:cNvSpPr txBox="1"/>
          <p:nvPr>
            <p:ph type="body" idx="1"/>
          </p:nvPr>
        </p:nvSpPr>
        <p:spPr>
          <a:xfrm>
            <a:off x="2111122" y="425772"/>
            <a:ext cx="8104212" cy="678448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sp>
        <p:nvSpPr>
          <p:cNvPr id="726" name="Rechteck"/>
          <p:cNvSpPr/>
          <p:nvPr/>
        </p:nvSpPr>
        <p:spPr>
          <a:xfrm>
            <a:off x="3373520" y="3188845"/>
            <a:ext cx="6373640" cy="927077"/>
          </a:xfrm>
          <a:prstGeom prst="rect">
            <a:avLst/>
          </a:prstGeom>
          <a:ln w="25400">
            <a:solidFill>
              <a:srgbClr val="3A5E8A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3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729" name="Gruppieren"/>
          <p:cNvGrpSpPr/>
          <p:nvPr/>
        </p:nvGrpSpPr>
        <p:grpSpPr>
          <a:xfrm>
            <a:off x="721513" y="3527064"/>
            <a:ext cx="11434707" cy="5295395"/>
            <a:chOff x="0" y="0"/>
            <a:chExt cx="11434706" cy="5295394"/>
          </a:xfrm>
        </p:grpSpPr>
        <p:sp>
          <p:nvSpPr>
            <p:cNvPr id="727" name="Aim: produce an embedding with few edge crossings"/>
            <p:cNvSpPr txBox="1"/>
            <p:nvPr/>
          </p:nvSpPr>
          <p:spPr>
            <a:xfrm>
              <a:off x="0" y="3952460"/>
              <a:ext cx="11434707" cy="13429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rmAutofit fontScale="100000" lnSpcReduction="0"/>
            </a:bodyPr>
            <a:lstStyle/>
            <a:p>
              <a:pPr lvl="2" indent="0" algn="l" defTabSz="1300480">
                <a:spcBef>
                  <a:spcPts val="600"/>
                </a:spcBef>
                <a:defRPr i="1" sz="2400" u="sng">
                  <a:latin typeface="Arial"/>
                  <a:ea typeface="Arial"/>
                  <a:cs typeface="Arial"/>
                  <a:sym typeface="Arial"/>
                </a:defRPr>
              </a:pPr>
              <a:r>
                <a:t>Aim</a:t>
              </a:r>
              <a:r>
                <a:rPr u="none"/>
                <a:t>: produce an embedding with few edge crossings</a:t>
              </a:r>
            </a:p>
            <a:p>
              <a:pPr lvl="2" marL="381000" indent="-381000" algn="l" defTabSz="1300480">
                <a:spcBef>
                  <a:spcPts val="600"/>
                </a:spcBef>
                <a:buSzPct val="100000"/>
                <a:buChar char="-"/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28" name="Linie"/>
            <p:cNvSpPr/>
            <p:nvPr/>
          </p:nvSpPr>
          <p:spPr>
            <a:xfrm>
              <a:off x="168484" y="0"/>
              <a:ext cx="2336515" cy="4059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2" h="21264" fill="norm" stroke="1" extrusionOk="0">
                  <a:moveTo>
                    <a:pt x="1149" y="21264"/>
                  </a:moveTo>
                  <a:cubicBezTo>
                    <a:pt x="20" y="13990"/>
                    <a:pt x="-1108" y="6716"/>
                    <a:pt x="2116" y="3190"/>
                  </a:cubicBezTo>
                  <a:cubicBezTo>
                    <a:pt x="5340" y="-336"/>
                    <a:pt x="12916" y="-114"/>
                    <a:pt x="20492" y="108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730" name="The following slides are based on material from Peter Eades"/>
          <p:cNvSpPr txBox="1"/>
          <p:nvPr/>
        </p:nvSpPr>
        <p:spPr>
          <a:xfrm>
            <a:off x="479524" y="9053039"/>
            <a:ext cx="11918685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1300480">
              <a:spcBef>
                <a:spcPts val="1000"/>
              </a:spcBef>
              <a:defRPr i="1" sz="3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The following slides are based on material from Peter Eades</a:t>
            </a:r>
          </a:p>
        </p:txBody>
      </p:sp>
      <p:sp>
        <p:nvSpPr>
          <p:cNvPr id="731" name="Foliennummer"/>
          <p:cNvSpPr txBox="1"/>
          <p:nvPr>
            <p:ph type="sldNum" sz="quarter" idx="4294967295"/>
          </p:nvPr>
        </p:nvSpPr>
        <p:spPr>
          <a:xfrm>
            <a:off x="12138338" y="8473347"/>
            <a:ext cx="623043" cy="6112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50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29" grpId="2"/>
      <p:bldP build="whole" bldLvl="1" animBg="1" rev="0" advAuto="0" spid="726" grpId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Text"/>
          <p:cNvSpPr txBox="1"/>
          <p:nvPr>
            <p:ph type="body" idx="1"/>
          </p:nvPr>
        </p:nvSpPr>
        <p:spPr>
          <a:xfrm>
            <a:off x="211717" y="404494"/>
            <a:ext cx="12190423" cy="604852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sp>
        <p:nvSpPr>
          <p:cNvPr id="734" name="Rechteck"/>
          <p:cNvSpPr/>
          <p:nvPr/>
        </p:nvSpPr>
        <p:spPr>
          <a:xfrm>
            <a:off x="1348058" y="2835460"/>
            <a:ext cx="10852524" cy="856414"/>
          </a:xfrm>
          <a:prstGeom prst="rect">
            <a:avLst/>
          </a:prstGeom>
          <a:ln w="25400">
            <a:solidFill>
              <a:srgbClr val="3A5E8A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3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737" name="Gruppieren"/>
          <p:cNvGrpSpPr/>
          <p:nvPr/>
        </p:nvGrpSpPr>
        <p:grpSpPr>
          <a:xfrm>
            <a:off x="507504" y="3263668"/>
            <a:ext cx="11434707" cy="5295396"/>
            <a:chOff x="0" y="0"/>
            <a:chExt cx="11434706" cy="5295394"/>
          </a:xfrm>
        </p:grpSpPr>
        <p:sp>
          <p:nvSpPr>
            <p:cNvPr id="735" name="Use a maximum-planar-subgraph method"/>
            <p:cNvSpPr txBox="1"/>
            <p:nvPr/>
          </p:nvSpPr>
          <p:spPr>
            <a:xfrm>
              <a:off x="0" y="3952460"/>
              <a:ext cx="11434707" cy="13429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rmAutofit fontScale="100000" lnSpcReduction="0"/>
            </a:bodyPr>
            <a:lstStyle/>
            <a:p>
              <a:pPr lvl="2" indent="0" algn="l" defTabSz="1300480">
                <a:spcBef>
                  <a:spcPts val="600"/>
                </a:spcBef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t>Use a maximum-planar-subgraph method</a:t>
              </a:r>
            </a:p>
            <a:p>
              <a:pPr lvl="2" marL="381000" indent="-381000" algn="l" defTabSz="1300480">
                <a:spcBef>
                  <a:spcPts val="600"/>
                </a:spcBef>
                <a:buSzPct val="100000"/>
                <a:buChar char="-"/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36" name="Linie"/>
            <p:cNvSpPr/>
            <p:nvPr/>
          </p:nvSpPr>
          <p:spPr>
            <a:xfrm>
              <a:off x="168488" y="0"/>
              <a:ext cx="672067" cy="4059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2" h="21264" fill="norm" stroke="1" extrusionOk="0">
                  <a:moveTo>
                    <a:pt x="1149" y="21264"/>
                  </a:moveTo>
                  <a:cubicBezTo>
                    <a:pt x="20" y="13990"/>
                    <a:pt x="-1108" y="6716"/>
                    <a:pt x="2116" y="3190"/>
                  </a:cubicBezTo>
                  <a:cubicBezTo>
                    <a:pt x="5340" y="-336"/>
                    <a:pt x="12916" y="-114"/>
                    <a:pt x="20492" y="108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738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5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37" grpId="2"/>
      <p:bldP build="whole" bldLvl="1" animBg="1" rev="0" advAuto="0" spid="734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We need solutions for a difficult problem:"/>
          <p:cNvSpPr txBox="1"/>
          <p:nvPr>
            <p:ph type="body" sz="quarter" idx="1"/>
          </p:nvPr>
        </p:nvSpPr>
        <p:spPr>
          <a:xfrm>
            <a:off x="757237" y="900358"/>
            <a:ext cx="10697353" cy="717314"/>
          </a:xfrm>
          <a:prstGeom prst="rect">
            <a:avLst/>
          </a:prstGeom>
        </p:spPr>
        <p:txBody>
          <a:bodyPr/>
          <a:lstStyle/>
          <a:p>
            <a:pPr/>
            <a:r>
              <a:t>We need solutions for a difficult problem:</a:t>
            </a:r>
          </a:p>
        </p:txBody>
      </p:sp>
      <p:sp>
        <p:nvSpPr>
          <p:cNvPr id="741" name="The most successful approach to MPS so far is integer linear programming"/>
          <p:cNvSpPr txBox="1"/>
          <p:nvPr/>
        </p:nvSpPr>
        <p:spPr>
          <a:xfrm>
            <a:off x="757237" y="7085677"/>
            <a:ext cx="10239398" cy="4756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The most successful approach to MPS so far is</a:t>
            </a:r>
            <a:r>
              <a:rPr i="1"/>
              <a:t> integer linear programming</a:t>
            </a:r>
          </a:p>
        </p:txBody>
      </p:sp>
      <p:sp>
        <p:nvSpPr>
          <p:cNvPr id="742" name="Note…"/>
          <p:cNvSpPr txBox="1"/>
          <p:nvPr/>
        </p:nvSpPr>
        <p:spPr>
          <a:xfrm>
            <a:off x="757237" y="4661980"/>
            <a:ext cx="11077993" cy="1699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476" tIns="65476" rIns="65476" bIns="65476">
            <a:spAutoFit/>
          </a:bodyPr>
          <a:lstStyle/>
          <a:p>
            <a:pPr marL="487680" indent="-487680" algn="l" defTabSz="1300480">
              <a:spcBef>
                <a:spcPts val="6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Note</a:t>
            </a:r>
          </a:p>
          <a:p>
            <a:pPr lvl="1" marL="838200" indent="-381000" algn="l" defTabSz="1300480">
              <a:spcBef>
                <a:spcPts val="600"/>
              </a:spcBef>
              <a:buClr>
                <a:srgbClr val="000000"/>
              </a:buClr>
              <a:buSzPct val="100000"/>
              <a:buChar char="⬥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MPS is NP-complete</a:t>
            </a:r>
          </a:p>
          <a:p>
            <a:pPr lvl="1" marL="838200" indent="-381000" algn="l" defTabSz="1300480">
              <a:spcBef>
                <a:spcPts val="600"/>
              </a:spcBef>
              <a:buClr>
                <a:srgbClr val="000000"/>
              </a:buClr>
              <a:buSzPct val="100000"/>
              <a:buChar char="⬥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Many heuristic approaches have been investigated, implemented, and tested over at least the last 30 years</a:t>
            </a:r>
          </a:p>
        </p:txBody>
      </p:sp>
      <p:grpSp>
        <p:nvGrpSpPr>
          <p:cNvPr id="745" name="Gruppieren"/>
          <p:cNvGrpSpPr/>
          <p:nvPr/>
        </p:nvGrpSpPr>
        <p:grpSpPr>
          <a:xfrm>
            <a:off x="757237" y="1560701"/>
            <a:ext cx="9571493" cy="1563154"/>
            <a:chOff x="0" y="0"/>
            <a:chExt cx="9571491" cy="1563153"/>
          </a:xfrm>
        </p:grpSpPr>
        <p:sp>
          <p:nvSpPr>
            <p:cNvPr id="743" name="Rechteck"/>
            <p:cNvSpPr/>
            <p:nvPr/>
          </p:nvSpPr>
          <p:spPr>
            <a:xfrm>
              <a:off x="-1" y="-1"/>
              <a:ext cx="9571493" cy="1563155"/>
            </a:xfrm>
            <a:prstGeom prst="rect">
              <a:avLst/>
            </a:prstGeom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44" name="Text"/>
            <p:cNvSpPr txBox="1"/>
            <p:nvPr/>
          </p:nvSpPr>
          <p:spPr>
            <a:xfrm>
              <a:off x="-1" y="-1"/>
              <a:ext cx="9571493" cy="611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 </a:t>
              </a:r>
            </a:p>
          </p:txBody>
        </p:sp>
      </p:grpSp>
      <p:sp>
        <p:nvSpPr>
          <p:cNvPr id="746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41" grpId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Text"/>
          <p:cNvSpPr txBox="1"/>
          <p:nvPr>
            <p:ph type="body" idx="1"/>
          </p:nvPr>
        </p:nvSpPr>
        <p:spPr>
          <a:xfrm>
            <a:off x="164138" y="317189"/>
            <a:ext cx="12190423" cy="925333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sp>
        <p:nvSpPr>
          <p:cNvPr id="749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Text"/>
          <p:cNvSpPr txBox="1"/>
          <p:nvPr>
            <p:ph type="body" idx="1"/>
          </p:nvPr>
        </p:nvSpPr>
        <p:spPr>
          <a:xfrm>
            <a:off x="211717" y="404495"/>
            <a:ext cx="12190423" cy="577209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sp>
        <p:nvSpPr>
          <p:cNvPr id="752" name="Rechteck"/>
          <p:cNvSpPr/>
          <p:nvPr/>
        </p:nvSpPr>
        <p:spPr>
          <a:xfrm>
            <a:off x="1411496" y="3774562"/>
            <a:ext cx="6708574" cy="428208"/>
          </a:xfrm>
          <a:prstGeom prst="rect">
            <a:avLst/>
          </a:prstGeom>
          <a:ln w="25400">
            <a:solidFill>
              <a:srgbClr val="3A5E8A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3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755" name="Gruppieren"/>
          <p:cNvGrpSpPr/>
          <p:nvPr/>
        </p:nvGrpSpPr>
        <p:grpSpPr>
          <a:xfrm>
            <a:off x="507504" y="3952659"/>
            <a:ext cx="11434707" cy="4120129"/>
            <a:chOff x="0" y="0"/>
            <a:chExt cx="11434706" cy="4120127"/>
          </a:xfrm>
        </p:grpSpPr>
        <p:sp>
          <p:nvSpPr>
            <p:cNvPr id="753" name="Use planar embedding algorithms…"/>
            <p:cNvSpPr txBox="1"/>
            <p:nvPr/>
          </p:nvSpPr>
          <p:spPr>
            <a:xfrm>
              <a:off x="0" y="2343564"/>
              <a:ext cx="11434707" cy="17765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rmAutofit fontScale="100000" lnSpcReduction="0"/>
            </a:bodyPr>
            <a:lstStyle/>
            <a:p>
              <a:pPr lvl="2" indent="0" algn="l" defTabSz="1300480">
                <a:spcBef>
                  <a:spcPts val="600"/>
                </a:spcBef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t>Use planar embedding algorithms</a:t>
              </a:r>
            </a:p>
            <a:p>
              <a:pPr lvl="2" marL="381000" indent="-381000" algn="l" defTabSz="1300480">
                <a:spcBef>
                  <a:spcPts val="600"/>
                </a:spcBef>
                <a:buSzPct val="100000"/>
                <a:buChar char="-"/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t>For example, a variation on the Hopcroft-Tarjan planarity algorithm</a:t>
              </a:r>
            </a:p>
            <a:p>
              <a:pPr lvl="2" marL="381000" indent="-381000" algn="l" defTabSz="1300480">
                <a:spcBef>
                  <a:spcPts val="600"/>
                </a:spcBef>
                <a:buSzPct val="100000"/>
                <a:buChar char="-"/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54" name="Linie"/>
            <p:cNvSpPr/>
            <p:nvPr/>
          </p:nvSpPr>
          <p:spPr>
            <a:xfrm>
              <a:off x="168488" y="-1"/>
              <a:ext cx="672067" cy="2407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2" h="21264" fill="norm" stroke="1" extrusionOk="0">
                  <a:moveTo>
                    <a:pt x="1149" y="21264"/>
                  </a:moveTo>
                  <a:cubicBezTo>
                    <a:pt x="20" y="13990"/>
                    <a:pt x="-1108" y="6716"/>
                    <a:pt x="2116" y="3190"/>
                  </a:cubicBezTo>
                  <a:cubicBezTo>
                    <a:pt x="5340" y="-336"/>
                    <a:pt x="12916" y="-114"/>
                    <a:pt x="20492" y="108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756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5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55" grpId="2"/>
      <p:bldP build="whole" bldLvl="1" animBg="1" rev="0" advAuto="0" spid="752" grpId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Text"/>
          <p:cNvSpPr txBox="1"/>
          <p:nvPr>
            <p:ph type="body" idx="1"/>
          </p:nvPr>
        </p:nvSpPr>
        <p:spPr>
          <a:xfrm>
            <a:off x="211717" y="404495"/>
            <a:ext cx="12190423" cy="577209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sp>
        <p:nvSpPr>
          <p:cNvPr id="759" name="Rechteck"/>
          <p:cNvSpPr/>
          <p:nvPr/>
        </p:nvSpPr>
        <p:spPr>
          <a:xfrm>
            <a:off x="1411497" y="4202767"/>
            <a:ext cx="9991493" cy="905817"/>
          </a:xfrm>
          <a:prstGeom prst="rect">
            <a:avLst/>
          </a:prstGeom>
          <a:ln w="25400">
            <a:solidFill>
              <a:srgbClr val="3A5E8A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3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762" name="Gruppieren"/>
          <p:cNvGrpSpPr/>
          <p:nvPr/>
        </p:nvGrpSpPr>
        <p:grpSpPr>
          <a:xfrm>
            <a:off x="507502" y="4703253"/>
            <a:ext cx="11434708" cy="3686500"/>
            <a:chOff x="0" y="0"/>
            <a:chExt cx="11434706" cy="3686498"/>
          </a:xfrm>
        </p:grpSpPr>
        <p:sp>
          <p:nvSpPr>
            <p:cNvPr id="760" name="Use planar shortest path in the dual"/>
            <p:cNvSpPr txBox="1"/>
            <p:nvPr/>
          </p:nvSpPr>
          <p:spPr>
            <a:xfrm>
              <a:off x="0" y="2343564"/>
              <a:ext cx="11434707" cy="13429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rmAutofit fontScale="100000" lnSpcReduction="0"/>
            </a:bodyPr>
            <a:lstStyle/>
            <a:p>
              <a:pPr lvl="2" indent="0" algn="l" defTabSz="1300480">
                <a:spcBef>
                  <a:spcPts val="600"/>
                </a:spcBef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r>
                <a:t>Use planar shortest path in the dual</a:t>
              </a:r>
            </a:p>
            <a:p>
              <a:pPr lvl="2" marL="381000" indent="-381000" algn="l" defTabSz="1300480">
                <a:spcBef>
                  <a:spcPts val="600"/>
                </a:spcBef>
                <a:buSzPct val="100000"/>
                <a:buChar char="-"/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761" name="Linie"/>
            <p:cNvSpPr/>
            <p:nvPr/>
          </p:nvSpPr>
          <p:spPr>
            <a:xfrm>
              <a:off x="168488" y="-1"/>
              <a:ext cx="672067" cy="2407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2" h="21264" fill="norm" stroke="1" extrusionOk="0">
                  <a:moveTo>
                    <a:pt x="1149" y="21264"/>
                  </a:moveTo>
                  <a:cubicBezTo>
                    <a:pt x="20" y="13990"/>
                    <a:pt x="-1108" y="6716"/>
                    <a:pt x="2116" y="3190"/>
                  </a:cubicBezTo>
                  <a:cubicBezTo>
                    <a:pt x="5340" y="-336"/>
                    <a:pt x="12916" y="-114"/>
                    <a:pt x="20492" y="108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763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5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762" grpId="2"/>
      <p:bldP build="whole" bldLvl="1" animBg="1" rev="0" advAuto="0" spid="759" grpId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Text"/>
          <p:cNvSpPr txBox="1"/>
          <p:nvPr>
            <p:ph type="body" sz="quarter" idx="1"/>
          </p:nvPr>
        </p:nvSpPr>
        <p:spPr>
          <a:xfrm>
            <a:off x="164138" y="871196"/>
            <a:ext cx="3451831" cy="60107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grpSp>
        <p:nvGrpSpPr>
          <p:cNvPr id="770" name="Gruppieren"/>
          <p:cNvGrpSpPr/>
          <p:nvPr/>
        </p:nvGrpSpPr>
        <p:grpSpPr>
          <a:xfrm>
            <a:off x="6201069" y="3045026"/>
            <a:ext cx="2886432" cy="3726987"/>
            <a:chOff x="0" y="0"/>
            <a:chExt cx="2886431" cy="3726985"/>
          </a:xfrm>
        </p:grpSpPr>
        <p:sp>
          <p:nvSpPr>
            <p:cNvPr id="766" name="Linie"/>
            <p:cNvSpPr/>
            <p:nvPr/>
          </p:nvSpPr>
          <p:spPr>
            <a:xfrm>
              <a:off x="1268760" y="-1"/>
              <a:ext cx="1617672" cy="602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271" y="0"/>
                  </a:moveTo>
                  <a:lnTo>
                    <a:pt x="0" y="20463"/>
                  </a:lnTo>
                  <a:lnTo>
                    <a:pt x="16941" y="21600"/>
                  </a:lnTo>
                  <a:lnTo>
                    <a:pt x="19694" y="16484"/>
                  </a:lnTo>
                  <a:lnTo>
                    <a:pt x="21600" y="9663"/>
                  </a:lnTo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67" name="Linie"/>
            <p:cNvSpPr/>
            <p:nvPr/>
          </p:nvSpPr>
          <p:spPr>
            <a:xfrm>
              <a:off x="1094306" y="777116"/>
              <a:ext cx="1221183" cy="666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21600" y="3086"/>
                  </a:lnTo>
                  <a:lnTo>
                    <a:pt x="2525" y="0"/>
                  </a:lnTo>
                  <a:lnTo>
                    <a:pt x="842" y="18514"/>
                  </a:lnTo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68" name="Form"/>
            <p:cNvSpPr/>
            <p:nvPr/>
          </p:nvSpPr>
          <p:spPr>
            <a:xfrm>
              <a:off x="0" y="792975"/>
              <a:ext cx="888133" cy="1506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16586" y="13415"/>
                  </a:lnTo>
                  <a:lnTo>
                    <a:pt x="21600" y="6366"/>
                  </a:lnTo>
                  <a:lnTo>
                    <a:pt x="19286" y="0"/>
                  </a:lnTo>
                  <a:lnTo>
                    <a:pt x="4243" y="455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69" name="Form"/>
            <p:cNvSpPr/>
            <p:nvPr/>
          </p:nvSpPr>
          <p:spPr>
            <a:xfrm>
              <a:off x="269612" y="1966579"/>
              <a:ext cx="713677" cy="1760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0" y="9341"/>
                  </a:lnTo>
                  <a:lnTo>
                    <a:pt x="480" y="6422"/>
                  </a:lnTo>
                  <a:lnTo>
                    <a:pt x="1584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771" name="Linie"/>
          <p:cNvSpPr/>
          <p:nvPr/>
        </p:nvSpPr>
        <p:spPr>
          <a:xfrm>
            <a:off x="6597484" y="3045026"/>
            <a:ext cx="2490017" cy="40917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1600" fill="norm" stroke="1" extrusionOk="0">
                <a:moveTo>
                  <a:pt x="5781" y="21600"/>
                </a:moveTo>
                <a:cubicBezTo>
                  <a:pt x="4458" y="18795"/>
                  <a:pt x="3134" y="15991"/>
                  <a:pt x="2239" y="13563"/>
                </a:cubicBezTo>
                <a:cubicBezTo>
                  <a:pt x="1343" y="11135"/>
                  <a:pt x="-917" y="8358"/>
                  <a:pt x="406" y="7033"/>
                </a:cubicBezTo>
                <a:cubicBezTo>
                  <a:pt x="1730" y="5707"/>
                  <a:pt x="7511" y="6377"/>
                  <a:pt x="10178" y="5609"/>
                </a:cubicBezTo>
                <a:cubicBezTo>
                  <a:pt x="12845" y="4842"/>
                  <a:pt x="14657" y="3363"/>
                  <a:pt x="16408" y="2428"/>
                </a:cubicBezTo>
                <a:cubicBezTo>
                  <a:pt x="18159" y="1493"/>
                  <a:pt x="19421" y="747"/>
                  <a:pt x="20683" y="0"/>
                </a:cubicBezTo>
              </a:path>
            </a:pathLst>
          </a:custGeom>
          <a:ln w="76200">
            <a:solidFill>
              <a:srgbClr val="3A5E8A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3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036" name="Gruppieren"/>
          <p:cNvGrpSpPr/>
          <p:nvPr/>
        </p:nvGrpSpPr>
        <p:grpSpPr>
          <a:xfrm>
            <a:off x="3822287" y="244321"/>
            <a:ext cx="8755697" cy="8914119"/>
            <a:chOff x="0" y="5785"/>
            <a:chExt cx="8755695" cy="8914118"/>
          </a:xfrm>
        </p:grpSpPr>
        <p:grpSp>
          <p:nvGrpSpPr>
            <p:cNvPr id="774" name="Gruppieren"/>
            <p:cNvGrpSpPr/>
            <p:nvPr/>
          </p:nvGrpSpPr>
          <p:grpSpPr>
            <a:xfrm>
              <a:off x="2163150" y="3289655"/>
              <a:ext cx="354584" cy="371349"/>
              <a:chOff x="0" y="5785"/>
              <a:chExt cx="354582" cy="371347"/>
            </a:xfrm>
          </p:grpSpPr>
          <p:sp>
            <p:nvSpPr>
              <p:cNvPr id="77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73" name="1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777" name="Gruppieren"/>
            <p:cNvGrpSpPr/>
            <p:nvPr/>
          </p:nvGrpSpPr>
          <p:grpSpPr>
            <a:xfrm>
              <a:off x="3191235" y="4315673"/>
              <a:ext cx="354583" cy="371349"/>
              <a:chOff x="0" y="5785"/>
              <a:chExt cx="354582" cy="371347"/>
            </a:xfrm>
          </p:grpSpPr>
          <p:sp>
            <p:nvSpPr>
              <p:cNvPr id="775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76" name="3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780" name="Gruppieren"/>
            <p:cNvGrpSpPr/>
            <p:nvPr/>
          </p:nvGrpSpPr>
          <p:grpSpPr>
            <a:xfrm>
              <a:off x="1034302" y="4259298"/>
              <a:ext cx="354584" cy="371349"/>
              <a:chOff x="0" y="5785"/>
              <a:chExt cx="354582" cy="371347"/>
            </a:xfrm>
          </p:grpSpPr>
          <p:sp>
            <p:nvSpPr>
              <p:cNvPr id="778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79" name="5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783" name="Gruppieren"/>
            <p:cNvGrpSpPr/>
            <p:nvPr/>
          </p:nvGrpSpPr>
          <p:grpSpPr>
            <a:xfrm>
              <a:off x="0" y="5203136"/>
              <a:ext cx="354583" cy="371349"/>
              <a:chOff x="0" y="5785"/>
              <a:chExt cx="354582" cy="371347"/>
            </a:xfrm>
          </p:grpSpPr>
          <p:sp>
            <p:nvSpPr>
              <p:cNvPr id="781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82" name="8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8</a:t>
                </a:r>
              </a:p>
            </p:txBody>
          </p:sp>
        </p:grpSp>
        <p:grpSp>
          <p:nvGrpSpPr>
            <p:cNvPr id="786" name="Gruppieren"/>
            <p:cNvGrpSpPr/>
            <p:nvPr/>
          </p:nvGrpSpPr>
          <p:grpSpPr>
            <a:xfrm>
              <a:off x="1063745" y="5203136"/>
              <a:ext cx="354584" cy="371349"/>
              <a:chOff x="0" y="5785"/>
              <a:chExt cx="354582" cy="371347"/>
            </a:xfrm>
          </p:grpSpPr>
          <p:sp>
            <p:nvSpPr>
              <p:cNvPr id="784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85" name="4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sp>
          <p:nvSpPr>
            <p:cNvPr id="787" name="Linie"/>
            <p:cNvSpPr/>
            <p:nvPr/>
          </p:nvSpPr>
          <p:spPr>
            <a:xfrm flipH="1">
              <a:off x="354581" y="3475330"/>
              <a:ext cx="1808570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8" name="Linie"/>
            <p:cNvSpPr/>
            <p:nvPr/>
          </p:nvSpPr>
          <p:spPr>
            <a:xfrm flipV="1">
              <a:off x="302654" y="4570335"/>
              <a:ext cx="783576" cy="69311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9" name="Linie"/>
            <p:cNvSpPr/>
            <p:nvPr/>
          </p:nvSpPr>
          <p:spPr>
            <a:xfrm flipH="1">
              <a:off x="1418326" y="5388810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90" name="Linie"/>
            <p:cNvSpPr/>
            <p:nvPr/>
          </p:nvSpPr>
          <p:spPr>
            <a:xfrm flipH="1">
              <a:off x="354581" y="5388810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91" name="Linie"/>
            <p:cNvSpPr/>
            <p:nvPr/>
          </p:nvSpPr>
          <p:spPr>
            <a:xfrm flipH="1">
              <a:off x="2304782" y="3652620"/>
              <a:ext cx="35660" cy="155890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794" name="Gruppieren"/>
            <p:cNvGrpSpPr/>
            <p:nvPr/>
          </p:nvGrpSpPr>
          <p:grpSpPr>
            <a:xfrm>
              <a:off x="2127490" y="5203136"/>
              <a:ext cx="354584" cy="371349"/>
              <a:chOff x="0" y="5785"/>
              <a:chExt cx="354582" cy="371347"/>
            </a:xfrm>
          </p:grpSpPr>
          <p:sp>
            <p:nvSpPr>
              <p:cNvPr id="79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93" name="6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6</a:t>
                </a:r>
              </a:p>
            </p:txBody>
          </p:sp>
        </p:grpSp>
        <p:sp>
          <p:nvSpPr>
            <p:cNvPr id="795" name="Linie"/>
            <p:cNvSpPr/>
            <p:nvPr/>
          </p:nvSpPr>
          <p:spPr>
            <a:xfrm flipH="1">
              <a:off x="1336957" y="3600693"/>
              <a:ext cx="878121" cy="71891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798" name="Gruppieren"/>
            <p:cNvGrpSpPr/>
            <p:nvPr/>
          </p:nvGrpSpPr>
          <p:grpSpPr>
            <a:xfrm>
              <a:off x="3191235" y="3289655"/>
              <a:ext cx="354583" cy="371349"/>
              <a:chOff x="0" y="5785"/>
              <a:chExt cx="354582" cy="371347"/>
            </a:xfrm>
          </p:grpSpPr>
          <p:sp>
            <p:nvSpPr>
              <p:cNvPr id="796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97" name="2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801" name="Gruppieren"/>
            <p:cNvGrpSpPr/>
            <p:nvPr/>
          </p:nvGrpSpPr>
          <p:grpSpPr>
            <a:xfrm>
              <a:off x="0" y="3289655"/>
              <a:ext cx="354583" cy="371349"/>
              <a:chOff x="0" y="5785"/>
              <a:chExt cx="354582" cy="371347"/>
            </a:xfrm>
          </p:grpSpPr>
          <p:sp>
            <p:nvSpPr>
              <p:cNvPr id="799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00" name="0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grpSp>
          <p:nvGrpSpPr>
            <p:cNvPr id="804" name="Gruppieren"/>
            <p:cNvGrpSpPr/>
            <p:nvPr/>
          </p:nvGrpSpPr>
          <p:grpSpPr>
            <a:xfrm>
              <a:off x="4190384" y="5203136"/>
              <a:ext cx="354584" cy="371349"/>
              <a:chOff x="0" y="5785"/>
              <a:chExt cx="354582" cy="371347"/>
            </a:xfrm>
          </p:grpSpPr>
          <p:sp>
            <p:nvSpPr>
              <p:cNvPr id="80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03" name="7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7</a:t>
                </a:r>
              </a:p>
            </p:txBody>
          </p:sp>
        </p:grpSp>
        <p:sp>
          <p:nvSpPr>
            <p:cNvPr id="805" name="Linie"/>
            <p:cNvSpPr/>
            <p:nvPr/>
          </p:nvSpPr>
          <p:spPr>
            <a:xfrm>
              <a:off x="2517731" y="3475330"/>
              <a:ext cx="67350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06" name="Linie"/>
            <p:cNvSpPr/>
            <p:nvPr/>
          </p:nvSpPr>
          <p:spPr>
            <a:xfrm flipV="1">
              <a:off x="3368526" y="3652621"/>
              <a:ext cx="1" cy="6714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07" name="Linie"/>
            <p:cNvSpPr/>
            <p:nvPr/>
          </p:nvSpPr>
          <p:spPr>
            <a:xfrm flipH="1">
              <a:off x="177291" y="3652620"/>
              <a:ext cx="1" cy="155890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08" name="Linie"/>
            <p:cNvSpPr/>
            <p:nvPr/>
          </p:nvSpPr>
          <p:spPr>
            <a:xfrm flipH="1" flipV="1">
              <a:off x="3493889" y="4626711"/>
              <a:ext cx="748423" cy="63673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09" name="Linie"/>
            <p:cNvSpPr/>
            <p:nvPr/>
          </p:nvSpPr>
          <p:spPr>
            <a:xfrm>
              <a:off x="302654" y="3600693"/>
              <a:ext cx="783576" cy="71891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10" name="Linie"/>
            <p:cNvSpPr/>
            <p:nvPr/>
          </p:nvSpPr>
          <p:spPr>
            <a:xfrm>
              <a:off x="1211594" y="4622262"/>
              <a:ext cx="29443" cy="58925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11" name="Linie"/>
            <p:cNvSpPr/>
            <p:nvPr/>
          </p:nvSpPr>
          <p:spPr>
            <a:xfrm flipH="1">
              <a:off x="2430145" y="4626711"/>
              <a:ext cx="813017" cy="63673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12" name="Linie"/>
            <p:cNvSpPr/>
            <p:nvPr/>
          </p:nvSpPr>
          <p:spPr>
            <a:xfrm>
              <a:off x="3368526" y="4678638"/>
              <a:ext cx="116107" cy="191289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815" name="Gruppieren"/>
            <p:cNvGrpSpPr/>
            <p:nvPr/>
          </p:nvGrpSpPr>
          <p:grpSpPr>
            <a:xfrm>
              <a:off x="2202607" y="6583148"/>
              <a:ext cx="354583" cy="371349"/>
              <a:chOff x="0" y="5785"/>
              <a:chExt cx="354582" cy="371347"/>
            </a:xfrm>
          </p:grpSpPr>
          <p:sp>
            <p:nvSpPr>
              <p:cNvPr id="813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14" name="1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818" name="Gruppieren"/>
            <p:cNvGrpSpPr/>
            <p:nvPr/>
          </p:nvGrpSpPr>
          <p:grpSpPr>
            <a:xfrm>
              <a:off x="3230691" y="7609166"/>
              <a:ext cx="354584" cy="371349"/>
              <a:chOff x="0" y="5785"/>
              <a:chExt cx="354582" cy="371347"/>
            </a:xfrm>
          </p:grpSpPr>
          <p:sp>
            <p:nvSpPr>
              <p:cNvPr id="816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17" name="3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821" name="Gruppieren"/>
            <p:cNvGrpSpPr/>
            <p:nvPr/>
          </p:nvGrpSpPr>
          <p:grpSpPr>
            <a:xfrm>
              <a:off x="679721" y="7760364"/>
              <a:ext cx="354584" cy="371349"/>
              <a:chOff x="0" y="5785"/>
              <a:chExt cx="354582" cy="371347"/>
            </a:xfrm>
          </p:grpSpPr>
          <p:sp>
            <p:nvSpPr>
              <p:cNvPr id="819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20" name="5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824" name="Gruppieren"/>
            <p:cNvGrpSpPr/>
            <p:nvPr/>
          </p:nvGrpSpPr>
          <p:grpSpPr>
            <a:xfrm>
              <a:off x="39456" y="8496628"/>
              <a:ext cx="354584" cy="371349"/>
              <a:chOff x="0" y="5785"/>
              <a:chExt cx="354582" cy="371347"/>
            </a:xfrm>
          </p:grpSpPr>
          <p:sp>
            <p:nvSpPr>
              <p:cNvPr id="82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23" name="8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8</a:t>
                </a:r>
              </a:p>
            </p:txBody>
          </p:sp>
        </p:grpSp>
        <p:grpSp>
          <p:nvGrpSpPr>
            <p:cNvPr id="827" name="Gruppieren"/>
            <p:cNvGrpSpPr/>
            <p:nvPr/>
          </p:nvGrpSpPr>
          <p:grpSpPr>
            <a:xfrm>
              <a:off x="1103202" y="8496628"/>
              <a:ext cx="354583" cy="371349"/>
              <a:chOff x="0" y="5785"/>
              <a:chExt cx="354582" cy="371347"/>
            </a:xfrm>
          </p:grpSpPr>
          <p:sp>
            <p:nvSpPr>
              <p:cNvPr id="825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26" name="4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sp>
          <p:nvSpPr>
            <p:cNvPr id="828" name="Linie"/>
            <p:cNvSpPr/>
            <p:nvPr/>
          </p:nvSpPr>
          <p:spPr>
            <a:xfrm flipH="1">
              <a:off x="394037" y="6768823"/>
              <a:ext cx="1808570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29" name="Linie"/>
            <p:cNvSpPr/>
            <p:nvPr/>
          </p:nvSpPr>
          <p:spPr>
            <a:xfrm flipH="1" flipV="1">
              <a:off x="177291" y="5566100"/>
              <a:ext cx="39458" cy="102543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30" name="Linie"/>
            <p:cNvSpPr/>
            <p:nvPr/>
          </p:nvSpPr>
          <p:spPr>
            <a:xfrm flipH="1">
              <a:off x="1457783" y="8682303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31" name="Linie"/>
            <p:cNvSpPr/>
            <p:nvPr/>
          </p:nvSpPr>
          <p:spPr>
            <a:xfrm flipH="1">
              <a:off x="394038" y="8682303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32" name="Linie"/>
            <p:cNvSpPr/>
            <p:nvPr/>
          </p:nvSpPr>
          <p:spPr>
            <a:xfrm flipV="1">
              <a:off x="1034302" y="7025035"/>
              <a:ext cx="2270768" cy="92100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835" name="Gruppieren"/>
            <p:cNvGrpSpPr/>
            <p:nvPr/>
          </p:nvGrpSpPr>
          <p:grpSpPr>
            <a:xfrm>
              <a:off x="2166947" y="8496628"/>
              <a:ext cx="354584" cy="371349"/>
              <a:chOff x="0" y="5785"/>
              <a:chExt cx="354582" cy="371347"/>
            </a:xfrm>
          </p:grpSpPr>
          <p:sp>
            <p:nvSpPr>
              <p:cNvPr id="833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34" name="6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6</a:t>
                </a:r>
              </a:p>
            </p:txBody>
          </p:sp>
        </p:grpSp>
        <p:sp>
          <p:nvSpPr>
            <p:cNvPr id="836" name="Linie"/>
            <p:cNvSpPr/>
            <p:nvPr/>
          </p:nvSpPr>
          <p:spPr>
            <a:xfrm flipH="1" flipV="1">
              <a:off x="2304782" y="5566100"/>
              <a:ext cx="75117" cy="102543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839" name="Gruppieren"/>
            <p:cNvGrpSpPr/>
            <p:nvPr/>
          </p:nvGrpSpPr>
          <p:grpSpPr>
            <a:xfrm>
              <a:off x="39456" y="6583148"/>
              <a:ext cx="354584" cy="371349"/>
              <a:chOff x="0" y="5785"/>
              <a:chExt cx="354582" cy="371347"/>
            </a:xfrm>
          </p:grpSpPr>
          <p:sp>
            <p:nvSpPr>
              <p:cNvPr id="837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38" name="0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grpSp>
          <p:nvGrpSpPr>
            <p:cNvPr id="842" name="Gruppieren"/>
            <p:cNvGrpSpPr/>
            <p:nvPr/>
          </p:nvGrpSpPr>
          <p:grpSpPr>
            <a:xfrm>
              <a:off x="3230691" y="8496628"/>
              <a:ext cx="354584" cy="371349"/>
              <a:chOff x="0" y="5785"/>
              <a:chExt cx="354582" cy="371347"/>
            </a:xfrm>
          </p:grpSpPr>
          <p:sp>
            <p:nvSpPr>
              <p:cNvPr id="840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41" name="7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7</a:t>
                </a:r>
              </a:p>
            </p:txBody>
          </p:sp>
        </p:grpSp>
        <p:sp>
          <p:nvSpPr>
            <p:cNvPr id="843" name="Linie"/>
            <p:cNvSpPr/>
            <p:nvPr/>
          </p:nvSpPr>
          <p:spPr>
            <a:xfrm>
              <a:off x="2557188" y="6768823"/>
              <a:ext cx="673504" cy="7665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44" name="Linie"/>
            <p:cNvSpPr/>
            <p:nvPr/>
          </p:nvSpPr>
          <p:spPr>
            <a:xfrm flipV="1">
              <a:off x="3407983" y="7099413"/>
              <a:ext cx="76650" cy="51813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45" name="Linie"/>
            <p:cNvSpPr/>
            <p:nvPr/>
          </p:nvSpPr>
          <p:spPr>
            <a:xfrm flipH="1">
              <a:off x="216748" y="6946112"/>
              <a:ext cx="1" cy="15589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46" name="Linie"/>
            <p:cNvSpPr/>
            <p:nvPr/>
          </p:nvSpPr>
          <p:spPr>
            <a:xfrm flipV="1">
              <a:off x="3407982" y="7972131"/>
              <a:ext cx="1" cy="53288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47" name="Linie"/>
            <p:cNvSpPr/>
            <p:nvPr/>
          </p:nvSpPr>
          <p:spPr>
            <a:xfrm>
              <a:off x="342111" y="6894186"/>
              <a:ext cx="389538" cy="92648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48" name="Linie"/>
            <p:cNvSpPr/>
            <p:nvPr/>
          </p:nvSpPr>
          <p:spPr>
            <a:xfrm>
              <a:off x="982375" y="8071401"/>
              <a:ext cx="172755" cy="48553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49" name="Linie"/>
            <p:cNvSpPr/>
            <p:nvPr/>
          </p:nvSpPr>
          <p:spPr>
            <a:xfrm flipH="1">
              <a:off x="2469602" y="7920204"/>
              <a:ext cx="813017" cy="63673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50" name="Linie"/>
            <p:cNvSpPr/>
            <p:nvPr/>
          </p:nvSpPr>
          <p:spPr>
            <a:xfrm flipH="1">
              <a:off x="2521529" y="8682303"/>
              <a:ext cx="709163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51" name="Linie"/>
            <p:cNvSpPr/>
            <p:nvPr/>
          </p:nvSpPr>
          <p:spPr>
            <a:xfrm flipV="1">
              <a:off x="3664194" y="5514174"/>
              <a:ext cx="578118" cy="11517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854" name="Gruppieren"/>
            <p:cNvGrpSpPr/>
            <p:nvPr/>
          </p:nvGrpSpPr>
          <p:grpSpPr>
            <a:xfrm>
              <a:off x="7106032" y="3341582"/>
              <a:ext cx="354584" cy="371349"/>
              <a:chOff x="0" y="5785"/>
              <a:chExt cx="354582" cy="371347"/>
            </a:xfrm>
          </p:grpSpPr>
          <p:sp>
            <p:nvSpPr>
              <p:cNvPr id="85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53" name="1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857" name="Gruppieren"/>
            <p:cNvGrpSpPr/>
            <p:nvPr/>
          </p:nvGrpSpPr>
          <p:grpSpPr>
            <a:xfrm>
              <a:off x="7519934" y="4207371"/>
              <a:ext cx="354584" cy="371349"/>
              <a:chOff x="0" y="5785"/>
              <a:chExt cx="354582" cy="371347"/>
            </a:xfrm>
          </p:grpSpPr>
          <p:sp>
            <p:nvSpPr>
              <p:cNvPr id="855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56" name="3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860" name="Gruppieren"/>
            <p:cNvGrpSpPr/>
            <p:nvPr/>
          </p:nvGrpSpPr>
          <p:grpSpPr>
            <a:xfrm>
              <a:off x="5991906" y="6122359"/>
              <a:ext cx="354584" cy="371349"/>
              <a:chOff x="0" y="5785"/>
              <a:chExt cx="354582" cy="371347"/>
            </a:xfrm>
          </p:grpSpPr>
          <p:sp>
            <p:nvSpPr>
              <p:cNvPr id="858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59" name="5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863" name="Gruppieren"/>
            <p:cNvGrpSpPr/>
            <p:nvPr/>
          </p:nvGrpSpPr>
          <p:grpSpPr>
            <a:xfrm>
              <a:off x="4942882" y="5048893"/>
              <a:ext cx="354584" cy="371349"/>
              <a:chOff x="0" y="5785"/>
              <a:chExt cx="354582" cy="371347"/>
            </a:xfrm>
          </p:grpSpPr>
          <p:sp>
            <p:nvSpPr>
              <p:cNvPr id="861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62" name="8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8</a:t>
                </a:r>
              </a:p>
            </p:txBody>
          </p:sp>
        </p:grpSp>
        <p:grpSp>
          <p:nvGrpSpPr>
            <p:cNvPr id="866" name="Gruppieren"/>
            <p:cNvGrpSpPr/>
            <p:nvPr/>
          </p:nvGrpSpPr>
          <p:grpSpPr>
            <a:xfrm>
              <a:off x="6006627" y="5048893"/>
              <a:ext cx="354584" cy="371349"/>
              <a:chOff x="0" y="5785"/>
              <a:chExt cx="354582" cy="371347"/>
            </a:xfrm>
          </p:grpSpPr>
          <p:sp>
            <p:nvSpPr>
              <p:cNvPr id="864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65" name="4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sp>
          <p:nvSpPr>
            <p:cNvPr id="867" name="Linie"/>
            <p:cNvSpPr/>
            <p:nvPr/>
          </p:nvSpPr>
          <p:spPr>
            <a:xfrm flipH="1">
              <a:off x="5297463" y="3527256"/>
              <a:ext cx="1808570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68" name="Linie"/>
            <p:cNvSpPr/>
            <p:nvPr/>
          </p:nvSpPr>
          <p:spPr>
            <a:xfrm>
              <a:off x="5245537" y="5359931"/>
              <a:ext cx="798297" cy="82274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69" name="Linie"/>
            <p:cNvSpPr/>
            <p:nvPr/>
          </p:nvSpPr>
          <p:spPr>
            <a:xfrm flipH="1">
              <a:off x="6361209" y="5234568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70" name="Linie"/>
            <p:cNvSpPr/>
            <p:nvPr/>
          </p:nvSpPr>
          <p:spPr>
            <a:xfrm flipH="1">
              <a:off x="5297463" y="5234568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71" name="Linie"/>
            <p:cNvSpPr/>
            <p:nvPr/>
          </p:nvSpPr>
          <p:spPr>
            <a:xfrm>
              <a:off x="5245537" y="3652620"/>
              <a:ext cx="1876764" cy="145658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874" name="Gruppieren"/>
            <p:cNvGrpSpPr/>
            <p:nvPr/>
          </p:nvGrpSpPr>
          <p:grpSpPr>
            <a:xfrm>
              <a:off x="7070373" y="5048893"/>
              <a:ext cx="354584" cy="371349"/>
              <a:chOff x="0" y="5785"/>
              <a:chExt cx="354582" cy="371347"/>
            </a:xfrm>
          </p:grpSpPr>
          <p:sp>
            <p:nvSpPr>
              <p:cNvPr id="87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73" name="6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6</a:t>
                </a:r>
              </a:p>
            </p:txBody>
          </p:sp>
        </p:grpSp>
        <p:sp>
          <p:nvSpPr>
            <p:cNvPr id="875" name="Linie"/>
            <p:cNvSpPr/>
            <p:nvPr/>
          </p:nvSpPr>
          <p:spPr>
            <a:xfrm flipH="1" flipV="1">
              <a:off x="6346487" y="6308034"/>
              <a:ext cx="850930" cy="38735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878" name="Gruppieren"/>
            <p:cNvGrpSpPr/>
            <p:nvPr/>
          </p:nvGrpSpPr>
          <p:grpSpPr>
            <a:xfrm>
              <a:off x="8134116" y="3341582"/>
              <a:ext cx="354584" cy="371349"/>
              <a:chOff x="0" y="5785"/>
              <a:chExt cx="354582" cy="371347"/>
            </a:xfrm>
          </p:grpSpPr>
          <p:sp>
            <p:nvSpPr>
              <p:cNvPr id="876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77" name="2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881" name="Gruppieren"/>
            <p:cNvGrpSpPr/>
            <p:nvPr/>
          </p:nvGrpSpPr>
          <p:grpSpPr>
            <a:xfrm>
              <a:off x="4942882" y="3341582"/>
              <a:ext cx="354584" cy="371349"/>
              <a:chOff x="0" y="5785"/>
              <a:chExt cx="354582" cy="371347"/>
            </a:xfrm>
          </p:grpSpPr>
          <p:sp>
            <p:nvSpPr>
              <p:cNvPr id="879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80" name="0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grpSp>
          <p:nvGrpSpPr>
            <p:cNvPr id="884" name="Gruppieren"/>
            <p:cNvGrpSpPr/>
            <p:nvPr/>
          </p:nvGrpSpPr>
          <p:grpSpPr>
            <a:xfrm>
              <a:off x="8134116" y="5048893"/>
              <a:ext cx="354584" cy="371349"/>
              <a:chOff x="0" y="5785"/>
              <a:chExt cx="354582" cy="371347"/>
            </a:xfrm>
          </p:grpSpPr>
          <p:sp>
            <p:nvSpPr>
              <p:cNvPr id="88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83" name="7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7</a:t>
                </a:r>
              </a:p>
            </p:txBody>
          </p:sp>
        </p:grpSp>
        <p:sp>
          <p:nvSpPr>
            <p:cNvPr id="885" name="Linie"/>
            <p:cNvSpPr/>
            <p:nvPr/>
          </p:nvSpPr>
          <p:spPr>
            <a:xfrm>
              <a:off x="7460614" y="3527256"/>
              <a:ext cx="673504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86" name="Linie"/>
            <p:cNvSpPr/>
            <p:nvPr/>
          </p:nvSpPr>
          <p:spPr>
            <a:xfrm flipV="1">
              <a:off x="7822589" y="3652620"/>
              <a:ext cx="363455" cy="61506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87" name="Linie"/>
            <p:cNvSpPr/>
            <p:nvPr/>
          </p:nvSpPr>
          <p:spPr>
            <a:xfrm>
              <a:off x="5120173" y="3704547"/>
              <a:ext cx="1" cy="135273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88" name="Linie"/>
            <p:cNvSpPr/>
            <p:nvPr/>
          </p:nvSpPr>
          <p:spPr>
            <a:xfrm flipH="1" flipV="1">
              <a:off x="7822589" y="4518409"/>
              <a:ext cx="363456" cy="59079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89" name="Linie"/>
            <p:cNvSpPr/>
            <p:nvPr/>
          </p:nvSpPr>
          <p:spPr>
            <a:xfrm flipV="1">
              <a:off x="5284993" y="6433397"/>
              <a:ext cx="758841" cy="26198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90" name="Linie"/>
            <p:cNvSpPr/>
            <p:nvPr/>
          </p:nvSpPr>
          <p:spPr>
            <a:xfrm flipV="1">
              <a:off x="6169197" y="5411858"/>
              <a:ext cx="14723" cy="71888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91" name="Linie"/>
            <p:cNvSpPr/>
            <p:nvPr/>
          </p:nvSpPr>
          <p:spPr>
            <a:xfrm flipH="1">
              <a:off x="7373027" y="4518409"/>
              <a:ext cx="198835" cy="59079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92" name="Linie"/>
            <p:cNvSpPr/>
            <p:nvPr/>
          </p:nvSpPr>
          <p:spPr>
            <a:xfrm flipH="1">
              <a:off x="7424954" y="5234568"/>
              <a:ext cx="709164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895" name="Gruppieren"/>
            <p:cNvGrpSpPr/>
            <p:nvPr/>
          </p:nvGrpSpPr>
          <p:grpSpPr>
            <a:xfrm>
              <a:off x="7145489" y="6635074"/>
              <a:ext cx="354584" cy="371349"/>
              <a:chOff x="0" y="5785"/>
              <a:chExt cx="354582" cy="371347"/>
            </a:xfrm>
          </p:grpSpPr>
          <p:sp>
            <p:nvSpPr>
              <p:cNvPr id="893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94" name="1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898" name="Gruppieren"/>
            <p:cNvGrpSpPr/>
            <p:nvPr/>
          </p:nvGrpSpPr>
          <p:grpSpPr>
            <a:xfrm>
              <a:off x="8173573" y="7661093"/>
              <a:ext cx="354584" cy="371349"/>
              <a:chOff x="0" y="5785"/>
              <a:chExt cx="354582" cy="371347"/>
            </a:xfrm>
          </p:grpSpPr>
          <p:sp>
            <p:nvSpPr>
              <p:cNvPr id="896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897" name="3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901" name="Gruppieren"/>
            <p:cNvGrpSpPr/>
            <p:nvPr/>
          </p:nvGrpSpPr>
          <p:grpSpPr>
            <a:xfrm>
              <a:off x="5622603" y="7812291"/>
              <a:ext cx="354584" cy="371349"/>
              <a:chOff x="0" y="5785"/>
              <a:chExt cx="354582" cy="371347"/>
            </a:xfrm>
          </p:grpSpPr>
          <p:sp>
            <p:nvSpPr>
              <p:cNvPr id="899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00" name="5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904" name="Gruppieren"/>
            <p:cNvGrpSpPr/>
            <p:nvPr/>
          </p:nvGrpSpPr>
          <p:grpSpPr>
            <a:xfrm>
              <a:off x="4982339" y="8548555"/>
              <a:ext cx="354584" cy="371349"/>
              <a:chOff x="0" y="5785"/>
              <a:chExt cx="354582" cy="371347"/>
            </a:xfrm>
          </p:grpSpPr>
          <p:sp>
            <p:nvSpPr>
              <p:cNvPr id="90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03" name="8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8</a:t>
                </a:r>
              </a:p>
            </p:txBody>
          </p:sp>
        </p:grpSp>
        <p:grpSp>
          <p:nvGrpSpPr>
            <p:cNvPr id="907" name="Gruppieren"/>
            <p:cNvGrpSpPr/>
            <p:nvPr/>
          </p:nvGrpSpPr>
          <p:grpSpPr>
            <a:xfrm>
              <a:off x="6046084" y="8548555"/>
              <a:ext cx="354584" cy="371349"/>
              <a:chOff x="0" y="5785"/>
              <a:chExt cx="354582" cy="371347"/>
            </a:xfrm>
          </p:grpSpPr>
          <p:sp>
            <p:nvSpPr>
              <p:cNvPr id="905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06" name="4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sp>
          <p:nvSpPr>
            <p:cNvPr id="908" name="Linie"/>
            <p:cNvSpPr/>
            <p:nvPr/>
          </p:nvSpPr>
          <p:spPr>
            <a:xfrm flipH="1">
              <a:off x="5336920" y="6820749"/>
              <a:ext cx="1808570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09" name="Linie"/>
            <p:cNvSpPr/>
            <p:nvPr/>
          </p:nvSpPr>
          <p:spPr>
            <a:xfrm flipH="1" flipV="1">
              <a:off x="5120173" y="5411858"/>
              <a:ext cx="39458" cy="12316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10" name="Linie"/>
            <p:cNvSpPr/>
            <p:nvPr/>
          </p:nvSpPr>
          <p:spPr>
            <a:xfrm flipH="1">
              <a:off x="6400665" y="8734230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11" name="Linie"/>
            <p:cNvSpPr/>
            <p:nvPr/>
          </p:nvSpPr>
          <p:spPr>
            <a:xfrm flipH="1">
              <a:off x="5336920" y="8734230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12" name="Linie"/>
            <p:cNvSpPr/>
            <p:nvPr/>
          </p:nvSpPr>
          <p:spPr>
            <a:xfrm flipV="1">
              <a:off x="5925258" y="6946112"/>
              <a:ext cx="2300243" cy="92649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915" name="Gruppieren"/>
            <p:cNvGrpSpPr/>
            <p:nvPr/>
          </p:nvGrpSpPr>
          <p:grpSpPr>
            <a:xfrm>
              <a:off x="7109830" y="8548555"/>
              <a:ext cx="354584" cy="371349"/>
              <a:chOff x="0" y="5785"/>
              <a:chExt cx="354582" cy="371347"/>
            </a:xfrm>
          </p:grpSpPr>
          <p:sp>
            <p:nvSpPr>
              <p:cNvPr id="913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14" name="6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6</a:t>
                </a:r>
              </a:p>
            </p:txBody>
          </p:sp>
        </p:grpSp>
        <p:sp>
          <p:nvSpPr>
            <p:cNvPr id="916" name="Linie"/>
            <p:cNvSpPr/>
            <p:nvPr/>
          </p:nvSpPr>
          <p:spPr>
            <a:xfrm flipH="1" flipV="1">
              <a:off x="7247664" y="5411858"/>
              <a:ext cx="75117" cy="12316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919" name="Gruppieren"/>
            <p:cNvGrpSpPr/>
            <p:nvPr/>
          </p:nvGrpSpPr>
          <p:grpSpPr>
            <a:xfrm>
              <a:off x="8173573" y="6635074"/>
              <a:ext cx="354584" cy="371349"/>
              <a:chOff x="0" y="5785"/>
              <a:chExt cx="354582" cy="371347"/>
            </a:xfrm>
          </p:grpSpPr>
          <p:sp>
            <p:nvSpPr>
              <p:cNvPr id="917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18" name="2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922" name="Gruppieren"/>
            <p:cNvGrpSpPr/>
            <p:nvPr/>
          </p:nvGrpSpPr>
          <p:grpSpPr>
            <a:xfrm>
              <a:off x="4982339" y="6635074"/>
              <a:ext cx="354584" cy="371349"/>
              <a:chOff x="0" y="5785"/>
              <a:chExt cx="354582" cy="371347"/>
            </a:xfrm>
          </p:grpSpPr>
          <p:sp>
            <p:nvSpPr>
              <p:cNvPr id="920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21" name="0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grpSp>
          <p:nvGrpSpPr>
            <p:cNvPr id="925" name="Gruppieren"/>
            <p:cNvGrpSpPr/>
            <p:nvPr/>
          </p:nvGrpSpPr>
          <p:grpSpPr>
            <a:xfrm>
              <a:off x="8173573" y="8548555"/>
              <a:ext cx="354584" cy="371349"/>
              <a:chOff x="0" y="5785"/>
              <a:chExt cx="354582" cy="371347"/>
            </a:xfrm>
          </p:grpSpPr>
          <p:sp>
            <p:nvSpPr>
              <p:cNvPr id="923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24" name="7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7</a:t>
                </a:r>
              </a:p>
            </p:txBody>
          </p:sp>
        </p:grpSp>
        <p:sp>
          <p:nvSpPr>
            <p:cNvPr id="926" name="Linie"/>
            <p:cNvSpPr/>
            <p:nvPr/>
          </p:nvSpPr>
          <p:spPr>
            <a:xfrm>
              <a:off x="7500070" y="6820749"/>
              <a:ext cx="67350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27" name="Linie"/>
            <p:cNvSpPr/>
            <p:nvPr/>
          </p:nvSpPr>
          <p:spPr>
            <a:xfrm flipV="1">
              <a:off x="8350865" y="6998041"/>
              <a:ext cx="1" cy="6714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28" name="Linie"/>
            <p:cNvSpPr/>
            <p:nvPr/>
          </p:nvSpPr>
          <p:spPr>
            <a:xfrm>
              <a:off x="5159630" y="6998039"/>
              <a:ext cx="1" cy="15589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29" name="Linie"/>
            <p:cNvSpPr/>
            <p:nvPr/>
          </p:nvSpPr>
          <p:spPr>
            <a:xfrm flipV="1">
              <a:off x="8350865" y="8024058"/>
              <a:ext cx="1" cy="53288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0" name="Linie"/>
            <p:cNvSpPr/>
            <p:nvPr/>
          </p:nvSpPr>
          <p:spPr>
            <a:xfrm>
              <a:off x="5284993" y="6946112"/>
              <a:ext cx="389538" cy="92649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1" name="Linie"/>
            <p:cNvSpPr/>
            <p:nvPr/>
          </p:nvSpPr>
          <p:spPr>
            <a:xfrm>
              <a:off x="5925258" y="8123329"/>
              <a:ext cx="172754" cy="48553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2" name="Linie"/>
            <p:cNvSpPr/>
            <p:nvPr/>
          </p:nvSpPr>
          <p:spPr>
            <a:xfrm flipH="1">
              <a:off x="7412484" y="7972131"/>
              <a:ext cx="813017" cy="63673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3" name="Linie"/>
            <p:cNvSpPr/>
            <p:nvPr/>
          </p:nvSpPr>
          <p:spPr>
            <a:xfrm flipH="1">
              <a:off x="7464411" y="8734230"/>
              <a:ext cx="709163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4" name="Linie"/>
            <p:cNvSpPr/>
            <p:nvPr/>
          </p:nvSpPr>
          <p:spPr>
            <a:xfrm flipH="1" flipV="1">
              <a:off x="8311408" y="5411858"/>
              <a:ext cx="39458" cy="12316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5" name="Linie"/>
            <p:cNvSpPr/>
            <p:nvPr/>
          </p:nvSpPr>
          <p:spPr>
            <a:xfrm flipV="1">
              <a:off x="8311408" y="3704546"/>
              <a:ext cx="1" cy="135273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6" name="Linie"/>
            <p:cNvSpPr/>
            <p:nvPr/>
          </p:nvSpPr>
          <p:spPr>
            <a:xfrm flipH="1" flipV="1">
              <a:off x="3545816" y="3475330"/>
              <a:ext cx="1397067" cy="5192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7" name="Linie"/>
            <p:cNvSpPr/>
            <p:nvPr/>
          </p:nvSpPr>
          <p:spPr>
            <a:xfrm flipH="1">
              <a:off x="3493889" y="3652620"/>
              <a:ext cx="1500920" cy="72336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8" name="Linie"/>
            <p:cNvSpPr/>
            <p:nvPr/>
          </p:nvSpPr>
          <p:spPr>
            <a:xfrm flipH="1" flipV="1">
              <a:off x="2430145" y="5514174"/>
              <a:ext cx="874925" cy="11517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39" name="Linie"/>
            <p:cNvSpPr/>
            <p:nvPr/>
          </p:nvSpPr>
          <p:spPr>
            <a:xfrm flipH="1">
              <a:off x="4544965" y="5234568"/>
              <a:ext cx="397918" cy="15424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40" name="Linie"/>
            <p:cNvSpPr/>
            <p:nvPr/>
          </p:nvSpPr>
          <p:spPr>
            <a:xfrm flipH="1">
              <a:off x="3738572" y="6820749"/>
              <a:ext cx="1243768" cy="2472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41" name="Linie"/>
            <p:cNvSpPr/>
            <p:nvPr/>
          </p:nvSpPr>
          <p:spPr>
            <a:xfrm flipH="1">
              <a:off x="3533346" y="6946112"/>
              <a:ext cx="1500920" cy="72336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42" name="Linie"/>
            <p:cNvSpPr/>
            <p:nvPr/>
          </p:nvSpPr>
          <p:spPr>
            <a:xfrm flipH="1" flipV="1">
              <a:off x="3585272" y="8682303"/>
              <a:ext cx="1397067" cy="5192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945" name="Gruppieren"/>
            <p:cNvGrpSpPr/>
            <p:nvPr/>
          </p:nvGrpSpPr>
          <p:grpSpPr>
            <a:xfrm>
              <a:off x="7333570" y="5785"/>
              <a:ext cx="354584" cy="371349"/>
              <a:chOff x="0" y="5785"/>
              <a:chExt cx="354582" cy="371347"/>
            </a:xfrm>
          </p:grpSpPr>
          <p:sp>
            <p:nvSpPr>
              <p:cNvPr id="943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44" name="1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948" name="Gruppieren"/>
            <p:cNvGrpSpPr/>
            <p:nvPr/>
          </p:nvGrpSpPr>
          <p:grpSpPr>
            <a:xfrm>
              <a:off x="6219444" y="2168053"/>
              <a:ext cx="354584" cy="371349"/>
              <a:chOff x="0" y="5785"/>
              <a:chExt cx="354582" cy="371347"/>
            </a:xfrm>
          </p:grpSpPr>
          <p:sp>
            <p:nvSpPr>
              <p:cNvPr id="946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47" name="5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951" name="Gruppieren"/>
            <p:cNvGrpSpPr/>
            <p:nvPr/>
          </p:nvGrpSpPr>
          <p:grpSpPr>
            <a:xfrm>
              <a:off x="5170420" y="1094587"/>
              <a:ext cx="354584" cy="371349"/>
              <a:chOff x="0" y="5785"/>
              <a:chExt cx="354582" cy="371347"/>
            </a:xfrm>
          </p:grpSpPr>
          <p:sp>
            <p:nvSpPr>
              <p:cNvPr id="949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50" name="8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8</a:t>
                </a:r>
              </a:p>
            </p:txBody>
          </p:sp>
        </p:grpSp>
        <p:grpSp>
          <p:nvGrpSpPr>
            <p:cNvPr id="954" name="Gruppieren"/>
            <p:cNvGrpSpPr/>
            <p:nvPr/>
          </p:nvGrpSpPr>
          <p:grpSpPr>
            <a:xfrm>
              <a:off x="6234165" y="1094587"/>
              <a:ext cx="354584" cy="371349"/>
              <a:chOff x="0" y="5785"/>
              <a:chExt cx="354582" cy="371347"/>
            </a:xfrm>
          </p:grpSpPr>
          <p:sp>
            <p:nvSpPr>
              <p:cNvPr id="95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53" name="4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sp>
          <p:nvSpPr>
            <p:cNvPr id="955" name="Linie"/>
            <p:cNvSpPr/>
            <p:nvPr/>
          </p:nvSpPr>
          <p:spPr>
            <a:xfrm flipH="1" flipV="1">
              <a:off x="5525002" y="191460"/>
              <a:ext cx="1808570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56" name="Linie"/>
            <p:cNvSpPr/>
            <p:nvPr/>
          </p:nvSpPr>
          <p:spPr>
            <a:xfrm>
              <a:off x="5473075" y="1405625"/>
              <a:ext cx="798297" cy="82274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57" name="Linie"/>
            <p:cNvSpPr/>
            <p:nvPr/>
          </p:nvSpPr>
          <p:spPr>
            <a:xfrm flipH="1">
              <a:off x="6588747" y="1280262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58" name="Linie"/>
            <p:cNvSpPr/>
            <p:nvPr/>
          </p:nvSpPr>
          <p:spPr>
            <a:xfrm flipH="1">
              <a:off x="5525002" y="1280262"/>
              <a:ext cx="70916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59" name="Linie"/>
            <p:cNvSpPr/>
            <p:nvPr/>
          </p:nvSpPr>
          <p:spPr>
            <a:xfrm>
              <a:off x="5473075" y="316823"/>
              <a:ext cx="1876764" cy="83807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962" name="Gruppieren"/>
            <p:cNvGrpSpPr/>
            <p:nvPr/>
          </p:nvGrpSpPr>
          <p:grpSpPr>
            <a:xfrm>
              <a:off x="7297911" y="1094587"/>
              <a:ext cx="354584" cy="371349"/>
              <a:chOff x="0" y="5785"/>
              <a:chExt cx="354582" cy="371347"/>
            </a:xfrm>
          </p:grpSpPr>
          <p:sp>
            <p:nvSpPr>
              <p:cNvPr id="960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61" name="6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6</a:t>
                </a:r>
              </a:p>
            </p:txBody>
          </p:sp>
        </p:grpSp>
        <p:sp>
          <p:nvSpPr>
            <p:cNvPr id="963" name="Linie"/>
            <p:cNvSpPr/>
            <p:nvPr/>
          </p:nvSpPr>
          <p:spPr>
            <a:xfrm flipH="1">
              <a:off x="8311408" y="2991807"/>
              <a:ext cx="141631" cy="35815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966" name="Gruppieren"/>
            <p:cNvGrpSpPr/>
            <p:nvPr/>
          </p:nvGrpSpPr>
          <p:grpSpPr>
            <a:xfrm>
              <a:off x="8361656" y="5785"/>
              <a:ext cx="354584" cy="371349"/>
              <a:chOff x="0" y="5785"/>
              <a:chExt cx="354582" cy="371347"/>
            </a:xfrm>
          </p:grpSpPr>
          <p:sp>
            <p:nvSpPr>
              <p:cNvPr id="964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65" name="2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969" name="Gruppieren"/>
            <p:cNvGrpSpPr/>
            <p:nvPr/>
          </p:nvGrpSpPr>
          <p:grpSpPr>
            <a:xfrm>
              <a:off x="5170420" y="5785"/>
              <a:ext cx="354584" cy="371349"/>
              <a:chOff x="0" y="5785"/>
              <a:chExt cx="354582" cy="371347"/>
            </a:xfrm>
          </p:grpSpPr>
          <p:sp>
            <p:nvSpPr>
              <p:cNvPr id="967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68" name="0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grpSp>
          <p:nvGrpSpPr>
            <p:cNvPr id="972" name="Gruppieren"/>
            <p:cNvGrpSpPr/>
            <p:nvPr/>
          </p:nvGrpSpPr>
          <p:grpSpPr>
            <a:xfrm>
              <a:off x="8361656" y="1094587"/>
              <a:ext cx="354584" cy="371349"/>
              <a:chOff x="0" y="5785"/>
              <a:chExt cx="354582" cy="371347"/>
            </a:xfrm>
          </p:grpSpPr>
          <p:sp>
            <p:nvSpPr>
              <p:cNvPr id="970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71" name="7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7</a:t>
                </a:r>
              </a:p>
            </p:txBody>
          </p:sp>
        </p:grpSp>
        <p:sp>
          <p:nvSpPr>
            <p:cNvPr id="973" name="Linie"/>
            <p:cNvSpPr/>
            <p:nvPr/>
          </p:nvSpPr>
          <p:spPr>
            <a:xfrm>
              <a:off x="7688152" y="191460"/>
              <a:ext cx="673504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74" name="Linie"/>
            <p:cNvSpPr/>
            <p:nvPr/>
          </p:nvSpPr>
          <p:spPr>
            <a:xfrm flipV="1">
              <a:off x="7600566" y="316823"/>
              <a:ext cx="813017" cy="83807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75" name="Linie"/>
            <p:cNvSpPr/>
            <p:nvPr/>
          </p:nvSpPr>
          <p:spPr>
            <a:xfrm>
              <a:off x="5347712" y="368750"/>
              <a:ext cx="1" cy="73422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76" name="Linie"/>
            <p:cNvSpPr/>
            <p:nvPr/>
          </p:nvSpPr>
          <p:spPr>
            <a:xfrm flipV="1">
              <a:off x="7283323" y="2991807"/>
              <a:ext cx="141632" cy="35815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77" name="Linie"/>
            <p:cNvSpPr/>
            <p:nvPr/>
          </p:nvSpPr>
          <p:spPr>
            <a:xfrm flipV="1">
              <a:off x="6396736" y="1457552"/>
              <a:ext cx="14722" cy="71888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78" name="Linie"/>
            <p:cNvSpPr/>
            <p:nvPr/>
          </p:nvSpPr>
          <p:spPr>
            <a:xfrm flipH="1">
              <a:off x="7475203" y="368750"/>
              <a:ext cx="35660" cy="73422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79" name="Linie"/>
            <p:cNvSpPr/>
            <p:nvPr/>
          </p:nvSpPr>
          <p:spPr>
            <a:xfrm flipH="1">
              <a:off x="7652493" y="1280262"/>
              <a:ext cx="709164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982" name="Gruppieren"/>
            <p:cNvGrpSpPr/>
            <p:nvPr/>
          </p:nvGrpSpPr>
          <p:grpSpPr>
            <a:xfrm>
              <a:off x="7373027" y="2680769"/>
              <a:ext cx="354584" cy="371349"/>
              <a:chOff x="0" y="5785"/>
              <a:chExt cx="354582" cy="371347"/>
            </a:xfrm>
          </p:grpSpPr>
          <p:sp>
            <p:nvSpPr>
              <p:cNvPr id="980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81" name="1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sp>
          <p:nvSpPr>
            <p:cNvPr id="983" name="Linie"/>
            <p:cNvSpPr/>
            <p:nvPr/>
          </p:nvSpPr>
          <p:spPr>
            <a:xfrm flipV="1">
              <a:off x="5245536" y="2975005"/>
              <a:ext cx="123127" cy="42688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84" name="Linie"/>
            <p:cNvSpPr/>
            <p:nvPr/>
          </p:nvSpPr>
          <p:spPr>
            <a:xfrm flipH="1" flipV="1">
              <a:off x="5347712" y="1457552"/>
              <a:ext cx="20951" cy="100957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85" name="Linie"/>
            <p:cNvSpPr/>
            <p:nvPr/>
          </p:nvSpPr>
          <p:spPr>
            <a:xfrm flipH="1" flipV="1">
              <a:off x="7475203" y="1457552"/>
              <a:ext cx="75117" cy="12316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988" name="Gruppieren"/>
            <p:cNvGrpSpPr/>
            <p:nvPr/>
          </p:nvGrpSpPr>
          <p:grpSpPr>
            <a:xfrm>
              <a:off x="8401112" y="2680769"/>
              <a:ext cx="354584" cy="371349"/>
              <a:chOff x="0" y="5785"/>
              <a:chExt cx="354582" cy="371347"/>
            </a:xfrm>
          </p:grpSpPr>
          <p:sp>
            <p:nvSpPr>
              <p:cNvPr id="986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87" name="2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sp>
          <p:nvSpPr>
            <p:cNvPr id="989" name="Linie"/>
            <p:cNvSpPr/>
            <p:nvPr/>
          </p:nvSpPr>
          <p:spPr>
            <a:xfrm>
              <a:off x="7727608" y="2866444"/>
              <a:ext cx="67350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90" name="Linie"/>
            <p:cNvSpPr/>
            <p:nvPr/>
          </p:nvSpPr>
          <p:spPr>
            <a:xfrm flipH="1" flipV="1">
              <a:off x="8538947" y="1457552"/>
              <a:ext cx="39457" cy="12316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91" name="Linie"/>
            <p:cNvSpPr/>
            <p:nvPr/>
          </p:nvSpPr>
          <p:spPr>
            <a:xfrm flipV="1">
              <a:off x="8538947" y="368750"/>
              <a:ext cx="1" cy="73422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92" name="Linie"/>
            <p:cNvSpPr/>
            <p:nvPr/>
          </p:nvSpPr>
          <p:spPr>
            <a:xfrm flipH="1">
              <a:off x="3493889" y="1405625"/>
              <a:ext cx="1728459" cy="194434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995" name="Gruppieren"/>
            <p:cNvGrpSpPr/>
            <p:nvPr/>
          </p:nvGrpSpPr>
          <p:grpSpPr>
            <a:xfrm>
              <a:off x="2775196" y="131148"/>
              <a:ext cx="354584" cy="371349"/>
              <a:chOff x="0" y="5785"/>
              <a:chExt cx="354582" cy="371347"/>
            </a:xfrm>
          </p:grpSpPr>
          <p:sp>
            <p:nvSpPr>
              <p:cNvPr id="993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94" name="1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998" name="Gruppieren"/>
            <p:cNvGrpSpPr/>
            <p:nvPr/>
          </p:nvGrpSpPr>
          <p:grpSpPr>
            <a:xfrm>
              <a:off x="1841469" y="1342537"/>
              <a:ext cx="354583" cy="371349"/>
              <a:chOff x="0" y="5785"/>
              <a:chExt cx="354582" cy="371347"/>
            </a:xfrm>
          </p:grpSpPr>
          <p:sp>
            <p:nvSpPr>
              <p:cNvPr id="996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997" name="5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1001" name="Gruppieren"/>
            <p:cNvGrpSpPr/>
            <p:nvPr/>
          </p:nvGrpSpPr>
          <p:grpSpPr>
            <a:xfrm>
              <a:off x="327564" y="2064968"/>
              <a:ext cx="354584" cy="371349"/>
              <a:chOff x="0" y="5785"/>
              <a:chExt cx="354582" cy="371347"/>
            </a:xfrm>
          </p:grpSpPr>
          <p:sp>
            <p:nvSpPr>
              <p:cNvPr id="999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00" name="8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8</a:t>
                </a:r>
              </a:p>
            </p:txBody>
          </p:sp>
        </p:grpSp>
        <p:grpSp>
          <p:nvGrpSpPr>
            <p:cNvPr id="1004" name="Gruppieren"/>
            <p:cNvGrpSpPr/>
            <p:nvPr/>
          </p:nvGrpSpPr>
          <p:grpSpPr>
            <a:xfrm>
              <a:off x="1870912" y="2286375"/>
              <a:ext cx="354583" cy="371349"/>
              <a:chOff x="0" y="5785"/>
              <a:chExt cx="354582" cy="371347"/>
            </a:xfrm>
          </p:grpSpPr>
          <p:sp>
            <p:nvSpPr>
              <p:cNvPr id="100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03" name="4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sp>
          <p:nvSpPr>
            <p:cNvPr id="1005" name="Linie"/>
            <p:cNvSpPr/>
            <p:nvPr/>
          </p:nvSpPr>
          <p:spPr>
            <a:xfrm flipH="1">
              <a:off x="1161748" y="316823"/>
              <a:ext cx="1613449" cy="24174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06" name="Linie"/>
            <p:cNvSpPr/>
            <p:nvPr/>
          </p:nvSpPr>
          <p:spPr>
            <a:xfrm flipV="1">
              <a:off x="630219" y="1653575"/>
              <a:ext cx="1263177" cy="47170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07" name="Linie"/>
            <p:cNvSpPr/>
            <p:nvPr/>
          </p:nvSpPr>
          <p:spPr>
            <a:xfrm flipH="1">
              <a:off x="2173566" y="1899609"/>
              <a:ext cx="813019" cy="44707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08" name="Linie"/>
            <p:cNvSpPr/>
            <p:nvPr/>
          </p:nvSpPr>
          <p:spPr>
            <a:xfrm flipH="1" flipV="1">
              <a:off x="682146" y="2250643"/>
              <a:ext cx="1188767" cy="22140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09" name="Linie"/>
            <p:cNvSpPr/>
            <p:nvPr/>
          </p:nvSpPr>
          <p:spPr>
            <a:xfrm>
              <a:off x="2952487" y="494113"/>
              <a:ext cx="159462" cy="110284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012" name="Gruppieren"/>
            <p:cNvGrpSpPr/>
            <p:nvPr/>
          </p:nvGrpSpPr>
          <p:grpSpPr>
            <a:xfrm>
              <a:off x="2934657" y="1588571"/>
              <a:ext cx="354584" cy="371349"/>
              <a:chOff x="0" y="5785"/>
              <a:chExt cx="354582" cy="371347"/>
            </a:xfrm>
          </p:grpSpPr>
          <p:sp>
            <p:nvSpPr>
              <p:cNvPr id="1010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11" name="6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6</a:t>
                </a:r>
              </a:p>
            </p:txBody>
          </p:sp>
        </p:grpSp>
        <p:sp>
          <p:nvSpPr>
            <p:cNvPr id="1013" name="Linie"/>
            <p:cNvSpPr/>
            <p:nvPr/>
          </p:nvSpPr>
          <p:spPr>
            <a:xfrm flipH="1">
              <a:off x="2144123" y="442186"/>
              <a:ext cx="683001" cy="96066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016" name="Gruppieren"/>
            <p:cNvGrpSpPr/>
            <p:nvPr/>
          </p:nvGrpSpPr>
          <p:grpSpPr>
            <a:xfrm>
              <a:off x="807166" y="372895"/>
              <a:ext cx="354584" cy="371349"/>
              <a:chOff x="0" y="5785"/>
              <a:chExt cx="354582" cy="371347"/>
            </a:xfrm>
          </p:grpSpPr>
          <p:sp>
            <p:nvSpPr>
              <p:cNvPr id="1014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15" name="0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sp>
          <p:nvSpPr>
            <p:cNvPr id="1017" name="Linie"/>
            <p:cNvSpPr/>
            <p:nvPr/>
          </p:nvSpPr>
          <p:spPr>
            <a:xfrm flipH="1">
              <a:off x="504856" y="735859"/>
              <a:ext cx="479603" cy="133749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18" name="Linie"/>
            <p:cNvSpPr/>
            <p:nvPr/>
          </p:nvSpPr>
          <p:spPr>
            <a:xfrm>
              <a:off x="1109821" y="683933"/>
              <a:ext cx="783575" cy="71891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19" name="Linie"/>
            <p:cNvSpPr/>
            <p:nvPr/>
          </p:nvSpPr>
          <p:spPr>
            <a:xfrm>
              <a:off x="2018760" y="1705502"/>
              <a:ext cx="29444" cy="58925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0" name="Linie"/>
            <p:cNvSpPr/>
            <p:nvPr/>
          </p:nvSpPr>
          <p:spPr>
            <a:xfrm flipV="1">
              <a:off x="3289238" y="1280262"/>
              <a:ext cx="1881183" cy="49398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1" name="Linie"/>
            <p:cNvSpPr/>
            <p:nvPr/>
          </p:nvSpPr>
          <p:spPr>
            <a:xfrm>
              <a:off x="2048203" y="2649340"/>
              <a:ext cx="292239" cy="64869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2" name="Linie"/>
            <p:cNvSpPr/>
            <p:nvPr/>
          </p:nvSpPr>
          <p:spPr>
            <a:xfrm flipH="1">
              <a:off x="177291" y="2427933"/>
              <a:ext cx="327566" cy="87010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3" name="Linie"/>
            <p:cNvSpPr/>
            <p:nvPr/>
          </p:nvSpPr>
          <p:spPr>
            <a:xfrm flipV="1">
              <a:off x="3129777" y="191460"/>
              <a:ext cx="2040645" cy="12536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4" name="Linie"/>
            <p:cNvSpPr/>
            <p:nvPr/>
          </p:nvSpPr>
          <p:spPr>
            <a:xfrm flipV="1">
              <a:off x="1034302" y="7794840"/>
              <a:ext cx="2196390" cy="15119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5" name="Linie"/>
            <p:cNvSpPr/>
            <p:nvPr/>
          </p:nvSpPr>
          <p:spPr>
            <a:xfrm flipV="1">
              <a:off x="982375" y="6894186"/>
              <a:ext cx="1272159" cy="92648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6" name="Linie"/>
            <p:cNvSpPr/>
            <p:nvPr/>
          </p:nvSpPr>
          <p:spPr>
            <a:xfrm flipV="1">
              <a:off x="3493889" y="2721064"/>
              <a:ext cx="1620834" cy="62890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7" name="Linie"/>
            <p:cNvSpPr/>
            <p:nvPr/>
          </p:nvSpPr>
          <p:spPr>
            <a:xfrm flipV="1">
              <a:off x="5622603" y="2479092"/>
              <a:ext cx="648769" cy="24197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8" name="Linie"/>
            <p:cNvSpPr/>
            <p:nvPr/>
          </p:nvSpPr>
          <p:spPr>
            <a:xfrm flipH="1" flipV="1">
              <a:off x="6574026" y="2353728"/>
              <a:ext cx="850929" cy="38735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29" name="Linie"/>
            <p:cNvSpPr/>
            <p:nvPr/>
          </p:nvSpPr>
          <p:spPr>
            <a:xfrm flipV="1">
              <a:off x="5245536" y="2479092"/>
              <a:ext cx="1025836" cy="9228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032" name="Gruppieren"/>
            <p:cNvGrpSpPr/>
            <p:nvPr/>
          </p:nvGrpSpPr>
          <p:grpSpPr>
            <a:xfrm>
              <a:off x="3230691" y="6591531"/>
              <a:ext cx="507882" cy="507882"/>
              <a:chOff x="0" y="9767"/>
              <a:chExt cx="507881" cy="507881"/>
            </a:xfrm>
          </p:grpSpPr>
          <p:sp>
            <p:nvSpPr>
              <p:cNvPr id="1030" name="Kreis"/>
              <p:cNvSpPr/>
              <p:nvPr/>
            </p:nvSpPr>
            <p:spPr>
              <a:xfrm>
                <a:off x="0" y="9767"/>
                <a:ext cx="507882" cy="507883"/>
              </a:xfrm>
              <a:prstGeom prst="ellipse">
                <a:avLst/>
              </a:prstGeom>
              <a:solidFill>
                <a:srgbClr val="FF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2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31" name="v"/>
              <p:cNvSpPr txBox="1"/>
              <p:nvPr/>
            </p:nvSpPr>
            <p:spPr>
              <a:xfrm>
                <a:off x="74377" y="14534"/>
                <a:ext cx="359127" cy="498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2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v</a:t>
                </a:r>
              </a:p>
            </p:txBody>
          </p:sp>
        </p:grpSp>
        <p:grpSp>
          <p:nvGrpSpPr>
            <p:cNvPr id="1035" name="Gruppieren"/>
            <p:cNvGrpSpPr/>
            <p:nvPr/>
          </p:nvGrpSpPr>
          <p:grpSpPr>
            <a:xfrm>
              <a:off x="5114722" y="2467123"/>
              <a:ext cx="507882" cy="507883"/>
              <a:chOff x="0" y="9767"/>
              <a:chExt cx="507881" cy="507881"/>
            </a:xfrm>
          </p:grpSpPr>
          <p:sp>
            <p:nvSpPr>
              <p:cNvPr id="1033" name="Kreis"/>
              <p:cNvSpPr/>
              <p:nvPr/>
            </p:nvSpPr>
            <p:spPr>
              <a:xfrm>
                <a:off x="0" y="9767"/>
                <a:ext cx="507882" cy="507883"/>
              </a:xfrm>
              <a:prstGeom prst="ellipse">
                <a:avLst/>
              </a:prstGeom>
              <a:solidFill>
                <a:srgbClr val="FF0000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2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34" name="u"/>
              <p:cNvSpPr txBox="1"/>
              <p:nvPr/>
            </p:nvSpPr>
            <p:spPr>
              <a:xfrm>
                <a:off x="74377" y="14534"/>
                <a:ext cx="359127" cy="498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2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u</a:t>
                </a:r>
              </a:p>
            </p:txBody>
          </p:sp>
        </p:grpSp>
      </p:grpSp>
      <p:sp>
        <p:nvSpPr>
          <p:cNvPr id="1037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4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2" dur="5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4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7" dur="5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Class="exit" nodeType="after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20" dur="2000" fill="hold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36" grpId="1"/>
      <p:bldP build="whole" bldLvl="1" animBg="1" rev="0" advAuto="0" spid="771" grpId="3"/>
      <p:bldP build="whole" bldLvl="1" animBg="1" rev="0" advAuto="0" spid="770" grpId="2"/>
      <p:bldP build="whole" bldLvl="1" animBg="1" rev="0" advAuto="0" spid="770" grpId="4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Text"/>
          <p:cNvSpPr txBox="1"/>
          <p:nvPr>
            <p:ph type="body" idx="1"/>
          </p:nvPr>
        </p:nvSpPr>
        <p:spPr>
          <a:xfrm>
            <a:off x="464901" y="778859"/>
            <a:ext cx="8104212" cy="647216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sp>
        <p:nvSpPr>
          <p:cNvPr id="1040" name="Rechteck"/>
          <p:cNvSpPr/>
          <p:nvPr/>
        </p:nvSpPr>
        <p:spPr>
          <a:xfrm>
            <a:off x="1776686" y="4405506"/>
            <a:ext cx="6373640" cy="927077"/>
          </a:xfrm>
          <a:prstGeom prst="rect">
            <a:avLst/>
          </a:prstGeom>
          <a:ln w="25400">
            <a:solidFill>
              <a:srgbClr val="3A5E8A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3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043" name="Gruppieren"/>
          <p:cNvGrpSpPr/>
          <p:nvPr/>
        </p:nvGrpSpPr>
        <p:grpSpPr>
          <a:xfrm>
            <a:off x="507502" y="4703253"/>
            <a:ext cx="11434708" cy="4217793"/>
            <a:chOff x="0" y="0"/>
            <a:chExt cx="11434706" cy="4217792"/>
          </a:xfrm>
        </p:grpSpPr>
        <p:sp>
          <p:nvSpPr>
            <p:cNvPr id="1041" name="Aim: give shape with a small number of edge bends."/>
            <p:cNvSpPr txBox="1"/>
            <p:nvPr/>
          </p:nvSpPr>
          <p:spPr>
            <a:xfrm>
              <a:off x="0" y="2874858"/>
              <a:ext cx="11434707" cy="13429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rmAutofit fontScale="100000" lnSpcReduction="0"/>
            </a:bodyPr>
            <a:lstStyle/>
            <a:p>
              <a:pPr lvl="2" indent="0" algn="l" defTabSz="1300480">
                <a:spcBef>
                  <a:spcPts val="600"/>
                </a:spcBef>
                <a:defRPr i="1" sz="2400" u="sng">
                  <a:latin typeface="Arial"/>
                  <a:ea typeface="Arial"/>
                  <a:cs typeface="Arial"/>
                  <a:sym typeface="Arial"/>
                </a:defRPr>
              </a:pPr>
              <a:r>
                <a:t>Aim</a:t>
              </a:r>
              <a:r>
                <a:rPr u="none"/>
                <a:t>: give shape with a small number of edge bends.</a:t>
              </a:r>
            </a:p>
            <a:p>
              <a:pPr lvl="2" marL="381000" indent="-381000" algn="l" defTabSz="1300480">
                <a:spcBef>
                  <a:spcPts val="600"/>
                </a:spcBef>
                <a:buSzPct val="100000"/>
                <a:buChar char="-"/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42" name="Linie"/>
            <p:cNvSpPr/>
            <p:nvPr/>
          </p:nvSpPr>
          <p:spPr>
            <a:xfrm>
              <a:off x="168487" y="-1"/>
              <a:ext cx="1100697" cy="28748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2" h="21264" fill="norm" stroke="1" extrusionOk="0">
                  <a:moveTo>
                    <a:pt x="1149" y="21264"/>
                  </a:moveTo>
                  <a:cubicBezTo>
                    <a:pt x="20" y="13990"/>
                    <a:pt x="-1108" y="6716"/>
                    <a:pt x="2116" y="3190"/>
                  </a:cubicBezTo>
                  <a:cubicBezTo>
                    <a:pt x="5340" y="-336"/>
                    <a:pt x="12916" y="-114"/>
                    <a:pt x="20492" y="108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044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430756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40" grpId="1"/>
      <p:bldP build="whole" bldLvl="1" animBg="1" rev="0" advAuto="0" spid="1043" grpId="2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Assumption: the degree of each vertex is at most 4."/>
          <p:cNvSpPr txBox="1"/>
          <p:nvPr>
            <p:ph type="body" sz="quarter" idx="1"/>
          </p:nvPr>
        </p:nvSpPr>
        <p:spPr>
          <a:xfrm>
            <a:off x="1931405" y="3540909"/>
            <a:ext cx="9734288" cy="2459326"/>
          </a:xfrm>
          <a:prstGeom prst="rect">
            <a:avLst/>
          </a:prstGeom>
        </p:spPr>
        <p:txBody>
          <a:bodyPr/>
          <a:lstStyle/>
          <a:p>
            <a:pPr/>
            <a:r>
              <a:t>Assumption: the degree of each vertex is at most 4.</a:t>
            </a:r>
          </a:p>
        </p:txBody>
      </p:sp>
      <p:sp>
        <p:nvSpPr>
          <p:cNvPr id="1047" name="Kreis"/>
          <p:cNvSpPr/>
          <p:nvPr/>
        </p:nvSpPr>
        <p:spPr>
          <a:xfrm>
            <a:off x="8021772" y="6257755"/>
            <a:ext cx="399159" cy="399159"/>
          </a:xfrm>
          <a:prstGeom prst="ellips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3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48" name="Linie"/>
          <p:cNvSpPr/>
          <p:nvPr/>
        </p:nvSpPr>
        <p:spPr>
          <a:xfrm rot="16200000">
            <a:off x="8269637" y="5037751"/>
            <a:ext cx="1171721" cy="1268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49" name="Linie"/>
          <p:cNvSpPr/>
          <p:nvPr/>
        </p:nvSpPr>
        <p:spPr>
          <a:xfrm flipH="1">
            <a:off x="6747047" y="6457332"/>
            <a:ext cx="1274728" cy="972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50" name="Linie"/>
          <p:cNvSpPr/>
          <p:nvPr/>
        </p:nvSpPr>
        <p:spPr>
          <a:xfrm rot="5400000">
            <a:off x="5565669" y="5984139"/>
            <a:ext cx="1982911" cy="3328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51" name="Linie"/>
          <p:cNvSpPr/>
          <p:nvPr/>
        </p:nvSpPr>
        <p:spPr>
          <a:xfrm flipH="1" rot="10800000">
            <a:off x="8420929" y="6448302"/>
            <a:ext cx="708184" cy="18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52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430756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The shape of a directed orthogonal edge is the sequence of North/South/East/West turns."/>
          <p:cNvSpPr txBox="1"/>
          <p:nvPr>
            <p:ph type="body" sz="quarter" idx="1"/>
          </p:nvPr>
        </p:nvSpPr>
        <p:spPr>
          <a:xfrm>
            <a:off x="215642" y="124405"/>
            <a:ext cx="7446486" cy="86705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t>The </a:t>
            </a:r>
            <a:r>
              <a:rPr i="1" u="sng"/>
              <a:t>shape of a directed orthogonal edge</a:t>
            </a:r>
            <a:r>
              <a:rPr i="1"/>
              <a:t> </a:t>
            </a:r>
            <a:r>
              <a:t>is the sequence of North/South/East/West turns.</a:t>
            </a:r>
          </a:p>
        </p:txBody>
      </p:sp>
      <p:grpSp>
        <p:nvGrpSpPr>
          <p:cNvPr id="1057" name="Gruppieren"/>
          <p:cNvGrpSpPr/>
          <p:nvPr/>
        </p:nvGrpSpPr>
        <p:grpSpPr>
          <a:xfrm>
            <a:off x="1532293" y="3270520"/>
            <a:ext cx="463537" cy="679107"/>
            <a:chOff x="0" y="0"/>
            <a:chExt cx="463536" cy="679105"/>
          </a:xfrm>
        </p:grpSpPr>
        <p:sp>
          <p:nvSpPr>
            <p:cNvPr id="1055" name="Kreis"/>
            <p:cNvSpPr/>
            <p:nvPr/>
          </p:nvSpPr>
          <p:spPr>
            <a:xfrm>
              <a:off x="0" y="0"/>
              <a:ext cx="463537" cy="463540"/>
            </a:xfrm>
            <a:prstGeom prst="ellipse">
              <a:avLst/>
            </a:prstGeom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56" name="Text"/>
            <p:cNvSpPr txBox="1"/>
            <p:nvPr/>
          </p:nvSpPr>
          <p:spPr>
            <a:xfrm>
              <a:off x="67882" y="67884"/>
              <a:ext cx="327772" cy="6112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 </a:t>
              </a:r>
            </a:p>
          </p:txBody>
        </p:sp>
      </p:grpSp>
      <p:sp>
        <p:nvSpPr>
          <p:cNvPr id="1058" name="Linie"/>
          <p:cNvSpPr/>
          <p:nvPr/>
        </p:nvSpPr>
        <p:spPr>
          <a:xfrm flipH="1" rot="10800000">
            <a:off x="1995829" y="2343477"/>
            <a:ext cx="2175993" cy="1158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59" name="Linie"/>
          <p:cNvSpPr/>
          <p:nvPr/>
        </p:nvSpPr>
        <p:spPr>
          <a:xfrm flipH="1">
            <a:off x="4171822" y="1298372"/>
            <a:ext cx="924929" cy="10451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062" name="Gruppieren"/>
          <p:cNvGrpSpPr/>
          <p:nvPr/>
        </p:nvGrpSpPr>
        <p:grpSpPr>
          <a:xfrm>
            <a:off x="6551715" y="2629926"/>
            <a:ext cx="463537" cy="679107"/>
            <a:chOff x="0" y="0"/>
            <a:chExt cx="463536" cy="679105"/>
          </a:xfrm>
        </p:grpSpPr>
        <p:sp>
          <p:nvSpPr>
            <p:cNvPr id="1060" name="Kreis"/>
            <p:cNvSpPr/>
            <p:nvPr/>
          </p:nvSpPr>
          <p:spPr>
            <a:xfrm>
              <a:off x="0" y="0"/>
              <a:ext cx="463537" cy="463540"/>
            </a:xfrm>
            <a:prstGeom prst="ellipse">
              <a:avLst/>
            </a:prstGeom>
            <a:blipFill rotWithShape="1">
              <a:blip r:embed="rId3"/>
              <a:srcRect l="0" t="0" r="0" b="0"/>
              <a:stretch>
                <a:fillRect/>
              </a:stretch>
            </a:blip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61" name="Text"/>
            <p:cNvSpPr txBox="1"/>
            <p:nvPr/>
          </p:nvSpPr>
          <p:spPr>
            <a:xfrm>
              <a:off x="67882" y="67884"/>
              <a:ext cx="327772" cy="6112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 </a:t>
              </a:r>
            </a:p>
          </p:txBody>
        </p:sp>
      </p:grpSp>
      <p:sp>
        <p:nvSpPr>
          <p:cNvPr id="1063" name="Linie"/>
          <p:cNvSpPr/>
          <p:nvPr/>
        </p:nvSpPr>
        <p:spPr>
          <a:xfrm rot="10800000">
            <a:off x="5096752" y="1298372"/>
            <a:ext cx="1454964" cy="15633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38100">
            <a:solidFill>
              <a:srgbClr val="000000"/>
            </a:solidFill>
            <a:headEnd type="triangle"/>
          </a:ln>
        </p:spPr>
        <p:txBody>
          <a:bodyPr lIns="65023" tIns="65023" rIns="65023" bIns="65023" anchor="ctr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066" name="Gruppieren"/>
          <p:cNvGrpSpPr/>
          <p:nvPr/>
        </p:nvGrpSpPr>
        <p:grpSpPr>
          <a:xfrm>
            <a:off x="6574008" y="1942289"/>
            <a:ext cx="4527120" cy="622425"/>
            <a:chOff x="0" y="0"/>
            <a:chExt cx="4527118" cy="622424"/>
          </a:xfrm>
        </p:grpSpPr>
        <p:sp>
          <p:nvSpPr>
            <p:cNvPr id="1064" name="Rechteck"/>
            <p:cNvSpPr/>
            <p:nvPr/>
          </p:nvSpPr>
          <p:spPr>
            <a:xfrm>
              <a:off x="-1" y="0"/>
              <a:ext cx="4527120" cy="622425"/>
            </a:xfrm>
            <a:prstGeom prst="rect">
              <a:avLst/>
            </a:prstGeom>
            <a:blipFill rotWithShape="1">
              <a:blip r:embed="rId4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065" name="Text"/>
            <p:cNvSpPr txBox="1"/>
            <p:nvPr/>
          </p:nvSpPr>
          <p:spPr>
            <a:xfrm>
              <a:off x="-1" y="0"/>
              <a:ext cx="4527120" cy="6112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 </a:t>
              </a:r>
            </a:p>
          </p:txBody>
        </p:sp>
      </p:grpSp>
      <p:sp>
        <p:nvSpPr>
          <p:cNvPr id="1067" name="East"/>
          <p:cNvSpPr txBox="1"/>
          <p:nvPr/>
        </p:nvSpPr>
        <p:spPr>
          <a:xfrm>
            <a:off x="2111654" y="3107848"/>
            <a:ext cx="600172" cy="389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i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East</a:t>
            </a:r>
          </a:p>
        </p:txBody>
      </p:sp>
      <p:sp>
        <p:nvSpPr>
          <p:cNvPr id="1068" name="East"/>
          <p:cNvSpPr txBox="1"/>
          <p:nvPr/>
        </p:nvSpPr>
        <p:spPr>
          <a:xfrm>
            <a:off x="3074542" y="1990599"/>
            <a:ext cx="600173" cy="389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i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East</a:t>
            </a:r>
          </a:p>
        </p:txBody>
      </p:sp>
      <p:sp>
        <p:nvSpPr>
          <p:cNvPr id="1069" name="East"/>
          <p:cNvSpPr txBox="1"/>
          <p:nvPr/>
        </p:nvSpPr>
        <p:spPr>
          <a:xfrm>
            <a:off x="4323433" y="1234494"/>
            <a:ext cx="600172" cy="389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i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East</a:t>
            </a:r>
          </a:p>
        </p:txBody>
      </p:sp>
      <p:sp>
        <p:nvSpPr>
          <p:cNvPr id="1070" name="East"/>
          <p:cNvSpPr txBox="1"/>
          <p:nvPr/>
        </p:nvSpPr>
        <p:spPr>
          <a:xfrm>
            <a:off x="5401096" y="2789022"/>
            <a:ext cx="600172" cy="389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i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East</a:t>
            </a:r>
          </a:p>
        </p:txBody>
      </p:sp>
      <p:sp>
        <p:nvSpPr>
          <p:cNvPr id="1071" name="North"/>
          <p:cNvSpPr txBox="1"/>
          <p:nvPr/>
        </p:nvSpPr>
        <p:spPr>
          <a:xfrm rot="16200000">
            <a:off x="2873281" y="2819888"/>
            <a:ext cx="701748" cy="389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i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North</a:t>
            </a:r>
          </a:p>
        </p:txBody>
      </p:sp>
      <p:sp>
        <p:nvSpPr>
          <p:cNvPr id="1072" name="North"/>
          <p:cNvSpPr txBox="1"/>
          <p:nvPr/>
        </p:nvSpPr>
        <p:spPr>
          <a:xfrm rot="16200000">
            <a:off x="3659475" y="1574014"/>
            <a:ext cx="701747" cy="38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i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North</a:t>
            </a:r>
          </a:p>
        </p:txBody>
      </p:sp>
      <p:sp>
        <p:nvSpPr>
          <p:cNvPr id="1073" name="South"/>
          <p:cNvSpPr txBox="1"/>
          <p:nvPr/>
        </p:nvSpPr>
        <p:spPr>
          <a:xfrm rot="5400000">
            <a:off x="4901958" y="1791298"/>
            <a:ext cx="740145" cy="389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i="1" sz="1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South</a:t>
            </a:r>
          </a:p>
        </p:txBody>
      </p:sp>
      <p:sp>
        <p:nvSpPr>
          <p:cNvPr id="1074" name="The shape of an orthogonal drawing  consists of the shape of each edge (after directing edges arbitrarily)"/>
          <p:cNvSpPr txBox="1"/>
          <p:nvPr/>
        </p:nvSpPr>
        <p:spPr>
          <a:xfrm>
            <a:off x="449508" y="4300450"/>
            <a:ext cx="5550727" cy="11868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algn="l" defTabSz="1300480">
              <a:spcBef>
                <a:spcPts val="6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The </a:t>
            </a:r>
            <a:r>
              <a:rPr i="1" u="sng"/>
              <a:t>shape of an orthogonal drawing</a:t>
            </a:r>
            <a:r>
              <a:rPr i="1"/>
              <a:t> </a:t>
            </a:r>
            <a:r>
              <a:t> consists of the shape of each edge (after directing edges arbitrarily)</a:t>
            </a:r>
          </a:p>
        </p:txBody>
      </p:sp>
      <p:grpSp>
        <p:nvGrpSpPr>
          <p:cNvPr id="1114" name="Gruppieren"/>
          <p:cNvGrpSpPr/>
          <p:nvPr/>
        </p:nvGrpSpPr>
        <p:grpSpPr>
          <a:xfrm>
            <a:off x="6057864" y="4173516"/>
            <a:ext cx="3723201" cy="2100923"/>
            <a:chOff x="0" y="5785"/>
            <a:chExt cx="3723200" cy="2100922"/>
          </a:xfrm>
        </p:grpSpPr>
        <p:grpSp>
          <p:nvGrpSpPr>
            <p:cNvPr id="1077" name="Gruppieren"/>
            <p:cNvGrpSpPr/>
            <p:nvPr/>
          </p:nvGrpSpPr>
          <p:grpSpPr>
            <a:xfrm>
              <a:off x="2131788" y="5785"/>
              <a:ext cx="354584" cy="371349"/>
              <a:chOff x="0" y="5785"/>
              <a:chExt cx="354582" cy="371347"/>
            </a:xfrm>
          </p:grpSpPr>
          <p:sp>
            <p:nvSpPr>
              <p:cNvPr id="1075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76" name="1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1080" name="Gruppieren"/>
            <p:cNvGrpSpPr/>
            <p:nvPr/>
          </p:nvGrpSpPr>
          <p:grpSpPr>
            <a:xfrm>
              <a:off x="2940639" y="1735360"/>
              <a:ext cx="354584" cy="371349"/>
              <a:chOff x="0" y="5785"/>
              <a:chExt cx="354582" cy="371347"/>
            </a:xfrm>
          </p:grpSpPr>
          <p:sp>
            <p:nvSpPr>
              <p:cNvPr id="1078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79" name="3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1083" name="Gruppieren"/>
            <p:cNvGrpSpPr/>
            <p:nvPr/>
          </p:nvGrpSpPr>
          <p:grpSpPr>
            <a:xfrm>
              <a:off x="404204" y="1735360"/>
              <a:ext cx="354583" cy="371349"/>
              <a:chOff x="0" y="5785"/>
              <a:chExt cx="354582" cy="371347"/>
            </a:xfrm>
          </p:grpSpPr>
          <p:sp>
            <p:nvSpPr>
              <p:cNvPr id="1081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82" name="5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1086" name="Gruppieren"/>
            <p:cNvGrpSpPr/>
            <p:nvPr/>
          </p:nvGrpSpPr>
          <p:grpSpPr>
            <a:xfrm>
              <a:off x="404204" y="926509"/>
              <a:ext cx="354583" cy="371349"/>
              <a:chOff x="0" y="5785"/>
              <a:chExt cx="354582" cy="371347"/>
            </a:xfrm>
          </p:grpSpPr>
          <p:sp>
            <p:nvSpPr>
              <p:cNvPr id="1084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85" name="8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8</a:t>
                </a:r>
              </a:p>
            </p:txBody>
          </p:sp>
        </p:grpSp>
        <p:grpSp>
          <p:nvGrpSpPr>
            <p:cNvPr id="1089" name="Gruppieren"/>
            <p:cNvGrpSpPr/>
            <p:nvPr/>
          </p:nvGrpSpPr>
          <p:grpSpPr>
            <a:xfrm>
              <a:off x="1249681" y="1735360"/>
              <a:ext cx="354583" cy="371349"/>
              <a:chOff x="0" y="5785"/>
              <a:chExt cx="354582" cy="371347"/>
            </a:xfrm>
          </p:grpSpPr>
          <p:sp>
            <p:nvSpPr>
              <p:cNvPr id="1087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88" name="4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sp>
          <p:nvSpPr>
            <p:cNvPr id="1090" name="Linie"/>
            <p:cNvSpPr/>
            <p:nvPr/>
          </p:nvSpPr>
          <p:spPr>
            <a:xfrm flipH="1" flipV="1">
              <a:off x="758783" y="191458"/>
              <a:ext cx="1373006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91" name="Linie"/>
            <p:cNvSpPr/>
            <p:nvPr/>
          </p:nvSpPr>
          <p:spPr>
            <a:xfrm flipH="1">
              <a:off x="2272449" y="368750"/>
              <a:ext cx="36632" cy="137499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094" name="Gruppieren"/>
            <p:cNvGrpSpPr/>
            <p:nvPr/>
          </p:nvGrpSpPr>
          <p:grpSpPr>
            <a:xfrm>
              <a:off x="2095159" y="1735360"/>
              <a:ext cx="354584" cy="371349"/>
              <a:chOff x="0" y="5785"/>
              <a:chExt cx="354582" cy="371347"/>
            </a:xfrm>
          </p:grpSpPr>
          <p:sp>
            <p:nvSpPr>
              <p:cNvPr id="1092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93" name="6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6</a:t>
                </a:r>
              </a:p>
            </p:txBody>
          </p:sp>
        </p:grpSp>
        <p:grpSp>
          <p:nvGrpSpPr>
            <p:cNvPr id="1097" name="Gruppieren"/>
            <p:cNvGrpSpPr/>
            <p:nvPr/>
          </p:nvGrpSpPr>
          <p:grpSpPr>
            <a:xfrm>
              <a:off x="2940639" y="5785"/>
              <a:ext cx="354584" cy="371349"/>
              <a:chOff x="0" y="5785"/>
              <a:chExt cx="354582" cy="371347"/>
            </a:xfrm>
          </p:grpSpPr>
          <p:sp>
            <p:nvSpPr>
              <p:cNvPr id="1095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96" name="2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1100" name="Gruppieren"/>
            <p:cNvGrpSpPr/>
            <p:nvPr/>
          </p:nvGrpSpPr>
          <p:grpSpPr>
            <a:xfrm>
              <a:off x="404204" y="5785"/>
              <a:ext cx="354583" cy="371349"/>
              <a:chOff x="0" y="5785"/>
              <a:chExt cx="354582" cy="371347"/>
            </a:xfrm>
          </p:grpSpPr>
          <p:sp>
            <p:nvSpPr>
              <p:cNvPr id="1098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099" name="0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grpSp>
          <p:nvGrpSpPr>
            <p:cNvPr id="1103" name="Gruppieren"/>
            <p:cNvGrpSpPr/>
            <p:nvPr/>
          </p:nvGrpSpPr>
          <p:grpSpPr>
            <a:xfrm>
              <a:off x="2940639" y="876666"/>
              <a:ext cx="354584" cy="371349"/>
              <a:chOff x="0" y="5785"/>
              <a:chExt cx="354582" cy="371347"/>
            </a:xfrm>
          </p:grpSpPr>
          <p:sp>
            <p:nvSpPr>
              <p:cNvPr id="1101" name="Kreis"/>
              <p:cNvSpPr/>
              <p:nvPr/>
            </p:nvSpPr>
            <p:spPr>
              <a:xfrm>
                <a:off x="0" y="14168"/>
                <a:ext cx="354583" cy="354584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02" name="7"/>
              <p:cNvSpPr txBox="1"/>
              <p:nvPr/>
            </p:nvSpPr>
            <p:spPr>
              <a:xfrm>
                <a:off x="51926" y="5785"/>
                <a:ext cx="250729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b="1" i="1" sz="16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7</a:t>
                </a:r>
              </a:p>
            </p:txBody>
          </p:sp>
        </p:grpSp>
        <p:sp>
          <p:nvSpPr>
            <p:cNvPr id="1104" name="Linie"/>
            <p:cNvSpPr/>
            <p:nvPr/>
          </p:nvSpPr>
          <p:spPr>
            <a:xfrm>
              <a:off x="2486370" y="191458"/>
              <a:ext cx="454268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05" name="Linie"/>
            <p:cNvSpPr/>
            <p:nvPr/>
          </p:nvSpPr>
          <p:spPr>
            <a:xfrm flipH="1">
              <a:off x="-1" y="191458"/>
              <a:ext cx="427982" cy="1729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2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06" name="Linie"/>
            <p:cNvSpPr/>
            <p:nvPr/>
          </p:nvSpPr>
          <p:spPr>
            <a:xfrm flipH="1" rot="5400000">
              <a:off x="777099" y="1093868"/>
              <a:ext cx="631560" cy="668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07" name="Linie"/>
            <p:cNvSpPr/>
            <p:nvPr/>
          </p:nvSpPr>
          <p:spPr>
            <a:xfrm flipH="1">
              <a:off x="2449740" y="1062339"/>
              <a:ext cx="490900" cy="858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0800" y="0"/>
                  </a:lnTo>
                  <a:lnTo>
                    <a:pt x="10800" y="2160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08" name="Linie"/>
            <p:cNvSpPr/>
            <p:nvPr/>
          </p:nvSpPr>
          <p:spPr>
            <a:xfrm>
              <a:off x="3295219" y="191458"/>
              <a:ext cx="427982" cy="1729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2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09" name="Linie"/>
            <p:cNvSpPr/>
            <p:nvPr/>
          </p:nvSpPr>
          <p:spPr>
            <a:xfrm flipV="1">
              <a:off x="581494" y="1289474"/>
              <a:ext cx="1" cy="45427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10" name="Linie"/>
            <p:cNvSpPr/>
            <p:nvPr/>
          </p:nvSpPr>
          <p:spPr>
            <a:xfrm flipV="1">
              <a:off x="581494" y="368750"/>
              <a:ext cx="1" cy="56614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11" name="Linie"/>
            <p:cNvSpPr/>
            <p:nvPr/>
          </p:nvSpPr>
          <p:spPr>
            <a:xfrm flipH="1">
              <a:off x="758784" y="1921033"/>
              <a:ext cx="490898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12" name="Linie"/>
            <p:cNvSpPr/>
            <p:nvPr/>
          </p:nvSpPr>
          <p:spPr>
            <a:xfrm flipH="1">
              <a:off x="1604262" y="1921033"/>
              <a:ext cx="490898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13" name="Linie"/>
            <p:cNvSpPr/>
            <p:nvPr/>
          </p:nvSpPr>
          <p:spPr>
            <a:xfrm>
              <a:off x="3117929" y="1239631"/>
              <a:ext cx="1" cy="50411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aphicFrame>
        <p:nvGraphicFramePr>
          <p:cNvPr id="1115" name="Tabelle"/>
          <p:cNvGraphicFramePr/>
          <p:nvPr/>
        </p:nvGraphicFramePr>
        <p:xfrm>
          <a:off x="10214245" y="4253205"/>
          <a:ext cx="1696092" cy="488821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1443"/>
                <a:gridCol w="921947"/>
              </a:tblGrid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0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WSE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1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W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1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2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1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6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S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2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3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ESW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4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5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W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4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8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NW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5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8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6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4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W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7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3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S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7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6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WSW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07027">
                <a:tc>
                  <a:txBody>
                    <a:bodyPr/>
                    <a:lstStyle/>
                    <a:p>
                      <a:pPr algn="l" defTabSz="1300480">
                        <a:defRPr sz="1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8</a:t>
                      </a:r>
                      <a:r>
                        <a:rPr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</a:t>
                      </a:r>
                      <a:r>
                        <a:t>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defTabSz="1300480"/>
                      <a:r>
                        <a:rPr sz="1600">
                          <a:latin typeface="Arial"/>
                          <a:ea typeface="Arial"/>
                          <a:cs typeface="Arial"/>
                          <a:sym typeface="Arial"/>
                        </a:rPr>
                        <a:t>N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16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430756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7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4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1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Subtype="4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5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Class="entr" nodeType="afterEffect" presetSubtype="4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19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Class="entr" nodeType="afterEffect" presetSubtype="4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23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Class="entr" nodeType="afterEffect" presetSubtype="4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27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Class="entr" nodeType="afterEffect" presetSubtype="4" presetID="2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31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Class="entr" nodeType="afterEffect" presetID="9" grpId="8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5" dur="500"/>
                                        <p:tgtEl>
                                          <p:spTgt spid="1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ID="9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0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Class="entr" nodeType="afterEffect" presetID="9" grpId="10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4" dur="500"/>
                                        <p:tgtEl>
                                          <p:spTgt spid="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Class="entr" nodeType="afterEffect" presetID="9" grpId="1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8" dur="500"/>
                                        <p:tgtEl>
                                          <p:spTgt spid="1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71" grpId="2"/>
      <p:bldP build="whole" bldLvl="1" animBg="1" rev="0" advAuto="0" spid="1073" grpId="6"/>
      <p:bldP build="whole" bldLvl="1" animBg="1" rev="0" advAuto="0" spid="1070" grpId="7"/>
      <p:bldP build="whole" bldLvl="1" animBg="1" rev="0" advAuto="0" spid="1067" grpId="1"/>
      <p:bldP build="whole" bldLvl="1" animBg="1" rev="0" advAuto="0" spid="1068" grpId="3"/>
      <p:bldP build="whole" bldLvl="1" animBg="1" rev="0" advAuto="0" spid="1069" grpId="5"/>
      <p:bldP build="whole" bldLvl="1" animBg="1" rev="0" advAuto="0" spid="1072" grpId="4"/>
      <p:bldP build="whole" bldLvl="1" animBg="1" rev="0" advAuto="0" spid="1066" grpId="8"/>
      <p:bldP build="whole" bldLvl="1" animBg="1" rev="0" advAuto="0" spid="1114" grpId="10"/>
      <p:bldP build="whole" bldLvl="1" animBg="1" rev="0" advAuto="0" spid="1115" grpId="11"/>
      <p:bldP build="whole" bldLvl="1" animBg="1" rev="0" advAuto="0" spid="1074" grpId="9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Vertices points in the plane…"/>
          <p:cNvSpPr txBox="1"/>
          <p:nvPr>
            <p:ph type="body" idx="4294967295"/>
          </p:nvPr>
        </p:nvSpPr>
        <p:spPr>
          <a:xfrm>
            <a:off x="650239" y="1930964"/>
            <a:ext cx="11600464" cy="7604482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points in the plane</a:t>
            </a: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		curves </a:t>
            </a: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1600">
                <a:latin typeface="Arial"/>
                <a:ea typeface="Arial"/>
                <a:cs typeface="Arial"/>
                <a:sym typeface="Arial"/>
              </a:defRPr>
            </a:pPr>
          </a:p>
          <a:p>
            <a:pPr marL="0" indent="0" defTabSz="1300480">
              <a:spcBef>
                <a:spcPts val="800"/>
              </a:spcBef>
              <a:buSzTx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No edge crossings</a:t>
            </a:r>
          </a:p>
          <a:p>
            <a:pPr marL="0" indent="0" defTabSz="1300480">
              <a:spcBef>
                <a:spcPts val="800"/>
              </a:spcBef>
              <a:buSzTx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303" name="Gruppieren"/>
          <p:cNvGrpSpPr/>
          <p:nvPr/>
        </p:nvGrpSpPr>
        <p:grpSpPr>
          <a:xfrm>
            <a:off x="7720963" y="3616578"/>
            <a:ext cx="3927755" cy="3957375"/>
            <a:chOff x="0" y="0"/>
            <a:chExt cx="3927754" cy="3957373"/>
          </a:xfrm>
        </p:grpSpPr>
        <p:sp>
          <p:nvSpPr>
            <p:cNvPr id="292" name="Linie"/>
            <p:cNvSpPr/>
            <p:nvPr/>
          </p:nvSpPr>
          <p:spPr>
            <a:xfrm>
              <a:off x="0" y="422585"/>
              <a:ext cx="373170" cy="17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5" h="21600" fill="norm" stroke="1" extrusionOk="0">
                  <a:moveTo>
                    <a:pt x="8481" y="21600"/>
                  </a:moveTo>
                  <a:cubicBezTo>
                    <a:pt x="7154" y="19704"/>
                    <a:pt x="-1655" y="13850"/>
                    <a:pt x="276" y="10250"/>
                  </a:cubicBezTo>
                  <a:cubicBezTo>
                    <a:pt x="2206" y="6650"/>
                    <a:pt x="15842" y="2144"/>
                    <a:pt x="19945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93" name="Linie"/>
            <p:cNvSpPr/>
            <p:nvPr/>
          </p:nvSpPr>
          <p:spPr>
            <a:xfrm>
              <a:off x="158680" y="1799829"/>
              <a:ext cx="1223717" cy="526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92" fill="norm" stroke="1" extrusionOk="0">
                  <a:moveTo>
                    <a:pt x="0" y="15086"/>
                  </a:moveTo>
                  <a:cubicBezTo>
                    <a:pt x="5221" y="18343"/>
                    <a:pt x="10441" y="21600"/>
                    <a:pt x="14028" y="19114"/>
                  </a:cubicBezTo>
                  <a:cubicBezTo>
                    <a:pt x="17615" y="16629"/>
                    <a:pt x="19607" y="831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94" name="Linie"/>
            <p:cNvSpPr/>
            <p:nvPr/>
          </p:nvSpPr>
          <p:spPr>
            <a:xfrm>
              <a:off x="142876" y="2197198"/>
              <a:ext cx="1560125" cy="1255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063" y="2370"/>
                    <a:pt x="2751" y="10606"/>
                    <a:pt x="6346" y="14219"/>
                  </a:cubicBezTo>
                  <a:cubicBezTo>
                    <a:pt x="9940" y="17832"/>
                    <a:pt x="18412" y="20085"/>
                    <a:pt x="21600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95" name="Linie"/>
            <p:cNvSpPr/>
            <p:nvPr/>
          </p:nvSpPr>
          <p:spPr>
            <a:xfrm>
              <a:off x="1689454" y="3436718"/>
              <a:ext cx="2063610" cy="520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41" fill="norm" stroke="1" extrusionOk="0">
                  <a:moveTo>
                    <a:pt x="0" y="0"/>
                  </a:moveTo>
                  <a:cubicBezTo>
                    <a:pt x="4041" y="9941"/>
                    <a:pt x="8082" y="19973"/>
                    <a:pt x="11674" y="20787"/>
                  </a:cubicBezTo>
                  <a:cubicBezTo>
                    <a:pt x="15267" y="21600"/>
                    <a:pt x="18433" y="13195"/>
                    <a:pt x="21600" y="488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96" name="Linie"/>
            <p:cNvSpPr/>
            <p:nvPr/>
          </p:nvSpPr>
          <p:spPr>
            <a:xfrm>
              <a:off x="3172814" y="2334923"/>
              <a:ext cx="625690" cy="123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0" h="21600" fill="norm" stroke="1" extrusionOk="0">
                  <a:moveTo>
                    <a:pt x="18882" y="21600"/>
                  </a:moveTo>
                  <a:cubicBezTo>
                    <a:pt x="20204" y="16328"/>
                    <a:pt x="21600" y="11095"/>
                    <a:pt x="18441" y="7475"/>
                  </a:cubicBezTo>
                  <a:cubicBezTo>
                    <a:pt x="15282" y="3856"/>
                    <a:pt x="7641" y="1928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97" name="Linie"/>
            <p:cNvSpPr/>
            <p:nvPr/>
          </p:nvSpPr>
          <p:spPr>
            <a:xfrm>
              <a:off x="1673649" y="2334923"/>
              <a:ext cx="1499166" cy="1117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3025" y="16713"/>
                    <a:pt x="6083" y="11869"/>
                    <a:pt x="9694" y="8291"/>
                  </a:cubicBezTo>
                  <a:cubicBezTo>
                    <a:pt x="13305" y="4713"/>
                    <a:pt x="17436" y="2356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98" name="Linie"/>
            <p:cNvSpPr/>
            <p:nvPr/>
          </p:nvSpPr>
          <p:spPr>
            <a:xfrm>
              <a:off x="3202165" y="804149"/>
              <a:ext cx="725590" cy="1562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1" h="21600" fill="norm" stroke="1" extrusionOk="0">
                  <a:moveTo>
                    <a:pt x="0" y="21600"/>
                  </a:moveTo>
                  <a:cubicBezTo>
                    <a:pt x="7889" y="19571"/>
                    <a:pt x="15840" y="17573"/>
                    <a:pt x="18720" y="13984"/>
                  </a:cubicBezTo>
                  <a:cubicBezTo>
                    <a:pt x="21600" y="10394"/>
                    <a:pt x="19471" y="5182"/>
                    <a:pt x="17405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299" name="Linie"/>
            <p:cNvSpPr/>
            <p:nvPr/>
          </p:nvSpPr>
          <p:spPr>
            <a:xfrm>
              <a:off x="2362271" y="-1"/>
              <a:ext cx="1438206" cy="790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10" fill="norm" stroke="1" extrusionOk="0">
                  <a:moveTo>
                    <a:pt x="21600" y="20010"/>
                  </a:moveTo>
                  <a:cubicBezTo>
                    <a:pt x="19362" y="11839"/>
                    <a:pt x="17158" y="3667"/>
                    <a:pt x="13564" y="1039"/>
                  </a:cubicBezTo>
                  <a:cubicBezTo>
                    <a:pt x="9969" y="-1590"/>
                    <a:pt x="4985" y="1267"/>
                    <a:pt x="0" y="4124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00" name="Linie"/>
            <p:cNvSpPr/>
            <p:nvPr/>
          </p:nvSpPr>
          <p:spPr>
            <a:xfrm>
              <a:off x="373169" y="438390"/>
              <a:ext cx="1024808" cy="1390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4" h="21600" fill="norm" stroke="1" extrusionOk="0">
                  <a:moveTo>
                    <a:pt x="0" y="0"/>
                  </a:moveTo>
                  <a:cubicBezTo>
                    <a:pt x="7354" y="2349"/>
                    <a:pt x="14755" y="4699"/>
                    <a:pt x="18177" y="8310"/>
                  </a:cubicBezTo>
                  <a:cubicBezTo>
                    <a:pt x="21600" y="11922"/>
                    <a:pt x="21137" y="16761"/>
                    <a:pt x="20675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01" name="Linie"/>
            <p:cNvSpPr/>
            <p:nvPr/>
          </p:nvSpPr>
          <p:spPr>
            <a:xfrm>
              <a:off x="1350787" y="1829180"/>
              <a:ext cx="1806223" cy="505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2052" y="6750"/>
                    <a:pt x="4104" y="13500"/>
                    <a:pt x="7695" y="17068"/>
                  </a:cubicBezTo>
                  <a:cubicBezTo>
                    <a:pt x="11286" y="20636"/>
                    <a:pt x="16443" y="21118"/>
                    <a:pt x="21600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02" name="Linie"/>
            <p:cNvSpPr/>
            <p:nvPr/>
          </p:nvSpPr>
          <p:spPr>
            <a:xfrm>
              <a:off x="1382396" y="131332"/>
              <a:ext cx="1038351" cy="1729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2" h="21600" fill="norm" stroke="1" extrusionOk="0">
                  <a:moveTo>
                    <a:pt x="0" y="21600"/>
                  </a:moveTo>
                  <a:cubicBezTo>
                    <a:pt x="7571" y="19203"/>
                    <a:pt x="15187" y="16806"/>
                    <a:pt x="18393" y="13197"/>
                  </a:cubicBezTo>
                  <a:cubicBezTo>
                    <a:pt x="21600" y="9587"/>
                    <a:pt x="20442" y="4794"/>
                    <a:pt x="19329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grpSp>
        <p:nvGrpSpPr>
          <p:cNvPr id="312" name="Gruppieren"/>
          <p:cNvGrpSpPr/>
          <p:nvPr/>
        </p:nvGrpSpPr>
        <p:grpSpPr>
          <a:xfrm>
            <a:off x="7782559" y="3691466"/>
            <a:ext cx="3844997" cy="3585352"/>
            <a:chOff x="0" y="0"/>
            <a:chExt cx="3844995" cy="3585351"/>
          </a:xfrm>
        </p:grpSpPr>
        <p:sp>
          <p:nvSpPr>
            <p:cNvPr id="304" name="Kreis"/>
            <p:cNvSpPr/>
            <p:nvPr/>
          </p:nvSpPr>
          <p:spPr>
            <a:xfrm>
              <a:off x="2217137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5" name="Kreis"/>
            <p:cNvSpPr/>
            <p:nvPr/>
          </p:nvSpPr>
          <p:spPr>
            <a:xfrm>
              <a:off x="198684" y="259644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6" name="Kreis"/>
            <p:cNvSpPr/>
            <p:nvPr/>
          </p:nvSpPr>
          <p:spPr>
            <a:xfrm>
              <a:off x="-1" y="2018453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7" name="Kreis"/>
            <p:cNvSpPr/>
            <p:nvPr/>
          </p:nvSpPr>
          <p:spPr>
            <a:xfrm>
              <a:off x="1512711" y="32579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8" name="Kreis"/>
            <p:cNvSpPr/>
            <p:nvPr/>
          </p:nvSpPr>
          <p:spPr>
            <a:xfrm>
              <a:off x="1207911" y="165269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09" name="Kreis"/>
            <p:cNvSpPr/>
            <p:nvPr/>
          </p:nvSpPr>
          <p:spPr>
            <a:xfrm>
              <a:off x="3014133" y="2171982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10" name="Kreis"/>
            <p:cNvSpPr/>
            <p:nvPr/>
          </p:nvSpPr>
          <p:spPr>
            <a:xfrm>
              <a:off x="3580835" y="338215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11" name="Kreis"/>
            <p:cNvSpPr/>
            <p:nvPr/>
          </p:nvSpPr>
          <p:spPr>
            <a:xfrm>
              <a:off x="3641795" y="6118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313" name="Planar drawings"/>
          <p:cNvSpPr txBox="1"/>
          <p:nvPr/>
        </p:nvSpPr>
        <p:spPr>
          <a:xfrm>
            <a:off x="952500" y="2032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sz="8000"/>
            </a:lvl1pPr>
          </a:lstStyle>
          <a:p>
            <a:pPr/>
            <a:r>
              <a:t>Planar drawings</a:t>
            </a:r>
          </a:p>
        </p:txBody>
      </p:sp>
      <p:sp>
        <p:nvSpPr>
          <p:cNvPr id="314" name="Foliennumm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5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/>
            <a:r>
              <a:t>[Bettina Speckmann]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15" grpId="3"/>
      <p:bldP build="whole" bldLvl="1" animBg="1" rev="0" advAuto="0" spid="312" grpId="1"/>
      <p:bldP build="whole" bldLvl="1" animBg="1" rev="0" advAuto="0" spid="303" grpId="2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Shape:…"/>
          <p:cNvSpPr txBox="1"/>
          <p:nvPr>
            <p:ph type="body" sz="quarter" idx="1"/>
          </p:nvPr>
        </p:nvSpPr>
        <p:spPr>
          <a:xfrm>
            <a:off x="164138" y="871194"/>
            <a:ext cx="11784828" cy="1897153"/>
          </a:xfrm>
          <a:prstGeom prst="rect">
            <a:avLst/>
          </a:prstGeom>
        </p:spPr>
        <p:txBody>
          <a:bodyPr/>
          <a:lstStyle/>
          <a:p>
            <a:pPr lvl="2" marL="457200" indent="-457200">
              <a:buSzPct val="100000"/>
              <a:buAutoNum type="arabicPeriod" startAt="2"/>
              <a:defRPr i="1" u="sng"/>
            </a:pPr>
            <a:r>
              <a:t>Shape</a:t>
            </a:r>
            <a:r>
              <a:rPr i="0" u="none"/>
              <a:t>:</a:t>
            </a:r>
            <a:endParaRPr i="0" u="none"/>
          </a:p>
          <a:p>
            <a:pPr lvl="3" marL="914400" indent="-457200">
              <a:buSzPct val="100000"/>
              <a:buChar char="➢"/>
            </a:pPr>
            <a:r>
              <a:t>Compute a good orthogonal shape for the topological embedding output from the topology step.</a:t>
            </a:r>
          </a:p>
          <a:p>
            <a:pPr lvl="3" marL="914400" indent="-457200">
              <a:buSzPct val="100000"/>
              <a:buChar char="➢"/>
            </a:pPr>
            <a:r>
              <a:t>We want a small number of bends</a:t>
            </a:r>
          </a:p>
        </p:txBody>
      </p:sp>
      <p:grpSp>
        <p:nvGrpSpPr>
          <p:cNvPr id="1121" name="Gruppieren"/>
          <p:cNvGrpSpPr/>
          <p:nvPr/>
        </p:nvGrpSpPr>
        <p:grpSpPr>
          <a:xfrm>
            <a:off x="2001120" y="3148110"/>
            <a:ext cx="8374822" cy="1719035"/>
            <a:chOff x="0" y="0"/>
            <a:chExt cx="8374821" cy="1719034"/>
          </a:xfrm>
        </p:grpSpPr>
        <p:sp>
          <p:nvSpPr>
            <p:cNvPr id="1119" name="Rechteck"/>
            <p:cNvSpPr/>
            <p:nvPr/>
          </p:nvSpPr>
          <p:spPr>
            <a:xfrm>
              <a:off x="0" y="0"/>
              <a:ext cx="8374822" cy="1719035"/>
            </a:xfrm>
            <a:prstGeom prst="rect">
              <a:avLst/>
            </a:prstGeom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20" name="Text"/>
            <p:cNvSpPr txBox="1"/>
            <p:nvPr/>
          </p:nvSpPr>
          <p:spPr>
            <a:xfrm>
              <a:off x="0" y="0"/>
              <a:ext cx="8374822" cy="6112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 </a:t>
              </a:r>
            </a:p>
          </p:txBody>
        </p:sp>
      </p:grpSp>
      <p:sp>
        <p:nvSpPr>
          <p:cNvPr id="1122" name="Surprising result"/>
          <p:cNvSpPr txBox="1"/>
          <p:nvPr/>
        </p:nvSpPr>
        <p:spPr>
          <a:xfrm>
            <a:off x="164138" y="6255346"/>
            <a:ext cx="11784828" cy="909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lvl="2" indent="0" algn="l" defTabSz="1300480">
              <a:spcBef>
                <a:spcPts val="6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Surprising result</a:t>
            </a:r>
          </a:p>
        </p:txBody>
      </p:sp>
      <p:sp>
        <p:nvSpPr>
          <p:cNvPr id="1123" name="Theorem (Tamassia, ~1987)…"/>
          <p:cNvSpPr txBox="1"/>
          <p:nvPr/>
        </p:nvSpPr>
        <p:spPr>
          <a:xfrm>
            <a:off x="2001120" y="6957222"/>
            <a:ext cx="9458555" cy="1064502"/>
          </a:xfrm>
          <a:prstGeom prst="rect">
            <a:avLst/>
          </a:prstGeom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lvl="2" indent="0" algn="l" defTabSz="975360">
              <a:spcBef>
                <a:spcPts val="400"/>
              </a:spcBef>
              <a:defRPr i="1" sz="1800" u="sng">
                <a:latin typeface="Arial"/>
                <a:ea typeface="Arial"/>
                <a:cs typeface="Arial"/>
                <a:sym typeface="Arial"/>
              </a:defRPr>
            </a:pPr>
            <a:r>
              <a:t>Theorem (Tamassia, ~1987)</a:t>
            </a:r>
          </a:p>
          <a:p>
            <a:pPr lvl="2" indent="0" algn="l" defTabSz="975360">
              <a:spcBef>
                <a:spcPts val="400"/>
              </a:spcBef>
              <a:defRPr sz="1800">
                <a:latin typeface="Arial"/>
                <a:ea typeface="Arial"/>
                <a:cs typeface="Arial"/>
                <a:sym typeface="Arial"/>
              </a:defRPr>
            </a:pPr>
            <a:r>
              <a:t>The Minimum Bends Problem can be solved in polynomial time.</a:t>
            </a:r>
          </a:p>
        </p:txBody>
      </p:sp>
      <p:grpSp>
        <p:nvGrpSpPr>
          <p:cNvPr id="1128" name="Gruppieren"/>
          <p:cNvGrpSpPr/>
          <p:nvPr/>
        </p:nvGrpSpPr>
        <p:grpSpPr>
          <a:xfrm>
            <a:off x="5960376" y="7841512"/>
            <a:ext cx="4303347" cy="1277334"/>
            <a:chOff x="0" y="0"/>
            <a:chExt cx="4303345" cy="1277332"/>
          </a:xfrm>
        </p:grpSpPr>
        <p:grpSp>
          <p:nvGrpSpPr>
            <p:cNvPr id="1126" name="Gruppieren"/>
            <p:cNvGrpSpPr/>
            <p:nvPr/>
          </p:nvGrpSpPr>
          <p:grpSpPr>
            <a:xfrm>
              <a:off x="0" y="666110"/>
              <a:ext cx="2447440" cy="611223"/>
              <a:chOff x="0" y="0"/>
              <a:chExt cx="2447439" cy="611221"/>
            </a:xfrm>
          </p:grpSpPr>
          <p:sp>
            <p:nvSpPr>
              <p:cNvPr id="1124" name="Rechteck"/>
              <p:cNvSpPr/>
              <p:nvPr/>
            </p:nvSpPr>
            <p:spPr>
              <a:xfrm>
                <a:off x="0" y="0"/>
                <a:ext cx="2447440" cy="575976"/>
              </a:xfrm>
              <a:prstGeom prst="rect">
                <a:avLst/>
              </a:prstGeom>
              <a:blipFill rotWithShape="1">
                <a:blip r:embed="rId3"/>
                <a:srcRect l="0" t="0" r="0" b="0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3400"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125" name="Text"/>
              <p:cNvSpPr txBox="1"/>
              <p:nvPr/>
            </p:nvSpPr>
            <p:spPr>
              <a:xfrm>
                <a:off x="0" y="0"/>
                <a:ext cx="2447440" cy="6112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t">
                <a:spAutoFit/>
              </a:bodyPr>
              <a:lstStyle>
                <a:lvl1pPr algn="l" defTabSz="1300480">
                  <a:defRPr sz="34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/>
                <a:r>
                  <a:t> </a:t>
                </a:r>
              </a:p>
            </p:txBody>
          </p:sp>
        </p:grpSp>
        <p:sp>
          <p:nvSpPr>
            <p:cNvPr id="1127" name="Linie"/>
            <p:cNvSpPr/>
            <p:nvPr/>
          </p:nvSpPr>
          <p:spPr>
            <a:xfrm>
              <a:off x="2318916" y="0"/>
              <a:ext cx="1984430" cy="9785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3" h="21600" fill="norm" stroke="1" extrusionOk="0">
                  <a:moveTo>
                    <a:pt x="0" y="21600"/>
                  </a:moveTo>
                  <a:cubicBezTo>
                    <a:pt x="7620" y="18853"/>
                    <a:pt x="15239" y="16105"/>
                    <a:pt x="18420" y="12505"/>
                  </a:cubicBezTo>
                  <a:cubicBezTo>
                    <a:pt x="21600" y="8905"/>
                    <a:pt x="20341" y="4453"/>
                    <a:pt x="19082" y="0"/>
                  </a:cubicBez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129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430756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1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500"/>
                                        <p:tgtEl>
                                          <p:spTgt spid="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9" grpId="3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5" dur="500"/>
                                        <p:tgtEl>
                                          <p:spTgt spid="1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22" grpId="1"/>
      <p:bldP build="whole" bldLvl="1" animBg="1" rev="0" advAuto="0" spid="1128" grpId="3"/>
      <p:bldP build="whole" bldLvl="1" animBg="1" rev="0" advAuto="0" spid="1123" grpId="2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Tamassia’s algorithm to give a shape with a minimum total number of bends"/>
          <p:cNvSpPr txBox="1"/>
          <p:nvPr>
            <p:ph type="body" sz="quarter" idx="1"/>
          </p:nvPr>
        </p:nvSpPr>
        <p:spPr>
          <a:xfrm>
            <a:off x="164138" y="492565"/>
            <a:ext cx="12190423" cy="988984"/>
          </a:xfrm>
          <a:prstGeom prst="rect">
            <a:avLst/>
          </a:prstGeom>
        </p:spPr>
        <p:txBody>
          <a:bodyPr/>
          <a:lstStyle/>
          <a:p>
            <a:pPr/>
            <a:r>
              <a:t>Tamassia’s algorithm to give a shape with a minimum total number of bends</a:t>
            </a:r>
          </a:p>
        </p:txBody>
      </p:sp>
      <p:grpSp>
        <p:nvGrpSpPr>
          <p:cNvPr id="1134" name="Gruppieren"/>
          <p:cNvGrpSpPr/>
          <p:nvPr/>
        </p:nvGrpSpPr>
        <p:grpSpPr>
          <a:xfrm>
            <a:off x="10261244" y="3401176"/>
            <a:ext cx="366834" cy="409448"/>
            <a:chOff x="0" y="13828"/>
            <a:chExt cx="366833" cy="409447"/>
          </a:xfrm>
        </p:grpSpPr>
        <p:sp>
          <p:nvSpPr>
            <p:cNvPr id="1132" name="Kreis"/>
            <p:cNvSpPr/>
            <p:nvPr/>
          </p:nvSpPr>
          <p:spPr>
            <a:xfrm>
              <a:off x="0" y="35136"/>
              <a:ext cx="366834" cy="366835"/>
            </a:xfrm>
            <a:prstGeom prst="ellips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33" name="5"/>
            <p:cNvSpPr txBox="1"/>
            <p:nvPr/>
          </p:nvSpPr>
          <p:spPr>
            <a:xfrm>
              <a:off x="53721" y="13828"/>
              <a:ext cx="259390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5</a:t>
              </a:r>
            </a:p>
          </p:txBody>
        </p:sp>
      </p:grpSp>
      <p:grpSp>
        <p:nvGrpSpPr>
          <p:cNvPr id="1137" name="Gruppieren"/>
          <p:cNvGrpSpPr/>
          <p:nvPr/>
        </p:nvGrpSpPr>
        <p:grpSpPr>
          <a:xfrm>
            <a:off x="10261244" y="2268078"/>
            <a:ext cx="366834" cy="409449"/>
            <a:chOff x="0" y="13828"/>
            <a:chExt cx="366833" cy="409447"/>
          </a:xfrm>
        </p:grpSpPr>
        <p:sp>
          <p:nvSpPr>
            <p:cNvPr id="1135" name="Kreis"/>
            <p:cNvSpPr/>
            <p:nvPr/>
          </p:nvSpPr>
          <p:spPr>
            <a:xfrm>
              <a:off x="0" y="35136"/>
              <a:ext cx="366834" cy="366835"/>
            </a:xfrm>
            <a:prstGeom prst="ellips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36" name="2"/>
            <p:cNvSpPr txBox="1"/>
            <p:nvPr/>
          </p:nvSpPr>
          <p:spPr>
            <a:xfrm>
              <a:off x="53721" y="13828"/>
              <a:ext cx="259390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2</a:t>
              </a:r>
            </a:p>
          </p:txBody>
        </p:sp>
      </p:grpSp>
      <p:grpSp>
        <p:nvGrpSpPr>
          <p:cNvPr id="1140" name="Gruppieren"/>
          <p:cNvGrpSpPr/>
          <p:nvPr/>
        </p:nvGrpSpPr>
        <p:grpSpPr>
          <a:xfrm>
            <a:off x="9368849" y="2268078"/>
            <a:ext cx="366835" cy="409449"/>
            <a:chOff x="0" y="13828"/>
            <a:chExt cx="366833" cy="409447"/>
          </a:xfrm>
        </p:grpSpPr>
        <p:sp>
          <p:nvSpPr>
            <p:cNvPr id="1138" name="Kreis"/>
            <p:cNvSpPr/>
            <p:nvPr/>
          </p:nvSpPr>
          <p:spPr>
            <a:xfrm>
              <a:off x="0" y="35136"/>
              <a:ext cx="366834" cy="366835"/>
            </a:xfrm>
            <a:prstGeom prst="ellips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39" name="0"/>
            <p:cNvSpPr txBox="1"/>
            <p:nvPr/>
          </p:nvSpPr>
          <p:spPr>
            <a:xfrm>
              <a:off x="53721" y="13828"/>
              <a:ext cx="259390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0</a:t>
              </a:r>
            </a:p>
          </p:txBody>
        </p:sp>
      </p:grpSp>
      <p:grpSp>
        <p:nvGrpSpPr>
          <p:cNvPr id="1143" name="Gruppieren"/>
          <p:cNvGrpSpPr/>
          <p:nvPr/>
        </p:nvGrpSpPr>
        <p:grpSpPr>
          <a:xfrm>
            <a:off x="9368849" y="4038621"/>
            <a:ext cx="366835" cy="409449"/>
            <a:chOff x="0" y="13828"/>
            <a:chExt cx="366833" cy="409447"/>
          </a:xfrm>
        </p:grpSpPr>
        <p:sp>
          <p:nvSpPr>
            <p:cNvPr id="1141" name="Kreis"/>
            <p:cNvSpPr/>
            <p:nvPr/>
          </p:nvSpPr>
          <p:spPr>
            <a:xfrm>
              <a:off x="0" y="35136"/>
              <a:ext cx="366834" cy="366835"/>
            </a:xfrm>
            <a:prstGeom prst="ellips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42" name="8"/>
            <p:cNvSpPr txBox="1"/>
            <p:nvPr/>
          </p:nvSpPr>
          <p:spPr>
            <a:xfrm>
              <a:off x="53721" y="13828"/>
              <a:ext cx="259390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8</a:t>
              </a:r>
            </a:p>
          </p:txBody>
        </p:sp>
      </p:grpSp>
      <p:grpSp>
        <p:nvGrpSpPr>
          <p:cNvPr id="1146" name="Gruppieren"/>
          <p:cNvGrpSpPr/>
          <p:nvPr/>
        </p:nvGrpSpPr>
        <p:grpSpPr>
          <a:xfrm>
            <a:off x="8491035" y="3071931"/>
            <a:ext cx="366834" cy="409449"/>
            <a:chOff x="0" y="13828"/>
            <a:chExt cx="366833" cy="409447"/>
          </a:xfrm>
        </p:grpSpPr>
        <p:sp>
          <p:nvSpPr>
            <p:cNvPr id="1144" name="Kreis"/>
            <p:cNvSpPr/>
            <p:nvPr/>
          </p:nvSpPr>
          <p:spPr>
            <a:xfrm>
              <a:off x="0" y="35136"/>
              <a:ext cx="366834" cy="366835"/>
            </a:xfrm>
            <a:prstGeom prst="ellips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45" name="3"/>
            <p:cNvSpPr txBox="1"/>
            <p:nvPr/>
          </p:nvSpPr>
          <p:spPr>
            <a:xfrm>
              <a:off x="53721" y="13828"/>
              <a:ext cx="259390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3</a:t>
              </a:r>
            </a:p>
          </p:txBody>
        </p:sp>
      </p:grpSp>
      <p:grpSp>
        <p:nvGrpSpPr>
          <p:cNvPr id="1149" name="Gruppieren"/>
          <p:cNvGrpSpPr/>
          <p:nvPr/>
        </p:nvGrpSpPr>
        <p:grpSpPr>
          <a:xfrm>
            <a:off x="11454090" y="4038621"/>
            <a:ext cx="366835" cy="409449"/>
            <a:chOff x="0" y="13828"/>
            <a:chExt cx="366833" cy="409447"/>
          </a:xfrm>
        </p:grpSpPr>
        <p:sp>
          <p:nvSpPr>
            <p:cNvPr id="1147" name="Kreis"/>
            <p:cNvSpPr/>
            <p:nvPr/>
          </p:nvSpPr>
          <p:spPr>
            <a:xfrm>
              <a:off x="0" y="35136"/>
              <a:ext cx="366834" cy="366835"/>
            </a:xfrm>
            <a:prstGeom prst="ellips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48" name="7"/>
            <p:cNvSpPr txBox="1"/>
            <p:nvPr/>
          </p:nvSpPr>
          <p:spPr>
            <a:xfrm>
              <a:off x="53721" y="13828"/>
              <a:ext cx="259390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7</a:t>
              </a:r>
            </a:p>
          </p:txBody>
        </p:sp>
      </p:grpSp>
      <p:sp>
        <p:nvSpPr>
          <p:cNvPr id="1165" name="Verbindungslinie"/>
          <p:cNvSpPr/>
          <p:nvPr/>
        </p:nvSpPr>
        <p:spPr>
          <a:xfrm>
            <a:off x="8674100" y="1963420"/>
            <a:ext cx="877570" cy="1107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592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/>
          <a:lstStyle/>
          <a:p>
            <a:pPr/>
          </a:p>
        </p:txBody>
      </p:sp>
      <p:sp>
        <p:nvSpPr>
          <p:cNvPr id="1166" name="Verbindungslinie"/>
          <p:cNvSpPr/>
          <p:nvPr/>
        </p:nvSpPr>
        <p:spPr>
          <a:xfrm>
            <a:off x="9551670" y="4447540"/>
            <a:ext cx="2085340" cy="2946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/>
          <a:lstStyle/>
          <a:p>
            <a:pPr/>
          </a:p>
        </p:txBody>
      </p:sp>
      <p:sp>
        <p:nvSpPr>
          <p:cNvPr id="1167" name="Verbindungslinie"/>
          <p:cNvSpPr/>
          <p:nvPr/>
        </p:nvSpPr>
        <p:spPr>
          <a:xfrm>
            <a:off x="10444480" y="2677160"/>
            <a:ext cx="1192531" cy="1361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21600" y="10800"/>
                </a:lnTo>
                <a:lnTo>
                  <a:pt x="0" y="10800"/>
                </a:ln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/>
          <a:lstStyle/>
          <a:p>
            <a:pPr/>
          </a:p>
        </p:txBody>
      </p:sp>
      <p:sp>
        <p:nvSpPr>
          <p:cNvPr id="1168" name="Verbindungslinie"/>
          <p:cNvSpPr/>
          <p:nvPr/>
        </p:nvSpPr>
        <p:spPr>
          <a:xfrm>
            <a:off x="8674100" y="3481070"/>
            <a:ext cx="675640" cy="762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0" y="21600"/>
                </a:lnTo>
                <a:lnTo>
                  <a:pt x="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/>
          <a:lstStyle/>
          <a:p>
            <a:pPr/>
          </a:p>
        </p:txBody>
      </p:sp>
      <p:sp>
        <p:nvSpPr>
          <p:cNvPr id="1169" name="Verbindungslinie"/>
          <p:cNvSpPr/>
          <p:nvPr/>
        </p:nvSpPr>
        <p:spPr>
          <a:xfrm>
            <a:off x="9754612" y="2472802"/>
            <a:ext cx="487583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cubicBezTo>
                  <a:pt x="7200" y="0"/>
                  <a:pt x="14400" y="0"/>
                  <a:pt x="21600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/>
          <a:lstStyle/>
          <a:p>
            <a:pPr/>
          </a:p>
        </p:txBody>
      </p:sp>
      <p:sp>
        <p:nvSpPr>
          <p:cNvPr id="1155" name="Linie"/>
          <p:cNvSpPr/>
          <p:nvPr/>
        </p:nvSpPr>
        <p:spPr>
          <a:xfrm flipH="1" flipV="1">
            <a:off x="10444659" y="1599521"/>
            <a:ext cx="2" cy="689866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70" name="Verbindungslinie"/>
          <p:cNvSpPr/>
          <p:nvPr/>
        </p:nvSpPr>
        <p:spPr>
          <a:xfrm>
            <a:off x="10444661" y="2677715"/>
            <a:ext cx="1" cy="7235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0" h="21600" fill="norm" stroke="1" extrusionOk="0">
                <a:moveTo>
                  <a:pt x="0" y="21600"/>
                </a:moveTo>
                <a:cubicBezTo>
                  <a:pt x="0" y="14400"/>
                  <a:pt x="0" y="7200"/>
                  <a:pt x="0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/>
          <a:lstStyle/>
          <a:p>
            <a:pPr/>
          </a:p>
        </p:txBody>
      </p:sp>
      <p:sp>
        <p:nvSpPr>
          <p:cNvPr id="1171" name="Verbindungslinie"/>
          <p:cNvSpPr/>
          <p:nvPr/>
        </p:nvSpPr>
        <p:spPr>
          <a:xfrm>
            <a:off x="9753600" y="3810000"/>
            <a:ext cx="690881" cy="433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/>
          <a:lstStyle/>
          <a:p>
            <a:pPr/>
          </a:p>
        </p:txBody>
      </p:sp>
      <p:sp>
        <p:nvSpPr>
          <p:cNvPr id="1158" name="Linie"/>
          <p:cNvSpPr/>
          <p:nvPr/>
        </p:nvSpPr>
        <p:spPr>
          <a:xfrm flipH="1">
            <a:off x="11820921" y="4243346"/>
            <a:ext cx="767708" cy="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59" name="Linie"/>
          <p:cNvSpPr/>
          <p:nvPr/>
        </p:nvSpPr>
        <p:spPr>
          <a:xfrm>
            <a:off x="7962908" y="3276656"/>
            <a:ext cx="528128" cy="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162" name="Gruppieren"/>
          <p:cNvGrpSpPr/>
          <p:nvPr/>
        </p:nvGrpSpPr>
        <p:grpSpPr>
          <a:xfrm>
            <a:off x="380885" y="1168776"/>
            <a:ext cx="7582025" cy="7605348"/>
            <a:chOff x="0" y="0"/>
            <a:chExt cx="7582024" cy="7605347"/>
          </a:xfrm>
        </p:grpSpPr>
        <p:sp>
          <p:nvSpPr>
            <p:cNvPr id="1160" name="Rechteck"/>
            <p:cNvSpPr/>
            <p:nvPr/>
          </p:nvSpPr>
          <p:spPr>
            <a:xfrm>
              <a:off x="-1" y="-1"/>
              <a:ext cx="7582025" cy="7605349"/>
            </a:xfrm>
            <a:prstGeom prst="rect">
              <a:avLst/>
            </a:prstGeom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61" name="Text"/>
            <p:cNvSpPr txBox="1"/>
            <p:nvPr/>
          </p:nvSpPr>
          <p:spPr>
            <a:xfrm>
              <a:off x="-1" y="-1"/>
              <a:ext cx="7582025" cy="611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 </a:t>
              </a:r>
            </a:p>
          </p:txBody>
        </p:sp>
      </p:grpSp>
      <p:sp>
        <p:nvSpPr>
          <p:cNvPr id="1163" name="Linie"/>
          <p:cNvSpPr/>
          <p:nvPr/>
        </p:nvSpPr>
        <p:spPr>
          <a:xfrm flipV="1">
            <a:off x="11637506" y="3161845"/>
            <a:ext cx="8427" cy="898085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64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430756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Alternative method to give a shape with a small number of bends…"/>
          <p:cNvSpPr txBox="1"/>
          <p:nvPr>
            <p:ph type="body" sz="quarter" idx="1"/>
          </p:nvPr>
        </p:nvSpPr>
        <p:spPr>
          <a:xfrm>
            <a:off x="438628" y="1768142"/>
            <a:ext cx="7556435" cy="256343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defRPr i="1" u="sng"/>
            </a:pPr>
            <a:r>
              <a:t>Alternative method </a:t>
            </a:r>
            <a:r>
              <a:rPr i="0" u="none"/>
              <a:t>to give a shape with a small number of bends</a:t>
            </a:r>
            <a:endParaRPr i="0" u="none"/>
          </a:p>
          <a:p>
            <a:pPr marL="457200" indent="-457200">
              <a:lnSpc>
                <a:spcPct val="90000"/>
              </a:lnSpc>
              <a:buSzPct val="100000"/>
              <a:buAutoNum type="arabicPeriod" startAt="1"/>
            </a:pPr>
            <a:r>
              <a:t>Create a </a:t>
            </a:r>
            <a:r>
              <a:rPr i="1" u="sng"/>
              <a:t>visibility representation </a:t>
            </a:r>
            <a:r>
              <a:t>of the input embedding</a:t>
            </a:r>
          </a:p>
          <a:p>
            <a:pPr marL="457200" indent="-457200">
              <a:lnSpc>
                <a:spcPct val="90000"/>
              </a:lnSpc>
              <a:buSzPct val="100000"/>
              <a:buAutoNum type="arabicPeriod" startAt="1"/>
            </a:pPr>
            <a:r>
              <a:t>Adjust the visibility representation to give an orthogonal shape</a:t>
            </a:r>
          </a:p>
        </p:txBody>
      </p:sp>
      <p:sp>
        <p:nvSpPr>
          <p:cNvPr id="1174" name="Runs in linear time…"/>
          <p:cNvSpPr txBox="1"/>
          <p:nvPr/>
        </p:nvSpPr>
        <p:spPr>
          <a:xfrm>
            <a:off x="1580329" y="5007299"/>
            <a:ext cx="6440322" cy="2487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marL="381000" indent="-381000" algn="l" defTabSz="1300480">
              <a:spcBef>
                <a:spcPts val="600"/>
              </a:spcBef>
              <a:buSzPct val="100000"/>
              <a:buChar char="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Runs in linear time</a:t>
            </a:r>
          </a:p>
          <a:p>
            <a:pPr marL="381000" indent="-381000" algn="l" defTabSz="1300480">
              <a:spcBef>
                <a:spcPts val="600"/>
              </a:spcBef>
              <a:buSzPct val="100000"/>
              <a:buChar char="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Relatively elegant</a:t>
            </a:r>
          </a:p>
          <a:p>
            <a:pPr marL="381000" indent="-381000" algn="l" defTabSz="1300480">
              <a:spcBef>
                <a:spcPts val="600"/>
              </a:spcBef>
              <a:buSzPct val="100000"/>
              <a:buChar char="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Does </a:t>
            </a:r>
            <a:r>
              <a:rPr i="1" u="sng"/>
              <a:t>not</a:t>
            </a:r>
            <a:r>
              <a:t> give a minimum total number of bends</a:t>
            </a:r>
          </a:p>
          <a:p>
            <a:pPr marL="381000" indent="-381000" algn="l" defTabSz="1300480">
              <a:spcBef>
                <a:spcPts val="600"/>
              </a:spcBef>
              <a:buSzPct val="100000"/>
              <a:buChar char="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But guarantees that the number of bends on an edge is at most 4.</a:t>
            </a:r>
          </a:p>
        </p:txBody>
      </p:sp>
      <p:sp>
        <p:nvSpPr>
          <p:cNvPr id="1175" name="Linie"/>
          <p:cNvSpPr/>
          <p:nvPr/>
        </p:nvSpPr>
        <p:spPr>
          <a:xfrm flipV="1">
            <a:off x="8833708" y="2153180"/>
            <a:ext cx="2" cy="189541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76" name="Linie"/>
          <p:cNvSpPr/>
          <p:nvPr/>
        </p:nvSpPr>
        <p:spPr>
          <a:xfrm flipV="1">
            <a:off x="10845256" y="2166753"/>
            <a:ext cx="1" cy="582292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77" name="Linie"/>
          <p:cNvSpPr/>
          <p:nvPr/>
        </p:nvSpPr>
        <p:spPr>
          <a:xfrm flipH="1" flipV="1">
            <a:off x="11888471" y="2153178"/>
            <a:ext cx="16011" cy="129555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78" name="Linie"/>
          <p:cNvSpPr/>
          <p:nvPr/>
        </p:nvSpPr>
        <p:spPr>
          <a:xfrm flipV="1">
            <a:off x="9711522" y="2166755"/>
            <a:ext cx="4" cy="58229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79" name="Linie"/>
          <p:cNvSpPr/>
          <p:nvPr/>
        </p:nvSpPr>
        <p:spPr>
          <a:xfrm flipV="1">
            <a:off x="10845256" y="3049859"/>
            <a:ext cx="1" cy="39887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80" name="Linie"/>
          <p:cNvSpPr/>
          <p:nvPr/>
        </p:nvSpPr>
        <p:spPr>
          <a:xfrm flipV="1">
            <a:off x="9711525" y="3100885"/>
            <a:ext cx="1" cy="947706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203" name="Gruppieren"/>
          <p:cNvGrpSpPr/>
          <p:nvPr/>
        </p:nvGrpSpPr>
        <p:grpSpPr>
          <a:xfrm>
            <a:off x="9511690" y="4790359"/>
            <a:ext cx="2214565" cy="3271576"/>
            <a:chOff x="0" y="0"/>
            <a:chExt cx="2214563" cy="3271574"/>
          </a:xfrm>
        </p:grpSpPr>
        <p:grpSp>
          <p:nvGrpSpPr>
            <p:cNvPr id="1183" name="Gruppieren"/>
            <p:cNvGrpSpPr/>
            <p:nvPr/>
          </p:nvGrpSpPr>
          <p:grpSpPr>
            <a:xfrm>
              <a:off x="791840" y="2862125"/>
              <a:ext cx="366835" cy="409449"/>
              <a:chOff x="0" y="13828"/>
              <a:chExt cx="366833" cy="409447"/>
            </a:xfrm>
          </p:grpSpPr>
          <p:sp>
            <p:nvSpPr>
              <p:cNvPr id="1181" name="Kreis"/>
              <p:cNvSpPr/>
              <p:nvPr/>
            </p:nvSpPr>
            <p:spPr>
              <a:xfrm>
                <a:off x="0" y="35136"/>
                <a:ext cx="366834" cy="366835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82" name="5"/>
              <p:cNvSpPr txBox="1"/>
              <p:nvPr/>
            </p:nvSpPr>
            <p:spPr>
              <a:xfrm>
                <a:off x="53721" y="13828"/>
                <a:ext cx="259390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1186" name="Gruppieren"/>
            <p:cNvGrpSpPr/>
            <p:nvPr/>
          </p:nvGrpSpPr>
          <p:grpSpPr>
            <a:xfrm>
              <a:off x="1847729" y="883736"/>
              <a:ext cx="366835" cy="409449"/>
              <a:chOff x="0" y="13828"/>
              <a:chExt cx="366833" cy="409447"/>
            </a:xfrm>
          </p:grpSpPr>
          <p:sp>
            <p:nvSpPr>
              <p:cNvPr id="1184" name="Kreis"/>
              <p:cNvSpPr/>
              <p:nvPr/>
            </p:nvSpPr>
            <p:spPr>
              <a:xfrm>
                <a:off x="0" y="35136"/>
                <a:ext cx="366834" cy="366835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85" name="2"/>
              <p:cNvSpPr txBox="1"/>
              <p:nvPr/>
            </p:nvSpPr>
            <p:spPr>
              <a:xfrm>
                <a:off x="53721" y="13828"/>
                <a:ext cx="259390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1189" name="Gruppieren"/>
            <p:cNvGrpSpPr/>
            <p:nvPr/>
          </p:nvGrpSpPr>
          <p:grpSpPr>
            <a:xfrm>
              <a:off x="30545" y="986409"/>
              <a:ext cx="366834" cy="409449"/>
              <a:chOff x="0" y="13828"/>
              <a:chExt cx="366833" cy="409447"/>
            </a:xfrm>
          </p:grpSpPr>
          <p:sp>
            <p:nvSpPr>
              <p:cNvPr id="1187" name="Kreis"/>
              <p:cNvSpPr/>
              <p:nvPr/>
            </p:nvSpPr>
            <p:spPr>
              <a:xfrm>
                <a:off x="0" y="35136"/>
                <a:ext cx="366834" cy="366835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88" name="0"/>
              <p:cNvSpPr txBox="1"/>
              <p:nvPr/>
            </p:nvSpPr>
            <p:spPr>
              <a:xfrm>
                <a:off x="53721" y="13828"/>
                <a:ext cx="259390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grpSp>
          <p:nvGrpSpPr>
            <p:cNvPr id="1192" name="Gruppieren"/>
            <p:cNvGrpSpPr/>
            <p:nvPr/>
          </p:nvGrpSpPr>
          <p:grpSpPr>
            <a:xfrm>
              <a:off x="811821" y="1970898"/>
              <a:ext cx="366835" cy="409449"/>
              <a:chOff x="0" y="13828"/>
              <a:chExt cx="366833" cy="409447"/>
            </a:xfrm>
          </p:grpSpPr>
          <p:sp>
            <p:nvSpPr>
              <p:cNvPr id="1190" name="Kreis"/>
              <p:cNvSpPr/>
              <p:nvPr/>
            </p:nvSpPr>
            <p:spPr>
              <a:xfrm>
                <a:off x="0" y="35136"/>
                <a:ext cx="366834" cy="366835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91" name="3"/>
              <p:cNvSpPr txBox="1"/>
              <p:nvPr/>
            </p:nvSpPr>
            <p:spPr>
              <a:xfrm>
                <a:off x="53721" y="13828"/>
                <a:ext cx="259390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1195" name="Gruppieren"/>
            <p:cNvGrpSpPr/>
            <p:nvPr/>
          </p:nvGrpSpPr>
          <p:grpSpPr>
            <a:xfrm>
              <a:off x="30543" y="2862126"/>
              <a:ext cx="366835" cy="409449"/>
              <a:chOff x="0" y="13828"/>
              <a:chExt cx="366833" cy="409447"/>
            </a:xfrm>
          </p:grpSpPr>
          <p:sp>
            <p:nvSpPr>
              <p:cNvPr id="1193" name="Kreis"/>
              <p:cNvSpPr/>
              <p:nvPr/>
            </p:nvSpPr>
            <p:spPr>
              <a:xfrm>
                <a:off x="0" y="35136"/>
                <a:ext cx="366834" cy="366835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194" name="7"/>
              <p:cNvSpPr txBox="1"/>
              <p:nvPr/>
            </p:nvSpPr>
            <p:spPr>
              <a:xfrm>
                <a:off x="53721" y="13828"/>
                <a:ext cx="259390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7</a:t>
                </a:r>
              </a:p>
            </p:txBody>
          </p:sp>
        </p:grpSp>
        <p:sp>
          <p:nvSpPr>
            <p:cNvPr id="1196" name="Linie"/>
            <p:cNvSpPr/>
            <p:nvPr/>
          </p:nvSpPr>
          <p:spPr>
            <a:xfrm flipH="1" rot="16200000">
              <a:off x="295771" y="1292738"/>
              <a:ext cx="617657" cy="781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0800" y="0"/>
                  </a:lnTo>
                  <a:lnTo>
                    <a:pt x="10800" y="2160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97" name="Linie"/>
            <p:cNvSpPr/>
            <p:nvPr/>
          </p:nvSpPr>
          <p:spPr>
            <a:xfrm flipH="1" rot="10800000">
              <a:off x="0" y="1191133"/>
              <a:ext cx="30544" cy="1875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599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98" name="Linie"/>
            <p:cNvSpPr/>
            <p:nvPr/>
          </p:nvSpPr>
          <p:spPr>
            <a:xfrm flipH="1" rot="10800000">
              <a:off x="1158673" y="1271876"/>
              <a:ext cx="872474" cy="1794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99" name="Linie"/>
            <p:cNvSpPr/>
            <p:nvPr/>
          </p:nvSpPr>
          <p:spPr>
            <a:xfrm flipV="1">
              <a:off x="975257" y="2359038"/>
              <a:ext cx="19982" cy="52439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00" name="Linie"/>
            <p:cNvSpPr/>
            <p:nvPr/>
          </p:nvSpPr>
          <p:spPr>
            <a:xfrm rot="16200000">
              <a:off x="158984" y="2230599"/>
              <a:ext cx="707813" cy="597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01" name="Linie"/>
            <p:cNvSpPr/>
            <p:nvPr/>
          </p:nvSpPr>
          <p:spPr>
            <a:xfrm flipH="1">
              <a:off x="1178653" y="1088459"/>
              <a:ext cx="669077" cy="1087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0800" y="0"/>
                  </a:lnTo>
                  <a:lnTo>
                    <a:pt x="10800" y="2160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02" name="Form"/>
            <p:cNvSpPr/>
            <p:nvPr/>
          </p:nvSpPr>
          <p:spPr>
            <a:xfrm>
              <a:off x="791840" y="0"/>
              <a:ext cx="455215" cy="763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5158"/>
                  </a:moveTo>
                  <a:lnTo>
                    <a:pt x="5400" y="15158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5158"/>
                  </a:lnTo>
                  <a:lnTo>
                    <a:pt x="21600" y="15158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206" name="Gruppieren"/>
          <p:cNvGrpSpPr/>
          <p:nvPr/>
        </p:nvGrpSpPr>
        <p:grpSpPr>
          <a:xfrm>
            <a:off x="10579757" y="3427423"/>
            <a:ext cx="1600858" cy="409449"/>
            <a:chOff x="0" y="13828"/>
            <a:chExt cx="1600857" cy="409447"/>
          </a:xfrm>
        </p:grpSpPr>
        <p:sp>
          <p:nvSpPr>
            <p:cNvPr id="1204" name="Rechteck"/>
            <p:cNvSpPr/>
            <p:nvPr/>
          </p:nvSpPr>
          <p:spPr>
            <a:xfrm>
              <a:off x="0" y="35137"/>
              <a:ext cx="1600858" cy="36683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05" name="5"/>
            <p:cNvSpPr txBox="1"/>
            <p:nvPr/>
          </p:nvSpPr>
          <p:spPr>
            <a:xfrm>
              <a:off x="0" y="13828"/>
              <a:ext cx="1600858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5</a:t>
              </a:r>
            </a:p>
          </p:txBody>
        </p:sp>
      </p:grpSp>
      <p:grpSp>
        <p:nvGrpSpPr>
          <p:cNvPr id="1209" name="Gruppieren"/>
          <p:cNvGrpSpPr/>
          <p:nvPr/>
        </p:nvGrpSpPr>
        <p:grpSpPr>
          <a:xfrm>
            <a:off x="10680457" y="1747494"/>
            <a:ext cx="1851825" cy="409449"/>
            <a:chOff x="0" y="13828"/>
            <a:chExt cx="1851824" cy="409447"/>
          </a:xfrm>
        </p:grpSpPr>
        <p:sp>
          <p:nvSpPr>
            <p:cNvPr id="1207" name="Rechteck"/>
            <p:cNvSpPr/>
            <p:nvPr/>
          </p:nvSpPr>
          <p:spPr>
            <a:xfrm>
              <a:off x="0" y="17590"/>
              <a:ext cx="1851825" cy="401926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08" name="2"/>
            <p:cNvSpPr txBox="1"/>
            <p:nvPr/>
          </p:nvSpPr>
          <p:spPr>
            <a:xfrm>
              <a:off x="0" y="13828"/>
              <a:ext cx="1851825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2</a:t>
              </a:r>
            </a:p>
          </p:txBody>
        </p:sp>
      </p:grpSp>
      <p:grpSp>
        <p:nvGrpSpPr>
          <p:cNvPr id="1212" name="Gruppieren"/>
          <p:cNvGrpSpPr/>
          <p:nvPr/>
        </p:nvGrpSpPr>
        <p:grpSpPr>
          <a:xfrm>
            <a:off x="8201731" y="1747494"/>
            <a:ext cx="1851825" cy="409449"/>
            <a:chOff x="0" y="13828"/>
            <a:chExt cx="1851824" cy="409447"/>
          </a:xfrm>
        </p:grpSpPr>
        <p:sp>
          <p:nvSpPr>
            <p:cNvPr id="1210" name="Rechteck"/>
            <p:cNvSpPr/>
            <p:nvPr/>
          </p:nvSpPr>
          <p:spPr>
            <a:xfrm>
              <a:off x="0" y="17591"/>
              <a:ext cx="1851825" cy="401924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11" name="0"/>
            <p:cNvSpPr txBox="1"/>
            <p:nvPr/>
          </p:nvSpPr>
          <p:spPr>
            <a:xfrm>
              <a:off x="0" y="13828"/>
              <a:ext cx="1851825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0</a:t>
              </a:r>
            </a:p>
          </p:txBody>
        </p:sp>
      </p:grpSp>
      <p:grpSp>
        <p:nvGrpSpPr>
          <p:cNvPr id="1215" name="Gruppieren"/>
          <p:cNvGrpSpPr/>
          <p:nvPr/>
        </p:nvGrpSpPr>
        <p:grpSpPr>
          <a:xfrm>
            <a:off x="9344688" y="2720240"/>
            <a:ext cx="1889428" cy="409449"/>
            <a:chOff x="0" y="13828"/>
            <a:chExt cx="1889426" cy="409447"/>
          </a:xfrm>
        </p:grpSpPr>
        <p:sp>
          <p:nvSpPr>
            <p:cNvPr id="1213" name="Rechteck"/>
            <p:cNvSpPr/>
            <p:nvPr/>
          </p:nvSpPr>
          <p:spPr>
            <a:xfrm>
              <a:off x="0" y="42632"/>
              <a:ext cx="1889427" cy="351842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14" name="3"/>
            <p:cNvSpPr txBox="1"/>
            <p:nvPr/>
          </p:nvSpPr>
          <p:spPr>
            <a:xfrm>
              <a:off x="0" y="13828"/>
              <a:ext cx="1889427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3</a:t>
              </a:r>
            </a:p>
          </p:txBody>
        </p:sp>
      </p:grpSp>
      <p:grpSp>
        <p:nvGrpSpPr>
          <p:cNvPr id="1218" name="Gruppieren"/>
          <p:cNvGrpSpPr/>
          <p:nvPr/>
        </p:nvGrpSpPr>
        <p:grpSpPr>
          <a:xfrm>
            <a:off x="8423209" y="4031798"/>
            <a:ext cx="2024853" cy="409449"/>
            <a:chOff x="0" y="13828"/>
            <a:chExt cx="2024851" cy="409447"/>
          </a:xfrm>
        </p:grpSpPr>
        <p:sp>
          <p:nvSpPr>
            <p:cNvPr id="1216" name="Rechteck"/>
            <p:cNvSpPr/>
            <p:nvPr/>
          </p:nvSpPr>
          <p:spPr>
            <a:xfrm>
              <a:off x="0" y="30620"/>
              <a:ext cx="2024852" cy="375866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17" name="7"/>
            <p:cNvSpPr txBox="1"/>
            <p:nvPr/>
          </p:nvSpPr>
          <p:spPr>
            <a:xfrm>
              <a:off x="0" y="13828"/>
              <a:ext cx="2024852" cy="4094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8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7</a:t>
              </a:r>
            </a:p>
          </p:txBody>
        </p:sp>
      </p:grpSp>
      <p:sp>
        <p:nvSpPr>
          <p:cNvPr id="1219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430756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2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500"/>
                                        <p:tgtEl>
                                          <p:spTgt spid="1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03" grpId="1"/>
      <p:bldP build="whole" bldLvl="1" animBg="1" rev="0" advAuto="0" spid="1174" grpId="2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1" name="Text"/>
          <p:cNvSpPr txBox="1"/>
          <p:nvPr>
            <p:ph type="body" idx="1"/>
          </p:nvPr>
        </p:nvSpPr>
        <p:spPr>
          <a:xfrm>
            <a:off x="2061736" y="505057"/>
            <a:ext cx="8104212" cy="769910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sp>
        <p:nvSpPr>
          <p:cNvPr id="1222" name="Rechteck"/>
          <p:cNvSpPr/>
          <p:nvPr/>
        </p:nvSpPr>
        <p:spPr>
          <a:xfrm>
            <a:off x="3373521" y="5058780"/>
            <a:ext cx="6747047" cy="927076"/>
          </a:xfrm>
          <a:prstGeom prst="rect">
            <a:avLst/>
          </a:prstGeom>
          <a:ln w="25400">
            <a:solidFill>
              <a:srgbClr val="3A5E8A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3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1225" name="Gruppieren"/>
          <p:cNvGrpSpPr/>
          <p:nvPr/>
        </p:nvGrpSpPr>
        <p:grpSpPr>
          <a:xfrm>
            <a:off x="803814" y="5522318"/>
            <a:ext cx="11434708" cy="2695977"/>
            <a:chOff x="0" y="0"/>
            <a:chExt cx="11434706" cy="2695976"/>
          </a:xfrm>
        </p:grpSpPr>
        <p:sp>
          <p:nvSpPr>
            <p:cNvPr id="1223" name="Aim: give a drawing with good vertex resolution"/>
            <p:cNvSpPr txBox="1"/>
            <p:nvPr/>
          </p:nvSpPr>
          <p:spPr>
            <a:xfrm>
              <a:off x="0" y="1786670"/>
              <a:ext cx="11434707" cy="9093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normAutofit fontScale="100000" lnSpcReduction="0"/>
            </a:bodyPr>
            <a:lstStyle/>
            <a:p>
              <a:pPr lvl="2" indent="0" algn="l" defTabSz="1300480">
                <a:spcBef>
                  <a:spcPts val="600"/>
                </a:spcBef>
                <a:defRPr i="1" sz="2400" u="sng">
                  <a:latin typeface="Arial"/>
                  <a:ea typeface="Arial"/>
                  <a:cs typeface="Arial"/>
                  <a:sym typeface="Arial"/>
                </a:defRPr>
              </a:pPr>
              <a:r>
                <a:t>Aim</a:t>
              </a:r>
              <a:r>
                <a:rPr u="none"/>
                <a:t>: give a drawing with good vertex resolution</a:t>
              </a:r>
            </a:p>
          </p:txBody>
        </p:sp>
        <p:sp>
          <p:nvSpPr>
            <p:cNvPr id="1224" name="Linie"/>
            <p:cNvSpPr/>
            <p:nvPr/>
          </p:nvSpPr>
          <p:spPr>
            <a:xfrm>
              <a:off x="168484" y="0"/>
              <a:ext cx="2401223" cy="1786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2" h="21264" fill="norm" stroke="1" extrusionOk="0">
                  <a:moveTo>
                    <a:pt x="1149" y="21264"/>
                  </a:moveTo>
                  <a:cubicBezTo>
                    <a:pt x="20" y="13990"/>
                    <a:pt x="-1108" y="6716"/>
                    <a:pt x="2116" y="3190"/>
                  </a:cubicBezTo>
                  <a:cubicBezTo>
                    <a:pt x="5340" y="-336"/>
                    <a:pt x="12916" y="-114"/>
                    <a:pt x="20492" y="108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226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22" grpId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Text"/>
          <p:cNvSpPr txBox="1"/>
          <p:nvPr>
            <p:ph type="body" sz="half" idx="1"/>
          </p:nvPr>
        </p:nvSpPr>
        <p:spPr>
          <a:xfrm>
            <a:off x="164138" y="327943"/>
            <a:ext cx="12190423" cy="286564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grpSp>
        <p:nvGrpSpPr>
          <p:cNvPr id="1272" name="Gruppieren"/>
          <p:cNvGrpSpPr/>
          <p:nvPr/>
        </p:nvGrpSpPr>
        <p:grpSpPr>
          <a:xfrm>
            <a:off x="2768376" y="3201910"/>
            <a:ext cx="7404394" cy="4814007"/>
            <a:chOff x="0" y="1552"/>
            <a:chExt cx="7404393" cy="4814006"/>
          </a:xfrm>
        </p:grpSpPr>
        <p:grpSp>
          <p:nvGrpSpPr>
            <p:cNvPr id="1231" name="Gruppieren"/>
            <p:cNvGrpSpPr/>
            <p:nvPr/>
          </p:nvGrpSpPr>
          <p:grpSpPr>
            <a:xfrm>
              <a:off x="3706730" y="2414114"/>
              <a:ext cx="545087" cy="650749"/>
              <a:chOff x="0" y="1552"/>
              <a:chExt cx="545086" cy="650747"/>
            </a:xfrm>
          </p:grpSpPr>
          <p:sp>
            <p:nvSpPr>
              <p:cNvPr id="1229" name="Kreis"/>
              <p:cNvSpPr/>
              <p:nvPr/>
            </p:nvSpPr>
            <p:spPr>
              <a:xfrm>
                <a:off x="0" y="54382"/>
                <a:ext cx="545087" cy="545088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230" name="5"/>
              <p:cNvSpPr txBox="1"/>
              <p:nvPr/>
            </p:nvSpPr>
            <p:spPr>
              <a:xfrm>
                <a:off x="79826" y="1552"/>
                <a:ext cx="385435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1234" name="Gruppieren"/>
            <p:cNvGrpSpPr/>
            <p:nvPr/>
          </p:nvGrpSpPr>
          <p:grpSpPr>
            <a:xfrm>
              <a:off x="3706730" y="730408"/>
              <a:ext cx="545087" cy="650749"/>
              <a:chOff x="0" y="1552"/>
              <a:chExt cx="545086" cy="650747"/>
            </a:xfrm>
          </p:grpSpPr>
          <p:sp>
            <p:nvSpPr>
              <p:cNvPr id="1232" name="Kreis"/>
              <p:cNvSpPr/>
              <p:nvPr/>
            </p:nvSpPr>
            <p:spPr>
              <a:xfrm>
                <a:off x="0" y="54382"/>
                <a:ext cx="545087" cy="545088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233" name="2"/>
              <p:cNvSpPr txBox="1"/>
              <p:nvPr/>
            </p:nvSpPr>
            <p:spPr>
              <a:xfrm>
                <a:off x="79826" y="1552"/>
                <a:ext cx="385435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1237" name="Gruppieren"/>
            <p:cNvGrpSpPr/>
            <p:nvPr/>
          </p:nvGrpSpPr>
          <p:grpSpPr>
            <a:xfrm>
              <a:off x="2380691" y="730408"/>
              <a:ext cx="545088" cy="650749"/>
              <a:chOff x="0" y="1552"/>
              <a:chExt cx="545086" cy="650747"/>
            </a:xfrm>
          </p:grpSpPr>
          <p:sp>
            <p:nvSpPr>
              <p:cNvPr id="1235" name="Kreis"/>
              <p:cNvSpPr/>
              <p:nvPr/>
            </p:nvSpPr>
            <p:spPr>
              <a:xfrm>
                <a:off x="0" y="54382"/>
                <a:ext cx="545087" cy="545088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236" name="0"/>
              <p:cNvSpPr txBox="1"/>
              <p:nvPr/>
            </p:nvSpPr>
            <p:spPr>
              <a:xfrm>
                <a:off x="79826" y="1552"/>
                <a:ext cx="385435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grpSp>
          <p:nvGrpSpPr>
            <p:cNvPr id="1240" name="Gruppieren"/>
            <p:cNvGrpSpPr/>
            <p:nvPr/>
          </p:nvGrpSpPr>
          <p:grpSpPr>
            <a:xfrm>
              <a:off x="3706730" y="1552"/>
              <a:ext cx="545087" cy="650749"/>
              <a:chOff x="0" y="1552"/>
              <a:chExt cx="545086" cy="650747"/>
            </a:xfrm>
          </p:grpSpPr>
          <p:sp>
            <p:nvSpPr>
              <p:cNvPr id="1238" name="Kreis"/>
              <p:cNvSpPr/>
              <p:nvPr/>
            </p:nvSpPr>
            <p:spPr>
              <a:xfrm>
                <a:off x="0" y="54382"/>
                <a:ext cx="545087" cy="545088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239" name="1"/>
              <p:cNvSpPr txBox="1"/>
              <p:nvPr/>
            </p:nvSpPr>
            <p:spPr>
              <a:xfrm>
                <a:off x="79826" y="1552"/>
                <a:ext cx="385435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1243" name="Gruppieren"/>
            <p:cNvGrpSpPr/>
            <p:nvPr/>
          </p:nvGrpSpPr>
          <p:grpSpPr>
            <a:xfrm>
              <a:off x="2380691" y="3361316"/>
              <a:ext cx="545088" cy="650749"/>
              <a:chOff x="0" y="1552"/>
              <a:chExt cx="545086" cy="650747"/>
            </a:xfrm>
          </p:grpSpPr>
          <p:sp>
            <p:nvSpPr>
              <p:cNvPr id="1241" name="Kreis"/>
              <p:cNvSpPr/>
              <p:nvPr/>
            </p:nvSpPr>
            <p:spPr>
              <a:xfrm>
                <a:off x="0" y="54382"/>
                <a:ext cx="545087" cy="545088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242" name="8"/>
              <p:cNvSpPr txBox="1"/>
              <p:nvPr/>
            </p:nvSpPr>
            <p:spPr>
              <a:xfrm>
                <a:off x="79826" y="1552"/>
                <a:ext cx="385435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8</a:t>
                </a:r>
              </a:p>
            </p:txBody>
          </p:sp>
        </p:grpSp>
        <p:sp>
          <p:nvSpPr>
            <p:cNvPr id="1244" name="Linie"/>
            <p:cNvSpPr/>
            <p:nvPr/>
          </p:nvSpPr>
          <p:spPr>
            <a:xfrm flipV="1">
              <a:off x="2653235" y="1328325"/>
              <a:ext cx="1" cy="113861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247" name="Gruppieren"/>
            <p:cNvGrpSpPr/>
            <p:nvPr/>
          </p:nvGrpSpPr>
          <p:grpSpPr>
            <a:xfrm>
              <a:off x="0" y="2414114"/>
              <a:ext cx="545087" cy="650749"/>
              <a:chOff x="0" y="1552"/>
              <a:chExt cx="545086" cy="650747"/>
            </a:xfrm>
          </p:grpSpPr>
          <p:sp>
            <p:nvSpPr>
              <p:cNvPr id="1245" name="Kreis"/>
              <p:cNvSpPr/>
              <p:nvPr/>
            </p:nvSpPr>
            <p:spPr>
              <a:xfrm>
                <a:off x="0" y="54382"/>
                <a:ext cx="545087" cy="545088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246" name="3"/>
              <p:cNvSpPr txBox="1"/>
              <p:nvPr/>
            </p:nvSpPr>
            <p:spPr>
              <a:xfrm>
                <a:off x="79826" y="1552"/>
                <a:ext cx="385435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1250" name="Gruppieren"/>
            <p:cNvGrpSpPr/>
            <p:nvPr/>
          </p:nvGrpSpPr>
          <p:grpSpPr>
            <a:xfrm>
              <a:off x="6408768" y="3361316"/>
              <a:ext cx="545087" cy="650749"/>
              <a:chOff x="0" y="1552"/>
              <a:chExt cx="545086" cy="650747"/>
            </a:xfrm>
          </p:grpSpPr>
          <p:sp>
            <p:nvSpPr>
              <p:cNvPr id="1248" name="Kreis"/>
              <p:cNvSpPr/>
              <p:nvPr/>
            </p:nvSpPr>
            <p:spPr>
              <a:xfrm>
                <a:off x="0" y="54382"/>
                <a:ext cx="545087" cy="545088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249" name="7"/>
              <p:cNvSpPr txBox="1"/>
              <p:nvPr/>
            </p:nvSpPr>
            <p:spPr>
              <a:xfrm>
                <a:off x="79826" y="1552"/>
                <a:ext cx="385435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7</a:t>
                </a:r>
              </a:p>
            </p:txBody>
          </p:sp>
        </p:grpSp>
        <p:grpSp>
          <p:nvGrpSpPr>
            <p:cNvPr id="1253" name="Gruppieren"/>
            <p:cNvGrpSpPr/>
            <p:nvPr/>
          </p:nvGrpSpPr>
          <p:grpSpPr>
            <a:xfrm>
              <a:off x="2380691" y="2414114"/>
              <a:ext cx="545088" cy="650749"/>
              <a:chOff x="0" y="1552"/>
              <a:chExt cx="545086" cy="650747"/>
            </a:xfrm>
          </p:grpSpPr>
          <p:sp>
            <p:nvSpPr>
              <p:cNvPr id="1251" name="Kreis"/>
              <p:cNvSpPr/>
              <p:nvPr/>
            </p:nvSpPr>
            <p:spPr>
              <a:xfrm>
                <a:off x="0" y="54382"/>
                <a:ext cx="545087" cy="545088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252" name="4"/>
              <p:cNvSpPr txBox="1"/>
              <p:nvPr/>
            </p:nvSpPr>
            <p:spPr>
              <a:xfrm>
                <a:off x="79826" y="1552"/>
                <a:ext cx="385435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1256" name="Gruppieren"/>
            <p:cNvGrpSpPr/>
            <p:nvPr/>
          </p:nvGrpSpPr>
          <p:grpSpPr>
            <a:xfrm>
              <a:off x="3706730" y="3361316"/>
              <a:ext cx="545087" cy="650749"/>
              <a:chOff x="0" y="1552"/>
              <a:chExt cx="545086" cy="650747"/>
            </a:xfrm>
          </p:grpSpPr>
          <p:sp>
            <p:nvSpPr>
              <p:cNvPr id="1254" name="Kreis"/>
              <p:cNvSpPr/>
              <p:nvPr/>
            </p:nvSpPr>
            <p:spPr>
              <a:xfrm>
                <a:off x="0" y="54382"/>
                <a:ext cx="545087" cy="545088"/>
              </a:xfrm>
              <a:prstGeom prst="ellips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255" name="6"/>
              <p:cNvSpPr txBox="1"/>
              <p:nvPr/>
            </p:nvSpPr>
            <p:spPr>
              <a:xfrm>
                <a:off x="79826" y="1552"/>
                <a:ext cx="385435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6</a:t>
                </a:r>
              </a:p>
            </p:txBody>
          </p:sp>
        </p:grpSp>
        <p:sp>
          <p:nvSpPr>
            <p:cNvPr id="1257" name="Linie"/>
            <p:cNvSpPr/>
            <p:nvPr/>
          </p:nvSpPr>
          <p:spPr>
            <a:xfrm>
              <a:off x="545087" y="2739489"/>
              <a:ext cx="183560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58" name="Linie"/>
            <p:cNvSpPr/>
            <p:nvPr/>
          </p:nvSpPr>
          <p:spPr>
            <a:xfrm>
              <a:off x="2653236" y="3012031"/>
              <a:ext cx="1" cy="40211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59" name="Linie"/>
            <p:cNvSpPr/>
            <p:nvPr/>
          </p:nvSpPr>
          <p:spPr>
            <a:xfrm flipH="1">
              <a:off x="272544" y="1055780"/>
              <a:ext cx="2108149" cy="1411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0" name="Linie"/>
            <p:cNvSpPr/>
            <p:nvPr/>
          </p:nvSpPr>
          <p:spPr>
            <a:xfrm rot="16200000">
              <a:off x="2951828" y="28336"/>
              <a:ext cx="456312" cy="105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1" name="Linie"/>
            <p:cNvSpPr/>
            <p:nvPr/>
          </p:nvSpPr>
          <p:spPr>
            <a:xfrm rot="5400000">
              <a:off x="4245371" y="2367102"/>
              <a:ext cx="868838" cy="4028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2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2" name="Linie"/>
            <p:cNvSpPr/>
            <p:nvPr/>
          </p:nvSpPr>
          <p:spPr>
            <a:xfrm flipH="1" rot="5400000">
              <a:off x="4287384" y="1020217"/>
              <a:ext cx="2358365" cy="2429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3" name="Linie"/>
            <p:cNvSpPr/>
            <p:nvPr/>
          </p:nvSpPr>
          <p:spPr>
            <a:xfrm>
              <a:off x="4251818" y="326926"/>
              <a:ext cx="3152576" cy="3359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513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4" name="Linie"/>
            <p:cNvSpPr/>
            <p:nvPr/>
          </p:nvSpPr>
          <p:spPr>
            <a:xfrm rot="10800000">
              <a:off x="272544" y="3012034"/>
              <a:ext cx="2108149" cy="674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5" name="Linie"/>
            <p:cNvSpPr/>
            <p:nvPr/>
          </p:nvSpPr>
          <p:spPr>
            <a:xfrm>
              <a:off x="2925783" y="2739489"/>
              <a:ext cx="7809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6" name="Linie"/>
            <p:cNvSpPr/>
            <p:nvPr/>
          </p:nvSpPr>
          <p:spPr>
            <a:xfrm flipV="1">
              <a:off x="3979274" y="3012032"/>
              <a:ext cx="1" cy="40211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7" name="Linie"/>
            <p:cNvSpPr/>
            <p:nvPr/>
          </p:nvSpPr>
          <p:spPr>
            <a:xfrm>
              <a:off x="2925783" y="3686691"/>
              <a:ext cx="7809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8" name="Linie"/>
            <p:cNvSpPr/>
            <p:nvPr/>
          </p:nvSpPr>
          <p:spPr>
            <a:xfrm>
              <a:off x="4251818" y="3686691"/>
              <a:ext cx="2156950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9" name="Linie"/>
            <p:cNvSpPr/>
            <p:nvPr/>
          </p:nvSpPr>
          <p:spPr>
            <a:xfrm>
              <a:off x="2925783" y="1055782"/>
              <a:ext cx="7809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70" name="Linie"/>
            <p:cNvSpPr/>
            <p:nvPr/>
          </p:nvSpPr>
          <p:spPr>
            <a:xfrm flipV="1">
              <a:off x="3979274" y="599471"/>
              <a:ext cx="1" cy="18376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71" name="Linie"/>
            <p:cNvSpPr/>
            <p:nvPr/>
          </p:nvSpPr>
          <p:spPr>
            <a:xfrm flipV="1">
              <a:off x="3979274" y="1328325"/>
              <a:ext cx="1" cy="113861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295" name="Gruppieren"/>
          <p:cNvGrpSpPr/>
          <p:nvPr/>
        </p:nvGrpSpPr>
        <p:grpSpPr>
          <a:xfrm>
            <a:off x="1559304" y="3578613"/>
            <a:ext cx="10196783" cy="4119834"/>
            <a:chOff x="0" y="0"/>
            <a:chExt cx="10196781" cy="4119833"/>
          </a:xfrm>
        </p:grpSpPr>
        <p:sp>
          <p:nvSpPr>
            <p:cNvPr id="1273" name="Linie"/>
            <p:cNvSpPr/>
            <p:nvPr/>
          </p:nvSpPr>
          <p:spPr>
            <a:xfrm>
              <a:off x="300875" y="1442216"/>
              <a:ext cx="2172954" cy="625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20" fill="norm" stroke="1" extrusionOk="0">
                  <a:moveTo>
                    <a:pt x="0" y="20520"/>
                  </a:moveTo>
                  <a:cubicBezTo>
                    <a:pt x="2209" y="12960"/>
                    <a:pt x="4418" y="5400"/>
                    <a:pt x="8018" y="2160"/>
                  </a:cubicBezTo>
                  <a:cubicBezTo>
                    <a:pt x="11618" y="-1080"/>
                    <a:pt x="16609" y="0"/>
                    <a:pt x="21600" y="1080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74" name="Linie"/>
            <p:cNvSpPr/>
            <p:nvPr/>
          </p:nvSpPr>
          <p:spPr>
            <a:xfrm>
              <a:off x="350260" y="2001917"/>
              <a:ext cx="2074184" cy="1010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96" fill="norm" stroke="1" extrusionOk="0">
                  <a:moveTo>
                    <a:pt x="0" y="0"/>
                  </a:moveTo>
                  <a:cubicBezTo>
                    <a:pt x="3771" y="7714"/>
                    <a:pt x="7543" y="15429"/>
                    <a:pt x="11143" y="18514"/>
                  </a:cubicBezTo>
                  <a:cubicBezTo>
                    <a:pt x="14743" y="21600"/>
                    <a:pt x="18171" y="20057"/>
                    <a:pt x="21600" y="18514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75" name="Linie"/>
            <p:cNvSpPr/>
            <p:nvPr/>
          </p:nvSpPr>
          <p:spPr>
            <a:xfrm>
              <a:off x="203197" y="-1"/>
              <a:ext cx="4015581" cy="1919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2" h="20150" fill="norm" stroke="1" extrusionOk="0">
                  <a:moveTo>
                    <a:pt x="253" y="20150"/>
                  </a:moveTo>
                  <a:cubicBezTo>
                    <a:pt x="-142" y="12288"/>
                    <a:pt x="-538" y="4425"/>
                    <a:pt x="2930" y="1488"/>
                  </a:cubicBezTo>
                  <a:cubicBezTo>
                    <a:pt x="6398" y="-1450"/>
                    <a:pt x="13730" y="537"/>
                    <a:pt x="21062" y="2524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76" name="Linie"/>
            <p:cNvSpPr/>
            <p:nvPr/>
          </p:nvSpPr>
          <p:spPr>
            <a:xfrm>
              <a:off x="332153" y="2084225"/>
              <a:ext cx="3936011" cy="1987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3" h="20218" fill="norm" stroke="1" extrusionOk="0">
                  <a:moveTo>
                    <a:pt x="98" y="0"/>
                  </a:moveTo>
                  <a:cubicBezTo>
                    <a:pt x="-109" y="7786"/>
                    <a:pt x="-317" y="15572"/>
                    <a:pt x="3214" y="18586"/>
                  </a:cubicBezTo>
                  <a:cubicBezTo>
                    <a:pt x="6745" y="21600"/>
                    <a:pt x="14014" y="19842"/>
                    <a:pt x="21283" y="18084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77" name="Linie"/>
            <p:cNvSpPr/>
            <p:nvPr/>
          </p:nvSpPr>
          <p:spPr>
            <a:xfrm flipV="1">
              <a:off x="3042683" y="2816318"/>
              <a:ext cx="1258018" cy="18516"/>
            </a:xfrm>
            <a:prstGeom prst="line">
              <a:avLst/>
            </a:prstGeom>
            <a:noFill/>
            <a:ln w="38100" cap="flat">
              <a:solidFill>
                <a:srgbClr val="4A7EB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78" name="Linie"/>
            <p:cNvSpPr/>
            <p:nvPr/>
          </p:nvSpPr>
          <p:spPr>
            <a:xfrm flipV="1">
              <a:off x="3042683" y="1500864"/>
              <a:ext cx="1258018" cy="18515"/>
            </a:xfrm>
            <a:prstGeom prst="line">
              <a:avLst/>
            </a:prstGeom>
            <a:noFill/>
            <a:ln w="38100" cap="flat">
              <a:solidFill>
                <a:srgbClr val="4A7EB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79" name="Linie"/>
            <p:cNvSpPr/>
            <p:nvPr/>
          </p:nvSpPr>
          <p:spPr>
            <a:xfrm>
              <a:off x="4785399" y="313100"/>
              <a:ext cx="3203137" cy="270128"/>
            </a:xfrm>
            <a:prstGeom prst="line">
              <a:avLst/>
            </a:prstGeom>
            <a:noFill/>
            <a:ln w="38100" cap="flat">
              <a:solidFill>
                <a:srgbClr val="4A7EB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0" name="Linie"/>
            <p:cNvSpPr/>
            <p:nvPr/>
          </p:nvSpPr>
          <p:spPr>
            <a:xfrm>
              <a:off x="4729092" y="1393966"/>
              <a:ext cx="1284019" cy="5290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17" fill="norm" stroke="1" extrusionOk="0">
                  <a:moveTo>
                    <a:pt x="0" y="0"/>
                  </a:moveTo>
                  <a:cubicBezTo>
                    <a:pt x="3738" y="7624"/>
                    <a:pt x="7477" y="15247"/>
                    <a:pt x="11077" y="18424"/>
                  </a:cubicBezTo>
                  <a:cubicBezTo>
                    <a:pt x="14677" y="21600"/>
                    <a:pt x="18138" y="20329"/>
                    <a:pt x="21600" y="19059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1" name="Linie"/>
            <p:cNvSpPr/>
            <p:nvPr/>
          </p:nvSpPr>
          <p:spPr>
            <a:xfrm>
              <a:off x="4646784" y="2067763"/>
              <a:ext cx="1448637" cy="8075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09" fill="norm" stroke="1" extrusionOk="0">
                  <a:moveTo>
                    <a:pt x="0" y="18813"/>
                  </a:moveTo>
                  <a:cubicBezTo>
                    <a:pt x="6136" y="20206"/>
                    <a:pt x="12273" y="21600"/>
                    <a:pt x="15464" y="19231"/>
                  </a:cubicBezTo>
                  <a:cubicBezTo>
                    <a:pt x="18655" y="16862"/>
                    <a:pt x="18123" y="7804"/>
                    <a:pt x="19145" y="4599"/>
                  </a:cubicBezTo>
                  <a:cubicBezTo>
                    <a:pt x="20168" y="1394"/>
                    <a:pt x="20884" y="697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2" name="Linie"/>
            <p:cNvSpPr/>
            <p:nvPr/>
          </p:nvSpPr>
          <p:spPr>
            <a:xfrm>
              <a:off x="4580936" y="2199457"/>
              <a:ext cx="5383000" cy="1920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25" fill="norm" stroke="1" extrusionOk="0">
                  <a:moveTo>
                    <a:pt x="0" y="16307"/>
                  </a:moveTo>
                  <a:cubicBezTo>
                    <a:pt x="6457" y="18954"/>
                    <a:pt x="12914" y="21600"/>
                    <a:pt x="16514" y="18882"/>
                  </a:cubicBezTo>
                  <a:cubicBezTo>
                    <a:pt x="20114" y="16164"/>
                    <a:pt x="20857" y="8082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3" name="Linie"/>
            <p:cNvSpPr/>
            <p:nvPr/>
          </p:nvSpPr>
          <p:spPr>
            <a:xfrm>
              <a:off x="8195853" y="560027"/>
              <a:ext cx="1685773" cy="9315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6426" y="150"/>
                    <a:pt x="12852" y="300"/>
                    <a:pt x="16452" y="3900"/>
                  </a:cubicBezTo>
                  <a:cubicBezTo>
                    <a:pt x="20052" y="7500"/>
                    <a:pt x="20826" y="14550"/>
                    <a:pt x="21600" y="21600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4" name="Quadrat"/>
            <p:cNvSpPr/>
            <p:nvPr/>
          </p:nvSpPr>
          <p:spPr>
            <a:xfrm>
              <a:off x="2548831" y="2587906"/>
              <a:ext cx="493853" cy="493852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5" name="Quadrat"/>
            <p:cNvSpPr/>
            <p:nvPr/>
          </p:nvSpPr>
          <p:spPr>
            <a:xfrm>
              <a:off x="2548831" y="1272452"/>
              <a:ext cx="493853" cy="493852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6" name="Quadrat"/>
            <p:cNvSpPr/>
            <p:nvPr/>
          </p:nvSpPr>
          <p:spPr>
            <a:xfrm>
              <a:off x="-1" y="1766304"/>
              <a:ext cx="493854" cy="493852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7" name="Quadrat"/>
            <p:cNvSpPr/>
            <p:nvPr/>
          </p:nvSpPr>
          <p:spPr>
            <a:xfrm>
              <a:off x="4291546" y="66174"/>
              <a:ext cx="493854" cy="493852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8" name="Quadrat"/>
            <p:cNvSpPr/>
            <p:nvPr/>
          </p:nvSpPr>
          <p:spPr>
            <a:xfrm>
              <a:off x="4300700" y="2569390"/>
              <a:ext cx="493854" cy="493852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89" name="Quadrat"/>
            <p:cNvSpPr/>
            <p:nvPr/>
          </p:nvSpPr>
          <p:spPr>
            <a:xfrm>
              <a:off x="4300700" y="1253936"/>
              <a:ext cx="493854" cy="493852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90" name="Quadrat"/>
            <p:cNvSpPr/>
            <p:nvPr/>
          </p:nvSpPr>
          <p:spPr>
            <a:xfrm>
              <a:off x="4368904" y="3593495"/>
              <a:ext cx="493854" cy="493852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91" name="Quadrat"/>
            <p:cNvSpPr/>
            <p:nvPr/>
          </p:nvSpPr>
          <p:spPr>
            <a:xfrm>
              <a:off x="6194927" y="1747788"/>
              <a:ext cx="493853" cy="493852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92" name="Quadrat"/>
            <p:cNvSpPr/>
            <p:nvPr/>
          </p:nvSpPr>
          <p:spPr>
            <a:xfrm>
              <a:off x="7988535" y="336302"/>
              <a:ext cx="493854" cy="493853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93" name="Quadrat"/>
            <p:cNvSpPr/>
            <p:nvPr/>
          </p:nvSpPr>
          <p:spPr>
            <a:xfrm>
              <a:off x="9702929" y="1628554"/>
              <a:ext cx="493853" cy="493852"/>
            </a:xfrm>
            <a:prstGeom prst="rect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34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94" name="Linie"/>
            <p:cNvSpPr/>
            <p:nvPr/>
          </p:nvSpPr>
          <p:spPr>
            <a:xfrm flipV="1">
              <a:off x="6688779" y="830156"/>
              <a:ext cx="1546683" cy="1164560"/>
            </a:xfrm>
            <a:prstGeom prst="line">
              <a:avLst/>
            </a:prstGeom>
            <a:noFill/>
            <a:ln w="38100" cap="flat">
              <a:solidFill>
                <a:srgbClr val="4A7EB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296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500"/>
                                        <p:tgtEl>
                                          <p:spTgt spid="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72" grpId="1"/>
      <p:bldP build="whole" bldLvl="1" animBg="1" rev="0" advAuto="0" spid="1295" grpId="2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" name="Vertices horizontal line segments…"/>
          <p:cNvSpPr txBox="1"/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horizontal line segments</a:t>
            </a: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vertical line segments,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		do not cross (see through) vertices</a:t>
            </a:r>
          </a:p>
        </p:txBody>
      </p:sp>
      <p:grpSp>
        <p:nvGrpSpPr>
          <p:cNvPr id="1308" name="Gruppieren"/>
          <p:cNvGrpSpPr/>
          <p:nvPr/>
        </p:nvGrpSpPr>
        <p:grpSpPr>
          <a:xfrm>
            <a:off x="3747911" y="5262879"/>
            <a:ext cx="5908605" cy="2341317"/>
            <a:chOff x="0" y="0"/>
            <a:chExt cx="5908604" cy="2341315"/>
          </a:xfrm>
        </p:grpSpPr>
        <p:sp>
          <p:nvSpPr>
            <p:cNvPr id="1299" name="Linie"/>
            <p:cNvSpPr/>
            <p:nvPr/>
          </p:nvSpPr>
          <p:spPr>
            <a:xfrm>
              <a:off x="3289581" y="15804"/>
              <a:ext cx="2260" cy="177461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00" name="Linie"/>
            <p:cNvSpPr/>
            <p:nvPr/>
          </p:nvSpPr>
          <p:spPr>
            <a:xfrm>
              <a:off x="4452337" y="-1"/>
              <a:ext cx="2259" cy="58250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01" name="Linie"/>
            <p:cNvSpPr/>
            <p:nvPr/>
          </p:nvSpPr>
          <p:spPr>
            <a:xfrm>
              <a:off x="5906346" y="15804"/>
              <a:ext cx="2259" cy="114695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02" name="Linie"/>
            <p:cNvSpPr/>
            <p:nvPr/>
          </p:nvSpPr>
          <p:spPr>
            <a:xfrm>
              <a:off x="4942275" y="596053"/>
              <a:ext cx="2259" cy="56670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03" name="Linie"/>
            <p:cNvSpPr/>
            <p:nvPr/>
          </p:nvSpPr>
          <p:spPr>
            <a:xfrm>
              <a:off x="1499164" y="582506"/>
              <a:ext cx="2259" cy="175881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04" name="Linie"/>
            <p:cNvSpPr/>
            <p:nvPr/>
          </p:nvSpPr>
          <p:spPr>
            <a:xfrm>
              <a:off x="627662" y="596053"/>
              <a:ext cx="2259" cy="116275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05" name="Linie"/>
            <p:cNvSpPr/>
            <p:nvPr/>
          </p:nvSpPr>
          <p:spPr>
            <a:xfrm>
              <a:off x="-1" y="15804"/>
              <a:ext cx="2259" cy="174300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06" name="Linie"/>
            <p:cNvSpPr/>
            <p:nvPr/>
          </p:nvSpPr>
          <p:spPr>
            <a:xfrm>
              <a:off x="4054968" y="582506"/>
              <a:ext cx="2259" cy="117630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1307" name="Linie"/>
            <p:cNvSpPr/>
            <p:nvPr/>
          </p:nvSpPr>
          <p:spPr>
            <a:xfrm>
              <a:off x="5400604" y="1178559"/>
              <a:ext cx="2259" cy="116275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sp>
        <p:nvSpPr>
          <p:cNvPr id="1309" name="Rechteck"/>
          <p:cNvSpPr/>
          <p:nvPr/>
        </p:nvSpPr>
        <p:spPr>
          <a:xfrm>
            <a:off x="4260426" y="5779911"/>
            <a:ext cx="2404535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0" name="Rechteck"/>
          <p:cNvSpPr/>
          <p:nvPr/>
        </p:nvSpPr>
        <p:spPr>
          <a:xfrm>
            <a:off x="5944729" y="6942666"/>
            <a:ext cx="2404534" cy="169335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1" name="Rechteck"/>
          <p:cNvSpPr/>
          <p:nvPr/>
        </p:nvSpPr>
        <p:spPr>
          <a:xfrm>
            <a:off x="7881902" y="5199662"/>
            <a:ext cx="2404535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2" name="Rechteck"/>
          <p:cNvSpPr/>
          <p:nvPr/>
        </p:nvSpPr>
        <p:spPr>
          <a:xfrm>
            <a:off x="8107680" y="6362417"/>
            <a:ext cx="3610187" cy="169335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3" name="Rechteck"/>
          <p:cNvSpPr/>
          <p:nvPr/>
        </p:nvSpPr>
        <p:spPr>
          <a:xfrm>
            <a:off x="7572586" y="5779911"/>
            <a:ext cx="1280161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4" name="Rechteck"/>
          <p:cNvSpPr/>
          <p:nvPr/>
        </p:nvSpPr>
        <p:spPr>
          <a:xfrm>
            <a:off x="3228622" y="6942666"/>
            <a:ext cx="1280161" cy="169335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5" name="Linie"/>
          <p:cNvSpPr/>
          <p:nvPr/>
        </p:nvSpPr>
        <p:spPr>
          <a:xfrm>
            <a:off x="6258560" y="5262880"/>
            <a:ext cx="2258" cy="2341316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316" name="Rechteck"/>
          <p:cNvSpPr/>
          <p:nvPr/>
        </p:nvSpPr>
        <p:spPr>
          <a:xfrm>
            <a:off x="3612444" y="5199662"/>
            <a:ext cx="3610187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7" name="Rechteck"/>
          <p:cNvSpPr/>
          <p:nvPr/>
        </p:nvSpPr>
        <p:spPr>
          <a:xfrm>
            <a:off x="4070773" y="7525173"/>
            <a:ext cx="5477370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18" name="Recall: Visibility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54990">
              <a:defRPr sz="7600"/>
            </a:lvl1pPr>
          </a:lstStyle>
          <a:p>
            <a:pPr/>
            <a:r>
              <a:t>Recall: Visibility drawings</a:t>
            </a:r>
          </a:p>
        </p:txBody>
      </p:sp>
      <p:sp>
        <p:nvSpPr>
          <p:cNvPr id="1319" name="Foliennumm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20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/>
            <a:r>
              <a:t>[Bettina Speckmann]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xit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20" grpId="12"/>
      <p:bldP build="whole" bldLvl="1" animBg="1" rev="0" advAuto="0" spid="1315" grpId="10"/>
      <p:bldP build="whole" bldLvl="1" animBg="1" rev="0" advAuto="0" spid="1316" grpId="5"/>
      <p:bldP build="whole" bldLvl="1" animBg="1" rev="0" advAuto="0" spid="1315" grpId="11"/>
      <p:bldP build="whole" bldLvl="1" animBg="1" rev="0" advAuto="0" spid="1310" grpId="2"/>
      <p:bldP build="whole" bldLvl="1" animBg="1" rev="0" advAuto="0" spid="1312" grpId="8"/>
      <p:bldP build="whole" bldLvl="1" animBg="1" rev="0" advAuto="0" spid="1308" grpId="9"/>
      <p:bldP build="whole" bldLvl="1" animBg="1" rev="0" advAuto="0" spid="1311" grpId="6"/>
      <p:bldP build="whole" bldLvl="1" animBg="1" rev="0" advAuto="0" spid="1314" grpId="3"/>
      <p:bldP build="whole" bldLvl="1" animBg="1" rev="0" advAuto="0" spid="1317" grpId="1"/>
      <p:bldP build="whole" bldLvl="1" animBg="1" rev="0" advAuto="0" spid="1309" grpId="4"/>
      <p:bldP build="whole" bldLvl="1" animBg="1" rev="0" advAuto="0" spid="1313" grpId="7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Linie"/>
          <p:cNvSpPr/>
          <p:nvPr/>
        </p:nvSpPr>
        <p:spPr>
          <a:xfrm flipH="1">
            <a:off x="4571906" y="3031064"/>
            <a:ext cx="1" cy="4910304"/>
          </a:xfrm>
          <a:prstGeom prst="line">
            <a:avLst/>
          </a:prstGeom>
          <a:ln w="38100">
            <a:solidFill>
              <a:srgbClr val="4A7EBB"/>
            </a:solidFill>
            <a:prstDash val="dash"/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23" name="Linie"/>
          <p:cNvSpPr/>
          <p:nvPr/>
        </p:nvSpPr>
        <p:spPr>
          <a:xfrm flipH="1">
            <a:off x="5510076" y="3031064"/>
            <a:ext cx="1" cy="4910304"/>
          </a:xfrm>
          <a:prstGeom prst="line">
            <a:avLst/>
          </a:prstGeom>
          <a:ln w="38100">
            <a:solidFill>
              <a:srgbClr val="4A7EBB"/>
            </a:solidFill>
            <a:prstDash val="dash"/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24" name="Linie"/>
          <p:cNvSpPr/>
          <p:nvPr/>
        </p:nvSpPr>
        <p:spPr>
          <a:xfrm flipH="1">
            <a:off x="6448247" y="3031064"/>
            <a:ext cx="1" cy="4910304"/>
          </a:xfrm>
          <a:prstGeom prst="line">
            <a:avLst/>
          </a:prstGeom>
          <a:ln w="38100">
            <a:solidFill>
              <a:srgbClr val="4A7EBB"/>
            </a:solidFill>
            <a:prstDash val="dash"/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25" name="Linie"/>
          <p:cNvSpPr/>
          <p:nvPr/>
        </p:nvSpPr>
        <p:spPr>
          <a:xfrm flipH="1">
            <a:off x="7386417" y="3031064"/>
            <a:ext cx="1" cy="4910304"/>
          </a:xfrm>
          <a:prstGeom prst="line">
            <a:avLst/>
          </a:prstGeom>
          <a:ln w="38100">
            <a:solidFill>
              <a:srgbClr val="4A7EBB"/>
            </a:solidFill>
            <a:prstDash val="dash"/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26" name="Linie"/>
          <p:cNvSpPr/>
          <p:nvPr/>
        </p:nvSpPr>
        <p:spPr>
          <a:xfrm flipH="1">
            <a:off x="8324586" y="3031064"/>
            <a:ext cx="1" cy="4910304"/>
          </a:xfrm>
          <a:prstGeom prst="line">
            <a:avLst/>
          </a:prstGeom>
          <a:ln w="38100">
            <a:solidFill>
              <a:srgbClr val="4A7EBB"/>
            </a:solidFill>
            <a:prstDash val="dash"/>
          </a:ln>
        </p:spPr>
        <p:txBody>
          <a:bodyPr lIns="65023" tIns="65023" rIns="65023" bIns="65023"/>
          <a:lstStyle/>
          <a:p>
            <a:pPr algn="l" defTabSz="1300480">
              <a:defRPr sz="3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327" name="Text"/>
          <p:cNvSpPr txBox="1"/>
          <p:nvPr>
            <p:ph type="body" sz="half" idx="1"/>
          </p:nvPr>
        </p:nvSpPr>
        <p:spPr>
          <a:xfrm>
            <a:off x="164138" y="327943"/>
            <a:ext cx="12190423" cy="234448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grpSp>
        <p:nvGrpSpPr>
          <p:cNvPr id="1330" name="Gruppieren"/>
          <p:cNvGrpSpPr/>
          <p:nvPr/>
        </p:nvGrpSpPr>
        <p:grpSpPr>
          <a:xfrm>
            <a:off x="110877" y="8527196"/>
            <a:ext cx="12190423" cy="1030670"/>
            <a:chOff x="0" y="0"/>
            <a:chExt cx="12190421" cy="1030668"/>
          </a:xfrm>
        </p:grpSpPr>
        <p:sp>
          <p:nvSpPr>
            <p:cNvPr id="1328" name="Rechteck"/>
            <p:cNvSpPr/>
            <p:nvPr/>
          </p:nvSpPr>
          <p:spPr>
            <a:xfrm>
              <a:off x="0" y="-1"/>
              <a:ext cx="12190422" cy="1030670"/>
            </a:xfrm>
            <a:prstGeom prst="rect">
              <a:avLst/>
            </a:prstGeom>
            <a:blipFill rotWithShape="1">
              <a:blip r:embed="rId3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329" name="Text"/>
            <p:cNvSpPr txBox="1"/>
            <p:nvPr/>
          </p:nvSpPr>
          <p:spPr>
            <a:xfrm>
              <a:off x="0" y="-1"/>
              <a:ext cx="12190422" cy="611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34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/>
              <a:r>
                <a:t> </a:t>
              </a:r>
            </a:p>
          </p:txBody>
        </p:sp>
      </p:grpSp>
      <p:grpSp>
        <p:nvGrpSpPr>
          <p:cNvPr id="1374" name="Gruppieren"/>
          <p:cNvGrpSpPr/>
          <p:nvPr/>
        </p:nvGrpSpPr>
        <p:grpSpPr>
          <a:xfrm>
            <a:off x="4299363" y="3020827"/>
            <a:ext cx="4002992" cy="4273772"/>
            <a:chOff x="0" y="1552"/>
            <a:chExt cx="4002991" cy="4273771"/>
          </a:xfrm>
        </p:grpSpPr>
        <p:grpSp>
          <p:nvGrpSpPr>
            <p:cNvPr id="1333" name="Gruppieren"/>
            <p:cNvGrpSpPr/>
            <p:nvPr/>
          </p:nvGrpSpPr>
          <p:grpSpPr>
            <a:xfrm>
              <a:off x="1895886" y="2414114"/>
              <a:ext cx="545090" cy="650749"/>
              <a:chOff x="0" y="1552"/>
              <a:chExt cx="545089" cy="650747"/>
            </a:xfrm>
          </p:grpSpPr>
          <p:sp>
            <p:nvSpPr>
              <p:cNvPr id="1331" name="Kreis"/>
              <p:cNvSpPr/>
              <p:nvPr/>
            </p:nvSpPr>
            <p:spPr>
              <a:xfrm>
                <a:off x="0" y="54382"/>
                <a:ext cx="545090" cy="545090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32" name="5"/>
              <p:cNvSpPr txBox="1"/>
              <p:nvPr/>
            </p:nvSpPr>
            <p:spPr>
              <a:xfrm>
                <a:off x="79826" y="1552"/>
                <a:ext cx="385436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5</a:t>
                </a:r>
              </a:p>
            </p:txBody>
          </p:sp>
        </p:grpSp>
        <p:grpSp>
          <p:nvGrpSpPr>
            <p:cNvPr id="1336" name="Gruppieren"/>
            <p:cNvGrpSpPr/>
            <p:nvPr/>
          </p:nvGrpSpPr>
          <p:grpSpPr>
            <a:xfrm>
              <a:off x="1895886" y="730408"/>
              <a:ext cx="545090" cy="650749"/>
              <a:chOff x="0" y="1552"/>
              <a:chExt cx="545089" cy="650747"/>
            </a:xfrm>
          </p:grpSpPr>
          <p:sp>
            <p:nvSpPr>
              <p:cNvPr id="1334" name="Kreis"/>
              <p:cNvSpPr/>
              <p:nvPr/>
            </p:nvSpPr>
            <p:spPr>
              <a:xfrm>
                <a:off x="0" y="54382"/>
                <a:ext cx="545090" cy="545090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35" name="2"/>
              <p:cNvSpPr txBox="1"/>
              <p:nvPr/>
            </p:nvSpPr>
            <p:spPr>
              <a:xfrm>
                <a:off x="79826" y="1552"/>
                <a:ext cx="385436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1339" name="Gruppieren"/>
            <p:cNvGrpSpPr/>
            <p:nvPr/>
          </p:nvGrpSpPr>
          <p:grpSpPr>
            <a:xfrm>
              <a:off x="948478" y="730408"/>
              <a:ext cx="545091" cy="650749"/>
              <a:chOff x="0" y="1552"/>
              <a:chExt cx="545089" cy="650747"/>
            </a:xfrm>
          </p:grpSpPr>
          <p:sp>
            <p:nvSpPr>
              <p:cNvPr id="1337" name="Kreis"/>
              <p:cNvSpPr/>
              <p:nvPr/>
            </p:nvSpPr>
            <p:spPr>
              <a:xfrm>
                <a:off x="0" y="54382"/>
                <a:ext cx="545090" cy="545090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38" name="0"/>
              <p:cNvSpPr txBox="1"/>
              <p:nvPr/>
            </p:nvSpPr>
            <p:spPr>
              <a:xfrm>
                <a:off x="79826" y="1552"/>
                <a:ext cx="385436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0</a:t>
                </a:r>
              </a:p>
            </p:txBody>
          </p:sp>
        </p:grpSp>
        <p:grpSp>
          <p:nvGrpSpPr>
            <p:cNvPr id="1342" name="Gruppieren"/>
            <p:cNvGrpSpPr/>
            <p:nvPr/>
          </p:nvGrpSpPr>
          <p:grpSpPr>
            <a:xfrm>
              <a:off x="1895886" y="1552"/>
              <a:ext cx="545090" cy="650749"/>
              <a:chOff x="0" y="1552"/>
              <a:chExt cx="545089" cy="650747"/>
            </a:xfrm>
          </p:grpSpPr>
          <p:sp>
            <p:nvSpPr>
              <p:cNvPr id="1340" name="Kreis"/>
              <p:cNvSpPr/>
              <p:nvPr/>
            </p:nvSpPr>
            <p:spPr>
              <a:xfrm>
                <a:off x="0" y="54382"/>
                <a:ext cx="545090" cy="545090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41" name="1"/>
              <p:cNvSpPr txBox="1"/>
              <p:nvPr/>
            </p:nvSpPr>
            <p:spPr>
              <a:xfrm>
                <a:off x="79826" y="1552"/>
                <a:ext cx="385436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1345" name="Gruppieren"/>
            <p:cNvGrpSpPr/>
            <p:nvPr/>
          </p:nvGrpSpPr>
          <p:grpSpPr>
            <a:xfrm>
              <a:off x="948478" y="3361316"/>
              <a:ext cx="545091" cy="650749"/>
              <a:chOff x="0" y="1552"/>
              <a:chExt cx="545089" cy="650747"/>
            </a:xfrm>
          </p:grpSpPr>
          <p:sp>
            <p:nvSpPr>
              <p:cNvPr id="1343" name="Kreis"/>
              <p:cNvSpPr/>
              <p:nvPr/>
            </p:nvSpPr>
            <p:spPr>
              <a:xfrm>
                <a:off x="0" y="54382"/>
                <a:ext cx="545090" cy="545090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44" name="8"/>
              <p:cNvSpPr txBox="1"/>
              <p:nvPr/>
            </p:nvSpPr>
            <p:spPr>
              <a:xfrm>
                <a:off x="79826" y="1552"/>
                <a:ext cx="385436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8</a:t>
                </a:r>
              </a:p>
            </p:txBody>
          </p:sp>
        </p:grpSp>
        <p:sp>
          <p:nvSpPr>
            <p:cNvPr id="1346" name="Linie"/>
            <p:cNvSpPr/>
            <p:nvPr/>
          </p:nvSpPr>
          <p:spPr>
            <a:xfrm flipV="1">
              <a:off x="1221023" y="1328326"/>
              <a:ext cx="1" cy="113861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1349" name="Gruppieren"/>
            <p:cNvGrpSpPr/>
            <p:nvPr/>
          </p:nvGrpSpPr>
          <p:grpSpPr>
            <a:xfrm>
              <a:off x="0" y="2414114"/>
              <a:ext cx="545090" cy="650749"/>
              <a:chOff x="0" y="1552"/>
              <a:chExt cx="545089" cy="650747"/>
            </a:xfrm>
          </p:grpSpPr>
          <p:sp>
            <p:nvSpPr>
              <p:cNvPr id="1347" name="Kreis"/>
              <p:cNvSpPr/>
              <p:nvPr/>
            </p:nvSpPr>
            <p:spPr>
              <a:xfrm>
                <a:off x="0" y="54382"/>
                <a:ext cx="545090" cy="545090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48" name="3"/>
              <p:cNvSpPr txBox="1"/>
              <p:nvPr/>
            </p:nvSpPr>
            <p:spPr>
              <a:xfrm>
                <a:off x="79826" y="1552"/>
                <a:ext cx="385436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1352" name="Gruppieren"/>
            <p:cNvGrpSpPr/>
            <p:nvPr/>
          </p:nvGrpSpPr>
          <p:grpSpPr>
            <a:xfrm>
              <a:off x="2820003" y="3361316"/>
              <a:ext cx="545091" cy="650749"/>
              <a:chOff x="0" y="1552"/>
              <a:chExt cx="545089" cy="650747"/>
            </a:xfrm>
          </p:grpSpPr>
          <p:sp>
            <p:nvSpPr>
              <p:cNvPr id="1350" name="Kreis"/>
              <p:cNvSpPr/>
              <p:nvPr/>
            </p:nvSpPr>
            <p:spPr>
              <a:xfrm>
                <a:off x="0" y="54382"/>
                <a:ext cx="545090" cy="545090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51" name="7"/>
              <p:cNvSpPr txBox="1"/>
              <p:nvPr/>
            </p:nvSpPr>
            <p:spPr>
              <a:xfrm>
                <a:off x="79826" y="1552"/>
                <a:ext cx="385436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7</a:t>
                </a:r>
              </a:p>
            </p:txBody>
          </p:sp>
        </p:grpSp>
        <p:grpSp>
          <p:nvGrpSpPr>
            <p:cNvPr id="1355" name="Gruppieren"/>
            <p:cNvGrpSpPr/>
            <p:nvPr/>
          </p:nvGrpSpPr>
          <p:grpSpPr>
            <a:xfrm>
              <a:off x="948478" y="2414114"/>
              <a:ext cx="545091" cy="650749"/>
              <a:chOff x="0" y="1552"/>
              <a:chExt cx="545089" cy="650747"/>
            </a:xfrm>
          </p:grpSpPr>
          <p:sp>
            <p:nvSpPr>
              <p:cNvPr id="1353" name="Kreis"/>
              <p:cNvSpPr/>
              <p:nvPr/>
            </p:nvSpPr>
            <p:spPr>
              <a:xfrm>
                <a:off x="0" y="54382"/>
                <a:ext cx="545090" cy="545090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54" name="4"/>
              <p:cNvSpPr txBox="1"/>
              <p:nvPr/>
            </p:nvSpPr>
            <p:spPr>
              <a:xfrm>
                <a:off x="79826" y="1552"/>
                <a:ext cx="385436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1358" name="Gruppieren"/>
            <p:cNvGrpSpPr/>
            <p:nvPr/>
          </p:nvGrpSpPr>
          <p:grpSpPr>
            <a:xfrm>
              <a:off x="1895886" y="3361316"/>
              <a:ext cx="545090" cy="650749"/>
              <a:chOff x="0" y="1552"/>
              <a:chExt cx="545089" cy="650747"/>
            </a:xfrm>
          </p:grpSpPr>
          <p:sp>
            <p:nvSpPr>
              <p:cNvPr id="1356" name="Kreis"/>
              <p:cNvSpPr/>
              <p:nvPr/>
            </p:nvSpPr>
            <p:spPr>
              <a:xfrm>
                <a:off x="0" y="54382"/>
                <a:ext cx="545090" cy="545090"/>
              </a:xfrm>
              <a:prstGeom prst="ellipse">
                <a:avLst/>
              </a:prstGeom>
              <a:solidFill>
                <a:srgbClr val="FFFFFF"/>
              </a:solidFill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1357" name="6"/>
              <p:cNvSpPr txBox="1"/>
              <p:nvPr/>
            </p:nvSpPr>
            <p:spPr>
              <a:xfrm>
                <a:off x="79826" y="1552"/>
                <a:ext cx="385436" cy="650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3400"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6</a:t>
                </a:r>
              </a:p>
            </p:txBody>
          </p:sp>
        </p:grpSp>
        <p:sp>
          <p:nvSpPr>
            <p:cNvPr id="1359" name="Linie"/>
            <p:cNvSpPr/>
            <p:nvPr/>
          </p:nvSpPr>
          <p:spPr>
            <a:xfrm>
              <a:off x="545087" y="2739489"/>
              <a:ext cx="403392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0" name="Linie"/>
            <p:cNvSpPr/>
            <p:nvPr/>
          </p:nvSpPr>
          <p:spPr>
            <a:xfrm>
              <a:off x="1221023" y="3012032"/>
              <a:ext cx="1" cy="40211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1" name="Linie"/>
            <p:cNvSpPr/>
            <p:nvPr/>
          </p:nvSpPr>
          <p:spPr>
            <a:xfrm flipH="1">
              <a:off x="272544" y="1055781"/>
              <a:ext cx="675935" cy="14111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2" name="Linie"/>
            <p:cNvSpPr/>
            <p:nvPr/>
          </p:nvSpPr>
          <p:spPr>
            <a:xfrm rot="16200000">
              <a:off x="1330298" y="217651"/>
              <a:ext cx="456312" cy="6748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3" name="Linie"/>
            <p:cNvSpPr/>
            <p:nvPr/>
          </p:nvSpPr>
          <p:spPr>
            <a:xfrm rot="5400000">
              <a:off x="2003256" y="3177000"/>
              <a:ext cx="325121" cy="18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2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4" name="Linie"/>
            <p:cNvSpPr/>
            <p:nvPr/>
          </p:nvSpPr>
          <p:spPr>
            <a:xfrm flipH="1" rot="5400000">
              <a:off x="1587579" y="1909177"/>
              <a:ext cx="2358364" cy="6515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5" name="Linie"/>
            <p:cNvSpPr/>
            <p:nvPr/>
          </p:nvSpPr>
          <p:spPr>
            <a:xfrm>
              <a:off x="2440974" y="326926"/>
              <a:ext cx="1562018" cy="3359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2779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6" name="Linie"/>
            <p:cNvSpPr/>
            <p:nvPr/>
          </p:nvSpPr>
          <p:spPr>
            <a:xfrm rot="10800000">
              <a:off x="272544" y="3012034"/>
              <a:ext cx="675935" cy="674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7" name="Linie"/>
            <p:cNvSpPr/>
            <p:nvPr/>
          </p:nvSpPr>
          <p:spPr>
            <a:xfrm>
              <a:off x="1493566" y="2739489"/>
              <a:ext cx="40232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8" name="Linie"/>
            <p:cNvSpPr/>
            <p:nvPr/>
          </p:nvSpPr>
          <p:spPr>
            <a:xfrm flipV="1">
              <a:off x="2168431" y="3012032"/>
              <a:ext cx="1" cy="40211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9" name="Linie"/>
            <p:cNvSpPr/>
            <p:nvPr/>
          </p:nvSpPr>
          <p:spPr>
            <a:xfrm>
              <a:off x="1493566" y="3686690"/>
              <a:ext cx="40232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70" name="Linie"/>
            <p:cNvSpPr/>
            <p:nvPr/>
          </p:nvSpPr>
          <p:spPr>
            <a:xfrm>
              <a:off x="2440974" y="3686690"/>
              <a:ext cx="379030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71" name="Linie"/>
            <p:cNvSpPr/>
            <p:nvPr/>
          </p:nvSpPr>
          <p:spPr>
            <a:xfrm>
              <a:off x="1493566" y="1055783"/>
              <a:ext cx="40232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72" name="Linie"/>
            <p:cNvSpPr/>
            <p:nvPr/>
          </p:nvSpPr>
          <p:spPr>
            <a:xfrm flipV="1">
              <a:off x="2168430" y="599470"/>
              <a:ext cx="1" cy="18376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73" name="Linie"/>
            <p:cNvSpPr/>
            <p:nvPr/>
          </p:nvSpPr>
          <p:spPr>
            <a:xfrm flipV="1">
              <a:off x="2168431" y="1328326"/>
              <a:ext cx="1" cy="113861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34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1375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30" grpId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Remarks"/>
          <p:cNvSpPr txBox="1"/>
          <p:nvPr>
            <p:ph type="body" idx="1"/>
          </p:nvPr>
        </p:nvSpPr>
        <p:spPr>
          <a:xfrm>
            <a:off x="3259428" y="3654513"/>
            <a:ext cx="9095132" cy="5916011"/>
          </a:xfrm>
          <a:prstGeom prst="rect">
            <a:avLst/>
          </a:prstGeom>
        </p:spPr>
        <p:txBody>
          <a:bodyPr/>
          <a:lstStyle/>
          <a:p>
            <a:pPr/>
            <a:r>
              <a:t>Remarks</a:t>
            </a:r>
          </a:p>
        </p:txBody>
      </p:sp>
      <p:sp>
        <p:nvSpPr>
          <p:cNvPr id="1378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0" name="Text"/>
          <p:cNvSpPr txBox="1"/>
          <p:nvPr>
            <p:ph type="body" sz="half" idx="1"/>
          </p:nvPr>
        </p:nvSpPr>
        <p:spPr>
          <a:xfrm>
            <a:off x="773701" y="740778"/>
            <a:ext cx="11342164" cy="4109666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/>
            <a:r>
              <a:t> </a:t>
            </a:r>
          </a:p>
        </p:txBody>
      </p:sp>
      <p:pic>
        <p:nvPicPr>
          <p:cNvPr id="1381" name="C:\Users\peter\Desktop\talksCache\picturesFromKarsten\ClusterOrthoOGDF.png" descr="C:\Users\peter\Desktop\talksCache\picturesFromKarsten\ClusterOrthoOGDF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2171" y="5399459"/>
            <a:ext cx="4534222" cy="3816317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1382" name="D:\talks\picturesFromKarsten\UMLOrthoOGDF.png" descr="D:\talks\picturesFromKarsten\UMLOrthoOGDF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21340" y="4850443"/>
            <a:ext cx="4934367" cy="4578348"/>
          </a:xfrm>
          <a:prstGeom prst="rect">
            <a:avLst/>
          </a:prstGeom>
          <a:ln w="12700">
            <a:solidFill>
              <a:srgbClr val="4F81BD"/>
            </a:solidFill>
          </a:ln>
        </p:spPr>
      </p:pic>
      <p:sp>
        <p:nvSpPr>
          <p:cNvPr id="1383" name="Klein"/>
          <p:cNvSpPr txBox="1"/>
          <p:nvPr/>
        </p:nvSpPr>
        <p:spPr>
          <a:xfrm rot="16200000">
            <a:off x="5061053" y="8783004"/>
            <a:ext cx="538111" cy="32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Klein</a:t>
            </a:r>
          </a:p>
        </p:txBody>
      </p:sp>
      <p:sp>
        <p:nvSpPr>
          <p:cNvPr id="1384" name="Klein"/>
          <p:cNvSpPr txBox="1"/>
          <p:nvPr/>
        </p:nvSpPr>
        <p:spPr>
          <a:xfrm rot="16200000">
            <a:off x="6343933" y="8996018"/>
            <a:ext cx="538111" cy="327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Klein</a:t>
            </a:r>
          </a:p>
        </p:txBody>
      </p:sp>
      <p:sp>
        <p:nvSpPr>
          <p:cNvPr id="1385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" name="Topology-shape-metrics approach…"/>
          <p:cNvSpPr txBox="1"/>
          <p:nvPr>
            <p:ph type="body" sz="half" idx="1"/>
          </p:nvPr>
        </p:nvSpPr>
        <p:spPr>
          <a:xfrm>
            <a:off x="543237" y="905396"/>
            <a:ext cx="5429521" cy="6584711"/>
          </a:xfrm>
          <a:prstGeom prst="rect">
            <a:avLst/>
          </a:prstGeom>
        </p:spPr>
        <p:txBody>
          <a:bodyPr/>
          <a:lstStyle/>
          <a:p>
            <a:pPr/>
            <a:r>
              <a:t>Topology-shape-metrics approach</a:t>
            </a:r>
          </a:p>
          <a:p>
            <a:pPr/>
          </a:p>
          <a:p>
            <a:pPr/>
            <a:r>
              <a:t>Bad things</a:t>
            </a:r>
          </a:p>
          <a:p>
            <a:pPr marL="381000" indent="-381000">
              <a:buSzPct val="100000"/>
              <a:buFont typeface="Arial"/>
              <a:buChar char="•"/>
            </a:pPr>
            <a:r>
              <a:t>Large drawings often look bad (poor faithfulness?)</a:t>
            </a:r>
          </a:p>
          <a:p>
            <a:pPr marL="381000" indent="-381000">
              <a:buSzPct val="100000"/>
              <a:buFont typeface="Arial"/>
              <a:buChar char="•"/>
            </a:pPr>
            <a:r>
              <a:t>Very difficult to code</a:t>
            </a:r>
          </a:p>
        </p:txBody>
      </p:sp>
      <p:pic>
        <p:nvPicPr>
          <p:cNvPr id="1388" name="C:\Users\peter\Dropbox\paperForGeorge\figure\Sier_Ortho.png" descr="C:\Users\peter\Dropbox\paperForGeorge\figure\Sier_Orth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72757" y="872473"/>
            <a:ext cx="6661653" cy="6384084"/>
          </a:xfrm>
          <a:prstGeom prst="rect">
            <a:avLst/>
          </a:prstGeom>
          <a:ln w="12700">
            <a:miter lim="400000"/>
          </a:ln>
        </p:spPr>
      </p:pic>
      <p:sp>
        <p:nvSpPr>
          <p:cNvPr id="1389" name="Note: topology-shape-metrics is seldom used commercially."/>
          <p:cNvSpPr txBox="1"/>
          <p:nvPr/>
        </p:nvSpPr>
        <p:spPr>
          <a:xfrm>
            <a:off x="543237" y="8329655"/>
            <a:ext cx="9844142" cy="1342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normAutofit fontScale="100000" lnSpcReduction="0"/>
          </a:bodyPr>
          <a:lstStyle/>
          <a:p>
            <a:pPr algn="l" defTabSz="1300480">
              <a:spcBef>
                <a:spcPts val="6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Note: topology-shape-metrics is seldom used commercially.</a:t>
            </a:r>
          </a:p>
          <a:p>
            <a:pPr algn="l" defTabSz="1300480">
              <a:spcBef>
                <a:spcPts val="600"/>
              </a:spcBef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1390" name="Foliennummer"/>
          <p:cNvSpPr txBox="1"/>
          <p:nvPr>
            <p:ph type="sldNum" sz="quarter" idx="4294967295"/>
          </p:nvPr>
        </p:nvSpPr>
        <p:spPr>
          <a:xfrm>
            <a:off x="9320107" y="9040141"/>
            <a:ext cx="623042" cy="61122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/>
          <a:lstStyle>
            <a:lvl1pPr algn="l" defTabSz="1300480">
              <a:defRPr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8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ruppieren"/>
          <p:cNvGrpSpPr/>
          <p:nvPr/>
        </p:nvGrpSpPr>
        <p:grpSpPr>
          <a:xfrm>
            <a:off x="7720963" y="3616578"/>
            <a:ext cx="3927755" cy="3957375"/>
            <a:chOff x="0" y="0"/>
            <a:chExt cx="3927754" cy="3957373"/>
          </a:xfrm>
        </p:grpSpPr>
        <p:sp>
          <p:nvSpPr>
            <p:cNvPr id="317" name="Linie"/>
            <p:cNvSpPr/>
            <p:nvPr/>
          </p:nvSpPr>
          <p:spPr>
            <a:xfrm>
              <a:off x="0" y="422585"/>
              <a:ext cx="373170" cy="17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5" h="21600" fill="norm" stroke="1" extrusionOk="0">
                  <a:moveTo>
                    <a:pt x="8481" y="21600"/>
                  </a:moveTo>
                  <a:cubicBezTo>
                    <a:pt x="7154" y="19704"/>
                    <a:pt x="-1655" y="13850"/>
                    <a:pt x="276" y="10250"/>
                  </a:cubicBezTo>
                  <a:cubicBezTo>
                    <a:pt x="2206" y="6650"/>
                    <a:pt x="15842" y="2144"/>
                    <a:pt x="19945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18" name="Linie"/>
            <p:cNvSpPr/>
            <p:nvPr/>
          </p:nvSpPr>
          <p:spPr>
            <a:xfrm>
              <a:off x="158680" y="1799829"/>
              <a:ext cx="1223717" cy="526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92" fill="norm" stroke="1" extrusionOk="0">
                  <a:moveTo>
                    <a:pt x="0" y="15086"/>
                  </a:moveTo>
                  <a:cubicBezTo>
                    <a:pt x="5221" y="18343"/>
                    <a:pt x="10441" y="21600"/>
                    <a:pt x="14028" y="19114"/>
                  </a:cubicBezTo>
                  <a:cubicBezTo>
                    <a:pt x="17615" y="16629"/>
                    <a:pt x="19607" y="831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19" name="Linie"/>
            <p:cNvSpPr/>
            <p:nvPr/>
          </p:nvSpPr>
          <p:spPr>
            <a:xfrm>
              <a:off x="142876" y="2197198"/>
              <a:ext cx="1560125" cy="1255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1063" y="2370"/>
                    <a:pt x="2751" y="10606"/>
                    <a:pt x="6346" y="14219"/>
                  </a:cubicBezTo>
                  <a:cubicBezTo>
                    <a:pt x="9940" y="17832"/>
                    <a:pt x="18412" y="20085"/>
                    <a:pt x="21600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20" name="Linie"/>
            <p:cNvSpPr/>
            <p:nvPr/>
          </p:nvSpPr>
          <p:spPr>
            <a:xfrm>
              <a:off x="1689454" y="3436718"/>
              <a:ext cx="2063610" cy="520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41" fill="norm" stroke="1" extrusionOk="0">
                  <a:moveTo>
                    <a:pt x="0" y="0"/>
                  </a:moveTo>
                  <a:cubicBezTo>
                    <a:pt x="4041" y="9941"/>
                    <a:pt x="8082" y="19973"/>
                    <a:pt x="11674" y="20787"/>
                  </a:cubicBezTo>
                  <a:cubicBezTo>
                    <a:pt x="15267" y="21600"/>
                    <a:pt x="18433" y="13195"/>
                    <a:pt x="21600" y="488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21" name="Linie"/>
            <p:cNvSpPr/>
            <p:nvPr/>
          </p:nvSpPr>
          <p:spPr>
            <a:xfrm>
              <a:off x="3172814" y="2334923"/>
              <a:ext cx="625690" cy="123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0" h="21600" fill="norm" stroke="1" extrusionOk="0">
                  <a:moveTo>
                    <a:pt x="18882" y="21600"/>
                  </a:moveTo>
                  <a:cubicBezTo>
                    <a:pt x="20204" y="16328"/>
                    <a:pt x="21600" y="11095"/>
                    <a:pt x="18441" y="7475"/>
                  </a:cubicBezTo>
                  <a:cubicBezTo>
                    <a:pt x="15282" y="3856"/>
                    <a:pt x="7641" y="1928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22" name="Linie"/>
            <p:cNvSpPr/>
            <p:nvPr/>
          </p:nvSpPr>
          <p:spPr>
            <a:xfrm>
              <a:off x="1673649" y="2334923"/>
              <a:ext cx="1499166" cy="1117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3025" y="16713"/>
                    <a:pt x="6083" y="11869"/>
                    <a:pt x="9694" y="8291"/>
                  </a:cubicBezTo>
                  <a:cubicBezTo>
                    <a:pt x="13305" y="4713"/>
                    <a:pt x="17436" y="2356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23" name="Linie"/>
            <p:cNvSpPr/>
            <p:nvPr/>
          </p:nvSpPr>
          <p:spPr>
            <a:xfrm>
              <a:off x="3202165" y="804149"/>
              <a:ext cx="725590" cy="1562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1" h="21600" fill="norm" stroke="1" extrusionOk="0">
                  <a:moveTo>
                    <a:pt x="0" y="21600"/>
                  </a:moveTo>
                  <a:cubicBezTo>
                    <a:pt x="7889" y="19571"/>
                    <a:pt x="15840" y="17573"/>
                    <a:pt x="18720" y="13984"/>
                  </a:cubicBezTo>
                  <a:cubicBezTo>
                    <a:pt x="21600" y="10394"/>
                    <a:pt x="19471" y="5182"/>
                    <a:pt x="17405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24" name="Linie"/>
            <p:cNvSpPr/>
            <p:nvPr/>
          </p:nvSpPr>
          <p:spPr>
            <a:xfrm>
              <a:off x="2362271" y="-1"/>
              <a:ext cx="1438206" cy="790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10" fill="norm" stroke="1" extrusionOk="0">
                  <a:moveTo>
                    <a:pt x="21600" y="20010"/>
                  </a:moveTo>
                  <a:cubicBezTo>
                    <a:pt x="19362" y="11839"/>
                    <a:pt x="17158" y="3667"/>
                    <a:pt x="13564" y="1039"/>
                  </a:cubicBezTo>
                  <a:cubicBezTo>
                    <a:pt x="9969" y="-1590"/>
                    <a:pt x="4985" y="1267"/>
                    <a:pt x="0" y="4124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25" name="Linie"/>
            <p:cNvSpPr/>
            <p:nvPr/>
          </p:nvSpPr>
          <p:spPr>
            <a:xfrm>
              <a:off x="373169" y="438390"/>
              <a:ext cx="1024808" cy="1390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4" h="21600" fill="norm" stroke="1" extrusionOk="0">
                  <a:moveTo>
                    <a:pt x="0" y="0"/>
                  </a:moveTo>
                  <a:cubicBezTo>
                    <a:pt x="7354" y="2349"/>
                    <a:pt x="14755" y="4699"/>
                    <a:pt x="18177" y="8310"/>
                  </a:cubicBezTo>
                  <a:cubicBezTo>
                    <a:pt x="21600" y="11922"/>
                    <a:pt x="21137" y="16761"/>
                    <a:pt x="20675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26" name="Linie"/>
            <p:cNvSpPr/>
            <p:nvPr/>
          </p:nvSpPr>
          <p:spPr>
            <a:xfrm>
              <a:off x="1350787" y="1829180"/>
              <a:ext cx="1806223" cy="505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cubicBezTo>
                    <a:pt x="2052" y="6750"/>
                    <a:pt x="4104" y="13500"/>
                    <a:pt x="7695" y="17068"/>
                  </a:cubicBezTo>
                  <a:cubicBezTo>
                    <a:pt x="11286" y="20636"/>
                    <a:pt x="16443" y="21118"/>
                    <a:pt x="21600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27" name="Linie"/>
            <p:cNvSpPr/>
            <p:nvPr/>
          </p:nvSpPr>
          <p:spPr>
            <a:xfrm>
              <a:off x="1382396" y="131332"/>
              <a:ext cx="1038351" cy="1729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2" h="21600" fill="norm" stroke="1" extrusionOk="0">
                  <a:moveTo>
                    <a:pt x="0" y="21600"/>
                  </a:moveTo>
                  <a:cubicBezTo>
                    <a:pt x="7571" y="19203"/>
                    <a:pt x="15187" y="16806"/>
                    <a:pt x="18393" y="13197"/>
                  </a:cubicBezTo>
                  <a:cubicBezTo>
                    <a:pt x="21600" y="9587"/>
                    <a:pt x="20442" y="4794"/>
                    <a:pt x="19329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grpSp>
        <p:nvGrpSpPr>
          <p:cNvPr id="332" name="Gruppieren"/>
          <p:cNvGrpSpPr/>
          <p:nvPr/>
        </p:nvGrpSpPr>
        <p:grpSpPr>
          <a:xfrm>
            <a:off x="7863840" y="3779520"/>
            <a:ext cx="3671147" cy="3411503"/>
            <a:chOff x="0" y="0"/>
            <a:chExt cx="3671146" cy="3411502"/>
          </a:xfrm>
        </p:grpSpPr>
        <p:sp>
          <p:nvSpPr>
            <p:cNvPr id="329" name="Dreieck"/>
            <p:cNvSpPr/>
            <p:nvPr/>
          </p:nvSpPr>
          <p:spPr>
            <a:xfrm>
              <a:off x="15804" y="243840"/>
              <a:ext cx="1192108" cy="1806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314" y="0"/>
                  </a:lnTo>
                  <a:lnTo>
                    <a:pt x="21600" y="1701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30" name="Linie"/>
            <p:cNvSpPr/>
            <p:nvPr/>
          </p:nvSpPr>
          <p:spPr>
            <a:xfrm>
              <a:off x="0" y="1666239"/>
              <a:ext cx="3045743" cy="1607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157"/>
                  </a:moveTo>
                  <a:lnTo>
                    <a:pt x="10856" y="21600"/>
                  </a:lnTo>
                  <a:lnTo>
                    <a:pt x="21600" y="7008"/>
                  </a:lnTo>
                  <a:lnTo>
                    <a:pt x="847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31" name="Linie"/>
            <p:cNvSpPr/>
            <p:nvPr/>
          </p:nvSpPr>
          <p:spPr>
            <a:xfrm>
              <a:off x="1194364" y="0"/>
              <a:ext cx="2476783" cy="3411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0550"/>
                  </a:moveTo>
                  <a:lnTo>
                    <a:pt x="8939" y="0"/>
                  </a:lnTo>
                  <a:lnTo>
                    <a:pt x="21600" y="3974"/>
                  </a:lnTo>
                  <a:lnTo>
                    <a:pt x="16008" y="13752"/>
                  </a:lnTo>
                  <a:lnTo>
                    <a:pt x="21068" y="21600"/>
                  </a:lnTo>
                  <a:lnTo>
                    <a:pt x="2934" y="20728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sp>
        <p:nvSpPr>
          <p:cNvPr id="333" name="Vertices points in the plane…"/>
          <p:cNvSpPr txBox="1"/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points in the plane</a:t>
            </a: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straight lines</a:t>
            </a: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16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Theorem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	Every planar graph has a </a:t>
            </a:r>
            <a:br/>
            <a:r>
              <a:t>plane embedding where </a:t>
            </a:r>
            <a:br/>
            <a:r>
              <a:t>each edge is a straight line. 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1600">
                <a:latin typeface="Arial"/>
                <a:ea typeface="Arial"/>
                <a:cs typeface="Arial"/>
                <a:sym typeface="Arial"/>
              </a:defRPr>
            </a:p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02886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[Wagner 1936, Fáry 1948, Stein 1951]</a:t>
            </a:r>
          </a:p>
        </p:txBody>
      </p:sp>
      <p:grpSp>
        <p:nvGrpSpPr>
          <p:cNvPr id="342" name="Gruppieren"/>
          <p:cNvGrpSpPr/>
          <p:nvPr/>
        </p:nvGrpSpPr>
        <p:grpSpPr>
          <a:xfrm>
            <a:off x="7782559" y="3691466"/>
            <a:ext cx="3844997" cy="3585352"/>
            <a:chOff x="0" y="0"/>
            <a:chExt cx="3844995" cy="3585351"/>
          </a:xfrm>
        </p:grpSpPr>
        <p:sp>
          <p:nvSpPr>
            <p:cNvPr id="334" name="Kreis"/>
            <p:cNvSpPr/>
            <p:nvPr/>
          </p:nvSpPr>
          <p:spPr>
            <a:xfrm>
              <a:off x="2217137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5" name="Kreis"/>
            <p:cNvSpPr/>
            <p:nvPr/>
          </p:nvSpPr>
          <p:spPr>
            <a:xfrm>
              <a:off x="198684" y="259644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6" name="Kreis"/>
            <p:cNvSpPr/>
            <p:nvPr/>
          </p:nvSpPr>
          <p:spPr>
            <a:xfrm>
              <a:off x="-1" y="2018453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7" name="Kreis"/>
            <p:cNvSpPr/>
            <p:nvPr/>
          </p:nvSpPr>
          <p:spPr>
            <a:xfrm>
              <a:off x="1512711" y="32579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8" name="Kreis"/>
            <p:cNvSpPr/>
            <p:nvPr/>
          </p:nvSpPr>
          <p:spPr>
            <a:xfrm>
              <a:off x="1207911" y="165269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39" name="Kreis"/>
            <p:cNvSpPr/>
            <p:nvPr/>
          </p:nvSpPr>
          <p:spPr>
            <a:xfrm>
              <a:off x="3014133" y="2171982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0" name="Kreis"/>
            <p:cNvSpPr/>
            <p:nvPr/>
          </p:nvSpPr>
          <p:spPr>
            <a:xfrm>
              <a:off x="3580835" y="338215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41" name="Kreis"/>
            <p:cNvSpPr/>
            <p:nvPr/>
          </p:nvSpPr>
          <p:spPr>
            <a:xfrm>
              <a:off x="3641795" y="6118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343" name="Straightline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defRPr sz="8000"/>
            </a:lvl1pPr>
          </a:lstStyle>
          <a:p>
            <a:pPr/>
            <a:r>
              <a:t>Straightline drawings</a:t>
            </a:r>
          </a:p>
        </p:txBody>
      </p:sp>
      <p:sp>
        <p:nvSpPr>
          <p:cNvPr id="344" name="Foliennumm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5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/>
            <a:r>
              <a:t>[Bettina Speckmann]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Class="exit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10" dur="1000" fill="hold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8" grpId="2"/>
      <p:bldP build="p" bldLvl="5" animBg="1" rev="0" advAuto="0" spid="333" grpId="3"/>
      <p:bldP build="whole" bldLvl="1" animBg="1" rev="0" advAuto="0" spid="332" grpId="1"/>
      <p:bldP build="whole" bldLvl="1" animBg="1" rev="0" advAuto="0" spid="345" grpId="4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Dual graph G* of an embedding of a planar graph G: has vertex for every face of G, and an edge (f, g) between two faces f and g for each edge that separates (is shared by) f and g…"/>
          <p:cNvSpPr txBox="1"/>
          <p:nvPr>
            <p:ph type="body" idx="1"/>
          </p:nvPr>
        </p:nvSpPr>
        <p:spPr>
          <a:xfrm>
            <a:off x="295407" y="1695640"/>
            <a:ext cx="11733656" cy="7958313"/>
          </a:xfrm>
          <a:prstGeom prst="rect">
            <a:avLst/>
          </a:prstGeom>
        </p:spPr>
        <p:txBody>
          <a:bodyPr/>
          <a:lstStyle/>
          <a:p>
            <a:pPr marL="386715" indent="-386715" defTabSz="508254">
              <a:spcBef>
                <a:spcPts val="3600"/>
              </a:spcBef>
              <a:defRPr sz="3132"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Dual graph</a:t>
            </a:r>
            <a:r>
              <a:rPr b="1"/>
              <a:t> </a:t>
            </a:r>
            <a:r>
              <a:rPr i="1"/>
              <a:t>G*</a:t>
            </a:r>
            <a:r>
              <a:t> of an embedding of a planar graph </a:t>
            </a:r>
            <a:r>
              <a:rPr i="1"/>
              <a:t>G</a:t>
            </a:r>
            <a:r>
              <a:t>: has vertex for every face of </a:t>
            </a:r>
            <a:r>
              <a:rPr i="1"/>
              <a:t>G</a:t>
            </a:r>
            <a:r>
              <a:t>, and an edge </a:t>
            </a:r>
            <a:r>
              <a:t>(</a:t>
            </a:r>
            <a:r>
              <a:rPr i="1"/>
              <a:t>f</a:t>
            </a:r>
            <a:r>
              <a:t>,</a:t>
            </a:r>
            <a:r>
              <a:rPr i="1"/>
              <a:t> g</a:t>
            </a:r>
            <a:r>
              <a:t>)</a:t>
            </a:r>
            <a:r>
              <a:t> between two faces </a:t>
            </a:r>
            <a:r>
              <a:rPr i="1"/>
              <a:t>f</a:t>
            </a:r>
            <a:r>
              <a:t> and </a:t>
            </a:r>
            <a:r>
              <a:rPr i="1"/>
              <a:t>g</a:t>
            </a:r>
            <a:r>
              <a:t> for each edge that separates (is shared by) </a:t>
            </a:r>
            <a:r>
              <a:rPr i="1"/>
              <a:t>f</a:t>
            </a:r>
            <a:r>
              <a:t> and </a:t>
            </a:r>
            <a:r>
              <a:rPr i="1"/>
              <a:t>g</a:t>
            </a:r>
            <a:endParaRPr i="1"/>
          </a:p>
          <a:p>
            <a:pPr marL="386715" indent="-386715" defTabSz="508254">
              <a:spcBef>
                <a:spcPts val="3600"/>
              </a:spcBef>
              <a:defRPr sz="3132">
                <a:latin typeface="Helvetica"/>
                <a:ea typeface="Helvetica"/>
                <a:cs typeface="Helvetica"/>
                <a:sym typeface="Helvetica"/>
              </a:defRPr>
            </a:pPr>
            <a:r>
              <a:t>Each edge of </a:t>
            </a:r>
            <a:r>
              <a:rPr i="1"/>
              <a:t>G</a:t>
            </a:r>
            <a:r>
              <a:t> </a:t>
            </a:r>
            <a:br/>
            <a:r>
              <a:t>has corresponding</a:t>
            </a:r>
            <a:br/>
            <a:r>
              <a:rPr b="1">
                <a:solidFill>
                  <a:srgbClr val="FF2600"/>
                </a:solidFill>
              </a:rPr>
              <a:t>dual edge</a:t>
            </a:r>
            <a:endParaRPr b="1" i="1"/>
          </a:p>
          <a:p>
            <a:pPr marL="386715" indent="-386715" defTabSz="508254">
              <a:spcBef>
                <a:spcPts val="3600"/>
              </a:spcBef>
              <a:defRPr sz="3132">
                <a:latin typeface="Helvetica"/>
                <a:ea typeface="Helvetica"/>
                <a:cs typeface="Helvetica"/>
                <a:sym typeface="Helvetica"/>
              </a:defRPr>
            </a:pPr>
            <a:r>
              <a:t>Dual graph may have</a:t>
            </a:r>
            <a:br/>
            <a:r>
              <a:t>self-loops and</a:t>
            </a:r>
            <a:br/>
            <a:r>
              <a:t>multiple edges</a:t>
            </a:r>
          </a:p>
          <a:p>
            <a:pPr marL="386715" indent="-386715" defTabSz="508254">
              <a:spcBef>
                <a:spcPts val="3600"/>
              </a:spcBef>
              <a:defRPr sz="3132">
                <a:latin typeface="Helvetica"/>
                <a:ea typeface="Helvetica"/>
                <a:cs typeface="Helvetica"/>
                <a:sym typeface="Helvetica"/>
              </a:defRPr>
            </a:pPr>
            <a:r>
              <a:t>(</a:t>
            </a:r>
            <a:r>
              <a:rPr i="1"/>
              <a:t>G* </a:t>
            </a:r>
            <a:r>
              <a:t>)</a:t>
            </a:r>
            <a:r>
              <a:rPr i="1"/>
              <a:t>* </a:t>
            </a:r>
            <a:r>
              <a:t>=</a:t>
            </a:r>
            <a:r>
              <a:rPr i="1"/>
              <a:t> G</a:t>
            </a:r>
            <a:endParaRPr i="1"/>
          </a:p>
          <a:p>
            <a:pPr marL="386715" indent="-386715" defTabSz="508254">
              <a:spcBef>
                <a:spcPts val="3600"/>
              </a:spcBef>
              <a:defRPr sz="3132">
                <a:latin typeface="Helvetica"/>
                <a:ea typeface="Helvetica"/>
                <a:cs typeface="Helvetica"/>
                <a:sym typeface="Helvetica"/>
              </a:defRPr>
            </a:pPr>
            <a:r>
              <a:t>Length of a face is the degree</a:t>
            </a:r>
            <a:br/>
            <a:r>
              <a:t>of its dual vertex</a:t>
            </a:r>
          </a:p>
        </p:txBody>
      </p:sp>
      <p:sp>
        <p:nvSpPr>
          <p:cNvPr id="348" name="Dual Graphs"/>
          <p:cNvSpPr txBox="1"/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pPr/>
            <a:r>
              <a:t>Dual Graphs</a:t>
            </a:r>
          </a:p>
        </p:txBody>
      </p:sp>
      <p:sp>
        <p:nvSpPr>
          <p:cNvPr id="349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/>
            <a:r>
              <a:t>[Bettina Speckmann]</a:t>
            </a:r>
          </a:p>
        </p:txBody>
      </p:sp>
      <p:sp>
        <p:nvSpPr>
          <p:cNvPr id="350" name="Foliennummer"/>
          <p:cNvSpPr txBox="1"/>
          <p:nvPr>
            <p:ph type="sldNum" sz="quarter" idx="4294967295"/>
          </p:nvPr>
        </p:nvSpPr>
        <p:spPr>
          <a:xfrm>
            <a:off x="6381699" y="9206131"/>
            <a:ext cx="241402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353" name="Gruppieren"/>
          <p:cNvGrpSpPr/>
          <p:nvPr/>
        </p:nvGrpSpPr>
        <p:grpSpPr>
          <a:xfrm>
            <a:off x="5161316" y="3476166"/>
            <a:ext cx="7320034" cy="5842778"/>
            <a:chOff x="0" y="0"/>
            <a:chExt cx="7320033" cy="5842776"/>
          </a:xfrm>
        </p:grpSpPr>
        <p:sp>
          <p:nvSpPr>
            <p:cNvPr id="351" name="Form"/>
            <p:cNvSpPr/>
            <p:nvPr/>
          </p:nvSpPr>
          <p:spPr>
            <a:xfrm>
              <a:off x="-1" y="-1"/>
              <a:ext cx="7320034" cy="5842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0" h="21181" fill="norm" stroke="1" extrusionOk="0">
                  <a:moveTo>
                    <a:pt x="8655" y="97"/>
                  </a:moveTo>
                  <a:cubicBezTo>
                    <a:pt x="6394" y="-67"/>
                    <a:pt x="2866" y="-149"/>
                    <a:pt x="1601" y="931"/>
                  </a:cubicBezTo>
                  <a:cubicBezTo>
                    <a:pt x="335" y="2012"/>
                    <a:pt x="1280" y="4737"/>
                    <a:pt x="1035" y="6587"/>
                  </a:cubicBezTo>
                  <a:cubicBezTo>
                    <a:pt x="791" y="8437"/>
                    <a:pt x="-378" y="9959"/>
                    <a:pt x="123" y="12022"/>
                  </a:cubicBezTo>
                  <a:cubicBezTo>
                    <a:pt x="624" y="14085"/>
                    <a:pt x="2018" y="17440"/>
                    <a:pt x="4042" y="18955"/>
                  </a:cubicBezTo>
                  <a:cubicBezTo>
                    <a:pt x="6066" y="20469"/>
                    <a:pt x="9728" y="21451"/>
                    <a:pt x="12266" y="21115"/>
                  </a:cubicBezTo>
                  <a:cubicBezTo>
                    <a:pt x="14804" y="20780"/>
                    <a:pt x="17894" y="19200"/>
                    <a:pt x="19275" y="16957"/>
                  </a:cubicBezTo>
                  <a:cubicBezTo>
                    <a:pt x="20657" y="14715"/>
                    <a:pt x="21222" y="10148"/>
                    <a:pt x="20541" y="7643"/>
                  </a:cubicBezTo>
                  <a:cubicBezTo>
                    <a:pt x="19860" y="5138"/>
                    <a:pt x="17162" y="3190"/>
                    <a:pt x="15183" y="1930"/>
                  </a:cubicBezTo>
                  <a:cubicBezTo>
                    <a:pt x="13204" y="669"/>
                    <a:pt x="10917" y="260"/>
                    <a:pt x="8655" y="97"/>
                  </a:cubicBezTo>
                  <a:close/>
                </a:path>
              </a:pathLst>
            </a:custGeom>
            <a:solidFill>
              <a:srgbClr val="99CCFF"/>
            </a:solidFill>
            <a:ln w="12700" cap="flat">
              <a:noFill/>
              <a:miter lim="400000"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52" name="Form"/>
            <p:cNvSpPr/>
            <p:nvPr/>
          </p:nvSpPr>
          <p:spPr>
            <a:xfrm>
              <a:off x="1158757" y="1051679"/>
              <a:ext cx="4115930" cy="390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25"/>
                  </a:moveTo>
                  <a:lnTo>
                    <a:pt x="7713" y="0"/>
                  </a:lnTo>
                  <a:lnTo>
                    <a:pt x="20806" y="3225"/>
                  </a:lnTo>
                  <a:lnTo>
                    <a:pt x="21600" y="16688"/>
                  </a:lnTo>
                  <a:lnTo>
                    <a:pt x="13413" y="21600"/>
                  </a:lnTo>
                  <a:lnTo>
                    <a:pt x="2168" y="13725"/>
                  </a:lnTo>
                  <a:lnTo>
                    <a:pt x="0" y="42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</p:grpSp>
      <p:sp>
        <p:nvSpPr>
          <p:cNvPr id="354" name="Form"/>
          <p:cNvSpPr/>
          <p:nvPr/>
        </p:nvSpPr>
        <p:spPr>
          <a:xfrm>
            <a:off x="7516696" y="4527845"/>
            <a:ext cx="2905761" cy="39172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48" y="0"/>
                </a:moveTo>
                <a:lnTo>
                  <a:pt x="10120" y="15437"/>
                </a:lnTo>
                <a:lnTo>
                  <a:pt x="20358" y="3038"/>
                </a:lnTo>
                <a:lnTo>
                  <a:pt x="21600" y="16446"/>
                </a:lnTo>
                <a:lnTo>
                  <a:pt x="10120" y="21600"/>
                </a:lnTo>
                <a:lnTo>
                  <a:pt x="0" y="12400"/>
                </a:lnTo>
                <a:lnTo>
                  <a:pt x="2048" y="0"/>
                </a:lnTo>
                <a:close/>
              </a:path>
            </a:pathLst>
          </a:custGeom>
          <a:solidFill>
            <a:srgbClr val="009900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55" name="Form"/>
          <p:cNvSpPr/>
          <p:nvPr/>
        </p:nvSpPr>
        <p:spPr>
          <a:xfrm>
            <a:off x="6306527" y="4527845"/>
            <a:ext cx="2585157" cy="3901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10111" y="12450"/>
                </a:lnTo>
                <a:lnTo>
                  <a:pt x="12281" y="0"/>
                </a:lnTo>
                <a:lnTo>
                  <a:pt x="0" y="425"/>
                </a:lnTo>
                <a:lnTo>
                  <a:pt x="3584" y="13813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D80A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56" name="Linie"/>
          <p:cNvSpPr/>
          <p:nvPr/>
        </p:nvSpPr>
        <p:spPr>
          <a:xfrm>
            <a:off x="7040305" y="5674796"/>
            <a:ext cx="1056641" cy="14704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9" fill="norm" stroke="1" extrusionOk="0">
                <a:moveTo>
                  <a:pt x="0" y="0"/>
                </a:moveTo>
                <a:cubicBezTo>
                  <a:pt x="369" y="2495"/>
                  <a:pt x="277" y="11325"/>
                  <a:pt x="2169" y="14903"/>
                </a:cubicBezTo>
                <a:cubicBezTo>
                  <a:pt x="4062" y="18481"/>
                  <a:pt x="8031" y="21140"/>
                  <a:pt x="11262" y="21370"/>
                </a:cubicBezTo>
                <a:cubicBezTo>
                  <a:pt x="14492" y="21600"/>
                  <a:pt x="19431" y="17300"/>
                  <a:pt x="21600" y="16249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57" name="Linie"/>
          <p:cNvSpPr/>
          <p:nvPr/>
        </p:nvSpPr>
        <p:spPr>
          <a:xfrm>
            <a:off x="7040305" y="5661249"/>
            <a:ext cx="1072445" cy="1146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cubicBezTo>
                  <a:pt x="0" y="0"/>
                  <a:pt x="10777" y="10800"/>
                  <a:pt x="21600" y="21600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58" name="Dreieck"/>
          <p:cNvSpPr/>
          <p:nvPr/>
        </p:nvSpPr>
        <p:spPr>
          <a:xfrm>
            <a:off x="7792145" y="4543649"/>
            <a:ext cx="2463236" cy="2783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9523" y="21600"/>
                </a:lnTo>
                <a:lnTo>
                  <a:pt x="21600" y="4502"/>
                </a:lnTo>
                <a:lnTo>
                  <a:pt x="0" y="0"/>
                </a:lnTo>
                <a:close/>
              </a:path>
            </a:pathLst>
          </a:custGeom>
          <a:solidFill>
            <a:srgbClr val="8ED80A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59" name="Linie"/>
          <p:cNvSpPr/>
          <p:nvPr/>
        </p:nvSpPr>
        <p:spPr>
          <a:xfrm flipH="1">
            <a:off x="8112750" y="5708663"/>
            <a:ext cx="869245" cy="1083734"/>
          </a:xfrm>
          <a:prstGeom prst="line">
            <a:avLst/>
          </a:prstGeom>
          <a:ln w="38100">
            <a:solidFill>
              <a:srgbClr val="000000"/>
            </a:solidFill>
            <a:prstDash val="sysDot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60" name="Linie"/>
          <p:cNvSpPr/>
          <p:nvPr/>
        </p:nvSpPr>
        <p:spPr>
          <a:xfrm>
            <a:off x="8096945" y="5692858"/>
            <a:ext cx="1468789" cy="1868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4" h="21226" fill="norm" stroke="1" extrusionOk="0">
                <a:moveTo>
                  <a:pt x="0" y="12493"/>
                </a:moveTo>
                <a:cubicBezTo>
                  <a:pt x="1662" y="13930"/>
                  <a:pt x="6386" y="20779"/>
                  <a:pt x="9904" y="21190"/>
                </a:cubicBezTo>
                <a:cubicBezTo>
                  <a:pt x="13423" y="21600"/>
                  <a:pt x="20753" y="18470"/>
                  <a:pt x="21176" y="14930"/>
                </a:cubicBezTo>
                <a:cubicBezTo>
                  <a:pt x="21600" y="11390"/>
                  <a:pt x="14335" y="3104"/>
                  <a:pt x="12543" y="0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grpSp>
        <p:nvGrpSpPr>
          <p:cNvPr id="374" name="Gruppieren"/>
          <p:cNvGrpSpPr/>
          <p:nvPr/>
        </p:nvGrpSpPr>
        <p:grpSpPr>
          <a:xfrm>
            <a:off x="6241051" y="4455596"/>
            <a:ext cx="4289779" cy="4077548"/>
            <a:chOff x="0" y="0"/>
            <a:chExt cx="4289777" cy="4077546"/>
          </a:xfrm>
        </p:grpSpPr>
        <p:sp>
          <p:nvSpPr>
            <p:cNvPr id="361" name="Linie"/>
            <p:cNvSpPr/>
            <p:nvPr/>
          </p:nvSpPr>
          <p:spPr>
            <a:xfrm>
              <a:off x="1548835" y="90311"/>
              <a:ext cx="2463237" cy="279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9662" y="21600"/>
                  </a:lnTo>
                  <a:lnTo>
                    <a:pt x="21600" y="437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62" name="Linie"/>
            <p:cNvSpPr/>
            <p:nvPr/>
          </p:nvSpPr>
          <p:spPr>
            <a:xfrm flipV="1">
              <a:off x="1273386" y="106115"/>
              <a:ext cx="259646" cy="221713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63" name="Linie"/>
            <p:cNvSpPr/>
            <p:nvPr/>
          </p:nvSpPr>
          <p:spPr>
            <a:xfrm>
              <a:off x="79022" y="74506"/>
              <a:ext cx="4100125" cy="2968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224" y="18036"/>
                  </a:moveTo>
                  <a:lnTo>
                    <a:pt x="0" y="558"/>
                  </a:lnTo>
                  <a:lnTo>
                    <a:pt x="7660" y="0"/>
                  </a:lnTo>
                  <a:lnTo>
                    <a:pt x="20803" y="4238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64" name="Linie"/>
            <p:cNvSpPr/>
            <p:nvPr/>
          </p:nvSpPr>
          <p:spPr>
            <a:xfrm>
              <a:off x="501226" y="2553546"/>
              <a:ext cx="3686952" cy="1426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2579" y="21600"/>
                  </a:lnTo>
                  <a:lnTo>
                    <a:pt x="21600" y="762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65" name="Linie"/>
            <p:cNvSpPr/>
            <p:nvPr/>
          </p:nvSpPr>
          <p:spPr>
            <a:xfrm flipH="1" flipV="1">
              <a:off x="1273386" y="2323253"/>
              <a:ext cx="1377246" cy="164366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366" name="Kreis"/>
            <p:cNvSpPr/>
            <p:nvPr/>
          </p:nvSpPr>
          <p:spPr>
            <a:xfrm>
              <a:off x="399626" y="24406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7" name="Kreis"/>
            <p:cNvSpPr/>
            <p:nvPr/>
          </p:nvSpPr>
          <p:spPr>
            <a:xfrm>
              <a:off x="1442720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8" name="Kreis"/>
            <p:cNvSpPr/>
            <p:nvPr/>
          </p:nvSpPr>
          <p:spPr>
            <a:xfrm>
              <a:off x="4086577" y="29531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69" name="Kreis"/>
            <p:cNvSpPr/>
            <p:nvPr/>
          </p:nvSpPr>
          <p:spPr>
            <a:xfrm>
              <a:off x="1178560" y="2239715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0" name="Kreis"/>
            <p:cNvSpPr/>
            <p:nvPr/>
          </p:nvSpPr>
          <p:spPr>
            <a:xfrm>
              <a:off x="-1" y="49671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1" name="Kreis"/>
            <p:cNvSpPr/>
            <p:nvPr/>
          </p:nvSpPr>
          <p:spPr>
            <a:xfrm>
              <a:off x="2551289" y="3874346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2" name="Kreis"/>
            <p:cNvSpPr/>
            <p:nvPr/>
          </p:nvSpPr>
          <p:spPr>
            <a:xfrm>
              <a:off x="3903697" y="55089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373" name="Kreis"/>
            <p:cNvSpPr/>
            <p:nvPr/>
          </p:nvSpPr>
          <p:spPr>
            <a:xfrm>
              <a:off x="2558062" y="275223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375" name="Linie"/>
          <p:cNvSpPr/>
          <p:nvPr/>
        </p:nvSpPr>
        <p:spPr>
          <a:xfrm>
            <a:off x="7056109" y="4048407"/>
            <a:ext cx="4283006" cy="2315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64" fill="norm" stroke="1" extrusionOk="0">
                <a:moveTo>
                  <a:pt x="0" y="14447"/>
                </a:moveTo>
                <a:cubicBezTo>
                  <a:pt x="421" y="12341"/>
                  <a:pt x="23" y="3878"/>
                  <a:pt x="2539" y="1812"/>
                </a:cubicBezTo>
                <a:cubicBezTo>
                  <a:pt x="5056" y="-254"/>
                  <a:pt x="11944" y="-1036"/>
                  <a:pt x="15121" y="2093"/>
                </a:cubicBezTo>
                <a:cubicBezTo>
                  <a:pt x="18298" y="5221"/>
                  <a:pt x="20256" y="16713"/>
                  <a:pt x="21600" y="20564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76" name="Linie"/>
          <p:cNvSpPr/>
          <p:nvPr/>
        </p:nvSpPr>
        <p:spPr>
          <a:xfrm>
            <a:off x="5900673" y="3727819"/>
            <a:ext cx="5438442" cy="26197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5" h="21349" fill="norm" stroke="1" extrusionOk="0">
                <a:moveTo>
                  <a:pt x="4481" y="15756"/>
                </a:moveTo>
                <a:cubicBezTo>
                  <a:pt x="3780" y="14799"/>
                  <a:pt x="762" y="12205"/>
                  <a:pt x="273" y="10015"/>
                </a:cubicBezTo>
                <a:cubicBezTo>
                  <a:pt x="-215" y="7826"/>
                  <a:pt x="-188" y="4312"/>
                  <a:pt x="1534" y="2656"/>
                </a:cubicBezTo>
                <a:cubicBezTo>
                  <a:pt x="3256" y="1000"/>
                  <a:pt x="7908" y="-251"/>
                  <a:pt x="10616" y="43"/>
                </a:cubicBezTo>
                <a:cubicBezTo>
                  <a:pt x="13324" y="338"/>
                  <a:pt x="15987" y="853"/>
                  <a:pt x="17781" y="4404"/>
                </a:cubicBezTo>
                <a:cubicBezTo>
                  <a:pt x="19574" y="7955"/>
                  <a:pt x="20630" y="17816"/>
                  <a:pt x="21385" y="21349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77" name="Linie"/>
          <p:cNvSpPr/>
          <p:nvPr/>
        </p:nvSpPr>
        <p:spPr>
          <a:xfrm>
            <a:off x="6937006" y="5690601"/>
            <a:ext cx="4402109" cy="3098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0" h="21157" fill="norm" stroke="1" extrusionOk="0">
                <a:moveTo>
                  <a:pt x="496" y="0"/>
                </a:moveTo>
                <a:cubicBezTo>
                  <a:pt x="474" y="2035"/>
                  <a:pt x="-500" y="8850"/>
                  <a:pt x="344" y="12226"/>
                </a:cubicBezTo>
                <a:cubicBezTo>
                  <a:pt x="1188" y="15603"/>
                  <a:pt x="3309" y="18948"/>
                  <a:pt x="5560" y="20274"/>
                </a:cubicBezTo>
                <a:cubicBezTo>
                  <a:pt x="7811" y="21600"/>
                  <a:pt x="11490" y="21322"/>
                  <a:pt x="13839" y="20166"/>
                </a:cubicBezTo>
                <a:cubicBezTo>
                  <a:pt x="16187" y="19010"/>
                  <a:pt x="18427" y="15988"/>
                  <a:pt x="19639" y="13367"/>
                </a:cubicBezTo>
                <a:cubicBezTo>
                  <a:pt x="20851" y="10746"/>
                  <a:pt x="20797" y="6260"/>
                  <a:pt x="21100" y="4394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78" name="Kreis"/>
          <p:cNvSpPr/>
          <p:nvPr/>
        </p:nvSpPr>
        <p:spPr>
          <a:xfrm>
            <a:off x="6959025" y="5573196"/>
            <a:ext cx="203201" cy="203201"/>
          </a:xfrm>
          <a:prstGeom prst="ellipse">
            <a:avLst/>
          </a:prstGeom>
          <a:solidFill>
            <a:srgbClr val="D60029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79" name="Linie"/>
          <p:cNvSpPr/>
          <p:nvPr/>
        </p:nvSpPr>
        <p:spPr>
          <a:xfrm>
            <a:off x="8096945" y="6363418"/>
            <a:ext cx="3242170" cy="1469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95" fill="norm" stroke="1" extrusionOk="0">
                <a:moveTo>
                  <a:pt x="0" y="6295"/>
                </a:moveTo>
                <a:cubicBezTo>
                  <a:pt x="647" y="8467"/>
                  <a:pt x="1986" y="17254"/>
                  <a:pt x="3866" y="19267"/>
                </a:cubicBezTo>
                <a:cubicBezTo>
                  <a:pt x="5746" y="21280"/>
                  <a:pt x="8363" y="21600"/>
                  <a:pt x="11311" y="18405"/>
                </a:cubicBezTo>
                <a:cubicBezTo>
                  <a:pt x="14260" y="15209"/>
                  <a:pt x="19449" y="3834"/>
                  <a:pt x="21600" y="0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80" name="Linie"/>
          <p:cNvSpPr/>
          <p:nvPr/>
        </p:nvSpPr>
        <p:spPr>
          <a:xfrm>
            <a:off x="8096945" y="6347614"/>
            <a:ext cx="3226365" cy="19002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fill="norm" stroke="1" extrusionOk="0">
                <a:moveTo>
                  <a:pt x="0" y="5006"/>
                </a:moveTo>
                <a:cubicBezTo>
                  <a:pt x="484" y="6963"/>
                  <a:pt x="1179" y="14002"/>
                  <a:pt x="2857" y="16721"/>
                </a:cubicBezTo>
                <a:cubicBezTo>
                  <a:pt x="4535" y="19440"/>
                  <a:pt x="7664" y="21600"/>
                  <a:pt x="10037" y="21371"/>
                </a:cubicBezTo>
                <a:cubicBezTo>
                  <a:pt x="12410" y="21143"/>
                  <a:pt x="15176" y="18906"/>
                  <a:pt x="17096" y="15349"/>
                </a:cubicBezTo>
                <a:cubicBezTo>
                  <a:pt x="19015" y="11791"/>
                  <a:pt x="20663" y="3202"/>
                  <a:pt x="21600" y="0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81" name="Kreis"/>
          <p:cNvSpPr/>
          <p:nvPr/>
        </p:nvSpPr>
        <p:spPr>
          <a:xfrm>
            <a:off x="8013407" y="6690797"/>
            <a:ext cx="203201" cy="203201"/>
          </a:xfrm>
          <a:prstGeom prst="ellipse">
            <a:avLst/>
          </a:prstGeom>
          <a:solidFill>
            <a:srgbClr val="D60029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2" name="Linie"/>
          <p:cNvSpPr/>
          <p:nvPr/>
        </p:nvSpPr>
        <p:spPr>
          <a:xfrm>
            <a:off x="8968447" y="4726354"/>
            <a:ext cx="2354863" cy="1652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36" fill="norm" stroke="1" extrusionOk="0">
                <a:moveTo>
                  <a:pt x="0" y="11980"/>
                </a:moveTo>
                <a:cubicBezTo>
                  <a:pt x="1139" y="10241"/>
                  <a:pt x="4680" y="3172"/>
                  <a:pt x="6876" y="1517"/>
                </a:cubicBezTo>
                <a:cubicBezTo>
                  <a:pt x="9071" y="-138"/>
                  <a:pt x="10748" y="-1064"/>
                  <a:pt x="13192" y="2106"/>
                </a:cubicBezTo>
                <a:cubicBezTo>
                  <a:pt x="15636" y="5276"/>
                  <a:pt x="19860" y="16693"/>
                  <a:pt x="21600" y="20536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383" name="Kreis"/>
          <p:cNvSpPr/>
          <p:nvPr/>
        </p:nvSpPr>
        <p:spPr>
          <a:xfrm>
            <a:off x="11242030" y="6261818"/>
            <a:ext cx="203201" cy="203201"/>
          </a:xfrm>
          <a:prstGeom prst="ellipse">
            <a:avLst/>
          </a:prstGeom>
          <a:solidFill>
            <a:srgbClr val="D60029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384" name="Kreis"/>
          <p:cNvSpPr/>
          <p:nvPr/>
        </p:nvSpPr>
        <p:spPr>
          <a:xfrm>
            <a:off x="8884909" y="5604805"/>
            <a:ext cx="203201" cy="203201"/>
          </a:xfrm>
          <a:prstGeom prst="ellipse">
            <a:avLst/>
          </a:prstGeom>
          <a:solidFill>
            <a:srgbClr val="D60029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5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Class="entr" nodeType="afterEffect" presetID="9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6"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Class="entr" nodeType="afterEffect" presetID="9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0" dur="1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Class="entr" nodeType="afterEffect" presetID="9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4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Class="entr" nodeType="afterEffect" presetID="9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8" dur="10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Class="exit" nodeType="afterEffect" presetID="9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41" dur="2000" fill="hold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Class="entr" nodeType="afterEffect" presetID="9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6"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Class="entr" nodeType="afterEffect" presetID="9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0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Class="entr" nodeType="afterEffect" presetID="9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4" dur="10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500"/>
                            </p:stCondLst>
                            <p:childTnLst>
                              <p:par>
                                <p:cTn id="56" presetClass="entr" nodeType="afterEffect" presetID="9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8"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500"/>
                            </p:stCondLst>
                            <p:childTnLst>
                              <p:par>
                                <p:cTn id="60" presetClass="exit" nodeType="afterEffect" presetID="9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61" dur="1000" fill="hold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1500"/>
                            </p:stCondLst>
                            <p:childTnLst>
                              <p:par>
                                <p:cTn id="64" presetClass="entr" nodeType="afterEffect" presetID="9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66" dur="10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500"/>
                            </p:stCondLst>
                            <p:childTnLst>
                              <p:par>
                                <p:cTn id="68" presetClass="entr" nodeType="afterEffect" presetID="9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0" dur="10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500"/>
                            </p:stCondLst>
                            <p:childTnLst>
                              <p:par>
                                <p:cTn id="72" presetClass="entr" nodeType="afterEffect" presetID="9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4" dur="1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4500"/>
                            </p:stCondLst>
                            <p:childTnLst>
                              <p:par>
                                <p:cTn id="76" presetClass="exit" nodeType="afterEffect" presetID="9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77" dur="1000" fill="hold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500"/>
                            </p:stCondLst>
                            <p:childTnLst>
                              <p:par>
                                <p:cTn id="80" presetClass="entr" nodeType="afterEffect" presetID="9" grpId="2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82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6500"/>
                            </p:stCondLst>
                            <p:childTnLst>
                              <p:par>
                                <p:cTn id="84" presetClass="entr" nodeType="afterEffect" presetID="9" grpId="2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5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86"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7500"/>
                            </p:stCondLst>
                            <p:childTnLst>
                              <p:par>
                                <p:cTn id="88" presetClass="entr" nodeType="afterEffect" presetID="9" grpId="2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9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90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8500"/>
                            </p:stCondLst>
                            <p:childTnLst>
                              <p:par>
                                <p:cTn id="92" presetClass="exit" nodeType="afterEffect" presetID="9" grpId="2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93" dur="1000" fill="hold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0" grpId="22"/>
      <p:bldP build="whole" bldLvl="1" animBg="1" rev="0" advAuto="0" spid="353" grpId="15"/>
      <p:bldP build="whole" bldLvl="1" animBg="1" rev="0" advAuto="0" spid="383" grpId="6"/>
      <p:bldP build="whole" bldLvl="1" animBg="1" rev="0" advAuto="0" spid="381" grpId="5"/>
      <p:bldP build="whole" bldLvl="1" animBg="1" rev="0" advAuto="0" spid="374" grpId="2"/>
      <p:bldP build="whole" bldLvl="1" animBg="1" rev="0" advAuto="0" spid="355" grpId="20"/>
      <p:bldP build="whole" bldLvl="1" animBg="1" rev="0" advAuto="0" spid="379" grpId="21"/>
      <p:bldP build="whole" bldLvl="1" animBg="1" rev="0" advAuto="0" spid="359" grpId="10"/>
      <p:bldP build="whole" bldLvl="1" animBg="1" rev="0" advAuto="0" spid="354" grpId="8"/>
      <p:bldP build="whole" bldLvl="1" animBg="1" rev="0" advAuto="0" spid="376" grpId="18"/>
      <p:bldP build="whole" bldLvl="1" animBg="1" rev="0" advAuto="0" spid="356" grpId="14"/>
      <p:bldP build="whole" bldLvl="1" animBg="1" rev="0" advAuto="0" spid="353" grpId="24"/>
      <p:bldP build="whole" bldLvl="1" animBg="1" rev="0" advAuto="0" spid="358" grpId="7"/>
      <p:bldP build="whole" bldLvl="1" animBg="1" rev="0" advAuto="0" spid="382" grpId="23"/>
      <p:bldP build="whole" bldLvl="1" animBg="1" rev="0" advAuto="0" spid="354" grpId="16"/>
      <p:bldP build="whole" bldLvl="1" animBg="1" rev="0" advAuto="0" spid="349" grpId="1"/>
      <p:bldP build="whole" bldLvl="1" animBg="1" rev="0" advAuto="0" spid="358" grpId="11"/>
      <p:bldP build="whole" bldLvl="1" animBg="1" rev="0" advAuto="0" spid="377" grpId="19"/>
      <p:bldP build="whole" bldLvl="1" animBg="1" rev="0" advAuto="0" spid="357" grpId="13"/>
      <p:bldP build="whole" bldLvl="1" animBg="1" rev="0" advAuto="0" spid="375" grpId="17"/>
      <p:bldP build="whole" bldLvl="1" animBg="1" rev="0" advAuto="0" spid="378" grpId="3"/>
      <p:bldP build="whole" bldLvl="1" animBg="1" rev="0" advAuto="0" spid="384" grpId="4"/>
      <p:bldP build="whole" bldLvl="1" animBg="1" rev="0" advAuto="0" spid="355" grpId="12"/>
      <p:bldP build="whole" bldLvl="1" animBg="1" rev="0" advAuto="0" spid="360" grpId="9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Thm: Two drawings have the same embedding iff they have the same dual graph…"/>
          <p:cNvSpPr txBox="1"/>
          <p:nvPr>
            <p:ph type="body" idx="1"/>
          </p:nvPr>
        </p:nvSpPr>
        <p:spPr>
          <a:xfrm>
            <a:off x="295407" y="1695640"/>
            <a:ext cx="11733656" cy="7432385"/>
          </a:xfrm>
          <a:prstGeom prst="rect">
            <a:avLst/>
          </a:prstGeom>
        </p:spPr>
        <p:txBody>
          <a:bodyPr/>
          <a:lstStyle/>
          <a:p>
            <a:pPr/>
            <a:r>
              <a:rPr b="1">
                <a:latin typeface="Helvetica"/>
                <a:ea typeface="Helvetica"/>
                <a:cs typeface="Helvetica"/>
                <a:sym typeface="Helvetica"/>
              </a:rPr>
              <a:t>Thm: </a:t>
            </a:r>
            <a:r>
              <a:t>Two drawings have the same embedding</a:t>
            </a:r>
            <a:br/>
            <a:r>
              <a:t>iff they have the same dual graph</a:t>
            </a:r>
          </a:p>
          <a:p>
            <a:pPr/>
            <a:r>
              <a:t>We say that two graphs have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same topology</a:t>
            </a:r>
            <a:r>
              <a:t> if they have the same dual graph</a:t>
            </a:r>
          </a:p>
          <a:p>
            <a:pPr/>
            <a:r>
              <a:t>We say that a layout adjustment algorithm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preserves topology</a:t>
            </a:r>
            <a:r>
              <a:t> if the adjusted layout has the same topology as the original layout (see also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mental map</a:t>
            </a:r>
            <a:r>
              <a:t>)</a:t>
            </a:r>
          </a:p>
        </p:txBody>
      </p:sp>
      <p:sp>
        <p:nvSpPr>
          <p:cNvPr id="387" name="Notes on Planarity"/>
          <p:cNvSpPr txBox="1"/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pPr/>
            <a:r>
              <a:t>Notes on Planarity</a:t>
            </a:r>
          </a:p>
        </p:txBody>
      </p:sp>
      <p:sp>
        <p:nvSpPr>
          <p:cNvPr id="388" name="Foliennummer"/>
          <p:cNvSpPr txBox="1"/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86" grpId="1"/>
    </p:bldLst>
  </p:timing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