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p:nvPr>
            <p:ph type="sldImg"/>
          </p:nvPr>
        </p:nvSpPr>
        <p:spPr>
          <a:xfrm>
            <a:off x="1143000" y="685800"/>
            <a:ext cx="4572000" cy="3429000"/>
          </a:xfrm>
          <a:prstGeom prst="rect">
            <a:avLst/>
          </a:prstGeom>
        </p:spPr>
        <p:txBody>
          <a:bodyPr/>
          <a:lstStyle/>
          <a:p>
            <a:pPr/>
          </a:p>
        </p:txBody>
      </p:sp>
      <p:sp>
        <p:nvSpPr>
          <p:cNvPr id="207" name="Shape 20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25000"/>
      </a:lnSpc>
      <a:defRPr sz="2400">
        <a:latin typeface="Avenir Roman"/>
        <a:ea typeface="Avenir Roman"/>
        <a:cs typeface="Avenir Roman"/>
        <a:sym typeface="Avenir Roman"/>
      </a:defRPr>
    </a:lvl1pPr>
    <a:lvl2pPr indent="228600" defTabSz="457200" latinLnBrk="0">
      <a:lnSpc>
        <a:spcPct val="125000"/>
      </a:lnSpc>
      <a:defRPr sz="2400">
        <a:latin typeface="Avenir Roman"/>
        <a:ea typeface="Avenir Roman"/>
        <a:cs typeface="Avenir Roman"/>
        <a:sym typeface="Avenir Roman"/>
      </a:defRPr>
    </a:lvl2pPr>
    <a:lvl3pPr indent="457200" defTabSz="457200" latinLnBrk="0">
      <a:lnSpc>
        <a:spcPct val="125000"/>
      </a:lnSpc>
      <a:defRPr sz="2400">
        <a:latin typeface="Avenir Roman"/>
        <a:ea typeface="Avenir Roman"/>
        <a:cs typeface="Avenir Roman"/>
        <a:sym typeface="Avenir Roman"/>
      </a:defRPr>
    </a:lvl3pPr>
    <a:lvl4pPr indent="685800" defTabSz="457200" latinLnBrk="0">
      <a:lnSpc>
        <a:spcPct val="125000"/>
      </a:lnSpc>
      <a:defRPr sz="2400">
        <a:latin typeface="Avenir Roman"/>
        <a:ea typeface="Avenir Roman"/>
        <a:cs typeface="Avenir Roman"/>
        <a:sym typeface="Avenir Roman"/>
      </a:defRPr>
    </a:lvl4pPr>
    <a:lvl5pPr indent="914400" defTabSz="457200" latinLnBrk="0">
      <a:lnSpc>
        <a:spcPct val="125000"/>
      </a:lnSpc>
      <a:defRPr sz="2400">
        <a:latin typeface="Avenir Roman"/>
        <a:ea typeface="Avenir Roman"/>
        <a:cs typeface="Avenir Roman"/>
        <a:sym typeface="Avenir Roman"/>
      </a:defRPr>
    </a:lvl5pPr>
    <a:lvl6pPr indent="1143000" defTabSz="457200" latinLnBrk="0">
      <a:lnSpc>
        <a:spcPct val="125000"/>
      </a:lnSpc>
      <a:defRPr sz="2400">
        <a:latin typeface="Avenir Roman"/>
        <a:ea typeface="Avenir Roman"/>
        <a:cs typeface="Avenir Roman"/>
        <a:sym typeface="Avenir Roman"/>
      </a:defRPr>
    </a:lvl6pPr>
    <a:lvl7pPr indent="1371600" defTabSz="457200" latinLnBrk="0">
      <a:lnSpc>
        <a:spcPct val="125000"/>
      </a:lnSpc>
      <a:defRPr sz="2400">
        <a:latin typeface="Avenir Roman"/>
        <a:ea typeface="Avenir Roman"/>
        <a:cs typeface="Avenir Roman"/>
        <a:sym typeface="Avenir Roman"/>
      </a:defRPr>
    </a:lvl7pPr>
    <a:lvl8pPr indent="1600200" defTabSz="457200" latinLnBrk="0">
      <a:lnSpc>
        <a:spcPct val="125000"/>
      </a:lnSpc>
      <a:defRPr sz="2400">
        <a:latin typeface="Avenir Roman"/>
        <a:ea typeface="Avenir Roman"/>
        <a:cs typeface="Avenir Roman"/>
        <a:sym typeface="Avenir Roman"/>
      </a:defRPr>
    </a:lvl8pPr>
    <a:lvl9pPr indent="1828800" defTabSz="457200" latinLnBrk="0">
      <a:lnSpc>
        <a:spcPct val="125000"/>
      </a:lnSpc>
      <a:defRPr sz="2400">
        <a:latin typeface="Avenir Roman"/>
        <a:ea typeface="Avenir Roman"/>
        <a:cs typeface="Avenir Roman"/>
        <a:sym typeface="Avenir Roman"/>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2" name="Shape 212"/>
          <p:cNvSpPr/>
          <p:nvPr>
            <p:ph type="sldImg"/>
          </p:nvPr>
        </p:nvSpPr>
        <p:spPr>
          <a:prstGeom prst="rect">
            <a:avLst/>
          </a:prstGeom>
        </p:spPr>
        <p:txBody>
          <a:bodyPr/>
          <a:lstStyle/>
          <a:p>
            <a:pPr/>
          </a:p>
        </p:txBody>
      </p:sp>
      <p:sp>
        <p:nvSpPr>
          <p:cNvPr id="213" name="Shape 213"/>
          <p:cNvSpPr/>
          <p:nvPr>
            <p:ph type="body" sz="quarter" idx="1"/>
          </p:nvPr>
        </p:nvSpPr>
        <p:spPr>
          <a:prstGeom prst="rect">
            <a:avLst/>
          </a:prstGeom>
        </p:spPr>
        <p:txBody>
          <a:bodyPr/>
          <a:lstStyle/>
          <a:p>
            <a:pPr marL="423333" indent="-423333">
              <a:buSzPct val="100000"/>
              <a:buAutoNum type="arabicPeriod" startAt="1"/>
            </a:pPr>
            <a:r>
              <a:t>T1, T2 are simply isomorphic if they meet either of the following conditions: 1) T1 and T2 are both empty, or 2) T1 and T2 are both non-empty, the left subtrees of T1 and T2 are simply isomorphic and the right subtrees of T1 and T2 are simply isomorphic</a:t>
            </a:r>
          </a:p>
          <a:p>
            <a:pPr marL="423333" indent="-423333">
              <a:buSzPct val="100000"/>
              <a:buAutoNum type="arabicPeriod" startAt="1"/>
            </a:pPr>
            <a:r>
              <a:t>Inorder tree layout: y-coordinate according to layer (= distance to root), y-coordinate given by inorder traversal order (left subtree - root - right subtree). Is planar, grid drawing, straight-line, layered (and hence strictly upward), order preserving, separates subtrees. Not: centering of parents over children, isomorphy preservation. Drawback: often unnecessarily wide, does not preserve isomorphy.</a:t>
            </a:r>
          </a:p>
          <a:p>
            <a:pPr marL="423333" indent="-423333">
              <a:buSzPct val="100000"/>
              <a:buAutoNum type="arabicPeriod" startAt="1"/>
            </a:pPr>
            <a:r>
              <a:t>WS: 1) postorder traversal computes next available position at each level and provisional place for each node as average of child position. Shift subtrees if provisional place is too far left. Has linear efficiency, by keeping track of subtree shifts in modifiers, which are accumulated in preorder pass. Drawback: again often unnecessarily wide, does not preserve isomorphy.</a:t>
            </a:r>
          </a:p>
          <a:p>
            <a:pPr marL="423333" indent="-423333">
              <a:buSzPct val="100000"/>
              <a:buAutoNum type="arabicPeriod" startAt="1"/>
            </a:pPr>
            <a:r>
              <a:t>Isomorphy preservation and minimum width may conflict with each other. Might have to „bend“ drawings in different ways to achieve min width, see example from RT</a:t>
            </a:r>
          </a:p>
          <a:p>
            <a:pPr marL="423333" indent="-423333">
              <a:buSzPct val="100000"/>
              <a:buAutoNum type="arabicPeriod" startAt="1"/>
            </a:pPr>
            <a:r>
              <a:t>RT: preserves isomorphy. Draws subtrees recursively, computes distance of neighboring subtrees when they are completely drawn. Complexity is again linear, made possible by efficient book keeping of contours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56" name="Shape 556"/>
          <p:cNvSpPr/>
          <p:nvPr>
            <p:ph type="sldImg"/>
          </p:nvPr>
        </p:nvSpPr>
        <p:spPr>
          <a:prstGeom prst="rect">
            <a:avLst/>
          </a:prstGeom>
        </p:spPr>
        <p:txBody>
          <a:bodyPr/>
          <a:lstStyle/>
          <a:p>
            <a:pPr/>
          </a:p>
        </p:txBody>
      </p:sp>
      <p:sp>
        <p:nvSpPr>
          <p:cNvPr id="557" name="Shape 557"/>
          <p:cNvSpPr/>
          <p:nvPr>
            <p:ph type="body" sz="quarter" idx="1"/>
          </p:nvPr>
        </p:nvSpPr>
        <p:spPr>
          <a:prstGeom prst="rect">
            <a:avLst/>
          </a:prstGeom>
        </p:spPr>
        <p:txBody>
          <a:bodyPr/>
          <a:lstStyle/>
          <a:p>
            <a:pPr/>
            <a:r>
              <a:t>From the paper:  Finally, we execute all shifts in a single traversal of the children of the</a:t>
            </a:r>
          </a:p>
          <a:p>
            <a:pPr/>
            <a:r>
              <a:t>current root as follows, see Fig. 7: we use two real values shift  and change  to</a:t>
            </a:r>
          </a:p>
          <a:p>
            <a:pPr/>
            <a:r>
              <a:t>store the shifts and the decreases of shift per subtree, respectively, and set both</a:t>
            </a:r>
          </a:p>
          <a:p>
            <a:pPr/>
            <a:r>
              <a:t>to zero at the beginning. Then we traverse the children from right to left. When</a:t>
            </a:r>
          </a:p>
          <a:p>
            <a:pPr/>
            <a:r>
              <a:t>visiting child v , we move v  to the right by shift  (i.e., we increase prelim (v ) and</a:t>
            </a:r>
          </a:p>
          <a:p>
            <a:pPr/>
            <a:r>
              <a:t>mod (v ) by shift ), increase change  by change (v ), and increase shift  by shift (v )</a:t>
            </a:r>
          </a:p>
          <a:p>
            <a:pPr/>
            <a:r>
              <a:t>and by change . Then we go on to the left sibling of v . It is easy to see that this</a:t>
            </a:r>
          </a:p>
          <a:p>
            <a:pPr/>
            <a:r>
              <a:t>algorithm shifts each subtree by the correct amount.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95" name="Shape 595"/>
          <p:cNvSpPr/>
          <p:nvPr>
            <p:ph type="sldImg"/>
          </p:nvPr>
        </p:nvSpPr>
        <p:spPr>
          <a:prstGeom prst="rect">
            <a:avLst/>
          </a:prstGeom>
        </p:spPr>
        <p:txBody>
          <a:bodyPr/>
          <a:lstStyle/>
          <a:p>
            <a:pPr/>
          </a:p>
        </p:txBody>
      </p:sp>
      <p:sp>
        <p:nvSpPr>
          <p:cNvPr id="596" name="Shape 596"/>
          <p:cNvSpPr/>
          <p:nvPr>
            <p:ph type="body" sz="quarter" idx="1"/>
          </p:nvPr>
        </p:nvSpPr>
        <p:spPr>
          <a:prstGeom prst="rect">
            <a:avLst/>
          </a:prstGeom>
        </p:spPr>
        <p:txBody>
          <a:bodyPr/>
          <a:lstStyle/>
          <a:p>
            <a:pPr/>
            <a:r>
              <a:t>calcSizes() computes sizes in preorder</a:t>
            </a:r>
          </a:p>
          <a:p>
            <a:pPr/>
            <a:r>
              <a:t>calcPos() computes positions in postorder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p>
            <a:pPr/>
            <a:r>
              <a:t>The problem of Algorithm WS is the influence of the fixed left margin, defined by the values of the array NEXT_POS. Since node Y is a leaf, it receives the next available position on its level, 6. Now the lower part of the right subtree is built as usual, with Z being placed at 12. X, the father of Y and Z, is given the average of their pos, i.e., 9, and V receives the average of the pos of W and X, which is 8. This is too far to the left according to NEXT_POS, so the subtree rooted at V is shifted two units to the right.  The resulting tree is two units wider than necessary. </a:t>
            </a:r>
            <a:r>
              <a:rPr>
                <a:latin typeface="Avenir Heavy"/>
                <a:ea typeface="Avenir Heavy"/>
                <a:cs typeface="Avenir Heavy"/>
                <a:sym typeface="Avenir Heavy"/>
              </a:rPr>
              <a:t>The culprit is the empty space in the middle of the tree; it caused Y to be placed too far to the left when it should have been the minimum distance from Z (as A is from B).</a:t>
            </a:r>
            <a:r>
              <a:t> As the number of nodes increases, this anomalous behavior of Algorithm WS can worsen.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4" name="Shape 304"/>
          <p:cNvSpPr/>
          <p:nvPr>
            <p:ph type="sldImg"/>
          </p:nvPr>
        </p:nvSpPr>
        <p:spPr>
          <a:prstGeom prst="rect">
            <a:avLst/>
          </a:prstGeom>
        </p:spPr>
        <p:txBody>
          <a:bodyPr/>
          <a:lstStyle/>
          <a:p>
            <a:pPr/>
          </a:p>
        </p:txBody>
      </p:sp>
      <p:sp>
        <p:nvSpPr>
          <p:cNvPr id="305" name="Shape 305"/>
          <p:cNvSpPr/>
          <p:nvPr>
            <p:ph type="body" sz="quarter" idx="1"/>
          </p:nvPr>
        </p:nvSpPr>
        <p:spPr>
          <a:prstGeom prst="rect">
            <a:avLst/>
          </a:prstGeom>
        </p:spPr>
        <p:txBody>
          <a:bodyPr/>
          <a:lstStyle/>
          <a:p>
            <a:pPr/>
            <a:r>
              <a:t>Problem: Shape of subtree is influenced by positioning of nodes outside of subtree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1" name="Shape 311"/>
          <p:cNvSpPr/>
          <p:nvPr>
            <p:ph type="sldImg"/>
          </p:nvPr>
        </p:nvSpPr>
        <p:spPr>
          <a:prstGeom prst="rect">
            <a:avLst/>
          </a:prstGeom>
        </p:spPr>
        <p:txBody>
          <a:bodyPr/>
          <a:lstStyle/>
          <a:p>
            <a:pPr/>
          </a:p>
        </p:txBody>
      </p:sp>
      <p:sp>
        <p:nvSpPr>
          <p:cNvPr id="312" name="Shape 312"/>
          <p:cNvSpPr/>
          <p:nvPr>
            <p:ph type="body" sz="quarter" idx="1"/>
          </p:nvPr>
        </p:nvSpPr>
        <p:spPr>
          <a:prstGeom prst="rect">
            <a:avLst/>
          </a:prstGeom>
        </p:spPr>
        <p:txBody>
          <a:bodyPr/>
          <a:lstStyle/>
          <a:p>
            <a:pPr/>
            <a:r>
              <a:t>This drawing has minimum width, but does not preserve isomorphy.</a:t>
            </a:r>
          </a:p>
          <a:p>
            <a:pPr/>
            <a:r>
              <a:t>In the following, consider isomorphy more important than minimum width.</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Note: the original paper does not specify a minimum separation, it instead uses a parameter MINSEP</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3" name="Shape 323"/>
          <p:cNvSpPr/>
          <p:nvPr>
            <p:ph type="sldImg"/>
          </p:nvPr>
        </p:nvSpPr>
        <p:spPr>
          <a:prstGeom prst="rect">
            <a:avLst/>
          </a:prstGeom>
        </p:spPr>
        <p:txBody>
          <a:bodyPr/>
          <a:lstStyle/>
          <a:p>
            <a:pPr/>
          </a:p>
        </p:txBody>
      </p:sp>
      <p:sp>
        <p:nvSpPr>
          <p:cNvPr id="324" name="Shape 324"/>
          <p:cNvSpPr/>
          <p:nvPr>
            <p:ph type="body" sz="quarter" idx="1"/>
          </p:nvPr>
        </p:nvSpPr>
        <p:spPr>
          <a:prstGeom prst="rect">
            <a:avLst/>
          </a:prstGeom>
        </p:spPr>
        <p:txBody>
          <a:bodyPr/>
          <a:lstStyle/>
          <a:p>
            <a:pPr/>
            <a:r>
              <a:t>Result of RT algorithm is a nice drawing of the example shown earlier.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6" name="Shape 376"/>
          <p:cNvSpPr/>
          <p:nvPr>
            <p:ph type="sldImg"/>
          </p:nvPr>
        </p:nvSpPr>
        <p:spPr>
          <a:prstGeom prst="rect">
            <a:avLst/>
          </a:prstGeom>
        </p:spPr>
        <p:txBody>
          <a:bodyPr/>
          <a:lstStyle/>
          <a:p>
            <a:pPr/>
          </a:p>
        </p:txBody>
      </p:sp>
      <p:sp>
        <p:nvSpPr>
          <p:cNvPr id="377" name="Shape 377"/>
          <p:cNvSpPr/>
          <p:nvPr>
            <p:ph type="body" sz="quarter" idx="1"/>
          </p:nvPr>
        </p:nvSpPr>
        <p:spPr>
          <a:prstGeom prst="rect">
            <a:avLst/>
          </a:prstGeom>
        </p:spPr>
        <p:txBody>
          <a:bodyPr/>
          <a:lstStyle/>
          <a:p>
            <a:pPr/>
            <a:r>
              <a:t>May use unused pointers to left/right child for threading, plus extra bit that indicates that these are not actually children.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56" name="Shape 456"/>
          <p:cNvSpPr/>
          <p:nvPr>
            <p:ph type="sldImg"/>
          </p:nvPr>
        </p:nvSpPr>
        <p:spPr>
          <a:prstGeom prst="rect">
            <a:avLst/>
          </a:prstGeom>
        </p:spPr>
        <p:txBody>
          <a:bodyPr/>
          <a:lstStyle/>
          <a:p>
            <a:pPr/>
          </a:p>
        </p:txBody>
      </p:sp>
      <p:sp>
        <p:nvSpPr>
          <p:cNvPr id="457" name="Shape 457"/>
          <p:cNvSpPr/>
          <p:nvPr>
            <p:ph type="body" sz="quarter" idx="1"/>
          </p:nvPr>
        </p:nvSpPr>
        <p:spPr>
          <a:prstGeom prst="rect">
            <a:avLst/>
          </a:prstGeom>
        </p:spPr>
        <p:txBody>
          <a:bodyPr/>
          <a:lstStyle/>
          <a:p>
            <a:pPr/>
            <a:r>
              <a:t>The distance dv between B and C is initialized to MINSEP = 2.</a:t>
            </a:r>
          </a:p>
          <a:p>
            <a:pPr/>
            <a:r>
              <a:t>Traverse inner contours of subtrees, accumulate offsets. </a:t>
            </a:r>
          </a:p>
          <a:p>
            <a:pPr/>
            <a:r>
              <a:t>Layer 2: Accumulated offset of D is -1, of E is -1. Thus dv = MINSEP is ok.</a:t>
            </a:r>
          </a:p>
          <a:p>
            <a:pPr/>
            <a:r>
              <a:t>Layer 3: Accumulated offset of F is 0, of G is -2. Thus subtrees rooted at B and C must be moved MINSEP + 2 = 4 apart.</a:t>
            </a:r>
          </a:p>
          <a:p>
            <a:pPr/>
            <a:r>
              <a:t>This results in B.offset = -4/2 = -2, C.offset = 4/2 = 2.</a:t>
            </a:r>
          </a:p>
          <a:p>
            <a:pPr/>
            <a:r>
              <a:t>Recall Phase 1:</a:t>
            </a:r>
          </a:p>
          <a:p>
            <a:pPr marL="423333" indent="-423333">
              <a:buSzPct val="100000"/>
              <a:buAutoNum type="arabicPeriod" startAt="1"/>
            </a:pPr>
            <a:r>
              <a:t>Initialize horizontal distance dv  between Tl and Tr  to MINSEP (typically 1 or 2)</a:t>
            </a:r>
          </a:p>
          <a:p>
            <a:pPr marL="423333" indent="-423333">
              <a:buSzPct val="100000"/>
              <a:buAutoNum type="arabicPeriod" startAt="1"/>
            </a:pPr>
            <a:r>
              <a:t>Traverse right contour of Tl and left contour of Tr, increase dv  if needed</a:t>
            </a:r>
          </a:p>
          <a:p>
            <a:pPr marL="423333" indent="-423333">
              <a:buSzPct val="100000"/>
              <a:buAutoNum type="arabicPeriod" startAt="1"/>
            </a:pPr>
            <a:r>
              <a:t>vl.offset = –⎡dv / 2⎤, vr.offset =⎡dv / 2⎤</a:t>
            </a:r>
          </a:p>
          <a:p>
            <a:pPr marL="423333" indent="-423333">
              <a:buSzPct val="100000"/>
              <a:buAutoNum type="arabicPeriod" startAt="1"/>
            </a:pPr>
            <a:r>
              <a:t>Construct left/right contour of Tv.</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41" name="Shape 541"/>
          <p:cNvSpPr/>
          <p:nvPr>
            <p:ph type="sldImg"/>
          </p:nvPr>
        </p:nvSpPr>
        <p:spPr>
          <a:prstGeom prst="rect">
            <a:avLst/>
          </a:prstGeom>
        </p:spPr>
        <p:txBody>
          <a:bodyPr/>
          <a:lstStyle/>
          <a:p>
            <a:pPr/>
          </a:p>
        </p:txBody>
      </p:sp>
      <p:sp>
        <p:nvSpPr>
          <p:cNvPr id="542" name="Shape 542"/>
          <p:cNvSpPr/>
          <p:nvPr>
            <p:ph type="body" sz="quarter" idx="1"/>
          </p:nvPr>
        </p:nvSpPr>
        <p:spPr>
          <a:prstGeom prst="rect">
            <a:avLst/>
          </a:prstGeom>
        </p:spPr>
        <p:txBody>
          <a:bodyPr/>
          <a:lstStyle/>
          <a:p>
            <a:pPr/>
            <a:r>
              <a:t>From the paper:  For drawing trees of unbounded degree, the Reingold-Tilford algorithm could</a:t>
            </a:r>
          </a:p>
          <a:p>
            <a:pPr/>
            <a:r>
              <a:t>be adjusted easily by traversing the children from left to right, placing and</a:t>
            </a:r>
          </a:p>
          <a:p>
            <a:pPr/>
            <a:r>
              <a:t>shifting the corresponding subtrees one after another. However, this violates</a:t>
            </a:r>
          </a:p>
          <a:p>
            <a:pPr/>
            <a:r>
              <a:t>property (A5): the subtrees are placed as close to each other as possible and small</a:t>
            </a:r>
          </a:p>
          <a:p>
            <a:pPr/>
            <a:r>
              <a:t>subtrees between larger ones are piled to the left; see Fig. 2(a). A simple trick</a:t>
            </a:r>
          </a:p>
          <a:p>
            <a:pPr/>
            <a:r>
              <a:t>to avoid this effect is to add an analogous second traversal from right to left; see</a:t>
            </a:r>
          </a:p>
          <a:p>
            <a:pPr/>
            <a:r>
              <a:t>Fig. 2(b), and to take average positions after that. This algorithm satisfies (A1)</a:t>
            </a:r>
          </a:p>
          <a:p>
            <a:pPr/>
            <a:r>
              <a:t>to (A5), but smaller subtrees are usually clustered then; see Fig. 2(c).</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el &amp; Untertitel">
    <p:spTree>
      <p:nvGrpSpPr>
        <p:cNvPr id="1" name=""/>
        <p:cNvGrpSpPr/>
        <p:nvPr/>
      </p:nvGrpSpPr>
      <p:grpSpPr>
        <a:xfrm>
          <a:off x="0" y="0"/>
          <a:ext cx="0" cy="0"/>
          <a:chOff x="0" y="0"/>
          <a:chExt cx="0" cy="0"/>
        </a:xfrm>
      </p:grpSpPr>
      <p:sp>
        <p:nvSpPr>
          <p:cNvPr id="11" name="Titeltext"/>
          <p:cNvSpPr txBox="1"/>
          <p:nvPr>
            <p:ph type="title"/>
          </p:nvPr>
        </p:nvSpPr>
        <p:spPr>
          <a:xfrm>
            <a:off x="1270000" y="1638300"/>
            <a:ext cx="10464800" cy="3302000"/>
          </a:xfrm>
          <a:prstGeom prst="rect">
            <a:avLst/>
          </a:prstGeom>
        </p:spPr>
        <p:txBody>
          <a:bodyPr anchor="b"/>
          <a:lstStyle/>
          <a:p>
            <a:pPr/>
            <a:r>
              <a:t>Titeltext</a:t>
            </a:r>
          </a:p>
        </p:txBody>
      </p:sp>
      <p:sp>
        <p:nvSpPr>
          <p:cNvPr id="12" name="Textebene 1…"/>
          <p:cNvSpPr txBox="1"/>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Textebene 1</a:t>
            </a:r>
          </a:p>
          <a:p>
            <a:pPr lvl="1"/>
            <a:r>
              <a:t>Textebene 2</a:t>
            </a:r>
          </a:p>
          <a:p>
            <a:pPr lvl="2"/>
            <a:r>
              <a:t>Textebene 3</a:t>
            </a:r>
          </a:p>
          <a:p>
            <a:pPr lvl="3"/>
            <a:r>
              <a:t>Textebene 4</a:t>
            </a:r>
          </a:p>
          <a:p>
            <a:pPr lvl="4"/>
            <a:r>
              <a:t>Textebene 5</a:t>
            </a:r>
          </a:p>
        </p:txBody>
      </p:sp>
      <p:sp>
        <p:nvSpPr>
          <p:cNvPr id="13"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Zitat">
    <p:spTree>
      <p:nvGrpSpPr>
        <p:cNvPr id="1" name=""/>
        <p:cNvGrpSpPr/>
        <p:nvPr/>
      </p:nvGrpSpPr>
      <p:grpSpPr>
        <a:xfrm>
          <a:off x="0" y="0"/>
          <a:ext cx="0" cy="0"/>
          <a:chOff x="0" y="0"/>
          <a:chExt cx="0" cy="0"/>
        </a:xfrm>
      </p:grpSpPr>
      <p:sp>
        <p:nvSpPr>
          <p:cNvPr id="93" name="–Christian Bauer"/>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pPr/>
            <a:r>
              <a:t>–Christian Bauer</a:t>
            </a:r>
          </a:p>
        </p:txBody>
      </p:sp>
      <p:sp>
        <p:nvSpPr>
          <p:cNvPr id="94" name="„Zitat hier eingeben.“"/>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pPr/>
            <a:r>
              <a:t>„Zitat hier eingeben.“ </a:t>
            </a:r>
          </a:p>
        </p:txBody>
      </p:sp>
      <p:sp>
        <p:nvSpPr>
          <p:cNvPr id="95"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Foto">
    <p:spTree>
      <p:nvGrpSpPr>
        <p:cNvPr id="1" name=""/>
        <p:cNvGrpSpPr/>
        <p:nvPr/>
      </p:nvGrpSpPr>
      <p:grpSpPr>
        <a:xfrm>
          <a:off x="0" y="0"/>
          <a:ext cx="0" cy="0"/>
          <a:chOff x="0" y="0"/>
          <a:chExt cx="0" cy="0"/>
        </a:xfrm>
      </p:grpSpPr>
      <p:sp>
        <p:nvSpPr>
          <p:cNvPr id="102" name="Bild"/>
          <p:cNvSpPr/>
          <p:nvPr>
            <p:ph type="pic" idx="13"/>
          </p:nvPr>
        </p:nvSpPr>
        <p:spPr>
          <a:xfrm>
            <a:off x="0" y="0"/>
            <a:ext cx="12999418" cy="9753600"/>
          </a:xfrm>
          <a:prstGeom prst="rect">
            <a:avLst/>
          </a:prstGeom>
        </p:spPr>
        <p:txBody>
          <a:bodyPr lIns="91439" tIns="45719" rIns="91439" bIns="45719" anchor="t">
            <a:noAutofit/>
          </a:bodyPr>
          <a:lstStyle/>
          <a:p>
            <a:pPr/>
          </a:p>
        </p:txBody>
      </p:sp>
      <p:sp>
        <p:nvSpPr>
          <p:cNvPr id="103"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Leer">
    <p:spTree>
      <p:nvGrpSpPr>
        <p:cNvPr id="1" name=""/>
        <p:cNvGrpSpPr/>
        <p:nvPr/>
      </p:nvGrpSpPr>
      <p:grpSpPr>
        <a:xfrm>
          <a:off x="0" y="0"/>
          <a:ext cx="0" cy="0"/>
          <a:chOff x="0" y="0"/>
          <a:chExt cx="0" cy="0"/>
        </a:xfrm>
      </p:grpSpPr>
      <p:sp>
        <p:nvSpPr>
          <p:cNvPr id="110"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117" name="Titeltext"/>
          <p:cNvSpPr txBox="1"/>
          <p:nvPr>
            <p:ph type="title"/>
          </p:nvPr>
        </p:nvSpPr>
        <p:spPr>
          <a:xfrm>
            <a:off x="952500" y="63500"/>
            <a:ext cx="11099800" cy="2159000"/>
          </a:xfrm>
          <a:prstGeom prst="rect">
            <a:avLst/>
          </a:prstGeom>
        </p:spPr>
        <p:txBody>
          <a:bodyPr/>
          <a:lstStyle>
            <a:lvl1pPr>
              <a:defRPr sz="6000">
                <a:solidFill>
                  <a:srgbClr val="53585F"/>
                </a:solidFill>
              </a:defRPr>
            </a:lvl1pPr>
          </a:lstStyle>
          <a:p>
            <a:pPr/>
            <a:r>
              <a:t>Titeltext</a:t>
            </a:r>
          </a:p>
        </p:txBody>
      </p:sp>
      <p:sp>
        <p:nvSpPr>
          <p:cNvPr id="118" name="Textebene 1…"/>
          <p:cNvSpPr txBox="1"/>
          <p:nvPr>
            <p:ph type="body" idx="1"/>
          </p:nvPr>
        </p:nvSpPr>
        <p:spPr>
          <a:xfrm>
            <a:off x="952500" y="2349500"/>
            <a:ext cx="11099800" cy="6807200"/>
          </a:xfrm>
          <a:prstGeom prst="rect">
            <a:avLst/>
          </a:prstGeom>
        </p:spPr>
        <p:txBody>
          <a:bodyPr/>
          <a:lstStyle>
            <a:lvl1pPr>
              <a:defRPr>
                <a:solidFill>
                  <a:srgbClr val="53585F"/>
                </a:solidFill>
              </a:defRPr>
            </a:lvl1pPr>
            <a:lvl2pPr>
              <a:defRPr>
                <a:solidFill>
                  <a:srgbClr val="53585F"/>
                </a:solidFill>
              </a:defRPr>
            </a:lvl2pPr>
            <a:lvl3pPr>
              <a:defRPr>
                <a:solidFill>
                  <a:srgbClr val="53585F"/>
                </a:solidFill>
              </a:defRPr>
            </a:lvl3pPr>
            <a:lvl4pPr>
              <a:defRPr>
                <a:solidFill>
                  <a:srgbClr val="53585F"/>
                </a:solidFill>
              </a:defRPr>
            </a:lvl4pPr>
            <a:lvl5pPr>
              <a:defRPr>
                <a:solidFill>
                  <a:srgbClr val="53585F"/>
                </a:solidFill>
              </a:defRPr>
            </a:lvl5pPr>
          </a:lstStyle>
          <a:p>
            <a:pPr/>
            <a:r>
              <a:t>Textebene 1</a:t>
            </a:r>
          </a:p>
          <a:p>
            <a:pPr lvl="1"/>
            <a:r>
              <a:t>Textebene 2</a:t>
            </a:r>
          </a:p>
          <a:p>
            <a:pPr lvl="2"/>
            <a:r>
              <a:t>Textebene 3</a:t>
            </a:r>
          </a:p>
          <a:p>
            <a:pPr lvl="3"/>
            <a:r>
              <a:t>Textebene 4</a:t>
            </a:r>
          </a:p>
          <a:p>
            <a:pPr lvl="4"/>
            <a:r>
              <a:t>Textebene 5</a:t>
            </a:r>
          </a:p>
        </p:txBody>
      </p:sp>
      <p:sp>
        <p:nvSpPr>
          <p:cNvPr id="119"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1" showMasterPhAnim="1">
  <p:cSld name="Title - Center">
    <p:spTree>
      <p:nvGrpSpPr>
        <p:cNvPr id="1" name=""/>
        <p:cNvGrpSpPr/>
        <p:nvPr/>
      </p:nvGrpSpPr>
      <p:grpSpPr>
        <a:xfrm>
          <a:off x="0" y="0"/>
          <a:ext cx="0" cy="0"/>
          <a:chOff x="0" y="0"/>
          <a:chExt cx="0" cy="0"/>
        </a:xfrm>
      </p:grpSpPr>
      <p:sp>
        <p:nvSpPr>
          <p:cNvPr id="126" name="Titeltext"/>
          <p:cNvSpPr txBox="1"/>
          <p:nvPr>
            <p:ph type="title"/>
          </p:nvPr>
        </p:nvSpPr>
        <p:spPr>
          <a:xfrm>
            <a:off x="1270000" y="3225800"/>
            <a:ext cx="10464800" cy="3302000"/>
          </a:xfrm>
          <a:prstGeom prst="rect">
            <a:avLst/>
          </a:prstGeom>
        </p:spPr>
        <p:txBody>
          <a:bodyPr/>
          <a:lstStyle>
            <a:lvl1pPr>
              <a:defRPr sz="6000">
                <a:solidFill>
                  <a:srgbClr val="53585F"/>
                </a:solidFill>
              </a:defRPr>
            </a:lvl1pPr>
          </a:lstStyle>
          <a:p>
            <a:pPr/>
            <a:r>
              <a:t>Titeltext</a:t>
            </a:r>
          </a:p>
        </p:txBody>
      </p:sp>
      <p:sp>
        <p:nvSpPr>
          <p:cNvPr id="127"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spTree>
      <p:nvGrpSpPr>
        <p:cNvPr id="1" name=""/>
        <p:cNvGrpSpPr/>
        <p:nvPr/>
      </p:nvGrpSpPr>
      <p:grpSpPr>
        <a:xfrm>
          <a:off x="0" y="0"/>
          <a:ext cx="0" cy="0"/>
          <a:chOff x="0" y="0"/>
          <a:chExt cx="0" cy="0"/>
        </a:xfrm>
      </p:grpSpPr>
      <p:sp>
        <p:nvSpPr>
          <p:cNvPr id="134" name="Bild"/>
          <p:cNvSpPr/>
          <p:nvPr>
            <p:ph type="pic" sz="half" idx="13"/>
          </p:nvPr>
        </p:nvSpPr>
        <p:spPr>
          <a:xfrm>
            <a:off x="6718300" y="2603500"/>
            <a:ext cx="5334000" cy="6286500"/>
          </a:xfrm>
          <a:prstGeom prst="rect">
            <a:avLst/>
          </a:prstGeom>
        </p:spPr>
        <p:txBody>
          <a:bodyPr lIns="91439" tIns="45719" rIns="91439" bIns="45719" anchor="t">
            <a:noAutofit/>
          </a:bodyPr>
          <a:lstStyle/>
          <a:p>
            <a:pPr/>
          </a:p>
        </p:txBody>
      </p:sp>
      <p:sp>
        <p:nvSpPr>
          <p:cNvPr id="135" name="Titeltext"/>
          <p:cNvSpPr txBox="1"/>
          <p:nvPr>
            <p:ph type="title"/>
          </p:nvPr>
        </p:nvSpPr>
        <p:spPr>
          <a:prstGeom prst="rect">
            <a:avLst/>
          </a:prstGeom>
        </p:spPr>
        <p:txBody>
          <a:bodyPr/>
          <a:lstStyle>
            <a:lvl1pPr>
              <a:defRPr sz="6000">
                <a:solidFill>
                  <a:srgbClr val="53585F"/>
                </a:solidFill>
              </a:defRPr>
            </a:lvl1pPr>
          </a:lstStyle>
          <a:p>
            <a:pPr/>
            <a:r>
              <a:t>Titeltext</a:t>
            </a:r>
          </a:p>
        </p:txBody>
      </p:sp>
      <p:sp>
        <p:nvSpPr>
          <p:cNvPr id="136" name="Textebene 1…"/>
          <p:cNvSpPr txBox="1"/>
          <p:nvPr>
            <p:ph type="body" sz="half" idx="1"/>
          </p:nvPr>
        </p:nvSpPr>
        <p:spPr>
          <a:xfrm>
            <a:off x="952500" y="2603500"/>
            <a:ext cx="5334000" cy="6286500"/>
          </a:xfrm>
          <a:prstGeom prst="rect">
            <a:avLst/>
          </a:prstGeom>
        </p:spPr>
        <p:txBody>
          <a:bodyPr/>
          <a:lstStyle>
            <a:lvl1pPr marL="342900" indent="-342900">
              <a:spcBef>
                <a:spcPts val="3200"/>
              </a:spcBef>
              <a:defRPr sz="2800">
                <a:solidFill>
                  <a:srgbClr val="53585F"/>
                </a:solidFill>
              </a:defRPr>
            </a:lvl1pPr>
            <a:lvl2pPr marL="685800" indent="-342900">
              <a:spcBef>
                <a:spcPts val="3200"/>
              </a:spcBef>
              <a:defRPr sz="2800">
                <a:solidFill>
                  <a:srgbClr val="53585F"/>
                </a:solidFill>
              </a:defRPr>
            </a:lvl2pPr>
            <a:lvl3pPr marL="1028700" indent="-342900">
              <a:spcBef>
                <a:spcPts val="3200"/>
              </a:spcBef>
              <a:defRPr sz="2800">
                <a:solidFill>
                  <a:srgbClr val="53585F"/>
                </a:solidFill>
              </a:defRPr>
            </a:lvl3pPr>
            <a:lvl4pPr marL="1371600" indent="-342900">
              <a:spcBef>
                <a:spcPts val="3200"/>
              </a:spcBef>
              <a:defRPr sz="2800">
                <a:solidFill>
                  <a:srgbClr val="53585F"/>
                </a:solidFill>
              </a:defRPr>
            </a:lvl4pPr>
            <a:lvl5pPr marL="1714500" indent="-342900">
              <a:spcBef>
                <a:spcPts val="3200"/>
              </a:spcBef>
              <a:defRPr sz="2800">
                <a:solidFill>
                  <a:srgbClr val="53585F"/>
                </a:solidFill>
              </a:defRPr>
            </a:lvl5pPr>
          </a:lstStyle>
          <a:p>
            <a:pPr/>
            <a:r>
              <a:t>Textebene 1</a:t>
            </a:r>
          </a:p>
          <a:p>
            <a:pPr lvl="1"/>
            <a:r>
              <a:t>Textebene 2</a:t>
            </a:r>
          </a:p>
          <a:p>
            <a:pPr lvl="2"/>
            <a:r>
              <a:t>Textebene 3</a:t>
            </a:r>
          </a:p>
          <a:p>
            <a:pPr lvl="3"/>
            <a:r>
              <a:t>Textebene 4</a:t>
            </a:r>
          </a:p>
          <a:p>
            <a:pPr lvl="4"/>
            <a:r>
              <a:t>Textebene 5</a:t>
            </a:r>
          </a:p>
        </p:txBody>
      </p:sp>
      <p:sp>
        <p:nvSpPr>
          <p:cNvPr id="137"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144" name="Titeltext"/>
          <p:cNvSpPr txBox="1"/>
          <p:nvPr>
            <p:ph type="title"/>
          </p:nvPr>
        </p:nvSpPr>
        <p:spPr>
          <a:xfrm>
            <a:off x="952500" y="63500"/>
            <a:ext cx="11099800" cy="2159000"/>
          </a:xfrm>
          <a:prstGeom prst="rect">
            <a:avLst/>
          </a:prstGeom>
        </p:spPr>
        <p:txBody>
          <a:bodyPr/>
          <a:lstStyle>
            <a:lvl1pPr>
              <a:defRPr sz="6000">
                <a:solidFill>
                  <a:srgbClr val="53585F"/>
                </a:solidFill>
              </a:defRPr>
            </a:lvl1pPr>
          </a:lstStyle>
          <a:p>
            <a:pPr/>
            <a:r>
              <a:t>Titeltext</a:t>
            </a:r>
          </a:p>
        </p:txBody>
      </p:sp>
      <p:sp>
        <p:nvSpPr>
          <p:cNvPr id="145"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1" showMasterPhAnim="1">
  <p:cSld name="Titel &amp; Aufzählung">
    <p:spTree>
      <p:nvGrpSpPr>
        <p:cNvPr id="1" name=""/>
        <p:cNvGrpSpPr/>
        <p:nvPr/>
      </p:nvGrpSpPr>
      <p:grpSpPr>
        <a:xfrm>
          <a:off x="0" y="0"/>
          <a:ext cx="0" cy="0"/>
          <a:chOff x="0" y="0"/>
          <a:chExt cx="0" cy="0"/>
        </a:xfrm>
      </p:grpSpPr>
      <p:sp>
        <p:nvSpPr>
          <p:cNvPr id="152" name="Titeltext"/>
          <p:cNvSpPr txBox="1"/>
          <p:nvPr>
            <p:ph type="title"/>
          </p:nvPr>
        </p:nvSpPr>
        <p:spPr>
          <a:xfrm>
            <a:off x="952500" y="0"/>
            <a:ext cx="11099800" cy="2159000"/>
          </a:xfrm>
          <a:prstGeom prst="rect">
            <a:avLst/>
          </a:prstGeom>
        </p:spPr>
        <p:txBody>
          <a:bodyPr/>
          <a:lstStyle/>
          <a:p>
            <a:pPr/>
            <a:r>
              <a:t>Titeltext</a:t>
            </a:r>
          </a:p>
        </p:txBody>
      </p:sp>
      <p:sp>
        <p:nvSpPr>
          <p:cNvPr id="153" name="Textebene 1…"/>
          <p:cNvSpPr txBox="1"/>
          <p:nvPr>
            <p:ph type="body" idx="1"/>
          </p:nvPr>
        </p:nvSpPr>
        <p:spPr>
          <a:prstGeom prst="rect">
            <a:avLst/>
          </a:prstGeom>
        </p:spPr>
        <p:txBody>
          <a:bodyPr/>
          <a:lstStyle/>
          <a:p>
            <a:pPr/>
            <a:r>
              <a:t>Textebene 1</a:t>
            </a:r>
          </a:p>
          <a:p>
            <a:pPr lvl="1"/>
            <a:r>
              <a:t>Textebene 2</a:t>
            </a:r>
          </a:p>
          <a:p>
            <a:pPr lvl="2"/>
            <a:r>
              <a:t>Textebene 3</a:t>
            </a:r>
          </a:p>
          <a:p>
            <a:pPr lvl="3"/>
            <a:r>
              <a:t>Textebene 4</a:t>
            </a:r>
          </a:p>
          <a:p>
            <a:pPr lvl="4"/>
            <a:r>
              <a:t>Textebene 5</a:t>
            </a:r>
          </a:p>
        </p:txBody>
      </p:sp>
      <p:sp>
        <p:nvSpPr>
          <p:cNvPr id="154"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161" name="Foliennummer"/>
          <p:cNvSpPr txBox="1"/>
          <p:nvPr>
            <p:ph type="sldNum" sz="quarter" idx="2"/>
          </p:nvPr>
        </p:nvSpPr>
        <p:spPr>
          <a:xfrm>
            <a:off x="12474503" y="9220764"/>
            <a:ext cx="530297" cy="498349"/>
          </a:xfrm>
          <a:prstGeom prst="rect">
            <a:avLst/>
          </a:prstGeom>
        </p:spPr>
        <p:txBody>
          <a:bodyPr lIns="65023" tIns="65023" rIns="65023" bIns="65023"/>
          <a:lstStyle>
            <a:lvl1pPr algn="r" defTabSz="1300480">
              <a:defRPr sz="2400">
                <a:latin typeface="Verdana"/>
                <a:ea typeface="Verdana"/>
                <a:cs typeface="Verdana"/>
                <a:sym typeface="Verdana"/>
              </a:defRPr>
            </a:lvl1pPr>
          </a:lstStyle>
          <a:p>
            <a:pPr/>
            <a:fld id="{86CB4B4D-7CA3-9044-876B-883B54F8677D}" type="slidenum"/>
          </a:p>
        </p:txBody>
      </p:sp>
      <p:sp>
        <p:nvSpPr>
          <p:cNvPr id="162" name="Petra Mutzel: Automatisches Zeichnen von Graphen, WS07/08"/>
          <p:cNvSpPr txBox="1"/>
          <p:nvPr/>
        </p:nvSpPr>
        <p:spPr>
          <a:xfrm>
            <a:off x="806026" y="9220764"/>
            <a:ext cx="10625104" cy="4983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lgn="l" defTabSz="1300480">
              <a:defRPr sz="2400">
                <a:latin typeface="Verdana"/>
                <a:ea typeface="Verdana"/>
                <a:cs typeface="Verdana"/>
                <a:sym typeface="Verdana"/>
              </a:defRPr>
            </a:lvl1pPr>
          </a:lstStyle>
          <a:p>
            <a:pPr/>
            <a:r>
              <a:t>Petra Mutzel: Automatisches Zeichnen von Graphen, WS07/08</a:t>
            </a:r>
          </a:p>
        </p:txBody>
      </p:sp>
      <p:pic>
        <p:nvPicPr>
          <p:cNvPr id="163" name="logo20" descr="logo20"/>
          <p:cNvPicPr>
            <a:picLocks noChangeAspect="1"/>
          </p:cNvPicPr>
          <p:nvPr/>
        </p:nvPicPr>
        <p:blipFill>
          <a:blip r:embed="rId2">
            <a:extLst/>
          </a:blip>
          <a:stretch>
            <a:fillRect/>
          </a:stretch>
        </p:blipFill>
        <p:spPr>
          <a:xfrm>
            <a:off x="51928" y="9159804"/>
            <a:ext cx="690881" cy="645725"/>
          </a:xfrm>
          <a:prstGeom prst="rect">
            <a:avLst/>
          </a:prstGeom>
          <a:ln w="12700">
            <a:miter lim="400000"/>
          </a:ln>
        </p:spPr>
      </p:pic>
      <p:sp>
        <p:nvSpPr>
          <p:cNvPr id="164" name="Linie"/>
          <p:cNvSpPr/>
          <p:nvPr/>
        </p:nvSpPr>
        <p:spPr>
          <a:xfrm>
            <a:off x="-1" y="9166126"/>
            <a:ext cx="13004802" cy="1"/>
          </a:xfrm>
          <a:prstGeom prst="line">
            <a:avLst/>
          </a:prstGeom>
          <a:ln w="12700">
            <a:solidFill>
              <a:srgbClr val="808080"/>
            </a:solidFill>
          </a:ln>
        </p:spPr>
        <p:txBody>
          <a:bodyPr lIns="65023" tIns="65023" rIns="65023" bIns="65023"/>
          <a:lstStyle/>
          <a:p>
            <a:pPr defTabSz="1300480">
              <a:defRPr sz="3400">
                <a:latin typeface="Arial"/>
                <a:ea typeface="Arial"/>
                <a:cs typeface="Arial"/>
                <a:sym typeface="Arial"/>
              </a:defRPr>
            </a:pPr>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type="tx" showMasterSp="1" showMasterPhAnim="1">
  <p:cSld name="Titel &amp; Aufzählung">
    <p:spTree>
      <p:nvGrpSpPr>
        <p:cNvPr id="1" name=""/>
        <p:cNvGrpSpPr/>
        <p:nvPr/>
      </p:nvGrpSpPr>
      <p:grpSpPr>
        <a:xfrm>
          <a:off x="0" y="0"/>
          <a:ext cx="0" cy="0"/>
          <a:chOff x="0" y="0"/>
          <a:chExt cx="0" cy="0"/>
        </a:xfrm>
      </p:grpSpPr>
      <p:sp>
        <p:nvSpPr>
          <p:cNvPr id="171" name="Titeltext"/>
          <p:cNvSpPr txBox="1"/>
          <p:nvPr>
            <p:ph type="title"/>
          </p:nvPr>
        </p:nvSpPr>
        <p:spPr>
          <a:prstGeom prst="rect">
            <a:avLst/>
          </a:prstGeom>
        </p:spPr>
        <p:txBody>
          <a:bodyPr/>
          <a:lstStyle/>
          <a:p>
            <a:pPr/>
            <a:r>
              <a:t>Titeltext</a:t>
            </a:r>
          </a:p>
        </p:txBody>
      </p:sp>
      <p:sp>
        <p:nvSpPr>
          <p:cNvPr id="172" name="Textebene 1…"/>
          <p:cNvSpPr txBox="1"/>
          <p:nvPr>
            <p:ph type="body" idx="1"/>
          </p:nvPr>
        </p:nvSpPr>
        <p:spPr>
          <a:prstGeom prst="rect">
            <a:avLst/>
          </a:prstGeom>
        </p:spPr>
        <p:txBody>
          <a:bodyPr/>
          <a:lstStyle/>
          <a:p>
            <a:pPr/>
            <a:r>
              <a:t>Textebene 1</a:t>
            </a:r>
          </a:p>
          <a:p>
            <a:pPr lvl="1"/>
            <a:r>
              <a:t>Textebene 2</a:t>
            </a:r>
          </a:p>
          <a:p>
            <a:pPr lvl="2"/>
            <a:r>
              <a:t>Textebene 3</a:t>
            </a:r>
          </a:p>
          <a:p>
            <a:pPr lvl="3"/>
            <a:r>
              <a:t>Textebene 4</a:t>
            </a:r>
          </a:p>
          <a:p>
            <a:pPr lvl="4"/>
            <a:r>
              <a:t>Textebene 5</a:t>
            </a:r>
          </a:p>
        </p:txBody>
      </p:sp>
      <p:sp>
        <p:nvSpPr>
          <p:cNvPr id="173"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Foto - Horizontal">
    <p:spTree>
      <p:nvGrpSpPr>
        <p:cNvPr id="1" name=""/>
        <p:cNvGrpSpPr/>
        <p:nvPr/>
      </p:nvGrpSpPr>
      <p:grpSpPr>
        <a:xfrm>
          <a:off x="0" y="0"/>
          <a:ext cx="0" cy="0"/>
          <a:chOff x="0" y="0"/>
          <a:chExt cx="0" cy="0"/>
        </a:xfrm>
      </p:grpSpPr>
      <p:sp>
        <p:nvSpPr>
          <p:cNvPr id="20" name="Bild"/>
          <p:cNvSpPr/>
          <p:nvPr>
            <p:ph type="pic" idx="13"/>
          </p:nvPr>
        </p:nvSpPr>
        <p:spPr>
          <a:xfrm>
            <a:off x="1606550" y="635000"/>
            <a:ext cx="9779000" cy="5918200"/>
          </a:xfrm>
          <a:prstGeom prst="rect">
            <a:avLst/>
          </a:prstGeom>
        </p:spPr>
        <p:txBody>
          <a:bodyPr lIns="91439" tIns="45719" rIns="91439" bIns="45719" anchor="t">
            <a:noAutofit/>
          </a:bodyPr>
          <a:lstStyle/>
          <a:p>
            <a:pPr/>
          </a:p>
        </p:txBody>
      </p:sp>
      <p:sp>
        <p:nvSpPr>
          <p:cNvPr id="21" name="Titeltext"/>
          <p:cNvSpPr txBox="1"/>
          <p:nvPr>
            <p:ph type="title"/>
          </p:nvPr>
        </p:nvSpPr>
        <p:spPr>
          <a:xfrm>
            <a:off x="1270000" y="6718300"/>
            <a:ext cx="10464800" cy="1422400"/>
          </a:xfrm>
          <a:prstGeom prst="rect">
            <a:avLst/>
          </a:prstGeom>
        </p:spPr>
        <p:txBody>
          <a:bodyPr anchor="b"/>
          <a:lstStyle/>
          <a:p>
            <a:pPr/>
            <a:r>
              <a:t>Titeltext</a:t>
            </a:r>
          </a:p>
        </p:txBody>
      </p:sp>
      <p:sp>
        <p:nvSpPr>
          <p:cNvPr id="22" name="Textebene 1…"/>
          <p:cNvSpPr txBox="1"/>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Textebene 1</a:t>
            </a:r>
          </a:p>
          <a:p>
            <a:pPr lvl="1"/>
            <a:r>
              <a:t>Textebene 2</a:t>
            </a:r>
          </a:p>
          <a:p>
            <a:pPr lvl="2"/>
            <a:r>
              <a:t>Textebene 3</a:t>
            </a:r>
          </a:p>
          <a:p>
            <a:pPr lvl="3"/>
            <a:r>
              <a:t>Textebene 4</a:t>
            </a:r>
          </a:p>
          <a:p>
            <a:pPr lvl="4"/>
            <a:r>
              <a:t>Textebene 5</a:t>
            </a:r>
          </a:p>
        </p:txBody>
      </p:sp>
      <p:sp>
        <p:nvSpPr>
          <p:cNvPr id="23" name="Foliennummer"/>
          <p:cNvSpPr txBox="1"/>
          <p:nvPr>
            <p:ph type="sldNum" sz="quarter" idx="2"/>
          </p:nvPr>
        </p:nvSpPr>
        <p:spPr>
          <a:xfrm>
            <a:off x="6311798" y="9245600"/>
            <a:ext cx="368504" cy="3810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pic>
        <p:nvPicPr>
          <p:cNvPr id="180" name="logo20.png" descr="logo20.png"/>
          <p:cNvPicPr>
            <a:picLocks noChangeAspect="1"/>
          </p:cNvPicPr>
          <p:nvPr/>
        </p:nvPicPr>
        <p:blipFill>
          <a:blip r:embed="rId2">
            <a:extLst/>
          </a:blip>
          <a:stretch>
            <a:fillRect/>
          </a:stretch>
        </p:blipFill>
        <p:spPr>
          <a:xfrm>
            <a:off x="51928" y="9159804"/>
            <a:ext cx="690881" cy="645725"/>
          </a:xfrm>
          <a:prstGeom prst="rect">
            <a:avLst/>
          </a:prstGeom>
          <a:ln w="12700">
            <a:miter lim="400000"/>
          </a:ln>
        </p:spPr>
      </p:pic>
      <p:sp>
        <p:nvSpPr>
          <p:cNvPr id="181" name="Linie"/>
          <p:cNvSpPr/>
          <p:nvPr/>
        </p:nvSpPr>
        <p:spPr>
          <a:xfrm>
            <a:off x="-1" y="9166126"/>
            <a:ext cx="13004802" cy="1"/>
          </a:xfrm>
          <a:prstGeom prst="line">
            <a:avLst/>
          </a:prstGeom>
          <a:ln w="12700">
            <a:solidFill>
              <a:srgbClr val="808080"/>
            </a:solidFill>
          </a:ln>
        </p:spPr>
        <p:txBody>
          <a:bodyPr lIns="65023" tIns="65023" rIns="65023" bIns="65023"/>
          <a:lstStyle/>
          <a:p>
            <a:pPr algn="l" defTabSz="1300480">
              <a:defRPr sz="3400">
                <a:latin typeface="Arial"/>
                <a:ea typeface="Arial"/>
                <a:cs typeface="Arial"/>
                <a:sym typeface="Arial"/>
              </a:defRPr>
            </a:pPr>
          </a:p>
        </p:txBody>
      </p:sp>
      <p:sp>
        <p:nvSpPr>
          <p:cNvPr id="182" name="Foliennummer"/>
          <p:cNvSpPr txBox="1"/>
          <p:nvPr>
            <p:ph type="sldNum" sz="quarter" idx="2"/>
          </p:nvPr>
        </p:nvSpPr>
        <p:spPr>
          <a:xfrm>
            <a:off x="12474503" y="9220764"/>
            <a:ext cx="530297" cy="498349"/>
          </a:xfrm>
          <a:prstGeom prst="rect">
            <a:avLst/>
          </a:prstGeom>
        </p:spPr>
        <p:txBody>
          <a:bodyPr lIns="65023" tIns="65023" rIns="65023" bIns="65023"/>
          <a:lstStyle>
            <a:lvl1pPr algn="r" defTabSz="1300480">
              <a:defRPr sz="2400">
                <a:latin typeface="Verdana"/>
                <a:ea typeface="Verdana"/>
                <a:cs typeface="Verdana"/>
                <a:sym typeface="Verdana"/>
              </a:defRPr>
            </a:lvl1pPr>
          </a:lstStyle>
          <a:p>
            <a:pPr/>
            <a:fld id="{86CB4B4D-7CA3-9044-876B-883B54F8677D}" type="slidenum"/>
          </a:p>
        </p:txBody>
      </p:sp>
      <p:sp>
        <p:nvSpPr>
          <p:cNvPr id="183" name="Titeltext"/>
          <p:cNvSpPr txBox="1"/>
          <p:nvPr>
            <p:ph type="title"/>
          </p:nvPr>
        </p:nvSpPr>
        <p:spPr>
          <a:xfrm>
            <a:off x="975359" y="589279"/>
            <a:ext cx="11054082" cy="1625601"/>
          </a:xfrm>
          <a:prstGeom prst="rect">
            <a:avLst/>
          </a:prstGeom>
        </p:spPr>
        <p:txBody>
          <a:bodyPr lIns="65023" tIns="65023" rIns="65023" bIns="65023"/>
          <a:lstStyle>
            <a:lvl1pPr defTabSz="1300480">
              <a:defRPr sz="5600">
                <a:latin typeface="Comic Sans MS"/>
                <a:ea typeface="Comic Sans MS"/>
                <a:cs typeface="Comic Sans MS"/>
                <a:sym typeface="Comic Sans MS"/>
              </a:defRPr>
            </a:lvl1pPr>
          </a:lstStyle>
          <a:p>
            <a:pPr/>
            <a:r>
              <a:t>Titeltext</a:t>
            </a:r>
          </a:p>
        </p:txBody>
      </p:sp>
      <p:sp>
        <p:nvSpPr>
          <p:cNvPr id="184" name="Textebene 1…"/>
          <p:cNvSpPr txBox="1"/>
          <p:nvPr>
            <p:ph type="body" idx="1"/>
          </p:nvPr>
        </p:nvSpPr>
        <p:spPr>
          <a:xfrm>
            <a:off x="975359" y="2817706"/>
            <a:ext cx="11054082" cy="5852161"/>
          </a:xfrm>
          <a:prstGeom prst="rect">
            <a:avLst/>
          </a:prstGeom>
          <a:ln w="101600">
            <a:solidFill>
              <a:srgbClr val="FFFF00"/>
            </a:solidFill>
            <a:round/>
          </a:ln>
        </p:spPr>
        <p:txBody>
          <a:bodyPr lIns="65023" tIns="65023" rIns="65023" bIns="65023" anchor="t"/>
          <a:lstStyle>
            <a:lvl1pPr marL="300037" indent="-300037" defTabSz="1300480">
              <a:spcBef>
                <a:spcPts val="1200"/>
              </a:spcBef>
              <a:buSzPct val="100000"/>
              <a:buChar char="»"/>
              <a:defRPr sz="2800">
                <a:latin typeface="Arial"/>
                <a:ea typeface="Arial"/>
                <a:cs typeface="Arial"/>
                <a:sym typeface="Arial"/>
              </a:defRPr>
            </a:lvl1pPr>
            <a:lvl2pPr marL="742950" indent="-285750" defTabSz="1300480">
              <a:spcBef>
                <a:spcPts val="1200"/>
              </a:spcBef>
              <a:buSzPct val="100000"/>
              <a:buChar char="–"/>
              <a:defRPr sz="2800">
                <a:latin typeface="Arial"/>
                <a:ea typeface="Arial"/>
                <a:cs typeface="Arial"/>
                <a:sym typeface="Arial"/>
              </a:defRPr>
            </a:lvl2pPr>
            <a:lvl3pPr marL="1181100" indent="-266700" defTabSz="1300480">
              <a:spcBef>
                <a:spcPts val="1200"/>
              </a:spcBef>
              <a:buSzPct val="100000"/>
              <a:defRPr sz="2800">
                <a:latin typeface="Arial"/>
                <a:ea typeface="Arial"/>
                <a:cs typeface="Arial"/>
                <a:sym typeface="Arial"/>
              </a:defRPr>
            </a:lvl3pPr>
            <a:lvl4pPr marL="1691639" indent="-320039" defTabSz="1300480">
              <a:spcBef>
                <a:spcPts val="1200"/>
              </a:spcBef>
              <a:buSzPct val="100000"/>
              <a:buChar char="–"/>
              <a:defRPr sz="2800">
                <a:latin typeface="Arial"/>
                <a:ea typeface="Arial"/>
                <a:cs typeface="Arial"/>
                <a:sym typeface="Arial"/>
              </a:defRPr>
            </a:lvl4pPr>
            <a:lvl5pPr marL="2184400" indent="-355600" defTabSz="1300480">
              <a:spcBef>
                <a:spcPts val="1200"/>
              </a:spcBef>
              <a:buSzPct val="100000"/>
              <a:buChar char="»"/>
              <a:defRPr sz="2800">
                <a:latin typeface="Arial"/>
                <a:ea typeface="Arial"/>
                <a:cs typeface="Arial"/>
                <a:sym typeface="Arial"/>
              </a:defRPr>
            </a:lvl5pPr>
          </a:lstStyle>
          <a:p>
            <a:pPr/>
            <a:r>
              <a:t>Textebene 1</a:t>
            </a:r>
          </a:p>
          <a:p>
            <a:pPr lvl="1"/>
            <a:r>
              <a:t>Textebene 2</a:t>
            </a:r>
          </a:p>
          <a:p>
            <a:pPr lvl="2"/>
            <a:r>
              <a:t>Textebene 3</a:t>
            </a:r>
          </a:p>
          <a:p>
            <a:pPr lvl="3"/>
            <a:r>
              <a:t>Textebene 4</a:t>
            </a:r>
          </a:p>
          <a:p>
            <a:pPr lvl="4"/>
            <a:r>
              <a:t>Textebene 5</a:t>
            </a:r>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type="tx" showMasterSp="1" showMasterPhAnim="1">
  <p:cSld name="Two Content 0">
    <p:spTree>
      <p:nvGrpSpPr>
        <p:cNvPr id="1" name=""/>
        <p:cNvGrpSpPr/>
        <p:nvPr/>
      </p:nvGrpSpPr>
      <p:grpSpPr>
        <a:xfrm>
          <a:off x="0" y="0"/>
          <a:ext cx="0" cy="0"/>
          <a:chOff x="0" y="0"/>
          <a:chExt cx="0" cy="0"/>
        </a:xfrm>
      </p:grpSpPr>
      <p:sp>
        <p:nvSpPr>
          <p:cNvPr id="191" name="Titeltext"/>
          <p:cNvSpPr txBox="1"/>
          <p:nvPr>
            <p:ph type="title"/>
          </p:nvPr>
        </p:nvSpPr>
        <p:spPr>
          <a:xfrm>
            <a:off x="8200665" y="2210181"/>
            <a:ext cx="1864406" cy="994541"/>
          </a:xfrm>
          <a:prstGeom prst="rect">
            <a:avLst/>
          </a:prstGeom>
        </p:spPr>
        <p:txBody>
          <a:bodyPr lIns="0" tIns="0" rIns="0" bIns="0" anchor="t"/>
          <a:lstStyle>
            <a:lvl1pPr defTabSz="2229394">
              <a:defRPr sz="4600">
                <a:latin typeface="Trebuchet MS"/>
                <a:ea typeface="Trebuchet MS"/>
                <a:cs typeface="Trebuchet MS"/>
                <a:sym typeface="Trebuchet MS"/>
              </a:defRPr>
            </a:lvl1pPr>
          </a:lstStyle>
          <a:p>
            <a:pPr/>
            <a:r>
              <a:t>Titeltext</a:t>
            </a:r>
          </a:p>
        </p:txBody>
      </p:sp>
      <p:sp>
        <p:nvSpPr>
          <p:cNvPr id="192" name="Textebene 1…"/>
          <p:cNvSpPr txBox="1"/>
          <p:nvPr>
            <p:ph type="body" sz="quarter" idx="1"/>
          </p:nvPr>
        </p:nvSpPr>
        <p:spPr>
          <a:xfrm>
            <a:off x="650718" y="3247650"/>
            <a:ext cx="5661261" cy="3994086"/>
          </a:xfrm>
          <a:prstGeom prst="rect">
            <a:avLst/>
          </a:prstGeom>
        </p:spPr>
        <p:txBody>
          <a:bodyPr lIns="0" tIns="0" rIns="0" bIns="0" anchor="t"/>
          <a:lstStyle>
            <a:lvl1pPr marL="0" indent="0" defTabSz="2229394">
              <a:spcBef>
                <a:spcPts val="0"/>
              </a:spcBef>
              <a:buSzTx/>
              <a:buNone/>
              <a:defRPr sz="4200">
                <a:latin typeface="Calibri"/>
                <a:ea typeface="Calibri"/>
                <a:cs typeface="Calibri"/>
                <a:sym typeface="Calibri"/>
              </a:defRPr>
            </a:lvl1pPr>
            <a:lvl2pPr marL="0" indent="457200" defTabSz="2229394">
              <a:spcBef>
                <a:spcPts val="0"/>
              </a:spcBef>
              <a:buSzTx/>
              <a:buNone/>
              <a:defRPr sz="4200">
                <a:latin typeface="Calibri"/>
                <a:ea typeface="Calibri"/>
                <a:cs typeface="Calibri"/>
                <a:sym typeface="Calibri"/>
              </a:defRPr>
            </a:lvl2pPr>
            <a:lvl3pPr marL="0" indent="914400" defTabSz="2229394">
              <a:spcBef>
                <a:spcPts val="0"/>
              </a:spcBef>
              <a:buSzTx/>
              <a:buNone/>
              <a:defRPr sz="4200">
                <a:latin typeface="Calibri"/>
                <a:ea typeface="Calibri"/>
                <a:cs typeface="Calibri"/>
                <a:sym typeface="Calibri"/>
              </a:defRPr>
            </a:lvl3pPr>
            <a:lvl4pPr marL="0" indent="1371600" defTabSz="2229394">
              <a:spcBef>
                <a:spcPts val="0"/>
              </a:spcBef>
              <a:buSzTx/>
              <a:buNone/>
              <a:defRPr sz="4200">
                <a:latin typeface="Calibri"/>
                <a:ea typeface="Calibri"/>
                <a:cs typeface="Calibri"/>
                <a:sym typeface="Calibri"/>
              </a:defRPr>
            </a:lvl4pPr>
            <a:lvl5pPr marL="0" indent="1828800" defTabSz="2229394">
              <a:spcBef>
                <a:spcPts val="0"/>
              </a:spcBef>
              <a:buSzTx/>
              <a:buNone/>
              <a:defRPr sz="4200">
                <a:latin typeface="Calibri"/>
                <a:ea typeface="Calibri"/>
                <a:cs typeface="Calibri"/>
                <a:sym typeface="Calibri"/>
              </a:defRPr>
            </a:lvl5pPr>
          </a:lstStyle>
          <a:p>
            <a:pPr/>
            <a:r>
              <a:t>Textebene 1</a:t>
            </a:r>
          </a:p>
          <a:p>
            <a:pPr lvl="1"/>
            <a:r>
              <a:t>Textebene 2</a:t>
            </a:r>
          </a:p>
          <a:p>
            <a:pPr lvl="2"/>
            <a:r>
              <a:t>Textebene 3</a:t>
            </a:r>
          </a:p>
          <a:p>
            <a:pPr lvl="3"/>
            <a:r>
              <a:t>Textebene 4</a:t>
            </a:r>
          </a:p>
          <a:p>
            <a:pPr lvl="4"/>
            <a:r>
              <a:t>Textebene 5</a:t>
            </a:r>
          </a:p>
        </p:txBody>
      </p:sp>
      <p:sp>
        <p:nvSpPr>
          <p:cNvPr id="193" name="Foliennummer"/>
          <p:cNvSpPr txBox="1"/>
          <p:nvPr>
            <p:ph type="sldNum" sz="quarter" idx="2"/>
          </p:nvPr>
        </p:nvSpPr>
        <p:spPr>
          <a:xfrm>
            <a:off x="11810277" y="7483801"/>
            <a:ext cx="553394" cy="647701"/>
          </a:xfrm>
          <a:prstGeom prst="rect">
            <a:avLst/>
          </a:prstGeom>
        </p:spPr>
        <p:txBody>
          <a:bodyPr lIns="0" tIns="0" rIns="0" bIns="0"/>
          <a:lstStyle>
            <a:lvl1pPr algn="r" defTabSz="2229394">
              <a:defRPr sz="4200">
                <a:solidFill>
                  <a:srgbClr val="888888"/>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type="tx" showMasterSp="1" showMasterPhAnim="1">
  <p:cSld name="Default">
    <p:spTree>
      <p:nvGrpSpPr>
        <p:cNvPr id="1" name=""/>
        <p:cNvGrpSpPr/>
        <p:nvPr/>
      </p:nvGrpSpPr>
      <p:grpSpPr>
        <a:xfrm>
          <a:off x="0" y="0"/>
          <a:ext cx="0" cy="0"/>
          <a:chOff x="0" y="0"/>
          <a:chExt cx="0" cy="0"/>
        </a:xfrm>
      </p:grpSpPr>
      <p:sp>
        <p:nvSpPr>
          <p:cNvPr id="200" name="Foliennummer"/>
          <p:cNvSpPr txBox="1"/>
          <p:nvPr>
            <p:ph type="sldNum" sz="quarter" idx="2"/>
          </p:nvPr>
        </p:nvSpPr>
        <p:spPr>
          <a:xfrm>
            <a:off x="9320107" y="8882098"/>
            <a:ext cx="679547" cy="660360"/>
          </a:xfrm>
          <a:prstGeom prst="rect">
            <a:avLst/>
          </a:prstGeom>
        </p:spPr>
        <p:txBody>
          <a:bodyPr lIns="65023" tIns="65023" rIns="65023" bIns="65023"/>
          <a:lstStyle>
            <a:lvl1pPr algn="l" defTabSz="1300480">
              <a:defRPr sz="3800">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el - Mitte">
    <p:spTree>
      <p:nvGrpSpPr>
        <p:cNvPr id="1" name=""/>
        <p:cNvGrpSpPr/>
        <p:nvPr/>
      </p:nvGrpSpPr>
      <p:grpSpPr>
        <a:xfrm>
          <a:off x="0" y="0"/>
          <a:ext cx="0" cy="0"/>
          <a:chOff x="0" y="0"/>
          <a:chExt cx="0" cy="0"/>
        </a:xfrm>
      </p:grpSpPr>
      <p:sp>
        <p:nvSpPr>
          <p:cNvPr id="30" name="Titeltext"/>
          <p:cNvSpPr txBox="1"/>
          <p:nvPr>
            <p:ph type="title"/>
          </p:nvPr>
        </p:nvSpPr>
        <p:spPr>
          <a:xfrm>
            <a:off x="1270000" y="3225800"/>
            <a:ext cx="10464800" cy="3302000"/>
          </a:xfrm>
          <a:prstGeom prst="rect">
            <a:avLst/>
          </a:prstGeom>
        </p:spPr>
        <p:txBody>
          <a:bodyPr/>
          <a:lstStyle/>
          <a:p>
            <a:pPr/>
            <a:r>
              <a:t>Titeltext</a:t>
            </a:r>
          </a:p>
        </p:txBody>
      </p:sp>
      <p:sp>
        <p:nvSpPr>
          <p:cNvPr id="31"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Foto - Vertikal">
    <p:spTree>
      <p:nvGrpSpPr>
        <p:cNvPr id="1" name=""/>
        <p:cNvGrpSpPr/>
        <p:nvPr/>
      </p:nvGrpSpPr>
      <p:grpSpPr>
        <a:xfrm>
          <a:off x="0" y="0"/>
          <a:ext cx="0" cy="0"/>
          <a:chOff x="0" y="0"/>
          <a:chExt cx="0" cy="0"/>
        </a:xfrm>
      </p:grpSpPr>
      <p:sp>
        <p:nvSpPr>
          <p:cNvPr id="38" name="Bild"/>
          <p:cNvSpPr/>
          <p:nvPr>
            <p:ph type="pic" sz="half" idx="13"/>
          </p:nvPr>
        </p:nvSpPr>
        <p:spPr>
          <a:xfrm>
            <a:off x="6718300" y="635000"/>
            <a:ext cx="5334000" cy="8229600"/>
          </a:xfrm>
          <a:prstGeom prst="rect">
            <a:avLst/>
          </a:prstGeom>
        </p:spPr>
        <p:txBody>
          <a:bodyPr lIns="91439" tIns="45719" rIns="91439" bIns="45719" anchor="t">
            <a:noAutofit/>
          </a:bodyPr>
          <a:lstStyle/>
          <a:p>
            <a:pPr/>
          </a:p>
        </p:txBody>
      </p:sp>
      <p:sp>
        <p:nvSpPr>
          <p:cNvPr id="39" name="Titeltext"/>
          <p:cNvSpPr txBox="1"/>
          <p:nvPr>
            <p:ph type="title"/>
          </p:nvPr>
        </p:nvSpPr>
        <p:spPr>
          <a:xfrm>
            <a:off x="952500" y="635000"/>
            <a:ext cx="5334000" cy="3987800"/>
          </a:xfrm>
          <a:prstGeom prst="rect">
            <a:avLst/>
          </a:prstGeom>
        </p:spPr>
        <p:txBody>
          <a:bodyPr anchor="b"/>
          <a:lstStyle>
            <a:lvl1pPr>
              <a:defRPr sz="6000"/>
            </a:lvl1pPr>
          </a:lstStyle>
          <a:p>
            <a:pPr/>
            <a:r>
              <a:t>Titeltext</a:t>
            </a:r>
          </a:p>
        </p:txBody>
      </p:sp>
      <p:sp>
        <p:nvSpPr>
          <p:cNvPr id="40" name="Textebene 1…"/>
          <p:cNvSpPr txBox="1"/>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Textebene 1</a:t>
            </a:r>
          </a:p>
          <a:p>
            <a:pPr lvl="1"/>
            <a:r>
              <a:t>Textebene 2</a:t>
            </a:r>
          </a:p>
          <a:p>
            <a:pPr lvl="2"/>
            <a:r>
              <a:t>Textebene 3</a:t>
            </a:r>
          </a:p>
          <a:p>
            <a:pPr lvl="3"/>
            <a:r>
              <a:t>Textebene 4</a:t>
            </a:r>
          </a:p>
          <a:p>
            <a:pPr lvl="4"/>
            <a:r>
              <a:t>Textebene 5</a:t>
            </a:r>
          </a:p>
        </p:txBody>
      </p:sp>
      <p:sp>
        <p:nvSpPr>
          <p:cNvPr id="41"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el - Oben">
    <p:spTree>
      <p:nvGrpSpPr>
        <p:cNvPr id="1" name=""/>
        <p:cNvGrpSpPr/>
        <p:nvPr/>
      </p:nvGrpSpPr>
      <p:grpSpPr>
        <a:xfrm>
          <a:off x="0" y="0"/>
          <a:ext cx="0" cy="0"/>
          <a:chOff x="0" y="0"/>
          <a:chExt cx="0" cy="0"/>
        </a:xfrm>
      </p:grpSpPr>
      <p:sp>
        <p:nvSpPr>
          <p:cNvPr id="48" name="Titeltext"/>
          <p:cNvSpPr txBox="1"/>
          <p:nvPr>
            <p:ph type="title"/>
          </p:nvPr>
        </p:nvSpPr>
        <p:spPr>
          <a:prstGeom prst="rect">
            <a:avLst/>
          </a:prstGeom>
        </p:spPr>
        <p:txBody>
          <a:bodyPr/>
          <a:lstStyle/>
          <a:p>
            <a:pPr/>
            <a:r>
              <a:t>Titeltext</a:t>
            </a:r>
          </a:p>
        </p:txBody>
      </p:sp>
      <p:sp>
        <p:nvSpPr>
          <p:cNvPr id="49"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el &amp; Aufzählung">
    <p:spTree>
      <p:nvGrpSpPr>
        <p:cNvPr id="1" name=""/>
        <p:cNvGrpSpPr/>
        <p:nvPr/>
      </p:nvGrpSpPr>
      <p:grpSpPr>
        <a:xfrm>
          <a:off x="0" y="0"/>
          <a:ext cx="0" cy="0"/>
          <a:chOff x="0" y="0"/>
          <a:chExt cx="0" cy="0"/>
        </a:xfrm>
      </p:grpSpPr>
      <p:sp>
        <p:nvSpPr>
          <p:cNvPr id="56" name="Titeltext"/>
          <p:cNvSpPr txBox="1"/>
          <p:nvPr>
            <p:ph type="title"/>
          </p:nvPr>
        </p:nvSpPr>
        <p:spPr>
          <a:xfrm>
            <a:off x="952500" y="-29840"/>
            <a:ext cx="11099800" cy="2159001"/>
          </a:xfrm>
          <a:prstGeom prst="rect">
            <a:avLst/>
          </a:prstGeom>
        </p:spPr>
        <p:txBody>
          <a:bodyPr/>
          <a:lstStyle/>
          <a:p>
            <a:pPr/>
            <a:r>
              <a:t>Titeltext</a:t>
            </a:r>
          </a:p>
        </p:txBody>
      </p:sp>
      <p:sp>
        <p:nvSpPr>
          <p:cNvPr id="57" name="Textebene 1…"/>
          <p:cNvSpPr txBox="1"/>
          <p:nvPr>
            <p:ph type="body" idx="1"/>
          </p:nvPr>
        </p:nvSpPr>
        <p:spPr>
          <a:xfrm>
            <a:off x="952500" y="1800839"/>
            <a:ext cx="11099800" cy="7089161"/>
          </a:xfrm>
          <a:prstGeom prst="rect">
            <a:avLst/>
          </a:prstGeom>
        </p:spPr>
        <p:txBody>
          <a:bodyPr/>
          <a:lstStyle/>
          <a:p>
            <a:pPr/>
            <a:r>
              <a:t>Textebene 1</a:t>
            </a:r>
          </a:p>
          <a:p>
            <a:pPr lvl="1"/>
            <a:r>
              <a:t>Textebene 2</a:t>
            </a:r>
          </a:p>
          <a:p>
            <a:pPr lvl="2"/>
            <a:r>
              <a:t>Textebene 3</a:t>
            </a:r>
          </a:p>
          <a:p>
            <a:pPr lvl="3"/>
            <a:r>
              <a:t>Textebene 4</a:t>
            </a:r>
          </a:p>
          <a:p>
            <a:pPr lvl="4"/>
            <a:r>
              <a:t>Textebene 5</a:t>
            </a:r>
          </a:p>
        </p:txBody>
      </p:sp>
      <p:sp>
        <p:nvSpPr>
          <p:cNvPr id="58"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el, Aufzählung &amp; Foto">
    <p:spTree>
      <p:nvGrpSpPr>
        <p:cNvPr id="1" name=""/>
        <p:cNvGrpSpPr/>
        <p:nvPr/>
      </p:nvGrpSpPr>
      <p:grpSpPr>
        <a:xfrm>
          <a:off x="0" y="0"/>
          <a:ext cx="0" cy="0"/>
          <a:chOff x="0" y="0"/>
          <a:chExt cx="0" cy="0"/>
        </a:xfrm>
      </p:grpSpPr>
      <p:sp>
        <p:nvSpPr>
          <p:cNvPr id="65" name="Bild"/>
          <p:cNvSpPr/>
          <p:nvPr>
            <p:ph type="pic" sz="half" idx="13"/>
          </p:nvPr>
        </p:nvSpPr>
        <p:spPr>
          <a:xfrm>
            <a:off x="6718300" y="2603500"/>
            <a:ext cx="5334000" cy="6286500"/>
          </a:xfrm>
          <a:prstGeom prst="rect">
            <a:avLst/>
          </a:prstGeom>
        </p:spPr>
        <p:txBody>
          <a:bodyPr lIns="91439" tIns="45719" rIns="91439" bIns="45719" anchor="t">
            <a:noAutofit/>
          </a:bodyPr>
          <a:lstStyle/>
          <a:p>
            <a:pPr/>
          </a:p>
        </p:txBody>
      </p:sp>
      <p:sp>
        <p:nvSpPr>
          <p:cNvPr id="66" name="Titeltext"/>
          <p:cNvSpPr txBox="1"/>
          <p:nvPr>
            <p:ph type="title"/>
          </p:nvPr>
        </p:nvSpPr>
        <p:spPr>
          <a:prstGeom prst="rect">
            <a:avLst/>
          </a:prstGeom>
        </p:spPr>
        <p:txBody>
          <a:bodyPr/>
          <a:lstStyle/>
          <a:p>
            <a:pPr/>
            <a:r>
              <a:t>Titeltext</a:t>
            </a:r>
          </a:p>
        </p:txBody>
      </p:sp>
      <p:sp>
        <p:nvSpPr>
          <p:cNvPr id="67" name="Textebene 1…"/>
          <p:cNvSpPr txBox="1"/>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pPr/>
            <a:r>
              <a:t>Textebene 1</a:t>
            </a:r>
          </a:p>
          <a:p>
            <a:pPr lvl="1"/>
            <a:r>
              <a:t>Textebene 2</a:t>
            </a:r>
          </a:p>
          <a:p>
            <a:pPr lvl="2"/>
            <a:r>
              <a:t>Textebene 3</a:t>
            </a:r>
          </a:p>
          <a:p>
            <a:pPr lvl="3"/>
            <a:r>
              <a:t>Textebene 4</a:t>
            </a:r>
          </a:p>
          <a:p>
            <a:pPr lvl="4"/>
            <a:r>
              <a:t>Textebene 5</a:t>
            </a:r>
          </a:p>
        </p:txBody>
      </p:sp>
      <p:sp>
        <p:nvSpPr>
          <p:cNvPr id="68"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Punkte">
    <p:spTree>
      <p:nvGrpSpPr>
        <p:cNvPr id="1" name=""/>
        <p:cNvGrpSpPr/>
        <p:nvPr/>
      </p:nvGrpSpPr>
      <p:grpSpPr>
        <a:xfrm>
          <a:off x="0" y="0"/>
          <a:ext cx="0" cy="0"/>
          <a:chOff x="0" y="0"/>
          <a:chExt cx="0" cy="0"/>
        </a:xfrm>
      </p:grpSpPr>
      <p:sp>
        <p:nvSpPr>
          <p:cNvPr id="75" name="Textebene 1…"/>
          <p:cNvSpPr txBox="1"/>
          <p:nvPr>
            <p:ph type="body" idx="1"/>
          </p:nvPr>
        </p:nvSpPr>
        <p:spPr>
          <a:xfrm>
            <a:off x="952500" y="1270000"/>
            <a:ext cx="11099800" cy="7213600"/>
          </a:xfrm>
          <a:prstGeom prst="rect">
            <a:avLst/>
          </a:prstGeom>
        </p:spPr>
        <p:txBody>
          <a:bodyPr/>
          <a:lstStyle/>
          <a:p>
            <a:pPr/>
            <a:r>
              <a:t>Textebene 1</a:t>
            </a:r>
          </a:p>
          <a:p>
            <a:pPr lvl="1"/>
            <a:r>
              <a:t>Textebene 2</a:t>
            </a:r>
          </a:p>
          <a:p>
            <a:pPr lvl="2"/>
            <a:r>
              <a:t>Textebene 3</a:t>
            </a:r>
          </a:p>
          <a:p>
            <a:pPr lvl="3"/>
            <a:r>
              <a:t>Textebene 4</a:t>
            </a:r>
          </a:p>
          <a:p>
            <a:pPr lvl="4"/>
            <a:r>
              <a:t>Textebene 5</a:t>
            </a:r>
          </a:p>
        </p:txBody>
      </p:sp>
      <p:sp>
        <p:nvSpPr>
          <p:cNvPr id="76"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Foto - 3 Stück">
    <p:spTree>
      <p:nvGrpSpPr>
        <p:cNvPr id="1" name=""/>
        <p:cNvGrpSpPr/>
        <p:nvPr/>
      </p:nvGrpSpPr>
      <p:grpSpPr>
        <a:xfrm>
          <a:off x="0" y="0"/>
          <a:ext cx="0" cy="0"/>
          <a:chOff x="0" y="0"/>
          <a:chExt cx="0" cy="0"/>
        </a:xfrm>
      </p:grpSpPr>
      <p:sp>
        <p:nvSpPr>
          <p:cNvPr id="83" name="Bild"/>
          <p:cNvSpPr/>
          <p:nvPr>
            <p:ph type="pic" sz="half" idx="13"/>
          </p:nvPr>
        </p:nvSpPr>
        <p:spPr>
          <a:xfrm>
            <a:off x="952500" y="889000"/>
            <a:ext cx="5334000" cy="7975600"/>
          </a:xfrm>
          <a:prstGeom prst="rect">
            <a:avLst/>
          </a:prstGeom>
        </p:spPr>
        <p:txBody>
          <a:bodyPr lIns="91439" tIns="45719" rIns="91439" bIns="45719" anchor="t">
            <a:noAutofit/>
          </a:bodyPr>
          <a:lstStyle/>
          <a:p>
            <a:pPr/>
          </a:p>
        </p:txBody>
      </p:sp>
      <p:sp>
        <p:nvSpPr>
          <p:cNvPr id="84" name="Bild"/>
          <p:cNvSpPr/>
          <p:nvPr>
            <p:ph type="pic" sz="quarter" idx="14"/>
          </p:nvPr>
        </p:nvSpPr>
        <p:spPr>
          <a:xfrm>
            <a:off x="6718300" y="5092700"/>
            <a:ext cx="5334000" cy="3771900"/>
          </a:xfrm>
          <a:prstGeom prst="rect">
            <a:avLst/>
          </a:prstGeom>
        </p:spPr>
        <p:txBody>
          <a:bodyPr lIns="91439" tIns="45719" rIns="91439" bIns="45719" anchor="t">
            <a:noAutofit/>
          </a:bodyPr>
          <a:lstStyle/>
          <a:p>
            <a:pPr/>
          </a:p>
        </p:txBody>
      </p:sp>
      <p:sp>
        <p:nvSpPr>
          <p:cNvPr id="85" name="Bild"/>
          <p:cNvSpPr/>
          <p:nvPr>
            <p:ph type="pic" sz="quarter" idx="15"/>
          </p:nvPr>
        </p:nvSpPr>
        <p:spPr>
          <a:xfrm>
            <a:off x="6724518" y="889000"/>
            <a:ext cx="5334001" cy="3771900"/>
          </a:xfrm>
          <a:prstGeom prst="rect">
            <a:avLst/>
          </a:prstGeom>
        </p:spPr>
        <p:txBody>
          <a:bodyPr lIns="91439" tIns="45719" rIns="91439" bIns="45719" anchor="t">
            <a:noAutofit/>
          </a:bodyPr>
          <a:lstStyle/>
          <a:p>
            <a:pPr/>
          </a:p>
        </p:txBody>
      </p:sp>
      <p:sp>
        <p:nvSpPr>
          <p:cNvPr id="86" name="Folien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Titeltext"/>
          <p:cNvSpPr txBox="1"/>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Titeltext</a:t>
            </a:r>
          </a:p>
        </p:txBody>
      </p:sp>
      <p:sp>
        <p:nvSpPr>
          <p:cNvPr id="3" name="Textebene 1…"/>
          <p:cNvSpPr txBox="1"/>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Textebene 1</a:t>
            </a:r>
          </a:p>
          <a:p>
            <a:pPr lvl="1"/>
            <a:r>
              <a:t>Textebene 2</a:t>
            </a:r>
          </a:p>
          <a:p>
            <a:pPr lvl="2"/>
            <a:r>
              <a:t>Textebene 3</a:t>
            </a:r>
          </a:p>
          <a:p>
            <a:pPr lvl="3"/>
            <a:r>
              <a:t>Textebene 4</a:t>
            </a:r>
          </a:p>
          <a:p>
            <a:pPr lvl="4"/>
            <a:r>
              <a:t>Textebene 5</a:t>
            </a:r>
          </a:p>
        </p:txBody>
      </p:sp>
      <p:sp>
        <p:nvSpPr>
          <p:cNvPr id="4" name="Foliennummer"/>
          <p:cNvSpPr txBox="1"/>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 Id="rId3" Type="http://schemas.openxmlformats.org/officeDocument/2006/relationships/image" Target="../media/image8.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 Id="rId3" Type="http://schemas.openxmlformats.org/officeDocument/2006/relationships/image" Target="../media/image10.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4.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15.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rvh@informatik.uni-kiel.de?subject=" TargetMode="External"/></Relationships>

</file>

<file path=ppt/slides/_rels/slide2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png"/><Relationship Id="rId3" Type="http://schemas.openxmlformats.org/officeDocument/2006/relationships/image" Target="../media/image21.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2.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4.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5.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png"/><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5.png"/><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8" Type="http://schemas.openxmlformats.org/officeDocument/2006/relationships/image" Target="../media/image41.png"/><Relationship Id="rId9" Type="http://schemas.openxmlformats.org/officeDocument/2006/relationships/image" Target="../media/image42.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36.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43.png"/><Relationship Id="rId3" Type="http://schemas.openxmlformats.org/officeDocument/2006/relationships/image" Target="../media/image4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png"/><Relationship Id="rId3" Type="http://schemas.openxmlformats.org/officeDocument/2006/relationships/image" Target="../media/image4.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45.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43.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46.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52.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47.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54.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48.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9.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50.png"/></Relationships>

</file>

<file path=ppt/slides/_rels/slide57.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51.png"/></Relationships>

</file>

<file path=ppt/slides/_rels/slide58.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52.png"/><Relationship Id="rId3" Type="http://schemas.openxmlformats.org/officeDocument/2006/relationships/image" Target="../media/image53.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54.png"/><Relationship Id="rId3" Type="http://schemas.openxmlformats.org/officeDocument/2006/relationships/image" Target="../media/image55.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56.png"/><Relationship Id="rId3" Type="http://schemas.openxmlformats.org/officeDocument/2006/relationships/image" Target="../media/image57.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image" Target="../media/image60.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1.png"/><Relationship Id="rId3" Type="http://schemas.openxmlformats.org/officeDocument/2006/relationships/image" Target="../media/image62.png"/></Relationships>

</file>

<file path=ppt/slides/_rels/slide63.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3.png"/><Relationship Id="rId3" Type="http://schemas.openxmlformats.org/officeDocument/2006/relationships/image" Target="../media/image64.png"/><Relationship Id="rId4" Type="http://schemas.openxmlformats.org/officeDocument/2006/relationships/image" Target="../media/image65.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6.png"/><Relationship Id="rId3" Type="http://schemas.openxmlformats.org/officeDocument/2006/relationships/image" Target="../media/image67.png"/></Relationships>

</file>

<file path=ppt/slides/_rels/slide65.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8.png"/><Relationship Id="rId3" Type="http://schemas.openxmlformats.org/officeDocument/2006/relationships/image" Target="../media/image69.png"/><Relationship Id="rId4" Type="http://schemas.openxmlformats.org/officeDocument/2006/relationships/image" Target="../media/image70.png"/></Relationships>

</file>

<file path=ppt/slides/_rels/slide66.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71.png"/><Relationship Id="rId3" Type="http://schemas.openxmlformats.org/officeDocument/2006/relationships/image" Target="../media/image72.png"/><Relationship Id="rId4" Type="http://schemas.openxmlformats.org/officeDocument/2006/relationships/image" Target="../media/image73.png"/></Relationships>

</file>

<file path=ppt/slides/_rels/slide67.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74.png"/></Relationships>

</file>

<file path=ppt/slides/_rels/slide68.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75.png"/><Relationship Id="rId3" Type="http://schemas.openxmlformats.org/officeDocument/2006/relationships/image" Target="../media/image76.png"/></Relationships>

</file>

<file path=ppt/slides/_rels/slide69.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7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70.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9" name="5-Minute Review"/>
          <p:cNvSpPr txBox="1"/>
          <p:nvPr>
            <p:ph type="title"/>
          </p:nvPr>
        </p:nvSpPr>
        <p:spPr>
          <a:prstGeom prst="rect">
            <a:avLst/>
          </a:prstGeom>
        </p:spPr>
        <p:txBody>
          <a:bodyPr/>
          <a:lstStyle/>
          <a:p>
            <a:pPr/>
            <a:r>
              <a:t>5-Minute Review</a:t>
            </a:r>
          </a:p>
        </p:txBody>
      </p:sp>
      <p:sp>
        <p:nvSpPr>
          <p:cNvPr id="210" name="When are trees simply isomorphic?…"/>
          <p:cNvSpPr txBox="1"/>
          <p:nvPr>
            <p:ph type="body" idx="1"/>
          </p:nvPr>
        </p:nvSpPr>
        <p:spPr>
          <a:prstGeom prst="rect">
            <a:avLst/>
          </a:prstGeom>
        </p:spPr>
        <p:txBody>
          <a:bodyPr/>
          <a:lstStyle/>
          <a:p>
            <a:pPr marL="539750" indent="-539750" defTabSz="496570">
              <a:spcBef>
                <a:spcPts val="3500"/>
              </a:spcBef>
              <a:buSzPct val="100000"/>
              <a:buAutoNum type="arabicPeriod" startAt="1"/>
              <a:defRPr sz="3060"/>
            </a:pPr>
            <a:r>
              <a:t>When are trees </a:t>
            </a:r>
            <a:r>
              <a:rPr i="1">
                <a:latin typeface="Helvetica"/>
                <a:ea typeface="Helvetica"/>
                <a:cs typeface="Helvetica"/>
                <a:sym typeface="Helvetica"/>
              </a:rPr>
              <a:t>simply isomorphic</a:t>
            </a:r>
            <a:r>
              <a:t>?</a:t>
            </a:r>
          </a:p>
          <a:p>
            <a:pPr marL="539750" indent="-539750" defTabSz="496570">
              <a:spcBef>
                <a:spcPts val="3500"/>
              </a:spcBef>
              <a:buSzPct val="100000"/>
              <a:buAutoNum type="arabicPeriod" startAt="1"/>
              <a:defRPr sz="3060"/>
            </a:pPr>
            <a:r>
              <a:t>How does the </a:t>
            </a:r>
            <a:r>
              <a:rPr i="1">
                <a:latin typeface="Helvetica"/>
                <a:ea typeface="Helvetica"/>
                <a:cs typeface="Helvetica"/>
                <a:sym typeface="Helvetica"/>
              </a:rPr>
              <a:t>Inorder tree layout algorithm</a:t>
            </a:r>
            <a:r>
              <a:t> work? Which tree drawing requirements does it fulfill? </a:t>
            </a:r>
            <a:br/>
            <a:r>
              <a:t>What is its main drawback?</a:t>
            </a:r>
          </a:p>
          <a:p>
            <a:pPr marL="539750" indent="-539750" defTabSz="496570">
              <a:spcBef>
                <a:spcPts val="3500"/>
              </a:spcBef>
              <a:buSzPct val="100000"/>
              <a:buAutoNum type="arabicPeriod" startAt="1"/>
              <a:defRPr sz="3060"/>
            </a:pPr>
            <a:r>
              <a:t>How does the algorithm by Whetherell and Shannon (WS) work? How efficient is it?  How does it achieve that? Drawback?</a:t>
            </a:r>
          </a:p>
          <a:p>
            <a:pPr marL="539750" indent="-539750" defTabSz="496570">
              <a:spcBef>
                <a:spcPts val="3500"/>
              </a:spcBef>
              <a:buSzPct val="100000"/>
              <a:buAutoNum type="arabicPeriod" startAt="1"/>
              <a:defRPr sz="3060"/>
            </a:pPr>
            <a:r>
              <a:t>Are isomorphy preservation and minimum width always compatible with each other?</a:t>
            </a:r>
          </a:p>
          <a:p>
            <a:pPr marL="539750" indent="-539750" defTabSz="496570">
              <a:spcBef>
                <a:spcPts val="3500"/>
              </a:spcBef>
              <a:buSzPct val="100000"/>
              <a:buAutoNum type="arabicPeriod" startAt="1"/>
              <a:defRPr sz="3060"/>
            </a:pPr>
            <a:r>
              <a:t>Compared to WS, what is the advantage of the algorithm by Reingold and Tilford (RT)? What is its complexity?</a:t>
            </a:r>
          </a:p>
        </p:txBody>
      </p:sp>
      <p:sp>
        <p:nvSpPr>
          <p:cNvPr id="211" name="Foliennumm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0">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21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21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21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210">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210">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10"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5" name="Algorithm 2 („In-Order“)"/>
          <p:cNvSpPr txBox="1"/>
          <p:nvPr>
            <p:ph type="title"/>
          </p:nvPr>
        </p:nvSpPr>
        <p:spPr>
          <a:prstGeom prst="rect">
            <a:avLst/>
          </a:prstGeom>
        </p:spPr>
        <p:txBody>
          <a:bodyPr/>
          <a:lstStyle/>
          <a:p>
            <a:pPr/>
            <a:r>
              <a:t>Algorithm 2 („In-Order“)</a:t>
            </a:r>
          </a:p>
        </p:txBody>
      </p:sp>
      <p:sp>
        <p:nvSpPr>
          <p:cNvPr id="266"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67" name="Bild" descr="Bild"/>
          <p:cNvPicPr>
            <a:picLocks noChangeAspect="1"/>
          </p:cNvPicPr>
          <p:nvPr/>
        </p:nvPicPr>
        <p:blipFill>
          <a:blip r:embed="rId2">
            <a:extLst/>
          </a:blip>
          <a:stretch>
            <a:fillRect/>
          </a:stretch>
        </p:blipFill>
        <p:spPr>
          <a:xfrm>
            <a:off x="4761072" y="1898106"/>
            <a:ext cx="7785101" cy="6667501"/>
          </a:xfrm>
          <a:prstGeom prst="rect">
            <a:avLst/>
          </a:prstGeom>
          <a:ln w="12700">
            <a:miter lim="400000"/>
          </a:ln>
        </p:spPr>
      </p:pic>
      <p:pic>
        <p:nvPicPr>
          <p:cNvPr id="268" name="Bild" descr="Bild"/>
          <p:cNvPicPr>
            <a:picLocks noChangeAspect="1"/>
          </p:cNvPicPr>
          <p:nvPr/>
        </p:nvPicPr>
        <p:blipFill>
          <a:blip r:embed="rId3">
            <a:extLst/>
          </a:blip>
          <a:stretch>
            <a:fillRect/>
          </a:stretch>
        </p:blipFill>
        <p:spPr>
          <a:xfrm>
            <a:off x="1625926" y="2012406"/>
            <a:ext cx="1524001" cy="6438901"/>
          </a:xfrm>
          <a:prstGeom prst="rect">
            <a:avLst/>
          </a:prstGeom>
          <a:ln w="12700">
            <a:miter lim="400000"/>
          </a:ln>
        </p:spPr>
      </p:pic>
      <p:sp>
        <p:nvSpPr>
          <p:cNvPr id="269" name="[Whetherell, Shannon 1979]"/>
          <p:cNvSpPr txBox="1"/>
          <p:nvPr/>
        </p:nvSpPr>
        <p:spPr>
          <a:xfrm>
            <a:off x="9442964" y="7889990"/>
            <a:ext cx="3258059"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[Whetherell, Shannon 1979]</a:t>
            </a:r>
          </a:p>
        </p:txBody>
      </p:sp>
      <p:sp>
        <p:nvSpPr>
          <p:cNvPr id="270" name="Best drawing"/>
          <p:cNvSpPr txBox="1"/>
          <p:nvPr/>
        </p:nvSpPr>
        <p:spPr>
          <a:xfrm>
            <a:off x="984322" y="8376710"/>
            <a:ext cx="2807209"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lvl1pPr>
          </a:lstStyle>
          <a:p>
            <a:pPr/>
            <a:r>
              <a:t>Best drawing</a:t>
            </a:r>
          </a:p>
        </p:txBody>
      </p:sp>
      <p:sp>
        <p:nvSpPr>
          <p:cNvPr id="271" name="In-order drawing"/>
          <p:cNvSpPr txBox="1"/>
          <p:nvPr/>
        </p:nvSpPr>
        <p:spPr>
          <a:xfrm>
            <a:off x="7397904" y="8376710"/>
            <a:ext cx="3509925" cy="647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lvl1pPr>
          </a:lstStyle>
          <a:p>
            <a:pPr/>
            <a:r>
              <a:t>In-order drawing</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67"/>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2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71" grpId="2"/>
      <p:bldP build="whole" bldLvl="1" animBg="1" rev="0" advAuto="0" spid="267"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3" name="Algorithm 3 („WS“)"/>
          <p:cNvSpPr txBox="1"/>
          <p:nvPr>
            <p:ph type="title"/>
          </p:nvPr>
        </p:nvSpPr>
        <p:spPr>
          <a:prstGeom prst="rect">
            <a:avLst/>
          </a:prstGeom>
        </p:spPr>
        <p:txBody>
          <a:bodyPr/>
          <a:lstStyle/>
          <a:p>
            <a:pPr/>
            <a:r>
              <a:t>Algorithm 3 („WS“)</a:t>
            </a:r>
          </a:p>
        </p:txBody>
      </p:sp>
      <p:sp>
        <p:nvSpPr>
          <p:cNvPr id="274" name="Merge ideas of Alg’s 1 and 2.…"/>
          <p:cNvSpPr txBox="1"/>
          <p:nvPr>
            <p:ph type="body" idx="1"/>
          </p:nvPr>
        </p:nvSpPr>
        <p:spPr>
          <a:xfrm>
            <a:off x="863600" y="1740568"/>
            <a:ext cx="11796692" cy="7745663"/>
          </a:xfrm>
          <a:prstGeom prst="rect">
            <a:avLst/>
          </a:prstGeom>
        </p:spPr>
        <p:txBody>
          <a:bodyPr/>
          <a:lstStyle/>
          <a:p>
            <a:pPr marL="0" indent="0" defTabSz="537463">
              <a:spcBef>
                <a:spcPts val="3800"/>
              </a:spcBef>
              <a:buSzTx/>
              <a:buNone/>
              <a:defRPr sz="3312"/>
            </a:pPr>
            <a:r>
              <a:t>Merge ideas of Alg’s 1 and 2. </a:t>
            </a:r>
          </a:p>
          <a:p>
            <a:pPr marL="0" indent="0" defTabSz="537463">
              <a:spcBef>
                <a:spcPts val="3800"/>
              </a:spcBef>
              <a:buSzTx/>
              <a:buNone/>
              <a:defRPr sz="3312"/>
            </a:pPr>
            <a:r>
              <a:t>First, postorder (bottom-up) traversal:</a:t>
            </a:r>
          </a:p>
          <a:p>
            <a:pPr marL="408940" indent="-408940" defTabSz="537463">
              <a:spcBef>
                <a:spcPts val="3800"/>
              </a:spcBef>
              <a:defRPr sz="3312"/>
            </a:pPr>
            <a:r>
              <a:t>Maintain </a:t>
            </a:r>
            <a:r>
              <a:rPr i="1">
                <a:latin typeface="Helvetica"/>
                <a:ea typeface="Helvetica"/>
                <a:cs typeface="Helvetica"/>
                <a:sym typeface="Helvetica"/>
              </a:rPr>
              <a:t>next available position</a:t>
            </a:r>
            <a:r>
              <a:t> for each level</a:t>
            </a:r>
          </a:p>
          <a:p>
            <a:pPr marL="408940" indent="-408940" defTabSz="537463">
              <a:spcBef>
                <a:spcPts val="3800"/>
              </a:spcBef>
              <a:defRPr sz="3312"/>
            </a:pPr>
            <a:r>
              <a:rPr i="1">
                <a:latin typeface="Helvetica"/>
                <a:ea typeface="Helvetica"/>
                <a:cs typeface="Helvetica"/>
                <a:sym typeface="Helvetica"/>
              </a:rPr>
              <a:t>Provisional place</a:t>
            </a:r>
            <a:r>
              <a:t> for internal node is average of child pos</a:t>
            </a:r>
          </a:p>
          <a:p>
            <a:pPr marL="408940" indent="-408940" defTabSz="537463">
              <a:spcBef>
                <a:spcPts val="3800"/>
              </a:spcBef>
              <a:defRPr sz="3312"/>
            </a:pPr>
            <a:r>
              <a:t>Shift subtrees if provisional place is too far left</a:t>
            </a:r>
          </a:p>
          <a:p>
            <a:pPr marL="0" indent="0" defTabSz="537463">
              <a:spcBef>
                <a:spcPts val="3800"/>
              </a:spcBef>
              <a:buSzTx/>
              <a:buNone/>
              <a:defRPr sz="3312"/>
            </a:pPr>
            <a:r>
              <a:t>For efficiency, do not shift subtrees immediately, but keep track of </a:t>
            </a:r>
            <a:r>
              <a:rPr i="1">
                <a:latin typeface="Helvetica"/>
                <a:ea typeface="Helvetica"/>
                <a:cs typeface="Helvetica"/>
                <a:sym typeface="Helvetica"/>
              </a:rPr>
              <a:t>modifiers</a:t>
            </a:r>
            <a:r>
              <a:t>; accumulate these in final preorder (top-down) pass</a:t>
            </a:r>
          </a:p>
          <a:p>
            <a:pPr marL="0" indent="0" defTabSz="537463">
              <a:spcBef>
                <a:spcPts val="3800"/>
              </a:spcBef>
              <a:buSzTx/>
              <a:buNone/>
              <a:defRPr sz="3312"/>
            </a:pPr>
            <a:r>
              <a:t>[Whetherell, Shannon 1979]</a:t>
            </a:r>
          </a:p>
        </p:txBody>
      </p:sp>
      <p:sp>
        <p:nvSpPr>
          <p:cNvPr id="275"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7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27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27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27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1" fill="hold">
                                  <p:stCondLst>
                                    <p:cond delay="0"/>
                                  </p:stCondLst>
                                  <p:iterate type="el" backwards="0">
                                    <p:tmAbs val="0"/>
                                  </p:iterate>
                                  <p:childTnLst>
                                    <p:set>
                                      <p:cBhvr>
                                        <p:cTn id="22" fill="hold"/>
                                        <p:tgtEl>
                                          <p:spTgt spid="274">
                                            <p:txEl>
                                              <p:pRg st="5" end="5"/>
                                            </p:txEl>
                                          </p:spTgt>
                                        </p:tgtEl>
                                        <p:attrNameLst>
                                          <p:attrName>style.visibility</p:attrName>
                                        </p:attrNameLst>
                                      </p:cBhvr>
                                      <p:to>
                                        <p:strVal val="visible"/>
                                      </p:to>
                                    </p:set>
                                  </p:childTnLst>
                                </p:cTn>
                              </p:par>
                            </p:childTnLst>
                          </p:cTn>
                        </p:par>
                        <p:par>
                          <p:cTn id="23" fill="hold">
                            <p:stCondLst>
                              <p:cond delay="0"/>
                            </p:stCondLst>
                            <p:childTnLst>
                              <p:par>
                                <p:cTn id="24" presetClass="entr" nodeType="afterEffect" presetSubtype="0" presetID="1" grpId="1" fill="hold">
                                  <p:stCondLst>
                                    <p:cond delay="0"/>
                                  </p:stCondLst>
                                  <p:iterate type="el" backwards="0">
                                    <p:tmAbs val="0"/>
                                  </p:iterate>
                                  <p:childTnLst>
                                    <p:set>
                                      <p:cBhvr>
                                        <p:cTn id="25" fill="hold"/>
                                        <p:tgtEl>
                                          <p:spTgt spid="274">
                                            <p:txEl>
                                              <p:pRg st="6" end="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74"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7" name="Algorithm 3 („WS“)"/>
          <p:cNvSpPr txBox="1"/>
          <p:nvPr>
            <p:ph type="title"/>
          </p:nvPr>
        </p:nvSpPr>
        <p:spPr>
          <a:prstGeom prst="rect">
            <a:avLst/>
          </a:prstGeom>
        </p:spPr>
        <p:txBody>
          <a:bodyPr/>
          <a:lstStyle/>
          <a:p>
            <a:pPr/>
            <a:r>
              <a:t>Algorithm 3 („WS“)</a:t>
            </a:r>
          </a:p>
        </p:txBody>
      </p:sp>
      <p:sp>
        <p:nvSpPr>
          <p:cNvPr id="278" name="&lt; x, modifier &gt;"/>
          <p:cNvSpPr txBox="1"/>
          <p:nvPr>
            <p:ph type="body" sz="quarter" idx="1"/>
          </p:nvPr>
        </p:nvSpPr>
        <p:spPr>
          <a:xfrm>
            <a:off x="1641726" y="8501781"/>
            <a:ext cx="3708646" cy="868443"/>
          </a:xfrm>
          <a:prstGeom prst="rect">
            <a:avLst/>
          </a:prstGeom>
        </p:spPr>
        <p:txBody>
          <a:bodyPr/>
          <a:lstStyle/>
          <a:p>
            <a:pPr marL="0" indent="0">
              <a:buSzTx/>
              <a:buNone/>
            </a:pPr>
            <a:r>
              <a:t>&lt; </a:t>
            </a:r>
            <a:r>
              <a:rPr i="1">
                <a:latin typeface="Helvetica"/>
                <a:ea typeface="Helvetica"/>
                <a:cs typeface="Helvetica"/>
                <a:sym typeface="Helvetica"/>
              </a:rPr>
              <a:t>x</a:t>
            </a:r>
            <a:r>
              <a:t>, modifier &gt;</a:t>
            </a:r>
          </a:p>
        </p:txBody>
      </p:sp>
      <p:sp>
        <p:nvSpPr>
          <p:cNvPr id="279" name="Foliennummer"/>
          <p:cNvSpPr txBox="1"/>
          <p:nvPr>
            <p:ph type="sldNum" sz="quarter" idx="4294967295"/>
          </p:nvPr>
        </p:nvSpPr>
        <p:spPr>
          <a:xfrm>
            <a:off x="6311798" y="9620250"/>
            <a:ext cx="368504"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80" name="[Whetherell, Shannon 1979]"/>
          <p:cNvSpPr txBox="1"/>
          <p:nvPr/>
        </p:nvSpPr>
        <p:spPr>
          <a:xfrm>
            <a:off x="9505622" y="8508918"/>
            <a:ext cx="3258059"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[Whetherell, Shannon 1979]</a:t>
            </a:r>
          </a:p>
        </p:txBody>
      </p:sp>
      <p:pic>
        <p:nvPicPr>
          <p:cNvPr id="281" name="Bild" descr="Bild"/>
          <p:cNvPicPr>
            <a:picLocks noChangeAspect="1"/>
          </p:cNvPicPr>
          <p:nvPr/>
        </p:nvPicPr>
        <p:blipFill>
          <a:blip r:embed="rId2">
            <a:extLst/>
          </a:blip>
          <a:stretch>
            <a:fillRect/>
          </a:stretch>
        </p:blipFill>
        <p:spPr>
          <a:xfrm>
            <a:off x="198237" y="2102812"/>
            <a:ext cx="5988149" cy="6240126"/>
          </a:xfrm>
          <a:prstGeom prst="rect">
            <a:avLst/>
          </a:prstGeom>
          <a:ln w="12700">
            <a:miter lim="400000"/>
          </a:ln>
        </p:spPr>
      </p:pic>
      <p:pic>
        <p:nvPicPr>
          <p:cNvPr id="282" name="Bild" descr="Bild"/>
          <p:cNvPicPr>
            <a:picLocks noChangeAspect="1"/>
          </p:cNvPicPr>
          <p:nvPr/>
        </p:nvPicPr>
        <p:blipFill>
          <a:blip r:embed="rId3">
            <a:extLst/>
          </a:blip>
          <a:stretch>
            <a:fillRect/>
          </a:stretch>
        </p:blipFill>
        <p:spPr>
          <a:xfrm>
            <a:off x="6671947" y="2147262"/>
            <a:ext cx="6134616" cy="624012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2"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84" name="Bild" descr="Bild"/>
          <p:cNvPicPr>
            <a:picLocks noChangeAspect="1"/>
          </p:cNvPicPr>
          <p:nvPr/>
        </p:nvPicPr>
        <p:blipFill>
          <a:blip r:embed="rId3">
            <a:extLst/>
          </a:blip>
          <a:stretch>
            <a:fillRect/>
          </a:stretch>
        </p:blipFill>
        <p:spPr>
          <a:xfrm>
            <a:off x="5396143" y="1844083"/>
            <a:ext cx="7280252" cy="6234240"/>
          </a:xfrm>
          <a:prstGeom prst="rect">
            <a:avLst/>
          </a:prstGeom>
          <a:ln w="12700">
            <a:miter lim="400000"/>
          </a:ln>
        </p:spPr>
      </p:pic>
      <p:sp>
        <p:nvSpPr>
          <p:cNvPr id="285" name="Algorithm 3 („WS“)"/>
          <p:cNvSpPr txBox="1"/>
          <p:nvPr>
            <p:ph type="title"/>
          </p:nvPr>
        </p:nvSpPr>
        <p:spPr>
          <a:prstGeom prst="rect">
            <a:avLst/>
          </a:prstGeom>
        </p:spPr>
        <p:txBody>
          <a:bodyPr/>
          <a:lstStyle/>
          <a:p>
            <a:pPr/>
            <a:r>
              <a:t>Algorithm 3 („WS“)</a:t>
            </a:r>
          </a:p>
        </p:txBody>
      </p:sp>
      <p:sp>
        <p:nvSpPr>
          <p:cNvPr id="286" name="Foliennummer"/>
          <p:cNvSpPr txBox="1"/>
          <p:nvPr>
            <p:ph type="sldNum" sz="quarter" idx="4294967295"/>
          </p:nvPr>
        </p:nvSpPr>
        <p:spPr>
          <a:xfrm>
            <a:off x="6318148" y="9181651"/>
            <a:ext cx="368504" cy="3810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87" name="[Reingold, Tilford 1981]"/>
          <p:cNvSpPr txBox="1"/>
          <p:nvPr/>
        </p:nvSpPr>
        <p:spPr>
          <a:xfrm>
            <a:off x="9526507" y="8237404"/>
            <a:ext cx="2777491"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[Reingold, Tilford 1981]</a:t>
            </a:r>
          </a:p>
        </p:txBody>
      </p:sp>
      <p:sp>
        <p:nvSpPr>
          <p:cNvPr id="288" name="Drawback:…"/>
          <p:cNvSpPr txBox="1"/>
          <p:nvPr>
            <p:ph type="body" sz="half" idx="1"/>
          </p:nvPr>
        </p:nvSpPr>
        <p:spPr>
          <a:xfrm>
            <a:off x="952500" y="4316348"/>
            <a:ext cx="11099800" cy="2678116"/>
          </a:xfrm>
          <a:prstGeom prst="rect">
            <a:avLst/>
          </a:prstGeom>
        </p:spPr>
        <p:txBody>
          <a:bodyPr/>
          <a:lstStyle/>
          <a:p>
            <a:pPr marL="0" indent="0">
              <a:buSzTx/>
              <a:buNone/>
            </a:pPr>
            <a:r>
              <a:rPr b="1">
                <a:latin typeface="Helvetica"/>
                <a:ea typeface="Helvetica"/>
                <a:cs typeface="Helvetica"/>
                <a:sym typeface="Helvetica"/>
              </a:rPr>
              <a:t>Drawback:</a:t>
            </a:r>
            <a:endParaRPr b="1">
              <a:latin typeface="Helvetica"/>
              <a:ea typeface="Helvetica"/>
              <a:cs typeface="Helvetica"/>
              <a:sym typeface="Helvetica"/>
            </a:endParaRPr>
          </a:p>
          <a:p>
            <a:pPr marL="0" indent="0">
              <a:buSzTx/>
              <a:buNone/>
            </a:pPr>
            <a:r>
              <a:t>unnecessarily wide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88">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28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288">
                                            <p:txEl>
                                              <p:pRg st="1" end="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88" grpId="1"/>
    </p:bldLst>
  </p:timing>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92" name="Bild" descr="Bild"/>
          <p:cNvPicPr>
            <a:picLocks noChangeAspect="1"/>
          </p:cNvPicPr>
          <p:nvPr/>
        </p:nvPicPr>
        <p:blipFill>
          <a:blip r:embed="rId2">
            <a:extLst/>
          </a:blip>
          <a:stretch>
            <a:fillRect/>
          </a:stretch>
        </p:blipFill>
        <p:spPr>
          <a:xfrm>
            <a:off x="5955496" y="1792290"/>
            <a:ext cx="6717133" cy="6880114"/>
          </a:xfrm>
          <a:prstGeom prst="rect">
            <a:avLst/>
          </a:prstGeom>
          <a:ln w="12700">
            <a:miter lim="400000"/>
          </a:ln>
        </p:spPr>
      </p:pic>
      <p:sp>
        <p:nvSpPr>
          <p:cNvPr id="293" name="Algorithm 4 („WS-opt“)"/>
          <p:cNvSpPr txBox="1"/>
          <p:nvPr>
            <p:ph type="title"/>
          </p:nvPr>
        </p:nvSpPr>
        <p:spPr>
          <a:prstGeom prst="rect">
            <a:avLst/>
          </a:prstGeom>
        </p:spPr>
        <p:txBody>
          <a:bodyPr/>
          <a:lstStyle/>
          <a:p>
            <a:pPr/>
            <a:r>
              <a:t>Algorithm 4 („WS-opt“)</a:t>
            </a:r>
          </a:p>
        </p:txBody>
      </p:sp>
      <p:sp>
        <p:nvSpPr>
          <p:cNvPr id="294" name="Modify Alg. 3 by shifting left subtrees left if possible…"/>
          <p:cNvSpPr txBox="1"/>
          <p:nvPr>
            <p:ph type="body" sz="half" idx="1"/>
          </p:nvPr>
        </p:nvSpPr>
        <p:spPr>
          <a:xfrm>
            <a:off x="952500" y="1880268"/>
            <a:ext cx="5969028" cy="7038114"/>
          </a:xfrm>
          <a:prstGeom prst="rect">
            <a:avLst/>
          </a:prstGeom>
        </p:spPr>
        <p:txBody>
          <a:bodyPr/>
          <a:lstStyle/>
          <a:p>
            <a:pPr marL="0" indent="0">
              <a:buSzTx/>
              <a:buNone/>
            </a:pPr>
            <a:r>
              <a:t>Modify Alg. 3 by shifting left subtrees left if possible</a:t>
            </a:r>
          </a:p>
          <a:p>
            <a:pPr marL="0" indent="0">
              <a:buSzTx/>
              <a:buNone/>
            </a:pPr>
            <a:r>
              <a:rPr b="1">
                <a:latin typeface="Helvetica"/>
                <a:ea typeface="Helvetica"/>
                <a:cs typeface="Helvetica"/>
                <a:sym typeface="Helvetica"/>
              </a:rPr>
              <a:t>Drawback:</a:t>
            </a:r>
            <a:r>
              <a:t> </a:t>
            </a:r>
          </a:p>
          <a:p>
            <a:pPr marL="0" indent="0">
              <a:spcBef>
                <a:spcPts val="0"/>
              </a:spcBef>
              <a:buSzTx/>
              <a:buNone/>
            </a:pPr>
            <a:r>
              <a:t>does not preserve simple </a:t>
            </a:r>
            <a:br/>
            <a:r>
              <a:t>isomorphy</a:t>
            </a:r>
          </a:p>
          <a:p>
            <a:pPr marL="0" indent="0">
              <a:buSzTx/>
              <a:buNone/>
            </a:pPr>
            <a:r>
              <a:t>[Whetherell, Shannon </a:t>
            </a:r>
            <a:br/>
            <a:r>
              <a:t>1979]</a:t>
            </a:r>
          </a:p>
        </p:txBody>
      </p:sp>
      <p:sp>
        <p:nvSpPr>
          <p:cNvPr id="295"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96" name="[Reingold, Tilford 1981]"/>
          <p:cNvSpPr txBox="1"/>
          <p:nvPr/>
        </p:nvSpPr>
        <p:spPr>
          <a:xfrm>
            <a:off x="9985992" y="8634232"/>
            <a:ext cx="2777491"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[Reingold, Tilford 1981]</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9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294">
                                            <p:txEl>
                                              <p:pRg st="2" end="2"/>
                                            </p:txEl>
                                          </p:spTgt>
                                        </p:tgtEl>
                                        <p:attrNameLst>
                                          <p:attrName>style.visibility</p:attrName>
                                        </p:attrNameLst>
                                      </p:cBhvr>
                                      <p:to>
                                        <p:strVal val="visible"/>
                                      </p:to>
                                    </p:set>
                                  </p:childTnLst>
                                </p:cTn>
                              </p:par>
                            </p:childTnLst>
                          </p:cTn>
                        </p:par>
                        <p:par>
                          <p:cTn id="11" fill="hold">
                            <p:stCondLst>
                              <p:cond delay="0"/>
                            </p:stCondLst>
                            <p:childTnLst>
                              <p:par>
                                <p:cTn id="12" presetClass="entr" nodeType="afterEffect" presetSubtype="0" presetID="1" grpId="1" fill="hold">
                                  <p:stCondLst>
                                    <p:cond delay="0"/>
                                  </p:stCondLst>
                                  <p:iterate type="el" backwards="0">
                                    <p:tmAbs val="0"/>
                                  </p:iterate>
                                  <p:childTnLst>
                                    <p:set>
                                      <p:cBhvr>
                                        <p:cTn id="13" fill="hold"/>
                                        <p:tgtEl>
                                          <p:spTgt spid="294">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94"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8" name="Algorithm 3 („WS“)"/>
          <p:cNvSpPr txBox="1"/>
          <p:nvPr>
            <p:ph type="title"/>
          </p:nvPr>
        </p:nvSpPr>
        <p:spPr>
          <a:prstGeom prst="rect">
            <a:avLst/>
          </a:prstGeom>
        </p:spPr>
        <p:txBody>
          <a:bodyPr/>
          <a:lstStyle/>
          <a:p>
            <a:pPr/>
            <a:r>
              <a:t>Algorithm 3 („WS“)</a:t>
            </a:r>
          </a:p>
        </p:txBody>
      </p:sp>
      <p:sp>
        <p:nvSpPr>
          <p:cNvPr id="299"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00" name="[Reingold, Tilford 1981]"/>
          <p:cNvSpPr txBox="1"/>
          <p:nvPr/>
        </p:nvSpPr>
        <p:spPr>
          <a:xfrm>
            <a:off x="5286124" y="8713234"/>
            <a:ext cx="2777491"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[Reingold, Tilford 1981]</a:t>
            </a:r>
          </a:p>
        </p:txBody>
      </p:sp>
      <p:pic>
        <p:nvPicPr>
          <p:cNvPr id="301" name="Bild" descr="Bild"/>
          <p:cNvPicPr>
            <a:picLocks noChangeAspect="1"/>
          </p:cNvPicPr>
          <p:nvPr/>
        </p:nvPicPr>
        <p:blipFill>
          <a:blip r:embed="rId3">
            <a:extLst/>
          </a:blip>
          <a:stretch>
            <a:fillRect/>
          </a:stretch>
        </p:blipFill>
        <p:spPr>
          <a:xfrm>
            <a:off x="1397331" y="1771453"/>
            <a:ext cx="3915710" cy="6750395"/>
          </a:xfrm>
          <a:prstGeom prst="rect">
            <a:avLst/>
          </a:prstGeom>
          <a:ln w="12700">
            <a:miter lim="400000"/>
          </a:ln>
        </p:spPr>
      </p:pic>
      <p:pic>
        <p:nvPicPr>
          <p:cNvPr id="302" name="Bild" descr="Bild"/>
          <p:cNvPicPr>
            <a:picLocks noChangeAspect="1"/>
          </p:cNvPicPr>
          <p:nvPr/>
        </p:nvPicPr>
        <p:blipFill>
          <a:blip r:embed="rId4">
            <a:extLst/>
          </a:blip>
          <a:stretch>
            <a:fillRect/>
          </a:stretch>
        </p:blipFill>
        <p:spPr>
          <a:xfrm>
            <a:off x="8082643" y="1771453"/>
            <a:ext cx="3845749" cy="6750395"/>
          </a:xfrm>
          <a:prstGeom prst="rect">
            <a:avLst/>
          </a:prstGeom>
          <a:ln w="12700">
            <a:miter lim="400000"/>
          </a:ln>
        </p:spPr>
      </p:pic>
      <p:sp>
        <p:nvSpPr>
          <p:cNvPr id="303" name="Drawback:…"/>
          <p:cNvSpPr txBox="1"/>
          <p:nvPr>
            <p:ph type="body" sz="quarter" idx="1"/>
          </p:nvPr>
        </p:nvSpPr>
        <p:spPr>
          <a:xfrm>
            <a:off x="5037340" y="3717911"/>
            <a:ext cx="5969029" cy="2857479"/>
          </a:xfrm>
          <a:prstGeom prst="rect">
            <a:avLst/>
          </a:prstGeom>
        </p:spPr>
        <p:txBody>
          <a:bodyPr/>
          <a:lstStyle/>
          <a:p>
            <a:pPr marL="0" indent="0">
              <a:buSzTx/>
              <a:buNone/>
            </a:pPr>
            <a:r>
              <a:rPr b="1">
                <a:latin typeface="Helvetica"/>
                <a:ea typeface="Helvetica"/>
                <a:cs typeface="Helvetica"/>
                <a:sym typeface="Helvetica"/>
              </a:rPr>
              <a:t>Drawback:</a:t>
            </a:r>
            <a:r>
              <a:t> </a:t>
            </a:r>
          </a:p>
          <a:p>
            <a:pPr marL="0" indent="0">
              <a:spcBef>
                <a:spcPts val="0"/>
              </a:spcBef>
              <a:buSzTx/>
              <a:buNone/>
            </a:pPr>
            <a:r>
              <a:t>does not preserve </a:t>
            </a:r>
          </a:p>
          <a:p>
            <a:pPr marL="0" indent="0">
              <a:spcBef>
                <a:spcPts val="0"/>
              </a:spcBef>
              <a:buSzTx/>
              <a:buNone/>
            </a:pPr>
            <a:r>
              <a:t>axial isomorphy</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303">
                                            <p:bg/>
                                          </p:spTgt>
                                        </p:tgtEl>
                                        <p:attrNameLst>
                                          <p:attrName>style.visibility</p:attrName>
                                        </p:attrNameLst>
                                      </p:cBhvr>
                                      <p:to>
                                        <p:strVal val="visible"/>
                                      </p:to>
                                    </p:set>
                                  </p:childTnLst>
                                </p:cTn>
                              </p:par>
                              <p:par>
                                <p:cTn id="11" presetClass="entr" nodeType="withEffect" presetSubtype="0" presetID="1" grpId="2" fill="hold">
                                  <p:stCondLst>
                                    <p:cond delay="0"/>
                                  </p:stCondLst>
                                  <p:iterate type="el" backwards="0">
                                    <p:tmAbs val="0"/>
                                  </p:iterate>
                                  <p:childTnLst>
                                    <p:set>
                                      <p:cBhvr>
                                        <p:cTn id="12" fill="hold"/>
                                        <p:tgtEl>
                                          <p:spTgt spid="30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2" fill="hold">
                                  <p:stCondLst>
                                    <p:cond delay="0"/>
                                  </p:stCondLst>
                                  <p:iterate type="el" backwards="0">
                                    <p:tmAbs val="0"/>
                                  </p:iterate>
                                  <p:childTnLst>
                                    <p:set>
                                      <p:cBhvr>
                                        <p:cTn id="16" fill="hold"/>
                                        <p:tgtEl>
                                          <p:spTgt spid="303">
                                            <p:txEl>
                                              <p:pRg st="1" end="1"/>
                                            </p:txEl>
                                          </p:spTgt>
                                        </p:tgtEl>
                                        <p:attrNameLst>
                                          <p:attrName>style.visibility</p:attrName>
                                        </p:attrNameLst>
                                      </p:cBhvr>
                                      <p:to>
                                        <p:strVal val="visible"/>
                                      </p:to>
                                    </p:set>
                                  </p:childTnLst>
                                </p:cTn>
                              </p:par>
                            </p:childTnLst>
                          </p:cTn>
                        </p:par>
                        <p:par>
                          <p:cTn id="17" fill="hold">
                            <p:stCondLst>
                              <p:cond delay="0"/>
                            </p:stCondLst>
                            <p:childTnLst>
                              <p:par>
                                <p:cTn id="18" presetClass="entr" nodeType="afterEffect" presetSubtype="0" presetID="1" grpId="2" fill="hold">
                                  <p:stCondLst>
                                    <p:cond delay="0"/>
                                  </p:stCondLst>
                                  <p:iterate type="el" backwards="0">
                                    <p:tmAbs val="0"/>
                                  </p:iterate>
                                  <p:childTnLst>
                                    <p:set>
                                      <p:cBhvr>
                                        <p:cTn id="19" fill="hold"/>
                                        <p:tgtEl>
                                          <p:spTgt spid="303">
                                            <p:txEl>
                                              <p:pRg st="2" end="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02" grpId="1"/>
      <p:bldP build="p" bldLvl="5" animBg="1" rev="0" advAuto="0" spid="303" grpId="2"/>
    </p:bldLst>
  </p:timing>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7" name="Isomorphy Preservation vs. Minimum Width"/>
          <p:cNvSpPr txBox="1"/>
          <p:nvPr>
            <p:ph type="title"/>
          </p:nvPr>
        </p:nvSpPr>
        <p:spPr>
          <a:xfrm>
            <a:off x="952500" y="283445"/>
            <a:ext cx="11099800" cy="2159001"/>
          </a:xfrm>
          <a:prstGeom prst="rect">
            <a:avLst/>
          </a:prstGeom>
        </p:spPr>
        <p:txBody>
          <a:bodyPr/>
          <a:lstStyle>
            <a:lvl1pPr defTabSz="490727">
              <a:defRPr sz="6719"/>
            </a:lvl1pPr>
          </a:lstStyle>
          <a:p>
            <a:pPr/>
            <a:r>
              <a:t>Isomorphy Preservation vs. Minimum Width</a:t>
            </a:r>
          </a:p>
        </p:txBody>
      </p:sp>
      <p:sp>
        <p:nvSpPr>
          <p:cNvPr id="308"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09" name="[Reingold, Tilford 1981]"/>
          <p:cNvSpPr txBox="1"/>
          <p:nvPr/>
        </p:nvSpPr>
        <p:spPr>
          <a:xfrm>
            <a:off x="9401193" y="8481358"/>
            <a:ext cx="2777491"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[Reingold, Tilford 1981]</a:t>
            </a:r>
          </a:p>
        </p:txBody>
      </p:sp>
      <p:pic>
        <p:nvPicPr>
          <p:cNvPr id="310" name="Bild" descr="Bild"/>
          <p:cNvPicPr>
            <a:picLocks noChangeAspect="1"/>
          </p:cNvPicPr>
          <p:nvPr/>
        </p:nvPicPr>
        <p:blipFill>
          <a:blip r:embed="rId3">
            <a:extLst/>
          </a:blip>
          <a:stretch>
            <a:fillRect/>
          </a:stretch>
        </p:blipFill>
        <p:spPr>
          <a:xfrm>
            <a:off x="4191000" y="2503341"/>
            <a:ext cx="5188212" cy="6499518"/>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4" name="Algorithm 5 („RT“)"/>
          <p:cNvSpPr txBox="1"/>
          <p:nvPr>
            <p:ph type="title"/>
          </p:nvPr>
        </p:nvSpPr>
        <p:spPr>
          <a:prstGeom prst="rect">
            <a:avLst/>
          </a:prstGeom>
        </p:spPr>
        <p:txBody>
          <a:bodyPr/>
          <a:lstStyle/>
          <a:p>
            <a:pPr/>
            <a:r>
              <a:t>Algorithm 5 („RT“)</a:t>
            </a:r>
          </a:p>
        </p:txBody>
      </p:sp>
      <p:sp>
        <p:nvSpPr>
          <p:cNvPr id="315" name="Base Case: If tree T consists of a single vertex, drawing is trivial.…"/>
          <p:cNvSpPr txBox="1"/>
          <p:nvPr>
            <p:ph type="body" idx="1"/>
          </p:nvPr>
        </p:nvSpPr>
        <p:spPr>
          <a:xfrm>
            <a:off x="1123419" y="2251560"/>
            <a:ext cx="11099801" cy="7003081"/>
          </a:xfrm>
          <a:prstGeom prst="rect">
            <a:avLst/>
          </a:prstGeom>
        </p:spPr>
        <p:txBody>
          <a:bodyPr/>
          <a:lstStyle/>
          <a:p>
            <a:pPr marL="0" indent="0" defTabSz="490727">
              <a:spcBef>
                <a:spcPts val="3500"/>
              </a:spcBef>
              <a:buSzTx/>
              <a:buNone/>
              <a:defRPr sz="3024"/>
            </a:pPr>
            <a:r>
              <a:rPr b="1">
                <a:latin typeface="Helvetica"/>
                <a:ea typeface="Helvetica"/>
                <a:cs typeface="Helvetica"/>
                <a:sym typeface="Helvetica"/>
              </a:rPr>
              <a:t>Base Case:</a:t>
            </a:r>
            <a:r>
              <a:t> If tree </a:t>
            </a:r>
            <a:r>
              <a:rPr i="1">
                <a:latin typeface="Helvetica"/>
                <a:ea typeface="Helvetica"/>
                <a:cs typeface="Helvetica"/>
                <a:sym typeface="Helvetica"/>
              </a:rPr>
              <a:t>T</a:t>
            </a:r>
            <a:r>
              <a:t> consists of a single vertex, drawing is trivial.</a:t>
            </a:r>
          </a:p>
          <a:p>
            <a:pPr marL="0" indent="0" defTabSz="490727">
              <a:spcBef>
                <a:spcPts val="3500"/>
              </a:spcBef>
              <a:buSzTx/>
              <a:buNone/>
              <a:defRPr sz="3024"/>
            </a:pPr>
            <a:r>
              <a:rPr b="1">
                <a:latin typeface="Helvetica"/>
                <a:ea typeface="Helvetica"/>
                <a:cs typeface="Helvetica"/>
                <a:sym typeface="Helvetica"/>
              </a:rPr>
              <a:t>Divide:</a:t>
            </a:r>
            <a:r>
              <a:t> Recursively draw left and right subtree of </a:t>
            </a:r>
            <a:r>
              <a:rPr i="1">
                <a:latin typeface="Helvetica"/>
                <a:ea typeface="Helvetica"/>
                <a:cs typeface="Helvetica"/>
                <a:sym typeface="Helvetica"/>
              </a:rPr>
              <a:t>T</a:t>
            </a:r>
          </a:p>
          <a:p>
            <a:pPr marL="0" indent="0" defTabSz="490727">
              <a:spcBef>
                <a:spcPts val="3500"/>
              </a:spcBef>
              <a:buSzTx/>
              <a:buNone/>
              <a:defRPr sz="3024"/>
            </a:pPr>
            <a:r>
              <a:rPr b="1">
                <a:latin typeface="Helvetica"/>
                <a:ea typeface="Helvetica"/>
                <a:cs typeface="Helvetica"/>
                <a:sym typeface="Helvetica"/>
              </a:rPr>
              <a:t>Conquer:</a:t>
            </a:r>
            <a:r>
              <a:t> Move drawings of subtrees to each other until horizontal distance </a:t>
            </a:r>
            <a:r>
              <a:rPr i="1">
                <a:latin typeface="Helvetica"/>
                <a:ea typeface="Helvetica"/>
                <a:cs typeface="Helvetica"/>
                <a:sym typeface="Helvetica"/>
              </a:rPr>
              <a:t>h</a:t>
            </a:r>
            <a:r>
              <a:t> becomes minimal. </a:t>
            </a:r>
            <a:br/>
            <a:r>
              <a:t>Center root </a:t>
            </a:r>
            <a:r>
              <a:rPr i="1">
                <a:latin typeface="Helvetica"/>
                <a:ea typeface="Helvetica"/>
                <a:cs typeface="Helvetica"/>
                <a:sym typeface="Helvetica"/>
              </a:rPr>
              <a:t>r</a:t>
            </a:r>
            <a:r>
              <a:t> of </a:t>
            </a:r>
            <a:r>
              <a:rPr i="1">
                <a:latin typeface="Helvetica"/>
                <a:ea typeface="Helvetica"/>
                <a:cs typeface="Helvetica"/>
                <a:sym typeface="Helvetica"/>
              </a:rPr>
              <a:t>T</a:t>
            </a:r>
            <a:r>
              <a:t> above subtrees; may increase </a:t>
            </a:r>
            <a:r>
              <a:rPr i="1">
                <a:latin typeface="Helvetica"/>
                <a:ea typeface="Helvetica"/>
                <a:cs typeface="Helvetica"/>
                <a:sym typeface="Helvetica"/>
              </a:rPr>
              <a:t>h</a:t>
            </a:r>
            <a:r>
              <a:t> by 1 if needed to place </a:t>
            </a:r>
            <a:r>
              <a:rPr i="1">
                <a:latin typeface="Helvetica"/>
                <a:ea typeface="Helvetica"/>
                <a:cs typeface="Helvetica"/>
                <a:sym typeface="Helvetica"/>
              </a:rPr>
              <a:t>r</a:t>
            </a:r>
            <a:r>
              <a:t> at integer coordinates. </a:t>
            </a:r>
            <a:br/>
            <a:r>
              <a:t>If </a:t>
            </a:r>
            <a:r>
              <a:rPr i="1">
                <a:latin typeface="Helvetica"/>
                <a:ea typeface="Helvetica"/>
                <a:cs typeface="Helvetica"/>
                <a:sym typeface="Helvetica"/>
              </a:rPr>
              <a:t>r</a:t>
            </a:r>
            <a:r>
              <a:t> has only one child, place </a:t>
            </a:r>
            <a:r>
              <a:rPr i="1">
                <a:latin typeface="Helvetica"/>
                <a:ea typeface="Helvetica"/>
                <a:cs typeface="Helvetica"/>
                <a:sym typeface="Helvetica"/>
              </a:rPr>
              <a:t>r </a:t>
            </a:r>
            <a:r>
              <a:t>at horizontal distance 1 to left/right of child.</a:t>
            </a:r>
          </a:p>
          <a:p>
            <a:pPr marL="0" indent="0" defTabSz="490727">
              <a:spcBef>
                <a:spcPts val="3500"/>
              </a:spcBef>
              <a:buSzTx/>
              <a:buNone/>
              <a:defRPr sz="3024"/>
            </a:pPr>
            <a:r>
              <a:t>[Reingold, Tilford 1981] E. Reingold, J. Tilford, Tidier Drawing of Trees, </a:t>
            </a:r>
            <a:r>
              <a:rPr i="1">
                <a:latin typeface="Helvetica"/>
                <a:ea typeface="Helvetica"/>
                <a:cs typeface="Helvetica"/>
                <a:sym typeface="Helvetica"/>
              </a:rPr>
              <a:t>IEEE Transactions on Software Engineering</a:t>
            </a:r>
            <a:r>
              <a:t>, vol. SW-7, No. 2, pp. 223–228, 1981</a:t>
            </a:r>
          </a:p>
        </p:txBody>
      </p:sp>
      <p:sp>
        <p:nvSpPr>
          <p:cNvPr id="316"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15">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31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31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31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315">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15"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0" name="Foliennumm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21" name="Bild" descr="Bild"/>
          <p:cNvPicPr>
            <a:picLocks noChangeAspect="1"/>
          </p:cNvPicPr>
          <p:nvPr/>
        </p:nvPicPr>
        <p:blipFill>
          <a:blip r:embed="rId3">
            <a:extLst/>
          </a:blip>
          <a:stretch>
            <a:fillRect/>
          </a:stretch>
        </p:blipFill>
        <p:spPr>
          <a:xfrm>
            <a:off x="2148487" y="-23168"/>
            <a:ext cx="8707826" cy="9112370"/>
          </a:xfrm>
          <a:prstGeom prst="rect">
            <a:avLst/>
          </a:prstGeom>
          <a:ln w="12700">
            <a:miter lim="400000"/>
          </a:ln>
        </p:spPr>
      </p:pic>
      <p:sp>
        <p:nvSpPr>
          <p:cNvPr id="322" name="[Reingold, Tilford 1981]"/>
          <p:cNvSpPr txBox="1"/>
          <p:nvPr/>
        </p:nvSpPr>
        <p:spPr>
          <a:xfrm>
            <a:off x="8456400" y="9239250"/>
            <a:ext cx="2777491"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[Reingold, Tilford 1981]</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6" name="Three Phases"/>
          <p:cNvSpPr txBox="1"/>
          <p:nvPr>
            <p:ph type="title"/>
          </p:nvPr>
        </p:nvSpPr>
        <p:spPr>
          <a:prstGeom prst="rect">
            <a:avLst/>
          </a:prstGeom>
        </p:spPr>
        <p:txBody>
          <a:bodyPr/>
          <a:lstStyle/>
          <a:p>
            <a:pPr/>
            <a:r>
              <a:t>Three Phases</a:t>
            </a:r>
          </a:p>
        </p:txBody>
      </p:sp>
      <p:sp>
        <p:nvSpPr>
          <p:cNvPr id="327" name="Postorder (bottom-up):  For each vertex v, compute horizontal offsets of left and right children wrt. v. For efficient implementation, keep track of left/right contours in linked lists.…"/>
          <p:cNvSpPr txBox="1"/>
          <p:nvPr>
            <p:ph type="body" idx="1"/>
          </p:nvPr>
        </p:nvSpPr>
        <p:spPr>
          <a:xfrm>
            <a:off x="1123419" y="2251560"/>
            <a:ext cx="11099801" cy="6877991"/>
          </a:xfrm>
          <a:prstGeom prst="rect">
            <a:avLst/>
          </a:prstGeom>
        </p:spPr>
        <p:txBody>
          <a:bodyPr/>
          <a:lstStyle/>
          <a:p>
            <a:pPr marL="514350" indent="-514350" defTabSz="473201">
              <a:spcBef>
                <a:spcPts val="3400"/>
              </a:spcBef>
              <a:buSzPct val="100000"/>
              <a:buAutoNum type="arabicPeriod" startAt="1"/>
              <a:defRPr sz="2916"/>
            </a:pPr>
            <a:r>
              <a:rPr b="1">
                <a:latin typeface="Helvetica"/>
                <a:ea typeface="Helvetica"/>
                <a:cs typeface="Helvetica"/>
                <a:sym typeface="Helvetica"/>
              </a:rPr>
              <a:t>Postorder (bottom-up): </a:t>
            </a:r>
            <a:br/>
            <a:r>
              <a:t>For each vertex </a:t>
            </a:r>
            <a:r>
              <a:rPr i="1">
                <a:latin typeface="Helvetica"/>
                <a:ea typeface="Helvetica"/>
                <a:cs typeface="Helvetica"/>
                <a:sym typeface="Helvetica"/>
              </a:rPr>
              <a:t>v</a:t>
            </a:r>
            <a:r>
              <a:t>, compute horizontal offsets of left and right children wrt. </a:t>
            </a:r>
            <a:r>
              <a:rPr i="1">
                <a:latin typeface="Helvetica"/>
                <a:ea typeface="Helvetica"/>
                <a:cs typeface="Helvetica"/>
                <a:sym typeface="Helvetica"/>
              </a:rPr>
              <a:t>v.</a:t>
            </a:r>
            <a:br>
              <a:rPr i="1">
                <a:latin typeface="Helvetica"/>
                <a:ea typeface="Helvetica"/>
                <a:cs typeface="Helvetica"/>
                <a:sym typeface="Helvetica"/>
              </a:rPr>
            </a:br>
            <a:r>
              <a:t>For efficient implementation, keep track of left/right contours in linked lists.</a:t>
            </a:r>
          </a:p>
          <a:p>
            <a:pPr marL="514350" indent="-514350" defTabSz="473201">
              <a:spcBef>
                <a:spcPts val="3400"/>
              </a:spcBef>
              <a:buSzPct val="100000"/>
              <a:buAutoNum type="arabicPeriod" startAt="1"/>
              <a:defRPr sz="2916"/>
            </a:pPr>
            <a:r>
              <a:t>Compute </a:t>
            </a:r>
            <a:r>
              <a:rPr i="1">
                <a:latin typeface="Helvetica"/>
                <a:ea typeface="Helvetica"/>
                <a:cs typeface="Helvetica"/>
                <a:sym typeface="Helvetica"/>
              </a:rPr>
              <a:t>x</a:t>
            </a:r>
            <a:r>
              <a:t>-coordinate of root by accumulating offsets of left contour</a:t>
            </a:r>
          </a:p>
          <a:p>
            <a:pPr marL="514350" indent="-514350" defTabSz="473201">
              <a:spcBef>
                <a:spcPts val="3400"/>
              </a:spcBef>
              <a:buSzPct val="100000"/>
              <a:buAutoNum type="arabicPeriod" startAt="1"/>
              <a:defRPr sz="2916"/>
            </a:pPr>
            <a:r>
              <a:rPr b="1">
                <a:latin typeface="Helvetica"/>
                <a:ea typeface="Helvetica"/>
                <a:cs typeface="Helvetica"/>
                <a:sym typeface="Helvetica"/>
              </a:rPr>
              <a:t>Preorder (top-down): </a:t>
            </a:r>
            <a:br/>
            <a:r>
              <a:t>Compute </a:t>
            </a:r>
            <a:r>
              <a:rPr i="1">
                <a:latin typeface="Helvetica"/>
                <a:ea typeface="Helvetica"/>
                <a:cs typeface="Helvetica"/>
                <a:sym typeface="Helvetica"/>
              </a:rPr>
              <a:t>x</a:t>
            </a:r>
            <a:r>
              <a:t>-coordinates of </a:t>
            </a:r>
            <a:r>
              <a:rPr i="1">
                <a:latin typeface="Helvetica"/>
                <a:ea typeface="Helvetica"/>
                <a:cs typeface="Helvetica"/>
                <a:sym typeface="Helvetica"/>
              </a:rPr>
              <a:t>v</a:t>
            </a:r>
            <a:r>
              <a:t> by accumulating offsets on path from root to </a:t>
            </a:r>
            <a:r>
              <a:rPr i="1">
                <a:latin typeface="Helvetica"/>
                <a:ea typeface="Helvetica"/>
                <a:cs typeface="Helvetica"/>
                <a:sym typeface="Helvetica"/>
              </a:rPr>
              <a:t>v</a:t>
            </a:r>
            <a:endParaRPr i="1">
              <a:latin typeface="Helvetica"/>
              <a:ea typeface="Helvetica"/>
              <a:cs typeface="Helvetica"/>
              <a:sym typeface="Helvetica"/>
            </a:endParaRPr>
          </a:p>
          <a:p>
            <a:pPr marL="0" indent="0" defTabSz="473201">
              <a:spcBef>
                <a:spcPts val="3400"/>
              </a:spcBef>
              <a:buSzTx/>
              <a:buNone/>
              <a:defRPr sz="2916"/>
            </a:pPr>
            <a:r>
              <a:rPr i="1">
                <a:latin typeface="Helvetica"/>
                <a:ea typeface="Helvetica"/>
                <a:cs typeface="Helvetica"/>
                <a:sym typeface="Helvetica"/>
              </a:rPr>
              <a:t>Note: some descriptions of the algorithm only consider phases 1 and 3</a:t>
            </a:r>
          </a:p>
        </p:txBody>
      </p:sp>
      <p:sp>
        <p:nvSpPr>
          <p:cNvPr id="328"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27">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32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327">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327">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327">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27"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5" name="Inf-GraphDraw:…"/>
          <p:cNvSpPr txBox="1"/>
          <p:nvPr>
            <p:ph type="ctrTitle"/>
          </p:nvPr>
        </p:nvSpPr>
        <p:spPr>
          <a:xfrm>
            <a:off x="234856" y="1638300"/>
            <a:ext cx="12535088" cy="4172177"/>
          </a:xfrm>
          <a:prstGeom prst="rect">
            <a:avLst/>
          </a:prstGeom>
        </p:spPr>
        <p:txBody>
          <a:bodyPr/>
          <a:lstStyle/>
          <a:p>
            <a:pPr defTabSz="391414">
              <a:defRPr sz="5360"/>
            </a:pPr>
            <a:r>
              <a:t>Inf-GraphDraw:</a:t>
            </a:r>
          </a:p>
          <a:p>
            <a:pPr defTabSz="391414">
              <a:defRPr sz="5360"/>
            </a:pPr>
            <a:r>
              <a:t>Automatic Graph Drawing</a:t>
            </a:r>
          </a:p>
          <a:p>
            <a:pPr defTabSz="391414">
              <a:defRPr sz="5360"/>
            </a:pPr>
            <a:r>
              <a:t>Lecture 8</a:t>
            </a:r>
          </a:p>
          <a:p>
            <a:pPr defTabSz="391414">
              <a:defRPr sz="5360"/>
            </a:pPr>
          </a:p>
          <a:p>
            <a:pPr defTabSz="391414">
              <a:defRPr b="1" sz="5360">
                <a:latin typeface="Helvetica"/>
                <a:ea typeface="Helvetica"/>
                <a:cs typeface="Helvetica"/>
                <a:sym typeface="Helvetica"/>
              </a:defRPr>
            </a:pPr>
            <a:r>
              <a:t>Trees</a:t>
            </a:r>
          </a:p>
        </p:txBody>
      </p:sp>
      <p:sp>
        <p:nvSpPr>
          <p:cNvPr id="216" name="Reinhard von Hanxleden rvh@informatik.uni-kiel.de…"/>
          <p:cNvSpPr txBox="1"/>
          <p:nvPr>
            <p:ph type="subTitle" sz="quarter" idx="1"/>
          </p:nvPr>
        </p:nvSpPr>
        <p:spPr>
          <a:xfrm>
            <a:off x="1270000" y="6569612"/>
            <a:ext cx="10464800" cy="2387005"/>
          </a:xfrm>
          <a:prstGeom prst="rect">
            <a:avLst/>
          </a:prstGeom>
        </p:spPr>
        <p:txBody>
          <a:bodyPr/>
          <a:lstStyle/>
          <a:p>
            <a:pPr defTabSz="554990">
              <a:defRPr sz="3040"/>
            </a:pPr>
            <a:r>
              <a:t>Reinhard von Hanxleden</a:t>
            </a:r>
            <a:br/>
            <a:r>
              <a:rPr u="sng">
                <a:hlinkClick r:id="rId2" invalidUrl="" action="" tgtFrame="" tooltip="" history="1" highlightClick="0" endSnd="0"/>
              </a:rPr>
              <a:t>rvh@informatik.uni-kiel.de</a:t>
            </a:r>
          </a:p>
          <a:p>
            <a:pPr defTabSz="554990">
              <a:defRPr sz="3040"/>
            </a:pPr>
          </a:p>
          <a:p>
            <a:pPr defTabSz="554990">
              <a:defRPr sz="3040"/>
            </a:pPr>
            <a:r>
              <a:t>This lecture is based in part on material kindly provided by Petra Mutzel, Alexander Wolff and Kai Xu</a:t>
            </a:r>
          </a:p>
        </p:txBody>
      </p:sp>
      <p:sp>
        <p:nvSpPr>
          <p:cNvPr id="217" name="Foliennumm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30" name="Contours and Leaves"/>
          <p:cNvSpPr txBox="1"/>
          <p:nvPr>
            <p:ph type="title"/>
          </p:nvPr>
        </p:nvSpPr>
        <p:spPr>
          <a:prstGeom prst="rect">
            <a:avLst/>
          </a:prstGeom>
        </p:spPr>
        <p:txBody>
          <a:bodyPr/>
          <a:lstStyle/>
          <a:p>
            <a:pPr/>
            <a:r>
              <a:t>Contours and Leaves</a:t>
            </a:r>
          </a:p>
        </p:txBody>
      </p:sp>
      <p:sp>
        <p:nvSpPr>
          <p:cNvPr id="331" name="Augment leaves with pointers („threads“) to next node in contour"/>
          <p:cNvSpPr txBox="1"/>
          <p:nvPr>
            <p:ph type="body" sz="quarter" idx="1"/>
          </p:nvPr>
        </p:nvSpPr>
        <p:spPr>
          <a:xfrm>
            <a:off x="1123419" y="7808428"/>
            <a:ext cx="11099801" cy="1321123"/>
          </a:xfrm>
          <a:prstGeom prst="rect">
            <a:avLst/>
          </a:prstGeom>
        </p:spPr>
        <p:txBody>
          <a:bodyPr/>
          <a:lstStyle>
            <a:lvl1pPr marL="0" indent="0">
              <a:buSzTx/>
              <a:buNone/>
            </a:lvl1pPr>
          </a:lstStyle>
          <a:p>
            <a:pPr/>
            <a:r>
              <a:t>Augment leaves with pointers („threads“) to next node in contour</a:t>
            </a:r>
          </a:p>
        </p:txBody>
      </p:sp>
      <p:sp>
        <p:nvSpPr>
          <p:cNvPr id="332"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33" name="Linie"/>
          <p:cNvSpPr/>
          <p:nvPr/>
        </p:nvSpPr>
        <p:spPr>
          <a:xfrm>
            <a:off x="3761457" y="2571608"/>
            <a:ext cx="925690" cy="577993"/>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sp>
        <p:nvSpPr>
          <p:cNvPr id="334" name="Linie"/>
          <p:cNvSpPr/>
          <p:nvPr/>
        </p:nvSpPr>
        <p:spPr>
          <a:xfrm flipH="1">
            <a:off x="943750" y="3465688"/>
            <a:ext cx="984393" cy="577993"/>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sp>
        <p:nvSpPr>
          <p:cNvPr id="335" name="Linie"/>
          <p:cNvSpPr/>
          <p:nvPr/>
        </p:nvSpPr>
        <p:spPr>
          <a:xfrm>
            <a:off x="6513689" y="4619413"/>
            <a:ext cx="925690"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338" name="Gruppieren"/>
          <p:cNvGrpSpPr/>
          <p:nvPr/>
        </p:nvGrpSpPr>
        <p:grpSpPr>
          <a:xfrm>
            <a:off x="4400408" y="5143217"/>
            <a:ext cx="693139" cy="693139"/>
            <a:chOff x="0" y="0"/>
            <a:chExt cx="693137" cy="693137"/>
          </a:xfrm>
        </p:grpSpPr>
        <p:sp>
          <p:nvSpPr>
            <p:cNvPr id="336"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37" name="7"/>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7</a:t>
              </a:r>
            </a:p>
          </p:txBody>
        </p:sp>
      </p:grpSp>
      <p:grpSp>
        <p:nvGrpSpPr>
          <p:cNvPr id="341" name="Gruppieren"/>
          <p:cNvGrpSpPr/>
          <p:nvPr/>
        </p:nvGrpSpPr>
        <p:grpSpPr>
          <a:xfrm>
            <a:off x="496710" y="4043679"/>
            <a:ext cx="693139" cy="693139"/>
            <a:chOff x="0" y="0"/>
            <a:chExt cx="693137" cy="693137"/>
          </a:xfrm>
        </p:grpSpPr>
        <p:sp>
          <p:nvSpPr>
            <p:cNvPr id="339"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40" name="3"/>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3</a:t>
              </a:r>
            </a:p>
          </p:txBody>
        </p:sp>
      </p:grpSp>
      <p:sp>
        <p:nvSpPr>
          <p:cNvPr id="342" name="Linie"/>
          <p:cNvSpPr/>
          <p:nvPr/>
        </p:nvSpPr>
        <p:spPr>
          <a:xfrm>
            <a:off x="5168053" y="3465688"/>
            <a:ext cx="925690"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sp>
        <p:nvSpPr>
          <p:cNvPr id="343" name="Linie"/>
          <p:cNvSpPr/>
          <p:nvPr/>
        </p:nvSpPr>
        <p:spPr>
          <a:xfrm flipH="1">
            <a:off x="2327768" y="2573866"/>
            <a:ext cx="984392"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346" name="Gruppieren"/>
          <p:cNvGrpSpPr/>
          <p:nvPr/>
        </p:nvGrpSpPr>
        <p:grpSpPr>
          <a:xfrm>
            <a:off x="3160888" y="2061351"/>
            <a:ext cx="693139" cy="693138"/>
            <a:chOff x="0" y="0"/>
            <a:chExt cx="693137" cy="693137"/>
          </a:xfrm>
        </p:grpSpPr>
        <p:sp>
          <p:nvSpPr>
            <p:cNvPr id="344"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45" name="1"/>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1</a:t>
              </a:r>
            </a:p>
          </p:txBody>
        </p:sp>
      </p:grpSp>
      <p:grpSp>
        <p:nvGrpSpPr>
          <p:cNvPr id="349" name="Gruppieren"/>
          <p:cNvGrpSpPr/>
          <p:nvPr/>
        </p:nvGrpSpPr>
        <p:grpSpPr>
          <a:xfrm>
            <a:off x="1722684" y="2955431"/>
            <a:ext cx="693139" cy="693138"/>
            <a:chOff x="0" y="0"/>
            <a:chExt cx="693137" cy="693137"/>
          </a:xfrm>
        </p:grpSpPr>
        <p:sp>
          <p:nvSpPr>
            <p:cNvPr id="347"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48" name="2"/>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2</a:t>
              </a:r>
            </a:p>
          </p:txBody>
        </p:sp>
      </p:grpSp>
      <p:grpSp>
        <p:nvGrpSpPr>
          <p:cNvPr id="352" name="Gruppieren"/>
          <p:cNvGrpSpPr/>
          <p:nvPr/>
        </p:nvGrpSpPr>
        <p:grpSpPr>
          <a:xfrm>
            <a:off x="3185724" y="4054968"/>
            <a:ext cx="693139" cy="693139"/>
            <a:chOff x="0" y="0"/>
            <a:chExt cx="693137" cy="693137"/>
          </a:xfrm>
        </p:grpSpPr>
        <p:sp>
          <p:nvSpPr>
            <p:cNvPr id="350"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51" name="5"/>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5</a:t>
              </a:r>
            </a:p>
          </p:txBody>
        </p:sp>
      </p:grpSp>
      <p:sp>
        <p:nvSpPr>
          <p:cNvPr id="353" name="Linie"/>
          <p:cNvSpPr/>
          <p:nvPr/>
        </p:nvSpPr>
        <p:spPr>
          <a:xfrm flipH="1">
            <a:off x="3632764" y="3467946"/>
            <a:ext cx="1047610" cy="575735"/>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356" name="Gruppieren"/>
          <p:cNvGrpSpPr/>
          <p:nvPr/>
        </p:nvGrpSpPr>
        <p:grpSpPr>
          <a:xfrm>
            <a:off x="4529102" y="3020906"/>
            <a:ext cx="693139" cy="693139"/>
            <a:chOff x="0" y="0"/>
            <a:chExt cx="693137" cy="693137"/>
          </a:xfrm>
        </p:grpSpPr>
        <p:sp>
          <p:nvSpPr>
            <p:cNvPr id="354"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55" name="4"/>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4</a:t>
              </a:r>
            </a:p>
          </p:txBody>
        </p:sp>
      </p:grpSp>
      <p:grpSp>
        <p:nvGrpSpPr>
          <p:cNvPr id="359" name="Gruppieren"/>
          <p:cNvGrpSpPr/>
          <p:nvPr/>
        </p:nvGrpSpPr>
        <p:grpSpPr>
          <a:xfrm>
            <a:off x="5872479" y="4043679"/>
            <a:ext cx="693139" cy="693139"/>
            <a:chOff x="0" y="0"/>
            <a:chExt cx="693137" cy="693137"/>
          </a:xfrm>
        </p:grpSpPr>
        <p:sp>
          <p:nvSpPr>
            <p:cNvPr id="357"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58" name="6"/>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6</a:t>
              </a:r>
            </a:p>
          </p:txBody>
        </p:sp>
      </p:grpSp>
      <p:sp>
        <p:nvSpPr>
          <p:cNvPr id="360" name="Linie"/>
          <p:cNvSpPr/>
          <p:nvPr/>
        </p:nvSpPr>
        <p:spPr>
          <a:xfrm flipH="1">
            <a:off x="4912924" y="4619413"/>
            <a:ext cx="1047610"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363" name="Gruppieren"/>
          <p:cNvGrpSpPr/>
          <p:nvPr/>
        </p:nvGrpSpPr>
        <p:grpSpPr>
          <a:xfrm>
            <a:off x="7281333" y="5131929"/>
            <a:ext cx="693138" cy="693138"/>
            <a:chOff x="0" y="0"/>
            <a:chExt cx="693137" cy="693137"/>
          </a:xfrm>
        </p:grpSpPr>
        <p:sp>
          <p:nvSpPr>
            <p:cNvPr id="361"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62" name="8"/>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8</a:t>
              </a:r>
            </a:p>
          </p:txBody>
        </p:sp>
      </p:grpSp>
      <p:sp>
        <p:nvSpPr>
          <p:cNvPr id="364" name="Linie"/>
          <p:cNvSpPr/>
          <p:nvPr/>
        </p:nvSpPr>
        <p:spPr>
          <a:xfrm>
            <a:off x="7857066" y="5707662"/>
            <a:ext cx="925690" cy="643467"/>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367" name="Gruppieren"/>
          <p:cNvGrpSpPr/>
          <p:nvPr/>
        </p:nvGrpSpPr>
        <p:grpSpPr>
          <a:xfrm>
            <a:off x="5743786" y="6296942"/>
            <a:ext cx="693139" cy="693139"/>
            <a:chOff x="0" y="0"/>
            <a:chExt cx="693137" cy="693137"/>
          </a:xfrm>
        </p:grpSpPr>
        <p:sp>
          <p:nvSpPr>
            <p:cNvPr id="365"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66" name="9"/>
            <p:cNvSpPr txBox="1"/>
            <p:nvPr/>
          </p:nvSpPr>
          <p:spPr>
            <a:xfrm>
              <a:off x="140995" y="16388"/>
              <a:ext cx="41114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9</a:t>
              </a:r>
            </a:p>
          </p:txBody>
        </p:sp>
      </p:grpSp>
      <p:sp>
        <p:nvSpPr>
          <p:cNvPr id="368" name="Linie"/>
          <p:cNvSpPr/>
          <p:nvPr/>
        </p:nvSpPr>
        <p:spPr>
          <a:xfrm flipH="1">
            <a:off x="6193084" y="5707662"/>
            <a:ext cx="1176303"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371" name="Gruppieren"/>
          <p:cNvGrpSpPr/>
          <p:nvPr/>
        </p:nvGrpSpPr>
        <p:grpSpPr>
          <a:xfrm>
            <a:off x="8624711" y="6285653"/>
            <a:ext cx="693139" cy="693139"/>
            <a:chOff x="8755" y="0"/>
            <a:chExt cx="693137" cy="693137"/>
          </a:xfrm>
        </p:grpSpPr>
        <p:sp>
          <p:nvSpPr>
            <p:cNvPr id="369" name="Kreis"/>
            <p:cNvSpPr/>
            <p:nvPr/>
          </p:nvSpPr>
          <p:spPr>
            <a:xfrm>
              <a:off x="8755" y="0"/>
              <a:ext cx="693139"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70" name="10"/>
            <p:cNvSpPr txBox="1"/>
            <p:nvPr/>
          </p:nvSpPr>
          <p:spPr>
            <a:xfrm>
              <a:off x="15551" y="16388"/>
              <a:ext cx="679547"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10</a:t>
              </a:r>
            </a:p>
          </p:txBody>
        </p:sp>
      </p:grpSp>
      <p:sp>
        <p:nvSpPr>
          <p:cNvPr id="372" name="Linie"/>
          <p:cNvSpPr/>
          <p:nvPr/>
        </p:nvSpPr>
        <p:spPr>
          <a:xfrm>
            <a:off x="1072444" y="4619413"/>
            <a:ext cx="3393441" cy="12169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71" y="7027"/>
                  <a:pt x="2342" y="14088"/>
                  <a:pt x="5206" y="17688"/>
                </a:cubicBezTo>
                <a:cubicBezTo>
                  <a:pt x="8070" y="21288"/>
                  <a:pt x="14461" y="21600"/>
                  <a:pt x="17198" y="21600"/>
                </a:cubicBezTo>
                <a:cubicBezTo>
                  <a:pt x="19935" y="21600"/>
                  <a:pt x="20768" y="19627"/>
                  <a:pt x="21600" y="17688"/>
                </a:cubicBezTo>
              </a:path>
            </a:pathLst>
          </a:custGeom>
          <a:ln w="76200">
            <a:solidFill>
              <a:srgbClr val="FF0000"/>
            </a:solidFill>
            <a:prstDash val="sysDot"/>
            <a:tailEnd type="triangle"/>
          </a:ln>
        </p:spPr>
        <p:txBody>
          <a:bodyPr lIns="65023" tIns="65023" rIns="65023" bIns="65023"/>
          <a:lstStyle/>
          <a:p>
            <a:pPr algn="l" defTabSz="1300480">
              <a:defRPr sz="3400">
                <a:latin typeface="Times New Roman"/>
                <a:ea typeface="Times New Roman"/>
                <a:cs typeface="Times New Roman"/>
                <a:sym typeface="Times New Roman"/>
              </a:defRPr>
            </a:pPr>
          </a:p>
        </p:txBody>
      </p:sp>
      <p:sp>
        <p:nvSpPr>
          <p:cNvPr id="373" name="Linie"/>
          <p:cNvSpPr/>
          <p:nvPr/>
        </p:nvSpPr>
        <p:spPr>
          <a:xfrm>
            <a:off x="4599649" y="5836355"/>
            <a:ext cx="1146396" cy="959557"/>
          </a:xfrm>
          <a:custGeom>
            <a:avLst/>
            <a:gdLst/>
            <a:ahLst/>
            <a:cxnLst>
              <a:cxn ang="0">
                <a:pos x="wd2" y="hd2"/>
              </a:cxn>
              <a:cxn ang="5400000">
                <a:pos x="wd2" y="hd2"/>
              </a:cxn>
              <a:cxn ang="10800000">
                <a:pos x="wd2" y="hd2"/>
              </a:cxn>
              <a:cxn ang="16200000">
                <a:pos x="wd2" y="hd2"/>
              </a:cxn>
            </a:cxnLst>
            <a:rect l="0" t="0" r="r" b="b"/>
            <a:pathLst>
              <a:path w="20538" h="21600" fill="norm" stroke="1" extrusionOk="0">
                <a:moveTo>
                  <a:pt x="1041" y="0"/>
                </a:moveTo>
                <a:cubicBezTo>
                  <a:pt x="-10" y="6099"/>
                  <a:pt x="-1062" y="12248"/>
                  <a:pt x="2174" y="15857"/>
                </a:cubicBezTo>
                <a:cubicBezTo>
                  <a:pt x="5410" y="19465"/>
                  <a:pt x="17464" y="20634"/>
                  <a:pt x="20538" y="21600"/>
                </a:cubicBezTo>
              </a:path>
            </a:pathLst>
          </a:custGeom>
          <a:ln w="76200">
            <a:solidFill>
              <a:srgbClr val="FF0000"/>
            </a:solidFill>
            <a:prstDash val="sysDot"/>
            <a:tailEnd type="triangle"/>
          </a:ln>
        </p:spPr>
        <p:txBody>
          <a:bodyPr lIns="65023" tIns="65023" rIns="65023" bIns="65023"/>
          <a:lstStyle/>
          <a:p>
            <a:pPr algn="l" defTabSz="1300480">
              <a:defRPr sz="3400">
                <a:latin typeface="Times New Roman"/>
                <a:ea typeface="Times New Roman"/>
                <a:cs typeface="Times New Roman"/>
                <a:sym typeface="Times New Roman"/>
              </a:defRPr>
            </a:pPr>
          </a:p>
        </p:txBody>
      </p:sp>
      <p:sp>
        <p:nvSpPr>
          <p:cNvPr id="374" name="Linie"/>
          <p:cNvSpPr/>
          <p:nvPr/>
        </p:nvSpPr>
        <p:spPr>
          <a:xfrm>
            <a:off x="3700634" y="4684888"/>
            <a:ext cx="688486" cy="728848"/>
          </a:xfrm>
          <a:custGeom>
            <a:avLst/>
            <a:gdLst/>
            <a:ahLst/>
            <a:cxnLst>
              <a:cxn ang="0">
                <a:pos x="wd2" y="hd2"/>
              </a:cxn>
              <a:cxn ang="5400000">
                <a:pos x="wd2" y="hd2"/>
              </a:cxn>
              <a:cxn ang="10800000">
                <a:pos x="wd2" y="hd2"/>
              </a:cxn>
              <a:cxn ang="16200000">
                <a:pos x="wd2" y="hd2"/>
              </a:cxn>
            </a:cxnLst>
            <a:rect l="0" t="0" r="r" b="b"/>
            <a:pathLst>
              <a:path w="20519" h="21066" fill="norm" stroke="1" extrusionOk="0">
                <a:moveTo>
                  <a:pt x="1476" y="0"/>
                </a:moveTo>
                <a:cubicBezTo>
                  <a:pt x="198" y="4764"/>
                  <a:pt x="-1081" y="9527"/>
                  <a:pt x="1476" y="12921"/>
                </a:cubicBezTo>
                <a:cubicBezTo>
                  <a:pt x="4033" y="16314"/>
                  <a:pt x="13588" y="19120"/>
                  <a:pt x="16751" y="20360"/>
                </a:cubicBezTo>
                <a:cubicBezTo>
                  <a:pt x="19913" y="21600"/>
                  <a:pt x="20183" y="20947"/>
                  <a:pt x="20519" y="20360"/>
                </a:cubicBezTo>
              </a:path>
            </a:pathLst>
          </a:custGeom>
          <a:ln w="76200">
            <a:solidFill>
              <a:srgbClr val="0000CC"/>
            </a:solidFill>
            <a:prstDash val="sysDot"/>
            <a:tailEnd type="triangle"/>
          </a:ln>
        </p:spPr>
        <p:txBody>
          <a:bodyPr lIns="65023" tIns="65023" rIns="65023" bIns="65023"/>
          <a:lstStyle/>
          <a:p>
            <a:pPr algn="l" defTabSz="1300480">
              <a:defRPr sz="3400">
                <a:latin typeface="Times New Roman"/>
                <a:ea typeface="Times New Roman"/>
                <a:cs typeface="Times New Roman"/>
                <a:sym typeface="Times New Roman"/>
              </a:defRPr>
            </a:pPr>
          </a:p>
        </p:txBody>
      </p:sp>
      <p:sp>
        <p:nvSpPr>
          <p:cNvPr id="375" name="[Petra Mutzel]"/>
          <p:cNvSpPr txBox="1"/>
          <p:nvPr/>
        </p:nvSpPr>
        <p:spPr>
          <a:xfrm>
            <a:off x="7949313" y="7190409"/>
            <a:ext cx="169494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[Petra Mutzel]</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31">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33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1" presetID="22" grpId="2" fill="hold">
                                  <p:stCondLst>
                                    <p:cond delay="0"/>
                                  </p:stCondLst>
                                  <p:iterate type="el" backwards="0">
                                    <p:tmAbs val="0"/>
                                  </p:iterate>
                                  <p:childTnLst>
                                    <p:set>
                                      <p:cBhvr>
                                        <p:cTn id="12" fill="hold"/>
                                        <p:tgtEl>
                                          <p:spTgt spid="373"/>
                                        </p:tgtEl>
                                        <p:attrNameLst>
                                          <p:attrName>style.visibility</p:attrName>
                                        </p:attrNameLst>
                                      </p:cBhvr>
                                      <p:to>
                                        <p:strVal val="visible"/>
                                      </p:to>
                                    </p:set>
                                    <p:animEffect filter="wipe(up)" transition="in">
                                      <p:cBhvr>
                                        <p:cTn id="13" dur="1000"/>
                                        <p:tgtEl>
                                          <p:spTgt spid="373"/>
                                        </p:tgtEl>
                                      </p:cBhvr>
                                    </p:animEffect>
                                  </p:childTnLst>
                                </p:cTn>
                              </p:par>
                            </p:childTnLst>
                          </p:cTn>
                        </p:par>
                      </p:childTnLst>
                    </p:cTn>
                  </p:par>
                  <p:par>
                    <p:cTn id="14" fill="hold">
                      <p:stCondLst>
                        <p:cond delay="indefinite"/>
                      </p:stCondLst>
                      <p:childTnLst>
                        <p:par>
                          <p:cTn id="15" fill="hold">
                            <p:stCondLst>
                              <p:cond delay="0"/>
                            </p:stCondLst>
                            <p:childTnLst>
                              <p:par>
                                <p:cTn id="16" presetClass="entr" nodeType="clickEffect" presetSubtype="1" presetID="22" grpId="3" fill="hold">
                                  <p:stCondLst>
                                    <p:cond delay="0"/>
                                  </p:stCondLst>
                                  <p:iterate type="el" backwards="0">
                                    <p:tmAbs val="0"/>
                                  </p:iterate>
                                  <p:childTnLst>
                                    <p:set>
                                      <p:cBhvr>
                                        <p:cTn id="17" fill="hold"/>
                                        <p:tgtEl>
                                          <p:spTgt spid="374"/>
                                        </p:tgtEl>
                                        <p:attrNameLst>
                                          <p:attrName>style.visibility</p:attrName>
                                        </p:attrNameLst>
                                      </p:cBhvr>
                                      <p:to>
                                        <p:strVal val="visible"/>
                                      </p:to>
                                    </p:set>
                                    <p:animEffect filter="wipe(up)" transition="in">
                                      <p:cBhvr>
                                        <p:cTn id="18" dur="500"/>
                                        <p:tgtEl>
                                          <p:spTgt spid="374"/>
                                        </p:tgtEl>
                                      </p:cBhvr>
                                    </p:animEffec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1" presetID="22" grpId="4" fill="hold">
                                  <p:stCondLst>
                                    <p:cond delay="0"/>
                                  </p:stCondLst>
                                  <p:iterate type="el" backwards="0">
                                    <p:tmAbs val="0"/>
                                  </p:iterate>
                                  <p:childTnLst>
                                    <p:set>
                                      <p:cBhvr>
                                        <p:cTn id="22" fill="hold"/>
                                        <p:tgtEl>
                                          <p:spTgt spid="372"/>
                                        </p:tgtEl>
                                        <p:attrNameLst>
                                          <p:attrName>style.visibility</p:attrName>
                                        </p:attrNameLst>
                                      </p:cBhvr>
                                      <p:to>
                                        <p:strVal val="visible"/>
                                      </p:to>
                                    </p:set>
                                    <p:animEffect filter="wipe(up)" transition="in">
                                      <p:cBhvr>
                                        <p:cTn id="23" dur="1000"/>
                                        <p:tgtEl>
                                          <p:spTgt spid="3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74" grpId="3"/>
      <p:bldP build="whole" bldLvl="1" animBg="1" rev="0" advAuto="0" spid="372" grpId="4"/>
      <p:bldP build="whole" bldLvl="1" animBg="1" rev="0" advAuto="0" spid="373" grpId="2"/>
      <p:bldP build="p" bldLvl="5" animBg="1" rev="0" advAuto="0" spid="331"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79" name="Phase 1 (Postorder)"/>
          <p:cNvSpPr txBox="1"/>
          <p:nvPr>
            <p:ph type="title"/>
          </p:nvPr>
        </p:nvSpPr>
        <p:spPr>
          <a:prstGeom prst="rect">
            <a:avLst/>
          </a:prstGeom>
        </p:spPr>
        <p:txBody>
          <a:bodyPr/>
          <a:lstStyle/>
          <a:p>
            <a:pPr/>
            <a:r>
              <a:t>Phase 1 (Postorder)</a:t>
            </a:r>
          </a:p>
        </p:txBody>
      </p:sp>
      <p:sp>
        <p:nvSpPr>
          <p:cNvPr id="380" name="Input: vertex v, subtree Tv, left/right child vl /vr, left/right subtree Tl /Tr…"/>
          <p:cNvSpPr txBox="1"/>
          <p:nvPr>
            <p:ph type="body" idx="1"/>
          </p:nvPr>
        </p:nvSpPr>
        <p:spPr>
          <a:xfrm>
            <a:off x="339438" y="2175360"/>
            <a:ext cx="12367063" cy="6877991"/>
          </a:xfrm>
          <a:prstGeom prst="rect">
            <a:avLst/>
          </a:prstGeom>
        </p:spPr>
        <p:txBody>
          <a:bodyPr/>
          <a:lstStyle/>
          <a:p>
            <a:pPr marL="0" indent="0" defTabSz="514095">
              <a:spcBef>
                <a:spcPts val="3600"/>
              </a:spcBef>
              <a:buSzTx/>
              <a:buNone/>
              <a:defRPr sz="3168"/>
            </a:pPr>
            <a:r>
              <a:rPr b="1">
                <a:latin typeface="Helvetica"/>
                <a:ea typeface="Helvetica"/>
                <a:cs typeface="Helvetica"/>
                <a:sym typeface="Helvetica"/>
              </a:rPr>
              <a:t>Input:</a:t>
            </a:r>
            <a:r>
              <a:t> vertex </a:t>
            </a:r>
            <a:r>
              <a:rPr i="1">
                <a:latin typeface="Helvetica"/>
                <a:ea typeface="Helvetica"/>
                <a:cs typeface="Helvetica"/>
                <a:sym typeface="Helvetica"/>
              </a:rPr>
              <a:t>v</a:t>
            </a:r>
            <a:r>
              <a:t>, subtree </a:t>
            </a:r>
            <a:r>
              <a:rPr i="1">
                <a:latin typeface="Helvetica"/>
                <a:ea typeface="Helvetica"/>
                <a:cs typeface="Helvetica"/>
                <a:sym typeface="Helvetica"/>
              </a:rPr>
              <a:t>T</a:t>
            </a:r>
            <a:r>
              <a:rPr baseline="-5999" i="1">
                <a:latin typeface="Helvetica"/>
                <a:ea typeface="Helvetica"/>
                <a:cs typeface="Helvetica"/>
                <a:sym typeface="Helvetica"/>
              </a:rPr>
              <a:t>v</a:t>
            </a:r>
            <a:r>
              <a:t>, left/right child </a:t>
            </a:r>
            <a:r>
              <a:rPr i="1">
                <a:latin typeface="Helvetica"/>
                <a:ea typeface="Helvetica"/>
                <a:cs typeface="Helvetica"/>
                <a:sym typeface="Helvetica"/>
              </a:rPr>
              <a:t>v</a:t>
            </a:r>
            <a:r>
              <a:rPr baseline="-5999" i="1">
                <a:latin typeface="Helvetica"/>
                <a:ea typeface="Helvetica"/>
                <a:cs typeface="Helvetica"/>
                <a:sym typeface="Helvetica"/>
              </a:rPr>
              <a:t>l </a:t>
            </a:r>
            <a:r>
              <a:t>/</a:t>
            </a:r>
            <a:r>
              <a:rPr i="1">
                <a:latin typeface="Helvetica"/>
                <a:ea typeface="Helvetica"/>
                <a:cs typeface="Helvetica"/>
                <a:sym typeface="Helvetica"/>
              </a:rPr>
              <a:t>v</a:t>
            </a:r>
            <a:r>
              <a:rPr baseline="-5999" i="1">
                <a:latin typeface="Helvetica"/>
                <a:ea typeface="Helvetica"/>
                <a:cs typeface="Helvetica"/>
                <a:sym typeface="Helvetica"/>
              </a:rPr>
              <a:t>r</a:t>
            </a:r>
            <a:r>
              <a:t>, left/right subtree </a:t>
            </a:r>
            <a:r>
              <a:rPr i="1">
                <a:latin typeface="Helvetica"/>
                <a:ea typeface="Helvetica"/>
                <a:cs typeface="Helvetica"/>
                <a:sym typeface="Helvetica"/>
              </a:rPr>
              <a:t>T</a:t>
            </a:r>
            <a:r>
              <a:rPr baseline="-5999" i="1">
                <a:latin typeface="Helvetica"/>
                <a:ea typeface="Helvetica"/>
                <a:cs typeface="Helvetica"/>
                <a:sym typeface="Helvetica"/>
              </a:rPr>
              <a:t>l </a:t>
            </a:r>
            <a:r>
              <a:t>/</a:t>
            </a:r>
            <a:r>
              <a:rPr i="1">
                <a:latin typeface="Helvetica"/>
                <a:ea typeface="Helvetica"/>
                <a:cs typeface="Helvetica"/>
                <a:sym typeface="Helvetica"/>
              </a:rPr>
              <a:t>T</a:t>
            </a:r>
            <a:r>
              <a:rPr baseline="-5999" i="1">
                <a:latin typeface="Helvetica"/>
                <a:ea typeface="Helvetica"/>
                <a:cs typeface="Helvetica"/>
                <a:sym typeface="Helvetica"/>
              </a:rPr>
              <a:t>r</a:t>
            </a:r>
            <a:endParaRPr baseline="-5999" i="1">
              <a:latin typeface="Helvetica"/>
              <a:ea typeface="Helvetica"/>
              <a:cs typeface="Helvetica"/>
              <a:sym typeface="Helvetica"/>
            </a:endParaRPr>
          </a:p>
          <a:p>
            <a:pPr marL="0" indent="0" defTabSz="514095">
              <a:spcBef>
                <a:spcPts val="3600"/>
              </a:spcBef>
              <a:buSzTx/>
              <a:buNone/>
              <a:defRPr sz="3168"/>
            </a:pPr>
            <a:r>
              <a:rPr b="1">
                <a:latin typeface="Helvetica"/>
                <a:ea typeface="Helvetica"/>
                <a:cs typeface="Helvetica"/>
                <a:sym typeface="Helvetica"/>
              </a:rPr>
              <a:t>Output:</a:t>
            </a:r>
            <a:r>
              <a:t> </a:t>
            </a:r>
            <a:r>
              <a:rPr i="1">
                <a:latin typeface="Helvetica"/>
                <a:ea typeface="Helvetica"/>
                <a:cs typeface="Helvetica"/>
                <a:sym typeface="Helvetica"/>
              </a:rPr>
              <a:t>x</a:t>
            </a:r>
            <a:r>
              <a:t>-offsets of </a:t>
            </a:r>
            <a:r>
              <a:rPr i="1">
                <a:latin typeface="Helvetica"/>
                <a:ea typeface="Helvetica"/>
                <a:cs typeface="Helvetica"/>
                <a:sym typeface="Helvetica"/>
              </a:rPr>
              <a:t>v</a:t>
            </a:r>
            <a:r>
              <a:rPr baseline="-5999" i="1">
                <a:latin typeface="Helvetica"/>
                <a:ea typeface="Helvetica"/>
                <a:cs typeface="Helvetica"/>
                <a:sym typeface="Helvetica"/>
              </a:rPr>
              <a:t>l </a:t>
            </a:r>
            <a:r>
              <a:t>/</a:t>
            </a:r>
            <a:r>
              <a:rPr i="1">
                <a:latin typeface="Helvetica"/>
                <a:ea typeface="Helvetica"/>
                <a:cs typeface="Helvetica"/>
                <a:sym typeface="Helvetica"/>
              </a:rPr>
              <a:t>v</a:t>
            </a:r>
            <a:r>
              <a:rPr baseline="-5999" i="1">
                <a:latin typeface="Helvetica"/>
                <a:ea typeface="Helvetica"/>
                <a:cs typeface="Helvetica"/>
                <a:sym typeface="Helvetica"/>
              </a:rPr>
              <a:t>r</a:t>
            </a:r>
            <a:r>
              <a:rPr i="1">
                <a:latin typeface="Helvetica"/>
                <a:ea typeface="Helvetica"/>
                <a:cs typeface="Helvetica"/>
                <a:sym typeface="Helvetica"/>
              </a:rPr>
              <a:t> </a:t>
            </a:r>
            <a:r>
              <a:t>relative to </a:t>
            </a:r>
            <a:r>
              <a:rPr i="1">
                <a:latin typeface="Helvetica"/>
                <a:ea typeface="Helvetica"/>
                <a:cs typeface="Helvetica"/>
                <a:sym typeface="Helvetica"/>
              </a:rPr>
              <a:t>v</a:t>
            </a:r>
            <a:endParaRPr baseline="-5999" i="1">
              <a:latin typeface="Helvetica"/>
              <a:ea typeface="Helvetica"/>
              <a:cs typeface="Helvetica"/>
              <a:sym typeface="Helvetica"/>
            </a:endParaRPr>
          </a:p>
          <a:p>
            <a:pPr marL="558800" indent="-558800" defTabSz="514095">
              <a:spcBef>
                <a:spcPts val="3600"/>
              </a:spcBef>
              <a:buSzPct val="100000"/>
              <a:buAutoNum type="arabicPeriod" startAt="1"/>
              <a:defRPr sz="3168"/>
            </a:pPr>
            <a:r>
              <a:t>Initialize horizontal distance </a:t>
            </a:r>
            <a:r>
              <a:rPr i="1">
                <a:latin typeface="Helvetica"/>
                <a:ea typeface="Helvetica"/>
                <a:cs typeface="Helvetica"/>
                <a:sym typeface="Helvetica"/>
              </a:rPr>
              <a:t>d</a:t>
            </a:r>
            <a:r>
              <a:rPr baseline="-5999" i="1">
                <a:latin typeface="Helvetica"/>
                <a:ea typeface="Helvetica"/>
                <a:cs typeface="Helvetica"/>
                <a:sym typeface="Helvetica"/>
              </a:rPr>
              <a:t>v  </a:t>
            </a:r>
            <a:r>
              <a:t>between </a:t>
            </a:r>
            <a:r>
              <a:rPr i="1">
                <a:latin typeface="Helvetica"/>
                <a:ea typeface="Helvetica"/>
                <a:cs typeface="Helvetica"/>
                <a:sym typeface="Helvetica"/>
              </a:rPr>
              <a:t>T</a:t>
            </a:r>
            <a:r>
              <a:rPr baseline="-5999" i="1">
                <a:latin typeface="Helvetica"/>
                <a:ea typeface="Helvetica"/>
                <a:cs typeface="Helvetica"/>
                <a:sym typeface="Helvetica"/>
              </a:rPr>
              <a:t>l</a:t>
            </a:r>
            <a:r>
              <a:t> and </a:t>
            </a:r>
            <a:r>
              <a:rPr i="1">
                <a:latin typeface="Helvetica"/>
                <a:ea typeface="Helvetica"/>
                <a:cs typeface="Helvetica"/>
                <a:sym typeface="Helvetica"/>
              </a:rPr>
              <a:t>T</a:t>
            </a:r>
            <a:r>
              <a:rPr baseline="-5999" i="1">
                <a:latin typeface="Helvetica"/>
                <a:ea typeface="Helvetica"/>
                <a:cs typeface="Helvetica"/>
                <a:sym typeface="Helvetica"/>
              </a:rPr>
              <a:t>r  </a:t>
            </a:r>
            <a:r>
              <a:t>to MINSEP (typically 1 or 2)</a:t>
            </a:r>
            <a:endParaRPr baseline="-5999" i="1">
              <a:latin typeface="Helvetica"/>
              <a:ea typeface="Helvetica"/>
              <a:cs typeface="Helvetica"/>
              <a:sym typeface="Helvetica"/>
            </a:endParaRPr>
          </a:p>
          <a:p>
            <a:pPr marL="558800" indent="-558800" defTabSz="514095">
              <a:spcBef>
                <a:spcPts val="3600"/>
              </a:spcBef>
              <a:buSzPct val="100000"/>
              <a:buAutoNum type="arabicPeriod" startAt="1"/>
              <a:defRPr sz="3168"/>
            </a:pPr>
            <a:r>
              <a:t>Traverse right contour of </a:t>
            </a:r>
            <a:r>
              <a:rPr i="1">
                <a:latin typeface="Helvetica"/>
                <a:ea typeface="Helvetica"/>
                <a:cs typeface="Helvetica"/>
                <a:sym typeface="Helvetica"/>
              </a:rPr>
              <a:t>T</a:t>
            </a:r>
            <a:r>
              <a:rPr baseline="-5999" i="1">
                <a:latin typeface="Helvetica"/>
                <a:ea typeface="Helvetica"/>
                <a:cs typeface="Helvetica"/>
                <a:sym typeface="Helvetica"/>
              </a:rPr>
              <a:t>l</a:t>
            </a:r>
            <a:r>
              <a:t> and left contour of </a:t>
            </a:r>
            <a:r>
              <a:rPr i="1">
                <a:latin typeface="Helvetica"/>
                <a:ea typeface="Helvetica"/>
                <a:cs typeface="Helvetica"/>
                <a:sym typeface="Helvetica"/>
              </a:rPr>
              <a:t>T</a:t>
            </a:r>
            <a:r>
              <a:rPr baseline="-5999" i="1">
                <a:latin typeface="Helvetica"/>
                <a:ea typeface="Helvetica"/>
                <a:cs typeface="Helvetica"/>
                <a:sym typeface="Helvetica"/>
              </a:rPr>
              <a:t>r</a:t>
            </a:r>
            <a:r>
              <a:t>,</a:t>
            </a:r>
            <a:br>
              <a:rPr i="1">
                <a:latin typeface="Helvetica"/>
                <a:ea typeface="Helvetica"/>
                <a:cs typeface="Helvetica"/>
                <a:sym typeface="Helvetica"/>
              </a:rPr>
            </a:br>
            <a:r>
              <a:t>increase </a:t>
            </a:r>
            <a:r>
              <a:rPr i="1">
                <a:latin typeface="Helvetica"/>
                <a:ea typeface="Helvetica"/>
                <a:cs typeface="Helvetica"/>
                <a:sym typeface="Helvetica"/>
              </a:rPr>
              <a:t>d</a:t>
            </a:r>
            <a:r>
              <a:rPr baseline="-5999" i="1">
                <a:latin typeface="Helvetica"/>
                <a:ea typeface="Helvetica"/>
                <a:cs typeface="Helvetica"/>
                <a:sym typeface="Helvetica"/>
              </a:rPr>
              <a:t>v  </a:t>
            </a:r>
            <a:r>
              <a:t>if needed</a:t>
            </a:r>
          </a:p>
          <a:p>
            <a:pPr marL="558800" indent="-558800" defTabSz="514095">
              <a:spcBef>
                <a:spcPts val="3600"/>
              </a:spcBef>
              <a:buSzPct val="100000"/>
              <a:buAutoNum type="arabicPeriod" startAt="1"/>
              <a:defRPr sz="3168"/>
            </a:pPr>
            <a:r>
              <a:rPr i="1">
                <a:latin typeface="Helvetica"/>
                <a:ea typeface="Helvetica"/>
                <a:cs typeface="Helvetica"/>
                <a:sym typeface="Helvetica"/>
              </a:rPr>
              <a:t>v</a:t>
            </a:r>
            <a:r>
              <a:rPr baseline="-5999" i="1">
                <a:latin typeface="Helvetica"/>
                <a:ea typeface="Helvetica"/>
                <a:cs typeface="Helvetica"/>
                <a:sym typeface="Helvetica"/>
              </a:rPr>
              <a:t>l</a:t>
            </a:r>
            <a:r>
              <a:t>.offset = –⎡</a:t>
            </a:r>
            <a:r>
              <a:rPr i="1">
                <a:latin typeface="Helvetica"/>
                <a:ea typeface="Helvetica"/>
                <a:cs typeface="Helvetica"/>
                <a:sym typeface="Helvetica"/>
              </a:rPr>
              <a:t>d</a:t>
            </a:r>
            <a:r>
              <a:rPr baseline="-5999" i="1">
                <a:latin typeface="Helvetica"/>
                <a:ea typeface="Helvetica"/>
                <a:cs typeface="Helvetica"/>
                <a:sym typeface="Helvetica"/>
              </a:rPr>
              <a:t>v </a:t>
            </a:r>
            <a:r>
              <a:t>/ 2⎤, </a:t>
            </a:r>
            <a:r>
              <a:rPr i="1">
                <a:latin typeface="Helvetica"/>
                <a:ea typeface="Helvetica"/>
                <a:cs typeface="Helvetica"/>
                <a:sym typeface="Helvetica"/>
              </a:rPr>
              <a:t>v</a:t>
            </a:r>
            <a:r>
              <a:rPr baseline="-5999" i="1">
                <a:latin typeface="Helvetica"/>
                <a:ea typeface="Helvetica"/>
                <a:cs typeface="Helvetica"/>
                <a:sym typeface="Helvetica"/>
              </a:rPr>
              <a:t>r</a:t>
            </a:r>
            <a:r>
              <a:t>.offset =⎡</a:t>
            </a:r>
            <a:r>
              <a:rPr i="1">
                <a:latin typeface="Helvetica"/>
                <a:ea typeface="Helvetica"/>
                <a:cs typeface="Helvetica"/>
                <a:sym typeface="Helvetica"/>
              </a:rPr>
              <a:t>d</a:t>
            </a:r>
            <a:r>
              <a:rPr baseline="-5999" i="1">
                <a:latin typeface="Helvetica"/>
                <a:ea typeface="Helvetica"/>
                <a:cs typeface="Helvetica"/>
                <a:sym typeface="Helvetica"/>
              </a:rPr>
              <a:t>v </a:t>
            </a:r>
            <a:r>
              <a:t>/ 2⎤</a:t>
            </a:r>
          </a:p>
          <a:p>
            <a:pPr marL="558800" indent="-558800" defTabSz="514095">
              <a:spcBef>
                <a:spcPts val="3600"/>
              </a:spcBef>
              <a:buSzPct val="100000"/>
              <a:buAutoNum type="arabicPeriod" startAt="1"/>
              <a:defRPr sz="3168"/>
            </a:pPr>
            <a:r>
              <a:t>Construct left/right contour of </a:t>
            </a:r>
            <a:r>
              <a:rPr i="1">
                <a:latin typeface="Helvetica"/>
                <a:ea typeface="Helvetica"/>
                <a:cs typeface="Helvetica"/>
                <a:sym typeface="Helvetica"/>
              </a:rPr>
              <a:t>T</a:t>
            </a:r>
            <a:r>
              <a:rPr baseline="-5999" i="1">
                <a:latin typeface="Helvetica"/>
                <a:ea typeface="Helvetica"/>
                <a:cs typeface="Helvetica"/>
                <a:sym typeface="Helvetica"/>
              </a:rPr>
              <a:t>v</a:t>
            </a:r>
            <a:r>
              <a:t>.</a:t>
            </a:r>
          </a:p>
        </p:txBody>
      </p:sp>
      <p:sp>
        <p:nvSpPr>
          <p:cNvPr id="381"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8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38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38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380">
                                            <p:txEl>
                                              <p:pRg st="5" end="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380"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83" name="Foliennumm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84" name="Seiten aus vg-ss15-vl04-baeume 1.pdf" descr="Seiten aus vg-ss15-vl04-baeume 1.pdf"/>
          <p:cNvPicPr>
            <a:picLocks noChangeAspect="1"/>
          </p:cNvPicPr>
          <p:nvPr/>
        </p:nvPicPr>
        <p:blipFill>
          <a:blip r:embed="rId2">
            <a:extLst/>
          </a:blip>
          <a:stretch>
            <a:fillRect/>
          </a:stretch>
        </p:blipFill>
        <p:spPr>
          <a:xfrm>
            <a:off x="363236" y="2392124"/>
            <a:ext cx="5370506" cy="3650619"/>
          </a:xfrm>
          <a:prstGeom prst="rect">
            <a:avLst/>
          </a:prstGeom>
          <a:ln w="63500">
            <a:solidFill>
              <a:srgbClr val="000000"/>
            </a:solidFill>
            <a:miter lim="400000"/>
          </a:ln>
          <a:effectLst>
            <a:outerShdw sx="100000" sy="100000" kx="0" ky="0" algn="b" rotWithShape="0" blurRad="63500" dist="25400" dir="5400000">
              <a:srgbClr val="000000">
                <a:alpha val="50000"/>
              </a:srgbClr>
            </a:outerShdw>
          </a:effectLst>
        </p:spPr>
      </p:pic>
      <p:pic>
        <p:nvPicPr>
          <p:cNvPr id="385" name="Seiten aus vg-ss15-vl04-baeume 2.pdf" descr="Seiten aus vg-ss15-vl04-baeume 2.pdf"/>
          <p:cNvPicPr>
            <a:picLocks noChangeAspect="1"/>
          </p:cNvPicPr>
          <p:nvPr/>
        </p:nvPicPr>
        <p:blipFill>
          <a:blip r:embed="rId3">
            <a:extLst/>
          </a:blip>
          <a:stretch>
            <a:fillRect/>
          </a:stretch>
        </p:blipFill>
        <p:spPr>
          <a:xfrm>
            <a:off x="3817147" y="4104744"/>
            <a:ext cx="5370506" cy="3650620"/>
          </a:xfrm>
          <a:prstGeom prst="rect">
            <a:avLst/>
          </a:prstGeom>
          <a:ln w="63500">
            <a:solidFill>
              <a:srgbClr val="000000"/>
            </a:solidFill>
            <a:miter lim="400000"/>
          </a:ln>
          <a:effectLst>
            <a:outerShdw sx="100000" sy="100000" kx="0" ky="0" algn="b" rotWithShape="0" blurRad="63500" dist="25400" dir="5400000">
              <a:srgbClr val="000000">
                <a:alpha val="50000"/>
              </a:srgbClr>
            </a:outerShdw>
          </a:effectLst>
        </p:spPr>
      </p:pic>
      <p:pic>
        <p:nvPicPr>
          <p:cNvPr id="386" name="Seiten aus vg-ss15-vl04-baeume 3.pdf" descr="Seiten aus vg-ss15-vl04-baeume 3.pdf"/>
          <p:cNvPicPr>
            <a:picLocks noChangeAspect="1"/>
          </p:cNvPicPr>
          <p:nvPr/>
        </p:nvPicPr>
        <p:blipFill>
          <a:blip r:embed="rId4">
            <a:extLst/>
          </a:blip>
          <a:stretch>
            <a:fillRect/>
          </a:stretch>
        </p:blipFill>
        <p:spPr>
          <a:xfrm>
            <a:off x="7310245" y="5870078"/>
            <a:ext cx="5370506" cy="3650620"/>
          </a:xfrm>
          <a:prstGeom prst="rect">
            <a:avLst/>
          </a:prstGeom>
          <a:ln w="63500">
            <a:solidFill>
              <a:srgbClr val="000000"/>
            </a:solidFill>
            <a:miter lim="400000"/>
          </a:ln>
          <a:effectLst>
            <a:outerShdw sx="100000" sy="100000" kx="0" ky="0" algn="b" rotWithShape="0" blurRad="63500" dist="25400" dir="5400000">
              <a:srgbClr val="000000">
                <a:alpha val="50000"/>
              </a:srgbClr>
            </a:outerShdw>
          </a:effectLst>
        </p:spPr>
      </p:pic>
      <p:sp>
        <p:nvSpPr>
          <p:cNvPr id="387" name="[Alexander Wolff]"/>
          <p:cNvSpPr txBox="1"/>
          <p:nvPr/>
        </p:nvSpPr>
        <p:spPr>
          <a:xfrm>
            <a:off x="4684219" y="8316331"/>
            <a:ext cx="206705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[Alexander Wolff]</a:t>
            </a:r>
          </a:p>
        </p:txBody>
      </p:sp>
      <p:sp>
        <p:nvSpPr>
          <p:cNvPr id="388" name="For Step 4, construct left/right contour of Tv : Keep track of leftmost/rightmost node at lowest layer of Tv."/>
          <p:cNvSpPr txBox="1"/>
          <p:nvPr>
            <p:ph type="body" sz="quarter" idx="4294967295"/>
          </p:nvPr>
        </p:nvSpPr>
        <p:spPr>
          <a:xfrm>
            <a:off x="121503" y="166420"/>
            <a:ext cx="12761794" cy="1953160"/>
          </a:xfrm>
          <a:prstGeom prst="rect">
            <a:avLst/>
          </a:prstGeom>
        </p:spPr>
        <p:txBody>
          <a:bodyPr/>
          <a:lstStyle/>
          <a:p>
            <a:pPr marL="0" indent="0">
              <a:buSzTx/>
              <a:buNone/>
            </a:pPr>
            <a:r>
              <a:t>For Step 4, construct left/right contour of </a:t>
            </a:r>
            <a:r>
              <a:rPr i="1">
                <a:latin typeface="Helvetica"/>
                <a:ea typeface="Helvetica"/>
                <a:cs typeface="Helvetica"/>
                <a:sym typeface="Helvetica"/>
              </a:rPr>
              <a:t>T</a:t>
            </a:r>
            <a:r>
              <a:rPr baseline="-5999" i="1">
                <a:latin typeface="Helvetica"/>
                <a:ea typeface="Helvetica"/>
                <a:cs typeface="Helvetica"/>
                <a:sym typeface="Helvetica"/>
              </a:rPr>
              <a:t>v </a:t>
            </a:r>
            <a:r>
              <a:t>:</a:t>
            </a:r>
            <a:br/>
            <a:r>
              <a:t>Keep track of leftmost/rightmost node at lowest layer of </a:t>
            </a:r>
            <a:r>
              <a:rPr i="1">
                <a:latin typeface="Helvetica"/>
                <a:ea typeface="Helvetica"/>
                <a:cs typeface="Helvetica"/>
                <a:sym typeface="Helvetica"/>
              </a:rPr>
              <a:t>T</a:t>
            </a:r>
            <a:r>
              <a:rPr baseline="-5999" i="1">
                <a:latin typeface="Helvetica"/>
                <a:ea typeface="Helvetica"/>
                <a:cs typeface="Helvetica"/>
                <a:sym typeface="Helvetica"/>
              </a:rPr>
              <a:t>v</a:t>
            </a:r>
            <a:r>
              <a:t>.</a:t>
            </a:r>
          </a:p>
        </p:txBody>
      </p:sp>
    </p:spTree>
  </p:cSld>
  <p:clrMapOvr>
    <a:masterClrMapping/>
  </p:clrMapOvr>
  <p:transition xmlns:p14="http://schemas.microsoft.com/office/powerpoint/2010/main" spd="slow"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3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85" grpId="1"/>
      <p:bldP build="whole" bldLvl="1" animBg="1" rev="0" advAuto="0" spid="386" grpId="2"/>
    </p:bldLst>
  </p:timing>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90" name="Example"/>
          <p:cNvSpPr txBox="1"/>
          <p:nvPr>
            <p:ph type="title"/>
          </p:nvPr>
        </p:nvSpPr>
        <p:spPr>
          <a:xfrm>
            <a:off x="952500" y="444500"/>
            <a:ext cx="11099800" cy="1386237"/>
          </a:xfrm>
          <a:prstGeom prst="rect">
            <a:avLst/>
          </a:prstGeom>
        </p:spPr>
        <p:txBody>
          <a:bodyPr/>
          <a:lstStyle/>
          <a:p>
            <a:pPr/>
            <a:r>
              <a:t>Example</a:t>
            </a:r>
          </a:p>
        </p:txBody>
      </p:sp>
      <p:sp>
        <p:nvSpPr>
          <p:cNvPr id="391" name="Linie"/>
          <p:cNvSpPr/>
          <p:nvPr/>
        </p:nvSpPr>
        <p:spPr>
          <a:xfrm>
            <a:off x="6823003" y="2892213"/>
            <a:ext cx="2111024" cy="896338"/>
          </a:xfrm>
          <a:prstGeom prst="line">
            <a:avLst/>
          </a:prstGeom>
          <a:ln w="76200">
            <a:solidFill>
              <a:srgbClr val="FF9933"/>
            </a:solidFill>
          </a:ln>
        </p:spPr>
        <p:txBody>
          <a:bodyPr lIns="65023" tIns="65023" rIns="65023" bIns="65023"/>
          <a:lstStyle/>
          <a:p>
            <a:pPr algn="l" defTabSz="1300480">
              <a:defRPr sz="3400">
                <a:latin typeface="Arial"/>
                <a:ea typeface="Arial"/>
                <a:cs typeface="Arial"/>
                <a:sym typeface="Arial"/>
              </a:defRPr>
            </a:pPr>
          </a:p>
        </p:txBody>
      </p:sp>
      <p:sp>
        <p:nvSpPr>
          <p:cNvPr id="392" name="Linie"/>
          <p:cNvSpPr/>
          <p:nvPr/>
        </p:nvSpPr>
        <p:spPr>
          <a:xfrm>
            <a:off x="4167857" y="6168249"/>
            <a:ext cx="925690"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sp>
        <p:nvSpPr>
          <p:cNvPr id="393" name="Linie"/>
          <p:cNvSpPr/>
          <p:nvPr/>
        </p:nvSpPr>
        <p:spPr>
          <a:xfrm>
            <a:off x="2725137" y="5208693"/>
            <a:ext cx="925690"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396" name="Gruppieren"/>
          <p:cNvGrpSpPr/>
          <p:nvPr/>
        </p:nvGrpSpPr>
        <p:grpSpPr>
          <a:xfrm>
            <a:off x="4784231" y="6680764"/>
            <a:ext cx="693139" cy="693139"/>
            <a:chOff x="0" y="0"/>
            <a:chExt cx="693137" cy="693137"/>
          </a:xfrm>
        </p:grpSpPr>
        <p:sp>
          <p:nvSpPr>
            <p:cNvPr id="394"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95" name="J"/>
            <p:cNvSpPr txBox="1"/>
            <p:nvPr/>
          </p:nvSpPr>
          <p:spPr>
            <a:xfrm>
              <a:off x="154544" y="16388"/>
              <a:ext cx="384049"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J</a:t>
              </a:r>
            </a:p>
          </p:txBody>
        </p:sp>
      </p:grpSp>
      <p:sp>
        <p:nvSpPr>
          <p:cNvPr id="397" name="Linie"/>
          <p:cNvSpPr/>
          <p:nvPr/>
        </p:nvSpPr>
        <p:spPr>
          <a:xfrm flipH="1">
            <a:off x="2711591" y="4185919"/>
            <a:ext cx="984392" cy="577993"/>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400" name="Gruppieren"/>
          <p:cNvGrpSpPr/>
          <p:nvPr/>
        </p:nvGrpSpPr>
        <p:grpSpPr>
          <a:xfrm>
            <a:off x="3544711" y="3673404"/>
            <a:ext cx="693138" cy="693139"/>
            <a:chOff x="0" y="0"/>
            <a:chExt cx="693137" cy="693137"/>
          </a:xfrm>
        </p:grpSpPr>
        <p:sp>
          <p:nvSpPr>
            <p:cNvPr id="398"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399" name="B"/>
            <p:cNvSpPr txBox="1"/>
            <p:nvPr/>
          </p:nvSpPr>
          <p:spPr>
            <a:xfrm>
              <a:off x="114249" y="16388"/>
              <a:ext cx="464640"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B</a:t>
              </a:r>
            </a:p>
          </p:txBody>
        </p:sp>
      </p:grpSp>
      <p:grpSp>
        <p:nvGrpSpPr>
          <p:cNvPr id="403" name="Gruppieren"/>
          <p:cNvGrpSpPr/>
          <p:nvPr/>
        </p:nvGrpSpPr>
        <p:grpSpPr>
          <a:xfrm>
            <a:off x="2160693" y="4578773"/>
            <a:ext cx="693139" cy="693139"/>
            <a:chOff x="0" y="0"/>
            <a:chExt cx="693137" cy="693137"/>
          </a:xfrm>
        </p:grpSpPr>
        <p:sp>
          <p:nvSpPr>
            <p:cNvPr id="401"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02" name="D"/>
            <p:cNvSpPr txBox="1"/>
            <p:nvPr/>
          </p:nvSpPr>
          <p:spPr>
            <a:xfrm>
              <a:off x="100935" y="16388"/>
              <a:ext cx="49126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D</a:t>
              </a:r>
            </a:p>
          </p:txBody>
        </p:sp>
      </p:grpSp>
      <p:grpSp>
        <p:nvGrpSpPr>
          <p:cNvPr id="406" name="Gruppieren"/>
          <p:cNvGrpSpPr/>
          <p:nvPr/>
        </p:nvGrpSpPr>
        <p:grpSpPr>
          <a:xfrm>
            <a:off x="3569546" y="5667022"/>
            <a:ext cx="693139" cy="693139"/>
            <a:chOff x="0" y="0"/>
            <a:chExt cx="693137" cy="693137"/>
          </a:xfrm>
        </p:grpSpPr>
        <p:sp>
          <p:nvSpPr>
            <p:cNvPr id="404"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05" name="F"/>
            <p:cNvSpPr txBox="1"/>
            <p:nvPr/>
          </p:nvSpPr>
          <p:spPr>
            <a:xfrm>
              <a:off x="127799" y="16388"/>
              <a:ext cx="437540"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F</a:t>
              </a:r>
            </a:p>
          </p:txBody>
        </p:sp>
      </p:grpSp>
      <p:sp>
        <p:nvSpPr>
          <p:cNvPr id="407" name="Linie"/>
          <p:cNvSpPr/>
          <p:nvPr/>
        </p:nvSpPr>
        <p:spPr>
          <a:xfrm flipH="1">
            <a:off x="2598702" y="6168248"/>
            <a:ext cx="982134" cy="575735"/>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410" name="Gruppieren"/>
          <p:cNvGrpSpPr/>
          <p:nvPr/>
        </p:nvGrpSpPr>
        <p:grpSpPr>
          <a:xfrm>
            <a:off x="2160693" y="6680764"/>
            <a:ext cx="693139" cy="693139"/>
            <a:chOff x="0" y="0"/>
            <a:chExt cx="693137" cy="693137"/>
          </a:xfrm>
        </p:grpSpPr>
        <p:sp>
          <p:nvSpPr>
            <p:cNvPr id="408"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09" name="I"/>
            <p:cNvSpPr txBox="1"/>
            <p:nvPr/>
          </p:nvSpPr>
          <p:spPr>
            <a:xfrm>
              <a:off x="208154" y="16388"/>
              <a:ext cx="276830"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I</a:t>
              </a:r>
            </a:p>
          </p:txBody>
        </p:sp>
      </p:grpSp>
      <p:sp>
        <p:nvSpPr>
          <p:cNvPr id="411" name="Linie"/>
          <p:cNvSpPr/>
          <p:nvPr/>
        </p:nvSpPr>
        <p:spPr>
          <a:xfrm>
            <a:off x="8188960" y="5134186"/>
            <a:ext cx="925690" cy="577992"/>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414" name="Gruppieren"/>
          <p:cNvGrpSpPr/>
          <p:nvPr/>
        </p:nvGrpSpPr>
        <p:grpSpPr>
          <a:xfrm>
            <a:off x="8805333" y="5646702"/>
            <a:ext cx="693138" cy="693139"/>
            <a:chOff x="0" y="0"/>
            <a:chExt cx="693137" cy="693137"/>
          </a:xfrm>
        </p:grpSpPr>
        <p:sp>
          <p:nvSpPr>
            <p:cNvPr id="412"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13" name="H"/>
            <p:cNvSpPr txBox="1"/>
            <p:nvPr/>
          </p:nvSpPr>
          <p:spPr>
            <a:xfrm>
              <a:off x="100935" y="16388"/>
              <a:ext cx="49126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H</a:t>
              </a:r>
            </a:p>
          </p:txBody>
        </p:sp>
      </p:grpSp>
      <p:grpSp>
        <p:nvGrpSpPr>
          <p:cNvPr id="417" name="Gruppieren"/>
          <p:cNvGrpSpPr/>
          <p:nvPr/>
        </p:nvGrpSpPr>
        <p:grpSpPr>
          <a:xfrm>
            <a:off x="7590649" y="4569742"/>
            <a:ext cx="693138" cy="693139"/>
            <a:chOff x="0" y="0"/>
            <a:chExt cx="693137" cy="693137"/>
          </a:xfrm>
        </p:grpSpPr>
        <p:sp>
          <p:nvSpPr>
            <p:cNvPr id="415"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16" name="E"/>
            <p:cNvSpPr txBox="1"/>
            <p:nvPr/>
          </p:nvSpPr>
          <p:spPr>
            <a:xfrm>
              <a:off x="114249" y="16388"/>
              <a:ext cx="464640"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E</a:t>
              </a:r>
            </a:p>
          </p:txBody>
        </p:sp>
      </p:grpSp>
      <p:sp>
        <p:nvSpPr>
          <p:cNvPr id="418" name="Linie"/>
          <p:cNvSpPr/>
          <p:nvPr/>
        </p:nvSpPr>
        <p:spPr>
          <a:xfrm flipH="1">
            <a:off x="6757528" y="5145475"/>
            <a:ext cx="982135" cy="575735"/>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421" name="Gruppieren"/>
          <p:cNvGrpSpPr/>
          <p:nvPr/>
        </p:nvGrpSpPr>
        <p:grpSpPr>
          <a:xfrm>
            <a:off x="6181795" y="5646702"/>
            <a:ext cx="693139" cy="693139"/>
            <a:chOff x="0" y="0"/>
            <a:chExt cx="693137" cy="693137"/>
          </a:xfrm>
        </p:grpSpPr>
        <p:sp>
          <p:nvSpPr>
            <p:cNvPr id="419"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20" name="G"/>
            <p:cNvSpPr txBox="1"/>
            <p:nvPr/>
          </p:nvSpPr>
          <p:spPr>
            <a:xfrm>
              <a:off x="87504" y="16388"/>
              <a:ext cx="518130"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G</a:t>
              </a:r>
            </a:p>
          </p:txBody>
        </p:sp>
      </p:grpSp>
      <p:sp>
        <p:nvSpPr>
          <p:cNvPr id="422" name="Linie"/>
          <p:cNvSpPr/>
          <p:nvPr/>
        </p:nvSpPr>
        <p:spPr>
          <a:xfrm flipH="1">
            <a:off x="8166382" y="4120444"/>
            <a:ext cx="982134" cy="575734"/>
          </a:xfrm>
          <a:prstGeom prst="line">
            <a:avLst/>
          </a:prstGeom>
          <a:ln w="50800">
            <a:solidFill>
              <a:srgbClr val="000000"/>
            </a:solidFill>
          </a:ln>
        </p:spPr>
        <p:txBody>
          <a:bodyPr lIns="65023" tIns="65023" rIns="65023" bIns="65023"/>
          <a:lstStyle/>
          <a:p>
            <a:pPr algn="l" defTabSz="1300480">
              <a:defRPr sz="3400">
                <a:latin typeface="Arial"/>
                <a:ea typeface="Arial"/>
                <a:cs typeface="Arial"/>
                <a:sym typeface="Arial"/>
              </a:defRPr>
            </a:pPr>
          </a:p>
        </p:txBody>
      </p:sp>
      <p:grpSp>
        <p:nvGrpSpPr>
          <p:cNvPr id="425" name="Gruppieren"/>
          <p:cNvGrpSpPr/>
          <p:nvPr/>
        </p:nvGrpSpPr>
        <p:grpSpPr>
          <a:xfrm>
            <a:off x="8816622" y="3619217"/>
            <a:ext cx="693139" cy="693139"/>
            <a:chOff x="0" y="0"/>
            <a:chExt cx="693137" cy="693137"/>
          </a:xfrm>
        </p:grpSpPr>
        <p:sp>
          <p:nvSpPr>
            <p:cNvPr id="423" name="Kreis"/>
            <p:cNvSpPr/>
            <p:nvPr/>
          </p:nvSpPr>
          <p:spPr>
            <a:xfrm>
              <a:off x="0" y="0"/>
              <a:ext cx="693138" cy="693138"/>
            </a:xfrm>
            <a:prstGeom prst="ellipse">
              <a:avLst/>
            </a:prstGeom>
            <a:solidFill>
              <a:srgbClr val="FFFF00"/>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24" name="C"/>
            <p:cNvSpPr txBox="1"/>
            <p:nvPr/>
          </p:nvSpPr>
          <p:spPr>
            <a:xfrm>
              <a:off x="100935" y="16388"/>
              <a:ext cx="491268"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C</a:t>
              </a:r>
            </a:p>
          </p:txBody>
        </p:sp>
      </p:grpSp>
      <p:grpSp>
        <p:nvGrpSpPr>
          <p:cNvPr id="428" name="Gruppieren"/>
          <p:cNvGrpSpPr/>
          <p:nvPr/>
        </p:nvGrpSpPr>
        <p:grpSpPr>
          <a:xfrm>
            <a:off x="6129866" y="2508391"/>
            <a:ext cx="693139" cy="693138"/>
            <a:chOff x="0" y="0"/>
            <a:chExt cx="693137" cy="693137"/>
          </a:xfrm>
        </p:grpSpPr>
        <p:sp>
          <p:nvSpPr>
            <p:cNvPr id="426" name="Kreis"/>
            <p:cNvSpPr/>
            <p:nvPr/>
          </p:nvSpPr>
          <p:spPr>
            <a:xfrm>
              <a:off x="0" y="0"/>
              <a:ext cx="693138" cy="693138"/>
            </a:xfrm>
            <a:prstGeom prst="ellipse">
              <a:avLst/>
            </a:prstGeom>
            <a:solidFill>
              <a:srgbClr val="FF9933"/>
            </a:solidFill>
            <a:ln w="38100" cap="flat">
              <a:solidFill>
                <a:srgbClr val="000000"/>
              </a:solidFill>
              <a:prstDash val="solid"/>
              <a:round/>
            </a:ln>
            <a:effectLst/>
          </p:spPr>
          <p:txBody>
            <a:bodyPr wrap="square" lIns="65023" tIns="65023" rIns="65023" bIns="65023" numCol="1" anchor="ctr">
              <a:noAutofit/>
            </a:bodyPr>
            <a:lstStyle/>
            <a:p>
              <a:pPr defTabSz="1300480">
                <a:defRPr sz="3800">
                  <a:latin typeface="Arial"/>
                  <a:ea typeface="Arial"/>
                  <a:cs typeface="Arial"/>
                  <a:sym typeface="Arial"/>
                </a:defRPr>
              </a:pPr>
            </a:p>
          </p:txBody>
        </p:sp>
        <p:sp>
          <p:nvSpPr>
            <p:cNvPr id="427" name="A"/>
            <p:cNvSpPr txBox="1"/>
            <p:nvPr/>
          </p:nvSpPr>
          <p:spPr>
            <a:xfrm>
              <a:off x="114249" y="16388"/>
              <a:ext cx="464640" cy="6603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ctr">
              <a:spAutoFit/>
            </a:bodyPr>
            <a:lstStyle>
              <a:lvl1pPr defTabSz="1300480">
                <a:defRPr sz="3800">
                  <a:latin typeface="Arial"/>
                  <a:ea typeface="Arial"/>
                  <a:cs typeface="Arial"/>
                  <a:sym typeface="Arial"/>
                </a:defRPr>
              </a:lvl1pPr>
            </a:lstStyle>
            <a:p>
              <a:pPr/>
              <a:r>
                <a:t>A</a:t>
              </a:r>
            </a:p>
          </p:txBody>
        </p:sp>
      </p:grpSp>
      <p:sp>
        <p:nvSpPr>
          <p:cNvPr id="429" name="Linie"/>
          <p:cNvSpPr/>
          <p:nvPr/>
        </p:nvSpPr>
        <p:spPr>
          <a:xfrm flipH="1">
            <a:off x="4133991" y="2892213"/>
            <a:ext cx="1984587" cy="833121"/>
          </a:xfrm>
          <a:prstGeom prst="line">
            <a:avLst/>
          </a:prstGeom>
          <a:ln w="76200">
            <a:solidFill>
              <a:srgbClr val="FF9933"/>
            </a:solidFill>
          </a:ln>
        </p:spPr>
        <p:txBody>
          <a:bodyPr lIns="65023" tIns="65023" rIns="65023" bIns="65023"/>
          <a:lstStyle/>
          <a:p>
            <a:pPr algn="l" defTabSz="1300480">
              <a:defRPr sz="3400">
                <a:latin typeface="Arial"/>
                <a:ea typeface="Arial"/>
                <a:cs typeface="Arial"/>
                <a:sym typeface="Arial"/>
              </a:defRPr>
            </a:pPr>
          </a:p>
        </p:txBody>
      </p:sp>
      <p:sp>
        <p:nvSpPr>
          <p:cNvPr id="430" name="OFFSET"/>
          <p:cNvSpPr txBox="1"/>
          <p:nvPr/>
        </p:nvSpPr>
        <p:spPr>
          <a:xfrm>
            <a:off x="905980" y="7884159"/>
            <a:ext cx="1545355" cy="524816"/>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2800">
                <a:solidFill>
                  <a:srgbClr val="0000CC"/>
                </a:solidFill>
                <a:latin typeface="Arial"/>
                <a:ea typeface="Arial"/>
                <a:cs typeface="Arial"/>
                <a:sym typeface="Arial"/>
              </a:defRPr>
            </a:lvl1pPr>
          </a:lstStyle>
          <a:p>
            <a:pPr/>
            <a:r>
              <a:t>OFFSET</a:t>
            </a:r>
          </a:p>
        </p:txBody>
      </p:sp>
      <p:sp>
        <p:nvSpPr>
          <p:cNvPr id="431" name="1"/>
          <p:cNvSpPr txBox="1"/>
          <p:nvPr/>
        </p:nvSpPr>
        <p:spPr>
          <a:xfrm>
            <a:off x="4327494" y="5479626"/>
            <a:ext cx="382896"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1</a:t>
            </a:r>
          </a:p>
        </p:txBody>
      </p:sp>
      <p:sp>
        <p:nvSpPr>
          <p:cNvPr id="432" name="-1"/>
          <p:cNvSpPr txBox="1"/>
          <p:nvPr/>
        </p:nvSpPr>
        <p:spPr>
          <a:xfrm>
            <a:off x="2905447" y="4614897"/>
            <a:ext cx="526688"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-1</a:t>
            </a:r>
          </a:p>
        </p:txBody>
      </p:sp>
      <p:sp>
        <p:nvSpPr>
          <p:cNvPr id="433" name="-2"/>
          <p:cNvSpPr txBox="1"/>
          <p:nvPr/>
        </p:nvSpPr>
        <p:spPr>
          <a:xfrm>
            <a:off x="4314300" y="3596640"/>
            <a:ext cx="526688"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-2</a:t>
            </a:r>
          </a:p>
        </p:txBody>
      </p:sp>
      <p:sp>
        <p:nvSpPr>
          <p:cNvPr id="434" name="-1"/>
          <p:cNvSpPr txBox="1"/>
          <p:nvPr/>
        </p:nvSpPr>
        <p:spPr>
          <a:xfrm>
            <a:off x="8355723" y="4556195"/>
            <a:ext cx="526688"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-1</a:t>
            </a:r>
          </a:p>
        </p:txBody>
      </p:sp>
      <p:sp>
        <p:nvSpPr>
          <p:cNvPr id="435" name="-1"/>
          <p:cNvSpPr txBox="1"/>
          <p:nvPr/>
        </p:nvSpPr>
        <p:spPr>
          <a:xfrm>
            <a:off x="6946869" y="5709920"/>
            <a:ext cx="526689"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-1</a:t>
            </a:r>
          </a:p>
        </p:txBody>
      </p:sp>
      <p:sp>
        <p:nvSpPr>
          <p:cNvPr id="436" name="1"/>
          <p:cNvSpPr txBox="1"/>
          <p:nvPr/>
        </p:nvSpPr>
        <p:spPr>
          <a:xfrm>
            <a:off x="9570055" y="5698631"/>
            <a:ext cx="382895"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1</a:t>
            </a:r>
          </a:p>
        </p:txBody>
      </p:sp>
      <p:sp>
        <p:nvSpPr>
          <p:cNvPr id="437" name="2"/>
          <p:cNvSpPr txBox="1"/>
          <p:nvPr/>
        </p:nvSpPr>
        <p:spPr>
          <a:xfrm>
            <a:off x="9635530" y="3596640"/>
            <a:ext cx="382895"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2</a:t>
            </a:r>
          </a:p>
        </p:txBody>
      </p:sp>
      <p:sp>
        <p:nvSpPr>
          <p:cNvPr id="438" name="1"/>
          <p:cNvSpPr txBox="1"/>
          <p:nvPr/>
        </p:nvSpPr>
        <p:spPr>
          <a:xfrm>
            <a:off x="5537663" y="6540782"/>
            <a:ext cx="382896"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1</a:t>
            </a:r>
          </a:p>
        </p:txBody>
      </p:sp>
      <p:sp>
        <p:nvSpPr>
          <p:cNvPr id="439" name="Linie"/>
          <p:cNvSpPr/>
          <p:nvPr/>
        </p:nvSpPr>
        <p:spPr>
          <a:xfrm>
            <a:off x="5606062" y="6348870"/>
            <a:ext cx="3327965" cy="917783"/>
          </a:xfrm>
          <a:custGeom>
            <a:avLst/>
            <a:gdLst/>
            <a:ahLst/>
            <a:cxnLst>
              <a:cxn ang="0">
                <a:pos x="wd2" y="hd2"/>
              </a:cxn>
              <a:cxn ang="5400000">
                <a:pos x="wd2" y="hd2"/>
              </a:cxn>
              <a:cxn ang="10800000">
                <a:pos x="wd2" y="hd2"/>
              </a:cxn>
              <a:cxn ang="16200000">
                <a:pos x="wd2" y="hd2"/>
              </a:cxn>
            </a:cxnLst>
            <a:rect l="0" t="0" r="r" b="b"/>
            <a:pathLst>
              <a:path w="21600" h="20856" fill="norm" stroke="1" extrusionOk="0">
                <a:moveTo>
                  <a:pt x="21600" y="0"/>
                </a:moveTo>
                <a:cubicBezTo>
                  <a:pt x="19900" y="4105"/>
                  <a:pt x="18215" y="8260"/>
                  <a:pt x="16207" y="11647"/>
                </a:cubicBezTo>
                <a:cubicBezTo>
                  <a:pt x="14200" y="15033"/>
                  <a:pt x="12251" y="19137"/>
                  <a:pt x="9554" y="20369"/>
                </a:cubicBezTo>
                <a:cubicBezTo>
                  <a:pt x="6858" y="21600"/>
                  <a:pt x="3429" y="20266"/>
                  <a:pt x="0" y="18932"/>
                </a:cubicBezTo>
              </a:path>
            </a:pathLst>
          </a:custGeom>
          <a:ln w="76200">
            <a:solidFill>
              <a:srgbClr val="FF0000"/>
            </a:solidFill>
            <a:prstDash val="sysDot"/>
            <a:tailEnd type="triangle"/>
          </a:ln>
        </p:spPr>
        <p:txBody>
          <a:bodyPr lIns="65023" tIns="65023" rIns="65023" bIns="65023"/>
          <a:lstStyle/>
          <a:p>
            <a:pPr algn="l" defTabSz="1300480">
              <a:defRPr sz="3400">
                <a:latin typeface="Times New Roman"/>
                <a:ea typeface="Times New Roman"/>
                <a:cs typeface="Times New Roman"/>
                <a:sym typeface="Times New Roman"/>
              </a:defRPr>
            </a:pPr>
          </a:p>
        </p:txBody>
      </p:sp>
      <p:sp>
        <p:nvSpPr>
          <p:cNvPr id="440" name="-1"/>
          <p:cNvSpPr txBox="1"/>
          <p:nvPr/>
        </p:nvSpPr>
        <p:spPr>
          <a:xfrm>
            <a:off x="2907705" y="6669475"/>
            <a:ext cx="526688"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0000CC"/>
                </a:solidFill>
                <a:latin typeface="Arial"/>
                <a:ea typeface="Arial"/>
                <a:cs typeface="Arial"/>
                <a:sym typeface="Arial"/>
              </a:defRPr>
            </a:lvl1pPr>
          </a:lstStyle>
          <a:p>
            <a:pPr/>
            <a:r>
              <a:t>-1</a:t>
            </a:r>
          </a:p>
        </p:txBody>
      </p:sp>
      <p:sp>
        <p:nvSpPr>
          <p:cNvPr id="441" name="new right contour"/>
          <p:cNvSpPr txBox="1"/>
          <p:nvPr/>
        </p:nvSpPr>
        <p:spPr>
          <a:xfrm>
            <a:off x="5533492" y="7245208"/>
            <a:ext cx="3455043"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new right contour</a:t>
            </a:r>
          </a:p>
        </p:txBody>
      </p:sp>
      <p:sp>
        <p:nvSpPr>
          <p:cNvPr id="442" name="Linie"/>
          <p:cNvSpPr/>
          <p:nvPr/>
        </p:nvSpPr>
        <p:spPr>
          <a:xfrm>
            <a:off x="9446541" y="4109155"/>
            <a:ext cx="473142" cy="1727201"/>
          </a:xfrm>
          <a:custGeom>
            <a:avLst/>
            <a:gdLst/>
            <a:ahLst/>
            <a:cxnLst>
              <a:cxn ang="0">
                <a:pos x="wd2" y="hd2"/>
              </a:cxn>
              <a:cxn ang="5400000">
                <a:pos x="wd2" y="hd2"/>
              </a:cxn>
              <a:cxn ang="10800000">
                <a:pos x="wd2" y="hd2"/>
              </a:cxn>
              <a:cxn ang="16200000">
                <a:pos x="wd2" y="hd2"/>
              </a:cxn>
            </a:cxnLst>
            <a:rect l="0" t="0" r="r" b="b"/>
            <a:pathLst>
              <a:path w="20298" h="21600" fill="norm" stroke="1" extrusionOk="0">
                <a:moveTo>
                  <a:pt x="2712" y="0"/>
                </a:moveTo>
                <a:cubicBezTo>
                  <a:pt x="9783" y="3134"/>
                  <a:pt x="16951" y="6268"/>
                  <a:pt x="19275" y="8809"/>
                </a:cubicBezTo>
                <a:cubicBezTo>
                  <a:pt x="21600" y="11351"/>
                  <a:pt x="19663" y="13073"/>
                  <a:pt x="16466" y="15191"/>
                </a:cubicBezTo>
                <a:cubicBezTo>
                  <a:pt x="13270" y="17308"/>
                  <a:pt x="6587" y="19454"/>
                  <a:pt x="0" y="21600"/>
                </a:cubicBezTo>
              </a:path>
            </a:pathLst>
          </a:custGeom>
          <a:ln w="76200">
            <a:solidFill>
              <a:srgbClr val="3333CC"/>
            </a:solidFill>
            <a:prstDash val="sysDot"/>
            <a:tailEnd type="triangle"/>
          </a:ln>
        </p:spPr>
        <p:txBody>
          <a:bodyPr lIns="65023" tIns="65023" rIns="65023" bIns="65023"/>
          <a:lstStyle/>
          <a:p>
            <a:pPr algn="l" defTabSz="1300480">
              <a:defRPr sz="3400">
                <a:latin typeface="Times New Roman"/>
                <a:ea typeface="Times New Roman"/>
                <a:cs typeface="Times New Roman"/>
                <a:sym typeface="Times New Roman"/>
              </a:defRPr>
            </a:pPr>
          </a:p>
        </p:txBody>
      </p:sp>
      <p:sp>
        <p:nvSpPr>
          <p:cNvPr id="443" name="Linie"/>
          <p:cNvSpPr/>
          <p:nvPr/>
        </p:nvSpPr>
        <p:spPr>
          <a:xfrm>
            <a:off x="6477280" y="3917244"/>
            <a:ext cx="2330312" cy="1727201"/>
          </a:xfrm>
          <a:custGeom>
            <a:avLst/>
            <a:gdLst/>
            <a:ahLst/>
            <a:cxnLst>
              <a:cxn ang="0">
                <a:pos x="wd2" y="hd2"/>
              </a:cxn>
              <a:cxn ang="5400000">
                <a:pos x="wd2" y="hd2"/>
              </a:cxn>
              <a:cxn ang="10800000">
                <a:pos x="wd2" y="hd2"/>
              </a:cxn>
              <a:cxn ang="16200000">
                <a:pos x="wd2" y="hd2"/>
              </a:cxn>
            </a:cxnLst>
            <a:rect l="0" t="0" r="r" b="b"/>
            <a:pathLst>
              <a:path w="21436" h="21600" fill="norm" stroke="1" extrusionOk="0">
                <a:moveTo>
                  <a:pt x="21436" y="0"/>
                </a:moveTo>
                <a:cubicBezTo>
                  <a:pt x="15932" y="339"/>
                  <a:pt x="10428" y="678"/>
                  <a:pt x="7292" y="2400"/>
                </a:cubicBezTo>
                <a:cubicBezTo>
                  <a:pt x="4156" y="4122"/>
                  <a:pt x="3761" y="8132"/>
                  <a:pt x="2578" y="10391"/>
                </a:cubicBezTo>
                <a:cubicBezTo>
                  <a:pt x="1394" y="12649"/>
                  <a:pt x="625" y="14146"/>
                  <a:pt x="231" y="16009"/>
                </a:cubicBezTo>
                <a:cubicBezTo>
                  <a:pt x="-164" y="17873"/>
                  <a:pt x="23" y="19736"/>
                  <a:pt x="231" y="21600"/>
                </a:cubicBezTo>
              </a:path>
            </a:pathLst>
          </a:custGeom>
          <a:ln w="76200">
            <a:solidFill>
              <a:srgbClr val="3333CC"/>
            </a:solidFill>
            <a:prstDash val="sysDot"/>
            <a:tailEnd type="triangle"/>
          </a:ln>
        </p:spPr>
        <p:txBody>
          <a:bodyPr lIns="65023" tIns="65023" rIns="65023" bIns="65023"/>
          <a:lstStyle/>
          <a:p>
            <a:pPr algn="l" defTabSz="1300480">
              <a:defRPr sz="3400">
                <a:latin typeface="Times New Roman"/>
                <a:ea typeface="Times New Roman"/>
                <a:cs typeface="Times New Roman"/>
                <a:sym typeface="Times New Roman"/>
              </a:defRPr>
            </a:pPr>
          </a:p>
        </p:txBody>
      </p:sp>
      <p:sp>
        <p:nvSpPr>
          <p:cNvPr id="444" name="3"/>
          <p:cNvSpPr txBox="1"/>
          <p:nvPr/>
        </p:nvSpPr>
        <p:spPr>
          <a:xfrm>
            <a:off x="6307566" y="1869439"/>
            <a:ext cx="382895"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3</a:t>
            </a:r>
          </a:p>
        </p:txBody>
      </p:sp>
      <p:sp>
        <p:nvSpPr>
          <p:cNvPr id="445" name="XCOORD"/>
          <p:cNvSpPr txBox="1"/>
          <p:nvPr/>
        </p:nvSpPr>
        <p:spPr>
          <a:xfrm>
            <a:off x="963747" y="8333457"/>
            <a:ext cx="1703534" cy="524815"/>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2800">
                <a:solidFill>
                  <a:srgbClr val="FF0000"/>
                </a:solidFill>
                <a:latin typeface="Arial"/>
                <a:ea typeface="Arial"/>
                <a:cs typeface="Arial"/>
                <a:sym typeface="Arial"/>
              </a:defRPr>
            </a:lvl1pPr>
          </a:lstStyle>
          <a:p>
            <a:pPr/>
            <a:r>
              <a:t>XCOORD</a:t>
            </a:r>
          </a:p>
        </p:txBody>
      </p:sp>
      <p:sp>
        <p:nvSpPr>
          <p:cNvPr id="446" name="1"/>
          <p:cNvSpPr txBox="1"/>
          <p:nvPr/>
        </p:nvSpPr>
        <p:spPr>
          <a:xfrm>
            <a:off x="3115068" y="3467946"/>
            <a:ext cx="382895"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1</a:t>
            </a:r>
          </a:p>
        </p:txBody>
      </p:sp>
      <p:sp>
        <p:nvSpPr>
          <p:cNvPr id="447" name="0"/>
          <p:cNvSpPr txBox="1"/>
          <p:nvPr/>
        </p:nvSpPr>
        <p:spPr>
          <a:xfrm>
            <a:off x="1771690" y="4364284"/>
            <a:ext cx="382896"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0</a:t>
            </a:r>
          </a:p>
        </p:txBody>
      </p:sp>
      <p:sp>
        <p:nvSpPr>
          <p:cNvPr id="448" name="1"/>
          <p:cNvSpPr txBox="1"/>
          <p:nvPr/>
        </p:nvSpPr>
        <p:spPr>
          <a:xfrm>
            <a:off x="3106037" y="5581226"/>
            <a:ext cx="382895"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1</a:t>
            </a:r>
          </a:p>
        </p:txBody>
      </p:sp>
      <p:sp>
        <p:nvSpPr>
          <p:cNvPr id="449" name="0"/>
          <p:cNvSpPr txBox="1"/>
          <p:nvPr/>
        </p:nvSpPr>
        <p:spPr>
          <a:xfrm>
            <a:off x="1762659" y="6348870"/>
            <a:ext cx="382895"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0</a:t>
            </a:r>
          </a:p>
        </p:txBody>
      </p:sp>
      <p:sp>
        <p:nvSpPr>
          <p:cNvPr id="450" name="2"/>
          <p:cNvSpPr txBox="1"/>
          <p:nvPr/>
        </p:nvSpPr>
        <p:spPr>
          <a:xfrm>
            <a:off x="4322979" y="6540782"/>
            <a:ext cx="382896"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2</a:t>
            </a:r>
          </a:p>
        </p:txBody>
      </p:sp>
      <p:sp>
        <p:nvSpPr>
          <p:cNvPr id="451" name="5"/>
          <p:cNvSpPr txBox="1"/>
          <p:nvPr/>
        </p:nvSpPr>
        <p:spPr>
          <a:xfrm>
            <a:off x="8610499" y="3084124"/>
            <a:ext cx="382895"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5</a:t>
            </a:r>
          </a:p>
        </p:txBody>
      </p:sp>
      <p:sp>
        <p:nvSpPr>
          <p:cNvPr id="452" name="4"/>
          <p:cNvSpPr txBox="1"/>
          <p:nvPr/>
        </p:nvSpPr>
        <p:spPr>
          <a:xfrm>
            <a:off x="7201646" y="4301066"/>
            <a:ext cx="382895"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4</a:t>
            </a:r>
          </a:p>
        </p:txBody>
      </p:sp>
      <p:sp>
        <p:nvSpPr>
          <p:cNvPr id="453" name="3"/>
          <p:cNvSpPr txBox="1"/>
          <p:nvPr/>
        </p:nvSpPr>
        <p:spPr>
          <a:xfrm>
            <a:off x="5795050" y="5378026"/>
            <a:ext cx="382896" cy="611223"/>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3</a:t>
            </a:r>
          </a:p>
        </p:txBody>
      </p:sp>
      <p:sp>
        <p:nvSpPr>
          <p:cNvPr id="454" name="5"/>
          <p:cNvSpPr txBox="1"/>
          <p:nvPr/>
        </p:nvSpPr>
        <p:spPr>
          <a:xfrm>
            <a:off x="8418588" y="5443502"/>
            <a:ext cx="382895"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defRPr sz="3400">
                <a:solidFill>
                  <a:srgbClr val="FF0000"/>
                </a:solidFill>
                <a:latin typeface="Arial"/>
                <a:ea typeface="Arial"/>
                <a:cs typeface="Arial"/>
                <a:sym typeface="Arial"/>
              </a:defRPr>
            </a:lvl1pPr>
          </a:lstStyle>
          <a:p>
            <a:pPr/>
            <a:r>
              <a:t>5</a:t>
            </a:r>
          </a:p>
        </p:txBody>
      </p:sp>
      <p:sp>
        <p:nvSpPr>
          <p:cNvPr id="455" name="[Petra Mutzel]"/>
          <p:cNvSpPr txBox="1"/>
          <p:nvPr/>
        </p:nvSpPr>
        <p:spPr>
          <a:xfrm>
            <a:off x="8505073" y="8291196"/>
            <a:ext cx="169494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[Petra Mutzel]</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4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4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4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4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4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7" fill="hold">
                                  <p:stCondLst>
                                    <p:cond delay="0"/>
                                  </p:stCondLst>
                                  <p:iterate type="el" backwards="0">
                                    <p:tmAbs val="0"/>
                                  </p:iterate>
                                  <p:childTnLst>
                                    <p:set>
                                      <p:cBhvr>
                                        <p:cTn id="30" fill="hold"/>
                                        <p:tgtEl>
                                          <p:spTgt spid="4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Class="entr" nodeType="clickEffect" presetSubtype="0" presetID="1" grpId="8" fill="hold">
                                  <p:stCondLst>
                                    <p:cond delay="0"/>
                                  </p:stCondLst>
                                  <p:iterate type="el" backwards="0">
                                    <p:tmAbs val="0"/>
                                  </p:iterate>
                                  <p:childTnLst>
                                    <p:set>
                                      <p:cBhvr>
                                        <p:cTn id="34" fill="hold"/>
                                        <p:tgtEl>
                                          <p:spTgt spid="43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Class="entr" nodeType="clickEffect" presetSubtype="0" presetID="1" grpId="9" fill="hold">
                                  <p:stCondLst>
                                    <p:cond delay="0"/>
                                  </p:stCondLst>
                                  <p:iterate type="el" backwards="0">
                                    <p:tmAbs val="0"/>
                                  </p:iterate>
                                  <p:childTnLst>
                                    <p:set>
                                      <p:cBhvr>
                                        <p:cTn id="38" fill="hold"/>
                                        <p:tgtEl>
                                          <p:spTgt spid="4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Class="entr" nodeType="clickEffect" presetSubtype="1" presetID="22" grpId="10" fill="hold">
                                  <p:stCondLst>
                                    <p:cond delay="0"/>
                                  </p:stCondLst>
                                  <p:iterate type="el" backwards="0">
                                    <p:tmAbs val="0"/>
                                  </p:iterate>
                                  <p:childTnLst>
                                    <p:set>
                                      <p:cBhvr>
                                        <p:cTn id="42" fill="hold"/>
                                        <p:tgtEl>
                                          <p:spTgt spid="443"/>
                                        </p:tgtEl>
                                        <p:attrNameLst>
                                          <p:attrName>style.visibility</p:attrName>
                                        </p:attrNameLst>
                                      </p:cBhvr>
                                      <p:to>
                                        <p:strVal val="visible"/>
                                      </p:to>
                                    </p:set>
                                    <p:animEffect filter="wipe(up)" transition="in">
                                      <p:cBhvr>
                                        <p:cTn id="43" dur="1000"/>
                                        <p:tgtEl>
                                          <p:spTgt spid="443"/>
                                        </p:tgtEl>
                                      </p:cBhvr>
                                    </p:animEffect>
                                  </p:childTnLst>
                                </p:cTn>
                              </p:par>
                            </p:childTnLst>
                          </p:cTn>
                        </p:par>
                        <p:par>
                          <p:cTn id="44" fill="hold">
                            <p:stCondLst>
                              <p:cond delay="1000"/>
                            </p:stCondLst>
                            <p:childTnLst>
                              <p:par>
                                <p:cTn id="45" presetClass="entr" nodeType="afterEffect" presetSubtype="1" presetID="22" grpId="11" fill="hold">
                                  <p:stCondLst>
                                    <p:cond delay="0"/>
                                  </p:stCondLst>
                                  <p:iterate type="el" backwards="0">
                                    <p:tmAbs val="0"/>
                                  </p:iterate>
                                  <p:childTnLst>
                                    <p:set>
                                      <p:cBhvr>
                                        <p:cTn id="46" fill="hold"/>
                                        <p:tgtEl>
                                          <p:spTgt spid="442"/>
                                        </p:tgtEl>
                                        <p:attrNameLst>
                                          <p:attrName>style.visibility</p:attrName>
                                        </p:attrNameLst>
                                      </p:cBhvr>
                                      <p:to>
                                        <p:strVal val="visible"/>
                                      </p:to>
                                    </p:set>
                                    <p:animEffect filter="wipe(up)" transition="in">
                                      <p:cBhvr>
                                        <p:cTn id="47" dur="1000"/>
                                        <p:tgtEl>
                                          <p:spTgt spid="442"/>
                                        </p:tgtEl>
                                      </p:cBhvr>
                                    </p:animEffect>
                                  </p:childTnLst>
                                </p:cTn>
                              </p:par>
                            </p:childTnLst>
                          </p:cTn>
                        </p:par>
                      </p:childTnLst>
                    </p:cTn>
                  </p:par>
                  <p:par>
                    <p:cTn id="48" fill="hold">
                      <p:stCondLst>
                        <p:cond delay="indefinite"/>
                      </p:stCondLst>
                      <p:childTnLst>
                        <p:par>
                          <p:cTn id="49" fill="hold">
                            <p:stCondLst>
                              <p:cond delay="0"/>
                            </p:stCondLst>
                            <p:childTnLst>
                              <p:par>
                                <p:cTn id="50" presetClass="entr" nodeType="clickEffect" presetSubtype="2" presetID="22" grpId="12" fill="hold">
                                  <p:stCondLst>
                                    <p:cond delay="0"/>
                                  </p:stCondLst>
                                  <p:iterate type="el" backwards="0">
                                    <p:tmAbs val="0"/>
                                  </p:iterate>
                                  <p:childTnLst>
                                    <p:set>
                                      <p:cBhvr>
                                        <p:cTn id="51" fill="hold"/>
                                        <p:tgtEl>
                                          <p:spTgt spid="439"/>
                                        </p:tgtEl>
                                        <p:attrNameLst>
                                          <p:attrName>style.visibility</p:attrName>
                                        </p:attrNameLst>
                                      </p:cBhvr>
                                      <p:to>
                                        <p:strVal val="visible"/>
                                      </p:to>
                                    </p:set>
                                    <p:animEffect filter="wipe(right)" transition="in">
                                      <p:cBhvr>
                                        <p:cTn id="52" dur="1000"/>
                                        <p:tgtEl>
                                          <p:spTgt spid="439"/>
                                        </p:tgtEl>
                                      </p:cBhvr>
                                    </p:animEffect>
                                  </p:childTnLst>
                                </p:cTn>
                              </p:par>
                            </p:childTnLst>
                          </p:cTn>
                        </p:par>
                        <p:par>
                          <p:cTn id="53" fill="hold">
                            <p:stCondLst>
                              <p:cond delay="1000"/>
                            </p:stCondLst>
                            <p:childTnLst>
                              <p:par>
                                <p:cTn id="54" presetClass="entr" nodeType="afterEffect" presetSubtype="0" presetID="1" grpId="13" fill="hold">
                                  <p:stCondLst>
                                    <p:cond delay="0"/>
                                  </p:stCondLst>
                                  <p:iterate type="el" backwards="0">
                                    <p:tmAbs val="0"/>
                                  </p:iterate>
                                  <p:childTnLst>
                                    <p:set>
                                      <p:cBhvr>
                                        <p:cTn id="55" fill="hold"/>
                                        <p:tgtEl>
                                          <p:spTgt spid="44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Class="entr" nodeType="clickEffect" presetSubtype="0" presetID="1" grpId="14" fill="hold">
                                  <p:stCondLst>
                                    <p:cond delay="0"/>
                                  </p:stCondLst>
                                  <p:iterate type="el" backwards="0">
                                    <p:tmAbs val="0"/>
                                  </p:iterate>
                                  <p:childTnLst>
                                    <p:set>
                                      <p:cBhvr>
                                        <p:cTn id="59" fill="hold"/>
                                        <p:tgtEl>
                                          <p:spTgt spid="445"/>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Class="entr" nodeType="clickEffect" presetSubtype="0" presetID="1" grpId="15" fill="hold">
                                  <p:stCondLst>
                                    <p:cond delay="0"/>
                                  </p:stCondLst>
                                  <p:iterate type="el" backwards="0">
                                    <p:tmAbs val="0"/>
                                  </p:iterate>
                                  <p:childTnLst>
                                    <p:set>
                                      <p:cBhvr>
                                        <p:cTn id="63" fill="hold"/>
                                        <p:tgtEl>
                                          <p:spTgt spid="444"/>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Class="entr" nodeType="clickEffect" presetSubtype="0" presetID="1" grpId="16" fill="hold">
                                  <p:stCondLst>
                                    <p:cond delay="0"/>
                                  </p:stCondLst>
                                  <p:iterate type="el" backwards="0">
                                    <p:tmAbs val="0"/>
                                  </p:iterate>
                                  <p:childTnLst>
                                    <p:set>
                                      <p:cBhvr>
                                        <p:cTn id="67" fill="hold"/>
                                        <p:tgtEl>
                                          <p:spTgt spid="446"/>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Class="entr" nodeType="clickEffect" presetSubtype="0" presetID="1" grpId="17" fill="hold">
                                  <p:stCondLst>
                                    <p:cond delay="0"/>
                                  </p:stCondLst>
                                  <p:iterate type="el" backwards="0">
                                    <p:tmAbs val="0"/>
                                  </p:iterate>
                                  <p:childTnLst>
                                    <p:set>
                                      <p:cBhvr>
                                        <p:cTn id="71" fill="hold"/>
                                        <p:tgtEl>
                                          <p:spTgt spid="447"/>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Class="entr" nodeType="clickEffect" presetSubtype="0" presetID="1" grpId="18" fill="hold">
                                  <p:stCondLst>
                                    <p:cond delay="0"/>
                                  </p:stCondLst>
                                  <p:iterate type="el" backwards="0">
                                    <p:tmAbs val="0"/>
                                  </p:iterate>
                                  <p:childTnLst>
                                    <p:set>
                                      <p:cBhvr>
                                        <p:cTn id="75" fill="hold"/>
                                        <p:tgtEl>
                                          <p:spTgt spid="448"/>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Class="entr" nodeType="clickEffect" presetSubtype="0" presetID="1" grpId="19" fill="hold">
                                  <p:stCondLst>
                                    <p:cond delay="0"/>
                                  </p:stCondLst>
                                  <p:iterate type="el" backwards="0">
                                    <p:tmAbs val="0"/>
                                  </p:iterate>
                                  <p:childTnLst>
                                    <p:set>
                                      <p:cBhvr>
                                        <p:cTn id="79" fill="hold"/>
                                        <p:tgtEl>
                                          <p:spTgt spid="449"/>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Class="entr" nodeType="clickEffect" presetSubtype="0" presetID="1" grpId="20" fill="hold">
                                  <p:stCondLst>
                                    <p:cond delay="0"/>
                                  </p:stCondLst>
                                  <p:iterate type="el" backwards="0">
                                    <p:tmAbs val="0"/>
                                  </p:iterate>
                                  <p:childTnLst>
                                    <p:set>
                                      <p:cBhvr>
                                        <p:cTn id="83" fill="hold"/>
                                        <p:tgtEl>
                                          <p:spTgt spid="450"/>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Class="entr" nodeType="clickEffect" presetSubtype="0" presetID="1" grpId="21" fill="hold">
                                  <p:stCondLst>
                                    <p:cond delay="0"/>
                                  </p:stCondLst>
                                  <p:iterate type="el" backwards="0">
                                    <p:tmAbs val="0"/>
                                  </p:iterate>
                                  <p:childTnLst>
                                    <p:set>
                                      <p:cBhvr>
                                        <p:cTn id="87" fill="hold"/>
                                        <p:tgtEl>
                                          <p:spTgt spid="451"/>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Class="entr" nodeType="clickEffect" presetSubtype="0" presetID="1" grpId="22" fill="hold">
                                  <p:stCondLst>
                                    <p:cond delay="0"/>
                                  </p:stCondLst>
                                  <p:iterate type="el" backwards="0">
                                    <p:tmAbs val="0"/>
                                  </p:iterate>
                                  <p:childTnLst>
                                    <p:set>
                                      <p:cBhvr>
                                        <p:cTn id="91" fill="hold"/>
                                        <p:tgtEl>
                                          <p:spTgt spid="452"/>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Class="entr" nodeType="clickEffect" presetSubtype="0" presetID="1" grpId="23" fill="hold">
                                  <p:stCondLst>
                                    <p:cond delay="0"/>
                                  </p:stCondLst>
                                  <p:iterate type="el" backwards="0">
                                    <p:tmAbs val="0"/>
                                  </p:iterate>
                                  <p:childTnLst>
                                    <p:set>
                                      <p:cBhvr>
                                        <p:cTn id="95" fill="hold"/>
                                        <p:tgtEl>
                                          <p:spTgt spid="453"/>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Class="entr" nodeType="clickEffect" presetSubtype="0" presetID="1" grpId="24" fill="hold">
                                  <p:stCondLst>
                                    <p:cond delay="0"/>
                                  </p:stCondLst>
                                  <p:iterate type="el" backwards="0">
                                    <p:tmAbs val="0"/>
                                  </p:iterate>
                                  <p:childTnLst>
                                    <p:set>
                                      <p:cBhvr>
                                        <p:cTn id="99" fill="hold"/>
                                        <p:tgtEl>
                                          <p:spTgt spid="4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37" grpId="9"/>
      <p:bldP build="whole" bldLvl="1" animBg="1" rev="0" advAuto="0" spid="434" grpId="7"/>
      <p:bldP build="whole" bldLvl="1" animBg="1" rev="0" advAuto="0" spid="445" grpId="14"/>
      <p:bldP build="whole" bldLvl="1" animBg="1" rev="0" advAuto="0" spid="448" grpId="18"/>
      <p:bldP build="whole" bldLvl="1" animBg="1" rev="0" advAuto="0" spid="441" grpId="13"/>
      <p:bldP build="whole" bldLvl="1" animBg="1" rev="0" advAuto="0" spid="439" grpId="12"/>
      <p:bldP build="whole" bldLvl="1" animBg="1" rev="0" advAuto="0" spid="435" grpId="5"/>
      <p:bldP build="whole" bldLvl="1" animBg="1" rev="0" advAuto="0" spid="443" grpId="10"/>
      <p:bldP build="whole" bldLvl="1" animBg="1" rev="0" advAuto="0" spid="444" grpId="15"/>
      <p:bldP build="whole" bldLvl="1" animBg="1" rev="0" advAuto="0" spid="440" grpId="1"/>
      <p:bldP build="whole" bldLvl="1" animBg="1" rev="0" advAuto="0" spid="432" grpId="4"/>
      <p:bldP build="whole" bldLvl="1" animBg="1" rev="0" advAuto="0" spid="446" grpId="16"/>
      <p:bldP build="whole" bldLvl="1" animBg="1" rev="0" advAuto="0" spid="436" grpId="6"/>
      <p:bldP build="whole" bldLvl="1" animBg="1" rev="0" advAuto="0" spid="438" grpId="2"/>
      <p:bldP build="whole" bldLvl="1" animBg="1" rev="0" advAuto="0" spid="447" grpId="17"/>
      <p:bldP build="whole" bldLvl="1" animBg="1" rev="0" advAuto="0" spid="431" grpId="3"/>
      <p:bldP build="whole" bldLvl="1" animBg="1" rev="0" advAuto="0" spid="453" grpId="23"/>
      <p:bldP build="whole" bldLvl="1" animBg="1" rev="0" advAuto="0" spid="449" grpId="19"/>
      <p:bldP build="whole" bldLvl="1" animBg="1" rev="0" advAuto="0" spid="454" grpId="24"/>
      <p:bldP build="whole" bldLvl="1" animBg="1" rev="0" advAuto="0" spid="450" grpId="20"/>
      <p:bldP build="whole" bldLvl="1" animBg="1" rev="0" advAuto="0" spid="433" grpId="8"/>
      <p:bldP build="whole" bldLvl="1" animBg="1" rev="0" advAuto="0" spid="452" grpId="22"/>
      <p:bldP build="whole" bldLvl="1" animBg="1" rev="0" advAuto="0" spid="442" grpId="11"/>
      <p:bldP build="whole" bldLvl="1" animBg="1" rev="0" advAuto="0" spid="451" grpId="21"/>
    </p:bldLst>
  </p:timing>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59" name="Complexity"/>
          <p:cNvSpPr txBox="1"/>
          <p:nvPr>
            <p:ph type="title"/>
          </p:nvPr>
        </p:nvSpPr>
        <p:spPr>
          <a:prstGeom prst="rect">
            <a:avLst/>
          </a:prstGeom>
        </p:spPr>
        <p:txBody>
          <a:bodyPr/>
          <a:lstStyle/>
          <a:p>
            <a:pPr/>
            <a:r>
              <a:t>Complexity</a:t>
            </a:r>
          </a:p>
        </p:txBody>
      </p:sp>
      <p:sp>
        <p:nvSpPr>
          <p:cNvPr id="460" name="Phase 1:…"/>
          <p:cNvSpPr txBox="1"/>
          <p:nvPr>
            <p:ph type="body" idx="1"/>
          </p:nvPr>
        </p:nvSpPr>
        <p:spPr>
          <a:xfrm>
            <a:off x="339438" y="2159729"/>
            <a:ext cx="12367063" cy="6893622"/>
          </a:xfrm>
          <a:prstGeom prst="rect">
            <a:avLst/>
          </a:prstGeom>
        </p:spPr>
        <p:txBody>
          <a:bodyPr/>
          <a:lstStyle/>
          <a:p>
            <a:pPr marL="0" indent="0">
              <a:spcBef>
                <a:spcPts val="0"/>
              </a:spcBef>
              <a:buSzTx/>
              <a:buNone/>
            </a:pPr>
            <a:r>
              <a:t>Phase 1: </a:t>
            </a:r>
          </a:p>
          <a:p>
            <a:pPr marL="0" indent="0">
              <a:spcBef>
                <a:spcPts val="0"/>
              </a:spcBef>
              <a:buSzTx/>
              <a:buNone/>
            </a:pPr>
            <a:r>
              <a:rPr i="1">
                <a:latin typeface="Helvetica"/>
                <a:ea typeface="Helvetica"/>
                <a:cs typeface="Helvetica"/>
                <a:sym typeface="Helvetica"/>
              </a:rPr>
              <a:t>O </a:t>
            </a:r>
            <a:r>
              <a:t>( Σ</a:t>
            </a:r>
            <a:r>
              <a:rPr baseline="-5999" i="1">
                <a:latin typeface="Helvetica"/>
                <a:ea typeface="Helvetica"/>
                <a:cs typeface="Helvetica"/>
                <a:sym typeface="Helvetica"/>
              </a:rPr>
              <a:t>v </a:t>
            </a:r>
            <a:r>
              <a:t>(1 + min{ </a:t>
            </a:r>
            <a:r>
              <a:rPr i="1">
                <a:latin typeface="Helvetica"/>
                <a:ea typeface="Helvetica"/>
                <a:cs typeface="Helvetica"/>
                <a:sym typeface="Helvetica"/>
              </a:rPr>
              <a:t>h </a:t>
            </a:r>
            <a:r>
              <a:t>(</a:t>
            </a:r>
            <a:r>
              <a:rPr i="1">
                <a:latin typeface="Helvetica"/>
                <a:ea typeface="Helvetica"/>
                <a:cs typeface="Helvetica"/>
                <a:sym typeface="Helvetica"/>
              </a:rPr>
              <a:t>T</a:t>
            </a:r>
            <a:r>
              <a:rPr baseline="-5999" i="1">
                <a:latin typeface="Helvetica"/>
                <a:ea typeface="Helvetica"/>
                <a:cs typeface="Helvetica"/>
                <a:sym typeface="Helvetica"/>
              </a:rPr>
              <a:t>l </a:t>
            </a:r>
            <a:r>
              <a:t>), </a:t>
            </a:r>
            <a:r>
              <a:rPr i="1">
                <a:latin typeface="Helvetica"/>
                <a:ea typeface="Helvetica"/>
                <a:cs typeface="Helvetica"/>
                <a:sym typeface="Helvetica"/>
              </a:rPr>
              <a:t>h </a:t>
            </a:r>
            <a:r>
              <a:t>(</a:t>
            </a:r>
            <a:r>
              <a:rPr i="1">
                <a:latin typeface="Helvetica"/>
                <a:ea typeface="Helvetica"/>
                <a:cs typeface="Helvetica"/>
                <a:sym typeface="Helvetica"/>
              </a:rPr>
              <a:t>T</a:t>
            </a:r>
            <a:r>
              <a:rPr baseline="-5999" i="1">
                <a:latin typeface="Helvetica"/>
                <a:ea typeface="Helvetica"/>
                <a:cs typeface="Helvetica"/>
                <a:sym typeface="Helvetica"/>
              </a:rPr>
              <a:t>r </a:t>
            </a:r>
            <a:r>
              <a:t>) } ) ) =</a:t>
            </a:r>
          </a:p>
          <a:p>
            <a:pPr marL="0" indent="0">
              <a:spcBef>
                <a:spcPts val="0"/>
              </a:spcBef>
              <a:buSzTx/>
              <a:buNone/>
            </a:pPr>
            <a:r>
              <a:rPr i="1">
                <a:latin typeface="Helvetica"/>
                <a:ea typeface="Helvetica"/>
                <a:cs typeface="Helvetica"/>
                <a:sym typeface="Helvetica"/>
              </a:rPr>
              <a:t>O </a:t>
            </a:r>
            <a:r>
              <a:t>( </a:t>
            </a:r>
            <a:r>
              <a:rPr i="1">
                <a:latin typeface="Helvetica"/>
                <a:ea typeface="Helvetica"/>
                <a:cs typeface="Helvetica"/>
                <a:sym typeface="Helvetica"/>
              </a:rPr>
              <a:t>n</a:t>
            </a:r>
            <a:r>
              <a:t> + </a:t>
            </a:r>
            <a:r>
              <a:rPr b="1">
                <a:solidFill>
                  <a:schemeClr val="accent2"/>
                </a:solidFill>
                <a:latin typeface="Helvetica"/>
                <a:ea typeface="Helvetica"/>
                <a:cs typeface="Helvetica"/>
                <a:sym typeface="Helvetica"/>
              </a:rPr>
              <a:t>Σ</a:t>
            </a:r>
            <a:r>
              <a:rPr b="1" baseline="-5999" i="1">
                <a:solidFill>
                  <a:schemeClr val="accent2"/>
                </a:solidFill>
                <a:latin typeface="Helvetica"/>
                <a:ea typeface="Helvetica"/>
                <a:cs typeface="Helvetica"/>
                <a:sym typeface="Helvetica"/>
              </a:rPr>
              <a:t>v </a:t>
            </a:r>
            <a:r>
              <a:rPr b="1">
                <a:solidFill>
                  <a:schemeClr val="accent2"/>
                </a:solidFill>
                <a:latin typeface="Helvetica"/>
                <a:ea typeface="Helvetica"/>
                <a:cs typeface="Helvetica"/>
                <a:sym typeface="Helvetica"/>
              </a:rPr>
              <a:t>(min{ </a:t>
            </a:r>
            <a:r>
              <a:rPr b="1" i="1">
                <a:solidFill>
                  <a:schemeClr val="accent2"/>
                </a:solidFill>
                <a:latin typeface="Helvetica"/>
                <a:ea typeface="Helvetica"/>
                <a:cs typeface="Helvetica"/>
                <a:sym typeface="Helvetica"/>
              </a:rPr>
              <a:t>h </a:t>
            </a:r>
            <a:r>
              <a:rPr b="1">
                <a:solidFill>
                  <a:schemeClr val="accent2"/>
                </a:solidFill>
                <a:latin typeface="Helvetica"/>
                <a:ea typeface="Helvetica"/>
                <a:cs typeface="Helvetica"/>
                <a:sym typeface="Helvetica"/>
              </a:rPr>
              <a:t>(</a:t>
            </a:r>
            <a:r>
              <a:rPr b="1" i="1">
                <a:solidFill>
                  <a:schemeClr val="accent2"/>
                </a:solidFill>
                <a:latin typeface="Helvetica"/>
                <a:ea typeface="Helvetica"/>
                <a:cs typeface="Helvetica"/>
                <a:sym typeface="Helvetica"/>
              </a:rPr>
              <a:t>T</a:t>
            </a:r>
            <a:r>
              <a:rPr b="1" baseline="-5999" i="1">
                <a:solidFill>
                  <a:schemeClr val="accent2"/>
                </a:solidFill>
                <a:latin typeface="Helvetica"/>
                <a:ea typeface="Helvetica"/>
                <a:cs typeface="Helvetica"/>
                <a:sym typeface="Helvetica"/>
              </a:rPr>
              <a:t>l </a:t>
            </a:r>
            <a:r>
              <a:rPr b="1">
                <a:solidFill>
                  <a:schemeClr val="accent2"/>
                </a:solidFill>
                <a:latin typeface="Helvetica"/>
                <a:ea typeface="Helvetica"/>
                <a:cs typeface="Helvetica"/>
                <a:sym typeface="Helvetica"/>
              </a:rPr>
              <a:t>), </a:t>
            </a:r>
            <a:r>
              <a:rPr b="1" i="1">
                <a:solidFill>
                  <a:schemeClr val="accent2"/>
                </a:solidFill>
                <a:latin typeface="Helvetica"/>
                <a:ea typeface="Helvetica"/>
                <a:cs typeface="Helvetica"/>
                <a:sym typeface="Helvetica"/>
              </a:rPr>
              <a:t>h </a:t>
            </a:r>
            <a:r>
              <a:rPr b="1">
                <a:solidFill>
                  <a:schemeClr val="accent2"/>
                </a:solidFill>
                <a:latin typeface="Helvetica"/>
                <a:ea typeface="Helvetica"/>
                <a:cs typeface="Helvetica"/>
                <a:sym typeface="Helvetica"/>
              </a:rPr>
              <a:t>(</a:t>
            </a:r>
            <a:r>
              <a:rPr b="1" i="1">
                <a:solidFill>
                  <a:schemeClr val="accent2"/>
                </a:solidFill>
                <a:latin typeface="Helvetica"/>
                <a:ea typeface="Helvetica"/>
                <a:cs typeface="Helvetica"/>
                <a:sym typeface="Helvetica"/>
              </a:rPr>
              <a:t>T</a:t>
            </a:r>
            <a:r>
              <a:rPr b="1" baseline="-5999" i="1">
                <a:solidFill>
                  <a:schemeClr val="accent2"/>
                </a:solidFill>
                <a:latin typeface="Helvetica"/>
                <a:ea typeface="Helvetica"/>
                <a:cs typeface="Helvetica"/>
                <a:sym typeface="Helvetica"/>
              </a:rPr>
              <a:t>r </a:t>
            </a:r>
            <a:r>
              <a:rPr b="1">
                <a:solidFill>
                  <a:schemeClr val="accent2"/>
                </a:solidFill>
                <a:latin typeface="Helvetica"/>
                <a:ea typeface="Helvetica"/>
                <a:cs typeface="Helvetica"/>
                <a:sym typeface="Helvetica"/>
              </a:rPr>
              <a:t>) } )</a:t>
            </a:r>
            <a:r>
              <a:t> ) =</a:t>
            </a:r>
          </a:p>
          <a:p>
            <a:pPr marL="0" indent="0">
              <a:spcBef>
                <a:spcPts val="0"/>
              </a:spcBef>
              <a:buSzTx/>
              <a:buNone/>
            </a:pPr>
            <a:r>
              <a:rPr i="1">
                <a:latin typeface="Helvetica"/>
                <a:ea typeface="Helvetica"/>
                <a:cs typeface="Helvetica"/>
                <a:sym typeface="Helvetica"/>
              </a:rPr>
              <a:t>O </a:t>
            </a:r>
            <a:r>
              <a:t>( </a:t>
            </a:r>
            <a:r>
              <a:rPr i="1">
                <a:latin typeface="Helvetica"/>
                <a:ea typeface="Helvetica"/>
                <a:cs typeface="Helvetica"/>
                <a:sym typeface="Helvetica"/>
              </a:rPr>
              <a:t>n</a:t>
            </a:r>
            <a:r>
              <a:t> + </a:t>
            </a:r>
            <a:r>
              <a:rPr b="1" i="1">
                <a:solidFill>
                  <a:schemeClr val="accent2"/>
                </a:solidFill>
                <a:latin typeface="Helvetica"/>
                <a:ea typeface="Helvetica"/>
                <a:cs typeface="Helvetica"/>
                <a:sym typeface="Helvetica"/>
              </a:rPr>
              <a:t>n</a:t>
            </a:r>
            <a:r>
              <a:rPr i="1">
                <a:latin typeface="Helvetica"/>
                <a:ea typeface="Helvetica"/>
                <a:cs typeface="Helvetica"/>
                <a:sym typeface="Helvetica"/>
              </a:rPr>
              <a:t> </a:t>
            </a:r>
            <a:r>
              <a:t>) =</a:t>
            </a:r>
          </a:p>
          <a:p>
            <a:pPr marL="0" indent="0">
              <a:spcBef>
                <a:spcPts val="0"/>
              </a:spcBef>
              <a:buSzTx/>
              <a:buNone/>
            </a:pPr>
            <a:r>
              <a:rPr i="1">
                <a:latin typeface="Helvetica"/>
                <a:ea typeface="Helvetica"/>
                <a:cs typeface="Helvetica"/>
                <a:sym typeface="Helvetica"/>
              </a:rPr>
              <a:t>O </a:t>
            </a:r>
            <a:r>
              <a:t>( </a:t>
            </a:r>
            <a:r>
              <a:rPr i="1">
                <a:latin typeface="Helvetica"/>
                <a:ea typeface="Helvetica"/>
                <a:cs typeface="Helvetica"/>
                <a:sym typeface="Helvetica"/>
              </a:rPr>
              <a:t>n </a:t>
            </a:r>
            <a:r>
              <a:t>)</a:t>
            </a:r>
          </a:p>
          <a:p>
            <a:pPr marL="0" indent="0">
              <a:spcBef>
                <a:spcPts val="0"/>
              </a:spcBef>
              <a:buSzTx/>
              <a:buNone/>
            </a:pPr>
          </a:p>
          <a:p>
            <a:pPr marL="0" indent="0">
              <a:spcBef>
                <a:spcPts val="0"/>
              </a:spcBef>
              <a:buSzTx/>
              <a:buNone/>
            </a:pPr>
            <a:r>
              <a:t>Other phases are linear as well!</a:t>
            </a:r>
          </a:p>
        </p:txBody>
      </p:sp>
      <p:sp>
        <p:nvSpPr>
          <p:cNvPr id="461"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62" name="Seiten aus vg-ss15-vl04-baeume-3 1.pdf" descr="Seiten aus vg-ss15-vl04-baeume-3 1.pdf"/>
          <p:cNvPicPr>
            <a:picLocks noChangeAspect="1"/>
          </p:cNvPicPr>
          <p:nvPr/>
        </p:nvPicPr>
        <p:blipFill>
          <a:blip r:embed="rId2">
            <a:extLst/>
          </a:blip>
          <a:stretch>
            <a:fillRect/>
          </a:stretch>
        </p:blipFill>
        <p:spPr>
          <a:xfrm>
            <a:off x="7915333" y="1879318"/>
            <a:ext cx="4989441" cy="3411024"/>
          </a:xfrm>
          <a:prstGeom prst="rect">
            <a:avLst/>
          </a:prstGeom>
          <a:ln w="63500">
            <a:solidFill>
              <a:srgbClr val="000000"/>
            </a:solidFill>
            <a:miter lim="400000"/>
          </a:ln>
          <a:effectLst>
            <a:outerShdw sx="100000" sy="100000" kx="0" ky="0" algn="b" rotWithShape="0" blurRad="63500" dist="25400" dir="5400000">
              <a:srgbClr val="000000">
                <a:alpha val="50000"/>
              </a:srgbClr>
            </a:outerShdw>
          </a:effectLst>
        </p:spPr>
      </p:pic>
      <p:pic>
        <p:nvPicPr>
          <p:cNvPr id="463" name="Seiten aus vg-ss15-vl04-baeume-3 2.pdf" descr="Seiten aus vg-ss15-vl04-baeume-3 2.pdf"/>
          <p:cNvPicPr>
            <a:picLocks noChangeAspect="1"/>
          </p:cNvPicPr>
          <p:nvPr/>
        </p:nvPicPr>
        <p:blipFill>
          <a:blip r:embed="rId3">
            <a:extLst/>
          </a:blip>
          <a:stretch>
            <a:fillRect/>
          </a:stretch>
        </p:blipFill>
        <p:spPr>
          <a:xfrm>
            <a:off x="7915333" y="5630247"/>
            <a:ext cx="4989441" cy="3411024"/>
          </a:xfrm>
          <a:prstGeom prst="rect">
            <a:avLst/>
          </a:prstGeom>
          <a:ln w="63500">
            <a:solidFill>
              <a:srgbClr val="000000"/>
            </a:solidFill>
            <a:miter lim="400000"/>
          </a:ln>
          <a:effectLst>
            <a:outerShdw sx="100000" sy="100000" kx="0" ky="0" algn="b" rotWithShape="0" blurRad="63500" dist="25400" dir="5400000">
              <a:srgbClr val="000000">
                <a:alpha val="50000"/>
              </a:srgbClr>
            </a:outerShdw>
          </a:effectLst>
        </p:spPr>
      </p:pic>
      <p:sp>
        <p:nvSpPr>
          <p:cNvPr id="464" name="[Alexander Wolff]"/>
          <p:cNvSpPr txBox="1"/>
          <p:nvPr/>
        </p:nvSpPr>
        <p:spPr>
          <a:xfrm>
            <a:off x="10755904" y="9239250"/>
            <a:ext cx="206705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[Alexander Wolff]</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60">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460">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46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46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2" fill="hold">
                                  <p:stCondLst>
                                    <p:cond delay="0"/>
                                  </p:stCondLst>
                                  <p:iterate type="el" backwards="0">
                                    <p:tmAbs val="0"/>
                                  </p:iterate>
                                  <p:childTnLst>
                                    <p:set>
                                      <p:cBhvr>
                                        <p:cTn id="20" fill="hold"/>
                                        <p:tgtEl>
                                          <p:spTgt spid="46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3" fill="hold">
                                  <p:stCondLst>
                                    <p:cond delay="0"/>
                                  </p:stCondLst>
                                  <p:iterate type="el" backwards="0">
                                    <p:tmAbs val="0"/>
                                  </p:iterate>
                                  <p:childTnLst>
                                    <p:set>
                                      <p:cBhvr>
                                        <p:cTn id="24" fill="hold"/>
                                        <p:tgtEl>
                                          <p:spTgt spid="46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0" presetID="1" grpId="1" fill="hold">
                                  <p:stCondLst>
                                    <p:cond delay="0"/>
                                  </p:stCondLst>
                                  <p:iterate type="el" backwards="0">
                                    <p:tmAbs val="0"/>
                                  </p:iterate>
                                  <p:childTnLst>
                                    <p:set>
                                      <p:cBhvr>
                                        <p:cTn id="28" fill="hold"/>
                                        <p:tgtEl>
                                          <p:spTgt spid="460">
                                            <p:txEl>
                                              <p:pRg st="3" end="3"/>
                                            </p:txEl>
                                          </p:spTgt>
                                        </p:tgtEl>
                                        <p:attrNameLst>
                                          <p:attrName>style.visibility</p:attrName>
                                        </p:attrNameLst>
                                      </p:cBhvr>
                                      <p:to>
                                        <p:strVal val="visible"/>
                                      </p:to>
                                    </p:set>
                                  </p:childTnLst>
                                </p:cTn>
                              </p:par>
                            </p:childTnLst>
                          </p:cTn>
                        </p:par>
                        <p:par>
                          <p:cTn id="29" fill="hold">
                            <p:stCondLst>
                              <p:cond delay="0"/>
                            </p:stCondLst>
                            <p:childTnLst>
                              <p:par>
                                <p:cTn id="30" presetClass="entr" nodeType="afterEffect" presetSubtype="0" presetID="1" grpId="1" fill="hold">
                                  <p:stCondLst>
                                    <p:cond delay="0"/>
                                  </p:stCondLst>
                                  <p:iterate type="el" backwards="0">
                                    <p:tmAbs val="0"/>
                                  </p:iterate>
                                  <p:childTnLst>
                                    <p:set>
                                      <p:cBhvr>
                                        <p:cTn id="31" fill="hold"/>
                                        <p:tgtEl>
                                          <p:spTgt spid="460">
                                            <p:txEl>
                                              <p:pRg st="4" end="4"/>
                                            </p:txEl>
                                          </p:spTgt>
                                        </p:tgtEl>
                                        <p:attrNameLst>
                                          <p:attrName>style.visibility</p:attrName>
                                        </p:attrNameLst>
                                      </p:cBhvr>
                                      <p:to>
                                        <p:strVal val="visible"/>
                                      </p:to>
                                    </p:set>
                                  </p:childTnLst>
                                </p:cTn>
                              </p:par>
                            </p:childTnLst>
                          </p:cTn>
                        </p:par>
                        <p:par>
                          <p:cTn id="32" fill="hold">
                            <p:stCondLst>
                              <p:cond delay="0"/>
                            </p:stCondLst>
                            <p:childTnLst>
                              <p:par>
                                <p:cTn id="33" presetClass="entr" nodeType="afterEffect" presetSubtype="0" presetID="1" grpId="1" fill="hold">
                                  <p:stCondLst>
                                    <p:cond delay="0"/>
                                  </p:stCondLst>
                                  <p:iterate type="el" backwards="0">
                                    <p:tmAbs val="0"/>
                                  </p:iterate>
                                  <p:childTnLst>
                                    <p:set>
                                      <p:cBhvr>
                                        <p:cTn id="34" fill="hold"/>
                                        <p:tgtEl>
                                          <p:spTgt spid="460">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Class="entr" nodeType="clickEffect" presetSubtype="0" presetID="1" grpId="1" fill="hold">
                                  <p:stCondLst>
                                    <p:cond delay="0"/>
                                  </p:stCondLst>
                                  <p:iterate type="el" backwards="0">
                                    <p:tmAbs val="0"/>
                                  </p:iterate>
                                  <p:childTnLst>
                                    <p:set>
                                      <p:cBhvr>
                                        <p:cTn id="38" fill="hold"/>
                                        <p:tgtEl>
                                          <p:spTgt spid="460">
                                            <p:txEl>
                                              <p:pRg st="6" end="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62" grpId="2"/>
      <p:bldP build="p" bldLvl="5" animBg="1" rev="0" advAuto="0" spid="460" grpId="1"/>
      <p:bldP build="whole" bldLvl="1" animBg="1" rev="0" advAuto="0" spid="463" grpId="3"/>
    </p:bldLst>
  </p:timing>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466" name="Non-Optimality"/>
          <p:cNvSpPr txBox="1"/>
          <p:nvPr>
            <p:ph type="title"/>
          </p:nvPr>
        </p:nvSpPr>
        <p:spPr>
          <a:prstGeom prst="rect">
            <a:avLst/>
          </a:prstGeom>
        </p:spPr>
        <p:txBody>
          <a:bodyPr/>
          <a:lstStyle/>
          <a:p>
            <a:pPr/>
            <a:r>
              <a:t>Non-Optimality</a:t>
            </a:r>
          </a:p>
        </p:txBody>
      </p:sp>
      <p:sp>
        <p:nvSpPr>
          <p:cNvPr id="467"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grpSp>
        <p:nvGrpSpPr>
          <p:cNvPr id="479" name="Gruppieren"/>
          <p:cNvGrpSpPr/>
          <p:nvPr/>
        </p:nvGrpSpPr>
        <p:grpSpPr>
          <a:xfrm>
            <a:off x="3615412" y="3830161"/>
            <a:ext cx="1169988" cy="2205038"/>
            <a:chOff x="0" y="0"/>
            <a:chExt cx="1169987" cy="2205037"/>
          </a:xfrm>
        </p:grpSpPr>
        <p:sp>
          <p:nvSpPr>
            <p:cNvPr id="468" name="Linie"/>
            <p:cNvSpPr/>
            <p:nvPr/>
          </p:nvSpPr>
          <p:spPr>
            <a:xfrm flipH="1">
              <a:off x="44450" y="44450"/>
              <a:ext cx="360363" cy="360363"/>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69" name="Linie"/>
            <p:cNvSpPr/>
            <p:nvPr/>
          </p:nvSpPr>
          <p:spPr>
            <a:xfrm>
              <a:off x="44450" y="404812"/>
              <a:ext cx="720725" cy="674688"/>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70" name="Linie"/>
            <p:cNvSpPr/>
            <p:nvPr/>
          </p:nvSpPr>
          <p:spPr>
            <a:xfrm flipH="1">
              <a:off x="404812" y="1079500"/>
              <a:ext cx="360363" cy="360363"/>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71" name="Linie"/>
            <p:cNvSpPr/>
            <p:nvPr/>
          </p:nvSpPr>
          <p:spPr>
            <a:xfrm>
              <a:off x="404812" y="1439862"/>
              <a:ext cx="720726" cy="720726"/>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72" name="Kreis"/>
            <p:cNvSpPr/>
            <p:nvPr/>
          </p:nvSpPr>
          <p:spPr>
            <a:xfrm>
              <a:off x="358775" y="0"/>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73" name="Kreis"/>
            <p:cNvSpPr/>
            <p:nvPr/>
          </p:nvSpPr>
          <p:spPr>
            <a:xfrm>
              <a:off x="0" y="358775"/>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74" name="Kreis"/>
            <p:cNvSpPr/>
            <p:nvPr/>
          </p:nvSpPr>
          <p:spPr>
            <a:xfrm>
              <a:off x="719137" y="1035050"/>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75" name="Kreis"/>
            <p:cNvSpPr/>
            <p:nvPr/>
          </p:nvSpPr>
          <p:spPr>
            <a:xfrm>
              <a:off x="358775" y="1395412"/>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76" name="Kreis"/>
            <p:cNvSpPr/>
            <p:nvPr/>
          </p:nvSpPr>
          <p:spPr>
            <a:xfrm>
              <a:off x="1079500" y="2114550"/>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77" name="Kreis"/>
            <p:cNvSpPr/>
            <p:nvPr/>
          </p:nvSpPr>
          <p:spPr>
            <a:xfrm>
              <a:off x="719137" y="1755775"/>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78" name="Kreis"/>
            <p:cNvSpPr/>
            <p:nvPr/>
          </p:nvSpPr>
          <p:spPr>
            <a:xfrm>
              <a:off x="358775" y="674687"/>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grpSp>
      <p:sp>
        <p:nvSpPr>
          <p:cNvPr id="480" name="RT width…"/>
          <p:cNvSpPr txBox="1"/>
          <p:nvPr/>
        </p:nvSpPr>
        <p:spPr>
          <a:xfrm>
            <a:off x="3190961" y="6170929"/>
            <a:ext cx="2018890" cy="11836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defTabSz="914400">
              <a:defRPr>
                <a:solidFill>
                  <a:srgbClr val="0000CC"/>
                </a:solidFill>
                <a:latin typeface="Helvetica"/>
                <a:ea typeface="Helvetica"/>
                <a:cs typeface="Helvetica"/>
                <a:sym typeface="Helvetica"/>
              </a:defRPr>
            </a:pPr>
            <a:r>
              <a:t>RT width</a:t>
            </a:r>
          </a:p>
          <a:p>
            <a:pPr defTabSz="914400">
              <a:defRPr>
                <a:solidFill>
                  <a:srgbClr val="0000CC"/>
                </a:solidFill>
                <a:latin typeface="Helvetica"/>
                <a:ea typeface="Helvetica"/>
                <a:cs typeface="Helvetica"/>
                <a:sym typeface="Helvetica"/>
              </a:defRPr>
            </a:pPr>
            <a:r>
              <a:t>3</a:t>
            </a:r>
          </a:p>
        </p:txBody>
      </p:sp>
      <p:grpSp>
        <p:nvGrpSpPr>
          <p:cNvPr id="492" name="Gruppieren"/>
          <p:cNvGrpSpPr/>
          <p:nvPr/>
        </p:nvGrpSpPr>
        <p:grpSpPr>
          <a:xfrm>
            <a:off x="1344636" y="3829367"/>
            <a:ext cx="809626" cy="2206626"/>
            <a:chOff x="0" y="0"/>
            <a:chExt cx="809624" cy="2206625"/>
          </a:xfrm>
        </p:grpSpPr>
        <p:sp>
          <p:nvSpPr>
            <p:cNvPr id="481" name="Linie"/>
            <p:cNvSpPr/>
            <p:nvPr/>
          </p:nvSpPr>
          <p:spPr>
            <a:xfrm flipH="1">
              <a:off x="44450" y="46037"/>
              <a:ext cx="720726" cy="360363"/>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82" name="Linie"/>
            <p:cNvSpPr/>
            <p:nvPr/>
          </p:nvSpPr>
          <p:spPr>
            <a:xfrm>
              <a:off x="44450" y="406400"/>
              <a:ext cx="720725" cy="674688"/>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83" name="Linie"/>
            <p:cNvSpPr/>
            <p:nvPr/>
          </p:nvSpPr>
          <p:spPr>
            <a:xfrm flipH="1">
              <a:off x="44450" y="1081087"/>
              <a:ext cx="720726" cy="360363"/>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84" name="Linie"/>
            <p:cNvSpPr/>
            <p:nvPr/>
          </p:nvSpPr>
          <p:spPr>
            <a:xfrm>
              <a:off x="44450" y="1441449"/>
              <a:ext cx="720725" cy="765177"/>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85" name="Kreis"/>
            <p:cNvSpPr/>
            <p:nvPr/>
          </p:nvSpPr>
          <p:spPr>
            <a:xfrm>
              <a:off x="719137" y="0"/>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86" name="Kreis"/>
            <p:cNvSpPr/>
            <p:nvPr/>
          </p:nvSpPr>
          <p:spPr>
            <a:xfrm>
              <a:off x="0" y="360362"/>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87" name="Kreis"/>
            <p:cNvSpPr/>
            <p:nvPr/>
          </p:nvSpPr>
          <p:spPr>
            <a:xfrm>
              <a:off x="719137" y="1036637"/>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88" name="Kreis"/>
            <p:cNvSpPr/>
            <p:nvPr/>
          </p:nvSpPr>
          <p:spPr>
            <a:xfrm>
              <a:off x="44450" y="1397000"/>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89" name="Kreis"/>
            <p:cNvSpPr/>
            <p:nvPr/>
          </p:nvSpPr>
          <p:spPr>
            <a:xfrm>
              <a:off x="719137" y="2116137"/>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90" name="Kreis"/>
            <p:cNvSpPr/>
            <p:nvPr/>
          </p:nvSpPr>
          <p:spPr>
            <a:xfrm>
              <a:off x="358775" y="1757362"/>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491" name="Kreis"/>
            <p:cNvSpPr/>
            <p:nvPr/>
          </p:nvSpPr>
          <p:spPr>
            <a:xfrm>
              <a:off x="358775" y="676275"/>
              <a:ext cx="90488" cy="90488"/>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grpSp>
      <p:sp>
        <p:nvSpPr>
          <p:cNvPr id="493" name="min width…"/>
          <p:cNvSpPr txBox="1"/>
          <p:nvPr/>
        </p:nvSpPr>
        <p:spPr>
          <a:xfrm>
            <a:off x="800900" y="6170929"/>
            <a:ext cx="2162211" cy="11836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defTabSz="914400">
              <a:defRPr>
                <a:solidFill>
                  <a:srgbClr val="0000CC"/>
                </a:solidFill>
                <a:latin typeface="Helvetica"/>
                <a:ea typeface="Helvetica"/>
                <a:cs typeface="Helvetica"/>
                <a:sym typeface="Helvetica"/>
              </a:defRPr>
            </a:pPr>
            <a:r>
              <a:t>min width</a:t>
            </a:r>
          </a:p>
          <a:p>
            <a:pPr defTabSz="914400">
              <a:defRPr>
                <a:solidFill>
                  <a:srgbClr val="0000CC"/>
                </a:solidFill>
                <a:latin typeface="Helvetica"/>
                <a:ea typeface="Helvetica"/>
                <a:cs typeface="Helvetica"/>
                <a:sym typeface="Helvetica"/>
              </a:defRPr>
            </a:pPr>
            <a:r>
              <a:t>2</a:t>
            </a:r>
          </a:p>
        </p:txBody>
      </p:sp>
      <p:sp>
        <p:nvSpPr>
          <p:cNvPr id="494" name="T1:"/>
          <p:cNvSpPr txBox="1"/>
          <p:nvPr/>
        </p:nvSpPr>
        <p:spPr>
          <a:xfrm>
            <a:off x="391537" y="3820159"/>
            <a:ext cx="809625" cy="69545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defRPr>
                <a:solidFill>
                  <a:srgbClr val="0000CC"/>
                </a:solidFill>
                <a:latin typeface="Helvetica"/>
                <a:ea typeface="Helvetica"/>
                <a:cs typeface="Helvetica"/>
                <a:sym typeface="Helvetica"/>
              </a:defRPr>
            </a:pPr>
            <a:r>
              <a:t>T</a:t>
            </a:r>
            <a:r>
              <a:rPr baseline="-18666"/>
              <a:t>1</a:t>
            </a:r>
            <a:r>
              <a:t>:</a:t>
            </a:r>
          </a:p>
        </p:txBody>
      </p:sp>
      <p:sp>
        <p:nvSpPr>
          <p:cNvPr id="495" name="Tk:"/>
          <p:cNvSpPr txBox="1"/>
          <p:nvPr/>
        </p:nvSpPr>
        <p:spPr>
          <a:xfrm>
            <a:off x="5808090" y="3965098"/>
            <a:ext cx="809626" cy="69545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defRPr>
                <a:solidFill>
                  <a:srgbClr val="008000"/>
                </a:solidFill>
                <a:latin typeface="Helvetica"/>
                <a:ea typeface="Helvetica"/>
                <a:cs typeface="Helvetica"/>
                <a:sym typeface="Helvetica"/>
              </a:defRPr>
            </a:pPr>
            <a:r>
              <a:t>T</a:t>
            </a:r>
            <a:r>
              <a:rPr baseline="-18666"/>
              <a:t>k</a:t>
            </a:r>
            <a:r>
              <a:t>:</a:t>
            </a:r>
          </a:p>
        </p:txBody>
      </p:sp>
      <p:grpSp>
        <p:nvGrpSpPr>
          <p:cNvPr id="507" name="Gruppieren"/>
          <p:cNvGrpSpPr/>
          <p:nvPr/>
        </p:nvGrpSpPr>
        <p:grpSpPr>
          <a:xfrm>
            <a:off x="6748476" y="3897629"/>
            <a:ext cx="620713" cy="1169989"/>
            <a:chOff x="0" y="0"/>
            <a:chExt cx="620712" cy="1169987"/>
          </a:xfrm>
        </p:grpSpPr>
        <p:sp>
          <p:nvSpPr>
            <p:cNvPr id="496" name="Linie"/>
            <p:cNvSpPr/>
            <p:nvPr/>
          </p:nvSpPr>
          <p:spPr>
            <a:xfrm flipH="1">
              <a:off x="23582" y="23585"/>
              <a:ext cx="191183" cy="191208"/>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97" name="Linie"/>
            <p:cNvSpPr/>
            <p:nvPr/>
          </p:nvSpPr>
          <p:spPr>
            <a:xfrm>
              <a:off x="23582" y="214792"/>
              <a:ext cx="382366" cy="357989"/>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98" name="Linie"/>
            <p:cNvSpPr/>
            <p:nvPr/>
          </p:nvSpPr>
          <p:spPr>
            <a:xfrm flipH="1">
              <a:off x="214764" y="572780"/>
              <a:ext cx="191184" cy="191208"/>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499" name="Linie"/>
            <p:cNvSpPr/>
            <p:nvPr/>
          </p:nvSpPr>
          <p:spPr>
            <a:xfrm>
              <a:off x="214764" y="763987"/>
              <a:ext cx="382367" cy="382416"/>
            </a:xfrm>
            <a:prstGeom prst="line">
              <a:avLst/>
            </a:prstGeom>
            <a:noFill/>
            <a:ln w="28575" cap="flat">
              <a:solidFill>
                <a:srgbClr val="3333CC"/>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500" name="Kreis"/>
            <p:cNvSpPr/>
            <p:nvPr/>
          </p:nvSpPr>
          <p:spPr>
            <a:xfrm>
              <a:off x="190340" y="-1"/>
              <a:ext cx="48007" cy="48014"/>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01" name="Kreis"/>
            <p:cNvSpPr/>
            <p:nvPr/>
          </p:nvSpPr>
          <p:spPr>
            <a:xfrm>
              <a:off x="-1" y="190365"/>
              <a:ext cx="48008" cy="48013"/>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02" name="Kreis"/>
            <p:cNvSpPr/>
            <p:nvPr/>
          </p:nvSpPr>
          <p:spPr>
            <a:xfrm>
              <a:off x="381523" y="549195"/>
              <a:ext cx="48007" cy="48013"/>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03" name="Kreis"/>
            <p:cNvSpPr/>
            <p:nvPr/>
          </p:nvSpPr>
          <p:spPr>
            <a:xfrm>
              <a:off x="190340" y="740402"/>
              <a:ext cx="48007" cy="48013"/>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04" name="Kreis"/>
            <p:cNvSpPr/>
            <p:nvPr/>
          </p:nvSpPr>
          <p:spPr>
            <a:xfrm>
              <a:off x="572706" y="1121975"/>
              <a:ext cx="48007" cy="48013"/>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05" name="Kreis"/>
            <p:cNvSpPr/>
            <p:nvPr/>
          </p:nvSpPr>
          <p:spPr>
            <a:xfrm>
              <a:off x="381523" y="931609"/>
              <a:ext cx="48007" cy="48014"/>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06" name="Kreis"/>
            <p:cNvSpPr/>
            <p:nvPr/>
          </p:nvSpPr>
          <p:spPr>
            <a:xfrm>
              <a:off x="190340" y="357987"/>
              <a:ext cx="48007" cy="48013"/>
            </a:xfrm>
            <a:prstGeom prst="ellipse">
              <a:avLst/>
            </a:prstGeom>
            <a:solidFill>
              <a:srgbClr val="0000CC"/>
            </a:solidFill>
            <a:ln w="28575" cap="flat">
              <a:solidFill>
                <a:srgbClr val="3333CC"/>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grpSp>
      <p:sp>
        <p:nvSpPr>
          <p:cNvPr id="508" name="T1"/>
          <p:cNvSpPr txBox="1"/>
          <p:nvPr/>
        </p:nvSpPr>
        <p:spPr>
          <a:xfrm>
            <a:off x="7162135" y="3959085"/>
            <a:ext cx="625476" cy="695453"/>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914400">
              <a:defRPr>
                <a:solidFill>
                  <a:srgbClr val="0000CC"/>
                </a:solidFill>
                <a:latin typeface="Helvetica"/>
                <a:ea typeface="Helvetica"/>
                <a:cs typeface="Helvetica"/>
                <a:sym typeface="Helvetica"/>
              </a:defRPr>
            </a:pPr>
            <a:r>
              <a:t>T</a:t>
            </a:r>
            <a:r>
              <a:rPr baseline="-18666"/>
              <a:t>1</a:t>
            </a:r>
          </a:p>
        </p:txBody>
      </p:sp>
      <p:grpSp>
        <p:nvGrpSpPr>
          <p:cNvPr id="521" name="Gruppieren"/>
          <p:cNvGrpSpPr/>
          <p:nvPr/>
        </p:nvGrpSpPr>
        <p:grpSpPr>
          <a:xfrm>
            <a:off x="7153288" y="5023167"/>
            <a:ext cx="1090261" cy="1169988"/>
            <a:chOff x="0" y="0"/>
            <a:chExt cx="1090259" cy="1169987"/>
          </a:xfrm>
        </p:grpSpPr>
        <p:sp>
          <p:nvSpPr>
            <p:cNvPr id="509" name="Linie"/>
            <p:cNvSpPr/>
            <p:nvPr/>
          </p:nvSpPr>
          <p:spPr>
            <a:xfrm flipH="1">
              <a:off x="23812" y="23812"/>
              <a:ext cx="190501" cy="190501"/>
            </a:xfrm>
            <a:prstGeom prst="line">
              <a:avLst/>
            </a:prstGeom>
            <a:noFill/>
            <a:ln w="28575" cap="flat">
              <a:solidFill>
                <a:srgbClr val="FF0000"/>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510" name="Linie"/>
            <p:cNvSpPr/>
            <p:nvPr/>
          </p:nvSpPr>
          <p:spPr>
            <a:xfrm>
              <a:off x="23812" y="214312"/>
              <a:ext cx="382588" cy="358776"/>
            </a:xfrm>
            <a:prstGeom prst="line">
              <a:avLst/>
            </a:prstGeom>
            <a:noFill/>
            <a:ln w="28575" cap="flat">
              <a:solidFill>
                <a:srgbClr val="FF0000"/>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511" name="Linie"/>
            <p:cNvSpPr/>
            <p:nvPr/>
          </p:nvSpPr>
          <p:spPr>
            <a:xfrm flipH="1">
              <a:off x="214312" y="573087"/>
              <a:ext cx="192088" cy="190501"/>
            </a:xfrm>
            <a:prstGeom prst="line">
              <a:avLst/>
            </a:prstGeom>
            <a:noFill/>
            <a:ln w="28575" cap="flat">
              <a:solidFill>
                <a:srgbClr val="FF0000"/>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512" name="Linie"/>
            <p:cNvSpPr/>
            <p:nvPr/>
          </p:nvSpPr>
          <p:spPr>
            <a:xfrm>
              <a:off x="214312" y="763587"/>
              <a:ext cx="382589" cy="382589"/>
            </a:xfrm>
            <a:prstGeom prst="line">
              <a:avLst/>
            </a:prstGeom>
            <a:noFill/>
            <a:ln w="28575" cap="flat">
              <a:solidFill>
                <a:srgbClr val="FF0000"/>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513" name="Kreis"/>
            <p:cNvSpPr/>
            <p:nvPr/>
          </p:nvSpPr>
          <p:spPr>
            <a:xfrm>
              <a:off x="190500" y="0"/>
              <a:ext cx="47625" cy="47625"/>
            </a:xfrm>
            <a:prstGeom prst="ellipse">
              <a:avLst/>
            </a:prstGeom>
            <a:solidFill>
              <a:srgbClr val="FF0000"/>
            </a:solidFill>
            <a:ln w="28575" cap="flat">
              <a:solidFill>
                <a:srgbClr val="FF0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14" name="Kreis"/>
            <p:cNvSpPr/>
            <p:nvPr/>
          </p:nvSpPr>
          <p:spPr>
            <a:xfrm>
              <a:off x="0" y="190500"/>
              <a:ext cx="47625" cy="47625"/>
            </a:xfrm>
            <a:prstGeom prst="ellipse">
              <a:avLst/>
            </a:prstGeom>
            <a:solidFill>
              <a:srgbClr val="FF0000"/>
            </a:solidFill>
            <a:ln w="28575" cap="flat">
              <a:solidFill>
                <a:srgbClr val="FF0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15" name="Kreis"/>
            <p:cNvSpPr/>
            <p:nvPr/>
          </p:nvSpPr>
          <p:spPr>
            <a:xfrm>
              <a:off x="381000" y="549275"/>
              <a:ext cx="49213" cy="47625"/>
            </a:xfrm>
            <a:prstGeom prst="ellipse">
              <a:avLst/>
            </a:prstGeom>
            <a:solidFill>
              <a:srgbClr val="FF0000"/>
            </a:solidFill>
            <a:ln w="28575" cap="flat">
              <a:solidFill>
                <a:srgbClr val="FF0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16" name="Kreis"/>
            <p:cNvSpPr/>
            <p:nvPr/>
          </p:nvSpPr>
          <p:spPr>
            <a:xfrm>
              <a:off x="190500" y="739775"/>
              <a:ext cx="47625" cy="49213"/>
            </a:xfrm>
            <a:prstGeom prst="ellipse">
              <a:avLst/>
            </a:prstGeom>
            <a:solidFill>
              <a:srgbClr val="FF0000"/>
            </a:solidFill>
            <a:ln w="28575" cap="flat">
              <a:solidFill>
                <a:srgbClr val="FF0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17" name="Kreis"/>
            <p:cNvSpPr/>
            <p:nvPr/>
          </p:nvSpPr>
          <p:spPr>
            <a:xfrm>
              <a:off x="573087" y="1122362"/>
              <a:ext cx="47626" cy="47626"/>
            </a:xfrm>
            <a:prstGeom prst="ellipse">
              <a:avLst/>
            </a:prstGeom>
            <a:solidFill>
              <a:srgbClr val="FF0000"/>
            </a:solidFill>
            <a:ln w="28575" cap="flat">
              <a:solidFill>
                <a:srgbClr val="FF0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18" name="Kreis"/>
            <p:cNvSpPr/>
            <p:nvPr/>
          </p:nvSpPr>
          <p:spPr>
            <a:xfrm>
              <a:off x="381000" y="931862"/>
              <a:ext cx="49213" cy="47626"/>
            </a:xfrm>
            <a:prstGeom prst="ellipse">
              <a:avLst/>
            </a:prstGeom>
            <a:solidFill>
              <a:srgbClr val="FF0000"/>
            </a:solidFill>
            <a:ln w="28575" cap="flat">
              <a:solidFill>
                <a:srgbClr val="FF0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19" name="Kreis"/>
            <p:cNvSpPr/>
            <p:nvPr/>
          </p:nvSpPr>
          <p:spPr>
            <a:xfrm>
              <a:off x="190500" y="358775"/>
              <a:ext cx="47625" cy="47625"/>
            </a:xfrm>
            <a:prstGeom prst="ellipse">
              <a:avLst/>
            </a:prstGeom>
            <a:solidFill>
              <a:srgbClr val="FF0000"/>
            </a:solidFill>
            <a:ln w="28575" cap="flat">
              <a:solidFill>
                <a:srgbClr val="FF0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20" name="T2"/>
            <p:cNvSpPr txBox="1"/>
            <p:nvPr/>
          </p:nvSpPr>
          <p:spPr>
            <a:xfrm>
              <a:off x="464784" y="10363"/>
              <a:ext cx="625476" cy="76667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noAutofit/>
            </a:bodyPr>
            <a:lstStyle/>
            <a:p>
              <a:pPr defTabSz="914400">
                <a:defRPr>
                  <a:solidFill>
                    <a:srgbClr val="FF0000"/>
                  </a:solidFill>
                  <a:latin typeface="Times New Roman"/>
                  <a:ea typeface="Times New Roman"/>
                  <a:cs typeface="Times New Roman"/>
                  <a:sym typeface="Times New Roman"/>
                </a:defRPr>
              </a:pPr>
              <a:r>
                <a:t>T</a:t>
              </a:r>
              <a:r>
                <a:rPr baseline="-18666">
                  <a:latin typeface="Arial"/>
                  <a:ea typeface="Arial"/>
                  <a:cs typeface="Arial"/>
                  <a:sym typeface="Arial"/>
                </a:rPr>
                <a:t>2</a:t>
              </a:r>
            </a:p>
          </p:txBody>
        </p:sp>
      </p:grpSp>
      <p:grpSp>
        <p:nvGrpSpPr>
          <p:cNvPr id="527" name="Gruppieren"/>
          <p:cNvGrpSpPr/>
          <p:nvPr/>
        </p:nvGrpSpPr>
        <p:grpSpPr>
          <a:xfrm>
            <a:off x="7937513" y="6498226"/>
            <a:ext cx="994224" cy="667796"/>
            <a:chOff x="0" y="36783"/>
            <a:chExt cx="994222" cy="667794"/>
          </a:xfrm>
        </p:grpSpPr>
        <p:sp>
          <p:nvSpPr>
            <p:cNvPr id="522" name="Tk"/>
            <p:cNvSpPr txBox="1"/>
            <p:nvPr/>
          </p:nvSpPr>
          <p:spPr>
            <a:xfrm>
              <a:off x="368747" y="36783"/>
              <a:ext cx="625476" cy="6677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p>
              <a:pPr defTabSz="914400">
                <a:defRPr>
                  <a:solidFill>
                    <a:srgbClr val="008000"/>
                  </a:solidFill>
                  <a:latin typeface="Times New Roman"/>
                  <a:ea typeface="Times New Roman"/>
                  <a:cs typeface="Times New Roman"/>
                  <a:sym typeface="Times New Roman"/>
                </a:defRPr>
              </a:pPr>
              <a:r>
                <a:t>T</a:t>
              </a:r>
              <a:r>
                <a:rPr baseline="-18666">
                  <a:latin typeface="Arial"/>
                  <a:ea typeface="Arial"/>
                  <a:cs typeface="Arial"/>
                  <a:sym typeface="Arial"/>
                </a:rPr>
                <a:t>k</a:t>
              </a:r>
            </a:p>
          </p:txBody>
        </p:sp>
        <p:sp>
          <p:nvSpPr>
            <p:cNvPr id="523" name="Linie"/>
            <p:cNvSpPr/>
            <p:nvPr/>
          </p:nvSpPr>
          <p:spPr>
            <a:xfrm>
              <a:off x="23812" y="179387"/>
              <a:ext cx="382589" cy="382589"/>
            </a:xfrm>
            <a:prstGeom prst="line">
              <a:avLst/>
            </a:prstGeom>
            <a:noFill/>
            <a:ln w="28575" cap="flat">
              <a:solidFill>
                <a:srgbClr val="008000"/>
              </a:solidFill>
              <a:prstDash val="solid"/>
              <a:round/>
            </a:ln>
            <a:effectLst/>
          </p:spPr>
          <p:txBody>
            <a:bodyPr wrap="square" lIns="45719" tIns="45719" rIns="45719" bIns="45719" numCol="1" anchor="t">
              <a:noAutofit/>
            </a:bodyPr>
            <a:lstStyle/>
            <a:p>
              <a:pPr algn="l" defTabSz="914400">
                <a:defRPr sz="2400">
                  <a:latin typeface="Arial"/>
                  <a:ea typeface="Arial"/>
                  <a:cs typeface="Arial"/>
                  <a:sym typeface="Arial"/>
                </a:defRPr>
              </a:pPr>
            </a:p>
          </p:txBody>
        </p:sp>
        <p:sp>
          <p:nvSpPr>
            <p:cNvPr id="524" name="Kreis"/>
            <p:cNvSpPr/>
            <p:nvPr/>
          </p:nvSpPr>
          <p:spPr>
            <a:xfrm>
              <a:off x="0" y="155575"/>
              <a:ext cx="47625" cy="49213"/>
            </a:xfrm>
            <a:prstGeom prst="ellipse">
              <a:avLst/>
            </a:prstGeom>
            <a:solidFill>
              <a:srgbClr val="FF0000"/>
            </a:solidFill>
            <a:ln w="28575" cap="flat">
              <a:solidFill>
                <a:srgbClr val="008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25" name="Kreis"/>
            <p:cNvSpPr/>
            <p:nvPr/>
          </p:nvSpPr>
          <p:spPr>
            <a:xfrm>
              <a:off x="382587" y="538162"/>
              <a:ext cx="47626" cy="47626"/>
            </a:xfrm>
            <a:prstGeom prst="ellipse">
              <a:avLst/>
            </a:prstGeom>
            <a:solidFill>
              <a:srgbClr val="FF0000"/>
            </a:solidFill>
            <a:ln w="28575" cap="flat">
              <a:solidFill>
                <a:srgbClr val="008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sp>
          <p:nvSpPr>
            <p:cNvPr id="526" name="Kreis"/>
            <p:cNvSpPr/>
            <p:nvPr/>
          </p:nvSpPr>
          <p:spPr>
            <a:xfrm>
              <a:off x="190500" y="347662"/>
              <a:ext cx="49213" cy="47626"/>
            </a:xfrm>
            <a:prstGeom prst="ellipse">
              <a:avLst/>
            </a:prstGeom>
            <a:solidFill>
              <a:srgbClr val="FF0000"/>
            </a:solidFill>
            <a:ln w="28575" cap="flat">
              <a:solidFill>
                <a:srgbClr val="008000"/>
              </a:solidFill>
              <a:prstDash val="solid"/>
              <a:round/>
            </a:ln>
            <a:effectLst/>
          </p:spPr>
          <p:txBody>
            <a:bodyPr wrap="square" lIns="45719" tIns="45719" rIns="45719" bIns="45719" numCol="1" anchor="ctr">
              <a:noAutofit/>
            </a:bodyPr>
            <a:lstStyle/>
            <a:p>
              <a:pPr algn="l" defTabSz="914400">
                <a:defRPr sz="2400">
                  <a:latin typeface="Times New Roman"/>
                  <a:ea typeface="Times New Roman"/>
                  <a:cs typeface="Times New Roman"/>
                  <a:sym typeface="Times New Roman"/>
                </a:defRPr>
              </a:pPr>
            </a:p>
          </p:txBody>
        </p:sp>
      </p:grpSp>
      <p:sp>
        <p:nvSpPr>
          <p:cNvPr id="528" name="…"/>
          <p:cNvSpPr txBox="1"/>
          <p:nvPr/>
        </p:nvSpPr>
        <p:spPr>
          <a:xfrm>
            <a:off x="7688593" y="6094729"/>
            <a:ext cx="408941" cy="43707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914400">
              <a:defRPr sz="2400">
                <a:latin typeface="Arial"/>
                <a:ea typeface="Arial"/>
                <a:cs typeface="Arial"/>
                <a:sym typeface="Arial"/>
              </a:defRPr>
            </a:lvl1pPr>
          </a:lstStyle>
          <a:p>
            <a:pPr/>
            <a:r>
              <a:t>…</a:t>
            </a:r>
          </a:p>
        </p:txBody>
      </p:sp>
      <p:sp>
        <p:nvSpPr>
          <p:cNvPr id="529" name="RT width:…"/>
          <p:cNvSpPr txBox="1"/>
          <p:nvPr/>
        </p:nvSpPr>
        <p:spPr>
          <a:xfrm>
            <a:off x="5876546" y="6484461"/>
            <a:ext cx="2145914" cy="11836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defTabSz="914400">
              <a:defRPr>
                <a:solidFill>
                  <a:srgbClr val="008000"/>
                </a:solidFill>
                <a:latin typeface="Helvetica"/>
                <a:ea typeface="Helvetica"/>
                <a:cs typeface="Helvetica"/>
                <a:sym typeface="Helvetica"/>
              </a:defRPr>
            </a:pPr>
            <a:r>
              <a:t>RT width:</a:t>
            </a:r>
          </a:p>
          <a:p>
            <a:pPr defTabSz="914400">
              <a:defRPr>
                <a:solidFill>
                  <a:srgbClr val="008000"/>
                </a:solidFill>
                <a:latin typeface="Helvetica"/>
                <a:ea typeface="Helvetica"/>
                <a:cs typeface="Helvetica"/>
                <a:sym typeface="Helvetica"/>
              </a:defRPr>
            </a:pPr>
            <a:r>
              <a:t>2k+1</a:t>
            </a:r>
          </a:p>
        </p:txBody>
      </p:sp>
      <p:sp>
        <p:nvSpPr>
          <p:cNvPr id="530" name="Height: 6k"/>
          <p:cNvSpPr txBox="1"/>
          <p:nvPr/>
        </p:nvSpPr>
        <p:spPr>
          <a:xfrm>
            <a:off x="5719190" y="5161279"/>
            <a:ext cx="1566420" cy="1183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defTabSz="914400">
              <a:defRPr>
                <a:solidFill>
                  <a:srgbClr val="008000"/>
                </a:solidFill>
                <a:latin typeface="Helvetica"/>
                <a:ea typeface="Helvetica"/>
                <a:cs typeface="Helvetica"/>
                <a:sym typeface="Helvetica"/>
              </a:defRPr>
            </a:lvl1pPr>
          </a:lstStyle>
          <a:p>
            <a:pPr/>
            <a:r>
              <a:t>Height: 6k</a:t>
            </a:r>
          </a:p>
        </p:txBody>
      </p:sp>
      <p:sp>
        <p:nvSpPr>
          <p:cNvPr id="531" name="n = 6k+1"/>
          <p:cNvSpPr txBox="1"/>
          <p:nvPr/>
        </p:nvSpPr>
        <p:spPr>
          <a:xfrm>
            <a:off x="8859470" y="3841519"/>
            <a:ext cx="1883605" cy="6375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defTabSz="914400">
              <a:defRPr>
                <a:latin typeface="Helvetica"/>
                <a:ea typeface="Helvetica"/>
                <a:cs typeface="Helvetica"/>
                <a:sym typeface="Helvetica"/>
              </a:defRPr>
            </a:lvl1pPr>
          </a:lstStyle>
          <a:p>
            <a:pPr/>
            <a:r>
              <a:t>n = 6k+1</a:t>
            </a:r>
          </a:p>
        </p:txBody>
      </p:sp>
      <p:sp>
        <p:nvSpPr>
          <p:cNvPr id="532" name="Width(Tk) = 2k+1 =…"/>
          <p:cNvSpPr txBox="1"/>
          <p:nvPr/>
        </p:nvSpPr>
        <p:spPr>
          <a:xfrm>
            <a:off x="8880529" y="4670275"/>
            <a:ext cx="4055230" cy="1241553"/>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l" defTabSz="914400">
              <a:defRPr>
                <a:latin typeface="Helvetica"/>
                <a:ea typeface="Helvetica"/>
                <a:cs typeface="Helvetica"/>
                <a:sym typeface="Helvetica"/>
              </a:defRPr>
            </a:pPr>
            <a:r>
              <a:t>Width(T</a:t>
            </a:r>
            <a:r>
              <a:rPr baseline="-18666"/>
              <a:t>k</a:t>
            </a:r>
            <a:r>
              <a:t>) = 2k+1 =</a:t>
            </a:r>
          </a:p>
          <a:p>
            <a:pPr algn="l" defTabSz="914400">
              <a:defRPr>
                <a:latin typeface="Helvetica"/>
                <a:ea typeface="Helvetica"/>
                <a:cs typeface="Helvetica"/>
                <a:sym typeface="Helvetica"/>
              </a:defRPr>
            </a:pPr>
            <a:r>
              <a:t>(n-1)/3+1 = (n+2)/3</a:t>
            </a:r>
          </a:p>
        </p:txBody>
      </p:sp>
      <p:sp>
        <p:nvSpPr>
          <p:cNvPr id="533" name="[Petra Mutzel]"/>
          <p:cNvSpPr txBox="1"/>
          <p:nvPr/>
        </p:nvSpPr>
        <p:spPr>
          <a:xfrm>
            <a:off x="901978" y="7899004"/>
            <a:ext cx="169494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[Petra Mutzel]</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 presetID="22" grpId="1" fill="hold">
                                  <p:stCondLst>
                                    <p:cond delay="0"/>
                                  </p:stCondLst>
                                  <p:iterate type="el" backwards="0">
                                    <p:tmAbs val="0"/>
                                  </p:iterate>
                                  <p:childTnLst>
                                    <p:set>
                                      <p:cBhvr>
                                        <p:cTn id="6" fill="hold"/>
                                        <p:tgtEl>
                                          <p:spTgt spid="479"/>
                                        </p:tgtEl>
                                        <p:attrNameLst>
                                          <p:attrName>style.visibility</p:attrName>
                                        </p:attrNameLst>
                                      </p:cBhvr>
                                      <p:to>
                                        <p:strVal val="visible"/>
                                      </p:to>
                                    </p:set>
                                    <p:animEffect filter="wipe(up)" transition="in">
                                      <p:cBhvr>
                                        <p:cTn id="7" dur="500"/>
                                        <p:tgtEl>
                                          <p:spTgt spid="479"/>
                                        </p:tgtEl>
                                      </p:cBhvr>
                                    </p:animEffect>
                                  </p:childTnLst>
                                </p:cTn>
                              </p:par>
                            </p:childTnLst>
                          </p:cTn>
                        </p:par>
                        <p:par>
                          <p:cTn id="8" fill="hold">
                            <p:stCondLst>
                              <p:cond delay="500"/>
                            </p:stCondLst>
                            <p:childTnLst>
                              <p:par>
                                <p:cTn id="9" presetClass="entr" nodeType="afterEffect" presetSubtype="0" presetID="1" grpId="2" fill="hold">
                                  <p:stCondLst>
                                    <p:cond delay="0"/>
                                  </p:stCondLst>
                                  <p:iterate type="el" backwards="0">
                                    <p:tmAbs val="0"/>
                                  </p:iterate>
                                  <p:childTnLst>
                                    <p:set>
                                      <p:cBhvr>
                                        <p:cTn id="10" fill="hold"/>
                                        <p:tgtEl>
                                          <p:spTgt spid="4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495"/>
                                        </p:tgtEl>
                                        <p:attrNameLst>
                                          <p:attrName>style.visibility</p:attrName>
                                        </p:attrNameLst>
                                      </p:cBhvr>
                                      <p:to>
                                        <p:strVal val="visible"/>
                                      </p:to>
                                    </p:set>
                                  </p:childTnLst>
                                </p:cTn>
                              </p:par>
                            </p:childTnLst>
                          </p:cTn>
                        </p:par>
                        <p:par>
                          <p:cTn id="15" fill="hold">
                            <p:stCondLst>
                              <p:cond delay="0"/>
                            </p:stCondLst>
                            <p:childTnLst>
                              <p:par>
                                <p:cTn id="16" presetClass="entr" nodeType="afterEffect" presetSubtype="0" presetID="1" grpId="4" fill="hold">
                                  <p:stCondLst>
                                    <p:cond delay="0"/>
                                  </p:stCondLst>
                                  <p:iterate type="el" backwards="0">
                                    <p:tmAbs val="0"/>
                                  </p:iterate>
                                  <p:childTnLst>
                                    <p:set>
                                      <p:cBhvr>
                                        <p:cTn id="17" fill="hold"/>
                                        <p:tgtEl>
                                          <p:spTgt spid="507"/>
                                        </p:tgtEl>
                                        <p:attrNameLst>
                                          <p:attrName>style.visibility</p:attrName>
                                        </p:attrNameLst>
                                      </p:cBhvr>
                                      <p:to>
                                        <p:strVal val="visible"/>
                                      </p:to>
                                    </p:set>
                                  </p:childTnLst>
                                </p:cTn>
                              </p:par>
                            </p:childTnLst>
                          </p:cTn>
                        </p:par>
                        <p:par>
                          <p:cTn id="18" fill="hold">
                            <p:stCondLst>
                              <p:cond delay="0"/>
                            </p:stCondLst>
                            <p:childTnLst>
                              <p:par>
                                <p:cTn id="19" presetClass="entr" nodeType="afterEffect" presetSubtype="0" presetID="1" grpId="5" fill="hold">
                                  <p:stCondLst>
                                    <p:cond delay="0"/>
                                  </p:stCondLst>
                                  <p:iterate type="el" backwards="0">
                                    <p:tmAbs val="0"/>
                                  </p:iterate>
                                  <p:childTnLst>
                                    <p:set>
                                      <p:cBhvr>
                                        <p:cTn id="20" fill="hold"/>
                                        <p:tgtEl>
                                          <p:spTgt spid="50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1" presetID="22" grpId="6" fill="hold">
                                  <p:stCondLst>
                                    <p:cond delay="0"/>
                                  </p:stCondLst>
                                  <p:iterate type="el" backwards="0">
                                    <p:tmAbs val="0"/>
                                  </p:iterate>
                                  <p:childTnLst>
                                    <p:set>
                                      <p:cBhvr>
                                        <p:cTn id="24" fill="hold"/>
                                        <p:tgtEl>
                                          <p:spTgt spid="521"/>
                                        </p:tgtEl>
                                        <p:attrNameLst>
                                          <p:attrName>style.visibility</p:attrName>
                                        </p:attrNameLst>
                                      </p:cBhvr>
                                      <p:to>
                                        <p:strVal val="visible"/>
                                      </p:to>
                                    </p:set>
                                    <p:animEffect filter="wipe(up)" transition="in">
                                      <p:cBhvr>
                                        <p:cTn id="25" dur="500"/>
                                        <p:tgtEl>
                                          <p:spTgt spid="521"/>
                                        </p:tgtEl>
                                      </p:cBhvr>
                                    </p:animEffect>
                                  </p:childTnLst>
                                </p:cTn>
                              </p:par>
                            </p:childTnLst>
                          </p:cTn>
                        </p:par>
                        <p:par>
                          <p:cTn id="26" fill="hold">
                            <p:stCondLst>
                              <p:cond delay="500"/>
                            </p:stCondLst>
                            <p:childTnLst>
                              <p:par>
                                <p:cTn id="27" presetClass="entr" nodeType="afterEffect" presetSubtype="8" presetID="22" grpId="7" fill="hold">
                                  <p:stCondLst>
                                    <p:cond delay="0"/>
                                  </p:stCondLst>
                                  <p:iterate type="el" backwards="0">
                                    <p:tmAbs val="0"/>
                                  </p:iterate>
                                  <p:childTnLst>
                                    <p:set>
                                      <p:cBhvr>
                                        <p:cTn id="28" fill="hold"/>
                                        <p:tgtEl>
                                          <p:spTgt spid="528"/>
                                        </p:tgtEl>
                                        <p:attrNameLst>
                                          <p:attrName>style.visibility</p:attrName>
                                        </p:attrNameLst>
                                      </p:cBhvr>
                                      <p:to>
                                        <p:strVal val="visible"/>
                                      </p:to>
                                    </p:set>
                                    <p:animEffect filter="wipe(left)" transition="in">
                                      <p:cBhvr>
                                        <p:cTn id="29" dur="500"/>
                                        <p:tgtEl>
                                          <p:spTgt spid="528"/>
                                        </p:tgtEl>
                                      </p:cBhvr>
                                    </p:animEffect>
                                  </p:childTnLst>
                                </p:cTn>
                              </p:par>
                            </p:childTnLst>
                          </p:cTn>
                        </p:par>
                        <p:par>
                          <p:cTn id="30" fill="hold">
                            <p:stCondLst>
                              <p:cond delay="1000"/>
                            </p:stCondLst>
                            <p:childTnLst>
                              <p:par>
                                <p:cTn id="31" presetClass="entr" nodeType="afterEffect" presetSubtype="1" presetID="22" grpId="8" fill="hold">
                                  <p:stCondLst>
                                    <p:cond delay="0"/>
                                  </p:stCondLst>
                                  <p:iterate type="el" backwards="0">
                                    <p:tmAbs val="0"/>
                                  </p:iterate>
                                  <p:childTnLst>
                                    <p:set>
                                      <p:cBhvr>
                                        <p:cTn id="32" fill="hold"/>
                                        <p:tgtEl>
                                          <p:spTgt spid="527"/>
                                        </p:tgtEl>
                                        <p:attrNameLst>
                                          <p:attrName>style.visibility</p:attrName>
                                        </p:attrNameLst>
                                      </p:cBhvr>
                                      <p:to>
                                        <p:strVal val="visible"/>
                                      </p:to>
                                    </p:set>
                                    <p:animEffect filter="wipe(up)" transition="in">
                                      <p:cBhvr>
                                        <p:cTn id="33" dur="500"/>
                                        <p:tgtEl>
                                          <p:spTgt spid="527"/>
                                        </p:tgtEl>
                                      </p:cBhvr>
                                    </p:animEffect>
                                  </p:childTnLst>
                                </p:cTn>
                              </p:par>
                            </p:childTnLst>
                          </p:cTn>
                        </p:par>
                      </p:childTnLst>
                    </p:cTn>
                  </p:par>
                  <p:par>
                    <p:cTn id="34" fill="hold">
                      <p:stCondLst>
                        <p:cond delay="indefinite"/>
                      </p:stCondLst>
                      <p:childTnLst>
                        <p:par>
                          <p:cTn id="35" fill="hold">
                            <p:stCondLst>
                              <p:cond delay="0"/>
                            </p:stCondLst>
                            <p:childTnLst>
                              <p:par>
                                <p:cTn id="36" presetClass="entr" nodeType="clickEffect" presetSubtype="0" presetID="1" grpId="9" fill="hold">
                                  <p:stCondLst>
                                    <p:cond delay="0"/>
                                  </p:stCondLst>
                                  <p:iterate type="el" backwards="0">
                                    <p:tmAbs val="0"/>
                                  </p:iterate>
                                  <p:childTnLst>
                                    <p:set>
                                      <p:cBhvr>
                                        <p:cTn id="37" fill="hold"/>
                                        <p:tgtEl>
                                          <p:spTgt spid="52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Class="entr" nodeType="clickEffect" presetSubtype="0" presetID="1" grpId="10" fill="hold">
                                  <p:stCondLst>
                                    <p:cond delay="0"/>
                                  </p:stCondLst>
                                  <p:iterate type="el" backwards="0">
                                    <p:tmAbs val="0"/>
                                  </p:iterate>
                                  <p:childTnLst>
                                    <p:set>
                                      <p:cBhvr>
                                        <p:cTn id="41" fill="hold"/>
                                        <p:tgtEl>
                                          <p:spTgt spid="53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Class="entr" nodeType="clickEffect" presetSubtype="0" presetID="1" grpId="11" fill="hold">
                                  <p:stCondLst>
                                    <p:cond delay="0"/>
                                  </p:stCondLst>
                                  <p:iterate type="el" backwards="0">
                                    <p:tmAbs val="0"/>
                                  </p:iterate>
                                  <p:childTnLst>
                                    <p:set>
                                      <p:cBhvr>
                                        <p:cTn id="45" fill="hold"/>
                                        <p:tgtEl>
                                          <p:spTgt spid="53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Class="entr" nodeType="clickEffect" presetSubtype="0" presetID="1" grpId="12" fill="hold">
                                  <p:stCondLst>
                                    <p:cond delay="0"/>
                                  </p:stCondLst>
                                  <p:iterate type="el" backwards="0">
                                    <p:tmAbs val="0"/>
                                  </p:iterate>
                                  <p:childTnLst>
                                    <p:set>
                                      <p:cBhvr>
                                        <p:cTn id="49" fill="hold"/>
                                        <p:tgtEl>
                                          <p:spTgt spid="5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80" grpId="2"/>
      <p:bldP build="whole" bldLvl="1" animBg="1" rev="0" advAuto="0" spid="508" grpId="5"/>
      <p:bldP build="whole" bldLvl="1" animBg="1" rev="0" advAuto="0" spid="495" grpId="3"/>
      <p:bldP build="whole" bldLvl="1" animBg="1" rev="0" advAuto="0" spid="527" grpId="8"/>
      <p:bldP build="whole" bldLvl="1" animBg="1" rev="0" advAuto="0" spid="479" grpId="1"/>
      <p:bldP build="whole" bldLvl="1" animBg="1" rev="0" advAuto="0" spid="507" grpId="4"/>
      <p:bldP build="whole" bldLvl="1" animBg="1" rev="0" advAuto="0" spid="528" grpId="7"/>
      <p:bldP build="whole" bldLvl="1" animBg="1" rev="0" advAuto="0" spid="521" grpId="6"/>
      <p:bldP build="whole" bldLvl="1" animBg="1" rev="0" advAuto="0" spid="530" grpId="10"/>
      <p:bldP build="whole" bldLvl="1" animBg="1" rev="0" advAuto="0" spid="529" grpId="9"/>
      <p:bldP build="whole" bldLvl="1" animBg="1" rev="0" advAuto="0" spid="531" grpId="11"/>
      <p:bldP build="whole" bldLvl="1" animBg="1" rev="0" advAuto="0" spid="532" grpId="12"/>
    </p:bldLst>
  </p:timing>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35" name="Non-Binary Trees"/>
          <p:cNvSpPr txBox="1"/>
          <p:nvPr>
            <p:ph type="title"/>
          </p:nvPr>
        </p:nvSpPr>
        <p:spPr>
          <a:prstGeom prst="rect">
            <a:avLst/>
          </a:prstGeom>
        </p:spPr>
        <p:txBody>
          <a:bodyPr/>
          <a:lstStyle/>
          <a:p>
            <a:pPr/>
            <a:r>
              <a:t>Non-Binary Trees</a:t>
            </a:r>
          </a:p>
        </p:txBody>
      </p:sp>
      <p:sp>
        <p:nvSpPr>
          <p:cNvPr id="536" name="Extended RT to non-binary trees, with even subtree spacing, used by ELK’s „Mr. Tree“:…"/>
          <p:cNvSpPr txBox="1"/>
          <p:nvPr>
            <p:ph type="body" idx="1"/>
          </p:nvPr>
        </p:nvSpPr>
        <p:spPr>
          <a:xfrm>
            <a:off x="508123" y="2318191"/>
            <a:ext cx="11988553" cy="7134081"/>
          </a:xfrm>
          <a:prstGeom prst="rect">
            <a:avLst/>
          </a:prstGeom>
        </p:spPr>
        <p:txBody>
          <a:bodyPr/>
          <a:lstStyle/>
          <a:p>
            <a:pPr marL="0" indent="0" defTabSz="531622">
              <a:spcBef>
                <a:spcPts val="3800"/>
              </a:spcBef>
              <a:buSzTx/>
              <a:buNone/>
              <a:defRPr sz="3276"/>
            </a:pPr>
            <a:r>
              <a:t>Extended RT to non-binary trees, with even subtree spacing, used by ELK’s „Mr. Tree“:</a:t>
            </a:r>
          </a:p>
          <a:p>
            <a:pPr marL="0" indent="0" defTabSz="531622">
              <a:spcBef>
                <a:spcPts val="3800"/>
              </a:spcBef>
              <a:buSzTx/>
              <a:buNone/>
              <a:defRPr sz="3276"/>
            </a:pPr>
            <a:r>
              <a:t>[Walker ’90] J. Walker II, A node-positioning algorithm for general trees, </a:t>
            </a:r>
            <a:r>
              <a:rPr i="1">
                <a:latin typeface="Helvetica"/>
                <a:ea typeface="Helvetica"/>
                <a:cs typeface="Helvetica"/>
                <a:sym typeface="Helvetica"/>
              </a:rPr>
              <a:t>Software – Practice and Experience</a:t>
            </a:r>
            <a:r>
              <a:t>, 20(7):685–705, 1990</a:t>
            </a:r>
          </a:p>
          <a:p>
            <a:pPr marL="0" indent="0" defTabSz="531622">
              <a:spcBef>
                <a:spcPts val="3800"/>
              </a:spcBef>
              <a:buSzTx/>
              <a:buNone/>
              <a:defRPr sz="3276"/>
            </a:pPr>
          </a:p>
          <a:p>
            <a:pPr marL="0" indent="0" defTabSz="531622">
              <a:spcBef>
                <a:spcPts val="3800"/>
              </a:spcBef>
              <a:buSzTx/>
              <a:buNone/>
              <a:defRPr sz="3276"/>
            </a:pPr>
            <a:r>
              <a:t>Achieved linear run-time:</a:t>
            </a:r>
          </a:p>
          <a:p>
            <a:pPr marL="0" indent="0" defTabSz="531622">
              <a:spcBef>
                <a:spcPts val="3800"/>
              </a:spcBef>
              <a:buSzTx/>
              <a:buNone/>
              <a:defRPr sz="3276"/>
            </a:pPr>
            <a:r>
              <a:t>[Buchheim et al. ’06] C. Buchheim, M. Jünger, S. Leipert, Drawing rooted trees in linear time, </a:t>
            </a:r>
            <a:r>
              <a:rPr i="1">
                <a:latin typeface="Helvetica"/>
                <a:ea typeface="Helvetica"/>
                <a:cs typeface="Helvetica"/>
                <a:sym typeface="Helvetica"/>
              </a:rPr>
              <a:t>Software – Practice &amp; Experience</a:t>
            </a:r>
            <a:r>
              <a:t>, 36(6), May 2006, 651 - 665</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36">
                                            <p:txEl>
                                              <p:pRg st="3" end="3"/>
                                            </p:txEl>
                                          </p:spTgt>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1" fill="hold">
                                  <p:stCondLst>
                                    <p:cond delay="0"/>
                                  </p:stCondLst>
                                  <p:iterate type="el" backwards="0">
                                    <p:tmAbs val="0"/>
                                  </p:iterate>
                                  <p:childTnLst>
                                    <p:set>
                                      <p:cBhvr>
                                        <p:cTn id="9" fill="hold"/>
                                        <p:tgtEl>
                                          <p:spTgt spid="536">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536"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538" name="BuchheimJuengerLeipert_GD02_Fig2.pdf" descr="BuchheimJuengerLeipert_GD02_Fig2.pdf"/>
          <p:cNvPicPr>
            <a:picLocks noChangeAspect="1"/>
          </p:cNvPicPr>
          <p:nvPr/>
        </p:nvPicPr>
        <p:blipFill>
          <a:blip r:embed="rId3">
            <a:extLst/>
          </a:blip>
          <a:stretch>
            <a:fillRect/>
          </a:stretch>
        </p:blipFill>
        <p:spPr>
          <a:xfrm>
            <a:off x="1866995" y="2145877"/>
            <a:ext cx="9270810" cy="6510533"/>
          </a:xfrm>
          <a:prstGeom prst="rect">
            <a:avLst/>
          </a:prstGeom>
          <a:ln w="12700">
            <a:miter lim="400000"/>
          </a:ln>
        </p:spPr>
      </p:pic>
      <p:sp>
        <p:nvSpPr>
          <p:cNvPr id="539" name="[Buchheim et al. ’06]"/>
          <p:cNvSpPr txBox="1"/>
          <p:nvPr/>
        </p:nvSpPr>
        <p:spPr>
          <a:xfrm>
            <a:off x="8997600" y="8999446"/>
            <a:ext cx="3395067"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800"/>
            </a:lvl1pPr>
          </a:lstStyle>
          <a:p>
            <a:pPr/>
            <a:r>
              <a:t>[Buchheim et al. ’06]</a:t>
            </a:r>
          </a:p>
        </p:txBody>
      </p:sp>
      <p:sp>
        <p:nvSpPr>
          <p:cNvPr id="540" name="Subtree Spacing"/>
          <p:cNvSpPr txBox="1"/>
          <p:nvPr>
            <p:ph type="title"/>
          </p:nvPr>
        </p:nvSpPr>
        <p:spPr>
          <a:prstGeom prst="rect">
            <a:avLst/>
          </a:prstGeom>
        </p:spPr>
        <p:txBody>
          <a:bodyPr/>
          <a:lstStyle/>
          <a:p>
            <a:pPr/>
            <a:r>
              <a:t>Subtree Spacing</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44" name="[Buchheim et al. ’06]"/>
          <p:cNvSpPr txBox="1"/>
          <p:nvPr/>
        </p:nvSpPr>
        <p:spPr>
          <a:xfrm>
            <a:off x="8997600" y="8999446"/>
            <a:ext cx="3395067"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800"/>
            </a:lvl1pPr>
          </a:lstStyle>
          <a:p>
            <a:pPr/>
            <a:r>
              <a:t>[Buchheim et al. ’06]</a:t>
            </a:r>
          </a:p>
        </p:txBody>
      </p:sp>
      <p:pic>
        <p:nvPicPr>
          <p:cNvPr id="545" name="BuchheimJuengerLeipert_GD02_Fig3.pdf" descr="BuchheimJuengerLeipert_GD02_Fig3.pdf"/>
          <p:cNvPicPr>
            <a:picLocks noChangeAspect="1"/>
          </p:cNvPicPr>
          <p:nvPr/>
        </p:nvPicPr>
        <p:blipFill>
          <a:blip r:embed="rId2">
            <a:extLst/>
          </a:blip>
          <a:stretch>
            <a:fillRect/>
          </a:stretch>
        </p:blipFill>
        <p:spPr>
          <a:xfrm>
            <a:off x="816206" y="2302871"/>
            <a:ext cx="11372388" cy="5147858"/>
          </a:xfrm>
          <a:prstGeom prst="rect">
            <a:avLst/>
          </a:prstGeom>
          <a:ln w="12700">
            <a:miter lim="400000"/>
          </a:ln>
        </p:spPr>
      </p:pic>
      <p:sp>
        <p:nvSpPr>
          <p:cNvPr id="546" name="Spacing Smaller Subtrees"/>
          <p:cNvSpPr txBox="1"/>
          <p:nvPr>
            <p:ph type="title"/>
          </p:nvPr>
        </p:nvSpPr>
        <p:spPr>
          <a:prstGeom prst="rect">
            <a:avLst/>
          </a:prstGeom>
        </p:spPr>
        <p:txBody>
          <a:bodyPr/>
          <a:lstStyle>
            <a:lvl1pPr defTabSz="543305">
              <a:defRPr sz="7440"/>
            </a:lvl1pPr>
          </a:lstStyle>
          <a:p>
            <a:pPr/>
            <a:r>
              <a:t>Spacing Smaller Subtrees</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48" name="[Buchheim et al. ’06]"/>
          <p:cNvSpPr txBox="1"/>
          <p:nvPr/>
        </p:nvSpPr>
        <p:spPr>
          <a:xfrm>
            <a:off x="8997600" y="8999446"/>
            <a:ext cx="3395067"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800"/>
            </a:lvl1pPr>
          </a:lstStyle>
          <a:p>
            <a:pPr/>
            <a:r>
              <a:t>[Buchheim et al. ’06]</a:t>
            </a:r>
          </a:p>
        </p:txBody>
      </p:sp>
      <p:sp>
        <p:nvSpPr>
          <p:cNvPr id="549" name="Computing Shifts"/>
          <p:cNvSpPr txBox="1"/>
          <p:nvPr>
            <p:ph type="title"/>
          </p:nvPr>
        </p:nvSpPr>
        <p:spPr>
          <a:prstGeom prst="rect">
            <a:avLst/>
          </a:prstGeom>
        </p:spPr>
        <p:txBody>
          <a:bodyPr/>
          <a:lstStyle/>
          <a:p>
            <a:pPr/>
            <a:r>
              <a:t>Computing Shifts</a:t>
            </a:r>
          </a:p>
        </p:txBody>
      </p:sp>
      <p:pic>
        <p:nvPicPr>
          <p:cNvPr id="550" name="BuchheimJuengerLeipert_GD02_Fig6.pdf" descr="BuchheimJuengerLeipert_GD02_Fig6.pdf"/>
          <p:cNvPicPr>
            <a:picLocks noChangeAspect="1"/>
          </p:cNvPicPr>
          <p:nvPr/>
        </p:nvPicPr>
        <p:blipFill>
          <a:blip r:embed="rId2">
            <a:extLst/>
          </a:blip>
          <a:stretch>
            <a:fillRect/>
          </a:stretch>
        </p:blipFill>
        <p:spPr>
          <a:xfrm>
            <a:off x="754081" y="2020520"/>
            <a:ext cx="11496638" cy="6692892"/>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9" name="0"/>
          <p:cNvSpPr/>
          <p:nvPr/>
        </p:nvSpPr>
        <p:spPr>
          <a:xfrm>
            <a:off x="10130356" y="1676265"/>
            <a:ext cx="896125" cy="896126"/>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0</a:t>
            </a:r>
          </a:p>
        </p:txBody>
      </p:sp>
      <p:sp>
        <p:nvSpPr>
          <p:cNvPr id="220" name="1"/>
          <p:cNvSpPr/>
          <p:nvPr/>
        </p:nvSpPr>
        <p:spPr>
          <a:xfrm>
            <a:off x="8893066" y="3054246"/>
            <a:ext cx="896125" cy="896126"/>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1</a:t>
            </a:r>
          </a:p>
        </p:txBody>
      </p:sp>
      <p:cxnSp>
        <p:nvCxnSpPr>
          <p:cNvPr id="221" name="Verbindungslinie"/>
          <p:cNvCxnSpPr>
            <a:stCxn id="220" idx="0"/>
            <a:endCxn id="219" idx="0"/>
          </p:cNvCxnSpPr>
          <p:nvPr/>
        </p:nvCxnSpPr>
        <p:spPr>
          <a:xfrm flipV="1">
            <a:off x="9341128" y="2124328"/>
            <a:ext cx="1237291" cy="1377982"/>
          </a:xfrm>
          <a:prstGeom prst="straightConnector1">
            <a:avLst/>
          </a:prstGeom>
          <a:ln w="63500">
            <a:solidFill>
              <a:srgbClr val="000000"/>
            </a:solidFill>
            <a:miter lim="400000"/>
            <a:headEnd type="stealth"/>
          </a:ln>
        </p:spPr>
      </p:cxnSp>
      <p:cxnSp>
        <p:nvCxnSpPr>
          <p:cNvPr id="222" name="Verbindungslinie"/>
          <p:cNvCxnSpPr>
            <a:stCxn id="223" idx="0"/>
            <a:endCxn id="219" idx="0"/>
          </p:cNvCxnSpPr>
          <p:nvPr/>
        </p:nvCxnSpPr>
        <p:spPr>
          <a:xfrm flipH="1" flipV="1">
            <a:off x="10578418" y="2124328"/>
            <a:ext cx="1237290" cy="1377982"/>
          </a:xfrm>
          <a:prstGeom prst="straightConnector1">
            <a:avLst/>
          </a:prstGeom>
          <a:ln w="63500">
            <a:solidFill>
              <a:srgbClr val="000000"/>
            </a:solidFill>
            <a:miter lim="400000"/>
            <a:headEnd type="stealth"/>
          </a:ln>
        </p:spPr>
      </p:cxnSp>
      <p:sp>
        <p:nvSpPr>
          <p:cNvPr id="223" name="2"/>
          <p:cNvSpPr/>
          <p:nvPr/>
        </p:nvSpPr>
        <p:spPr>
          <a:xfrm>
            <a:off x="11367645" y="3054246"/>
            <a:ext cx="896126" cy="896126"/>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2</a:t>
            </a:r>
          </a:p>
        </p:txBody>
      </p:sp>
      <p:sp>
        <p:nvSpPr>
          <p:cNvPr id="224" name="3"/>
          <p:cNvSpPr/>
          <p:nvPr/>
        </p:nvSpPr>
        <p:spPr>
          <a:xfrm>
            <a:off x="7655776" y="4428738"/>
            <a:ext cx="896126" cy="896125"/>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3</a:t>
            </a:r>
          </a:p>
        </p:txBody>
      </p:sp>
      <p:cxnSp>
        <p:nvCxnSpPr>
          <p:cNvPr id="225" name="Verbindungslinie"/>
          <p:cNvCxnSpPr>
            <a:stCxn id="224" idx="0"/>
            <a:endCxn id="220" idx="0"/>
          </p:cNvCxnSpPr>
          <p:nvPr/>
        </p:nvCxnSpPr>
        <p:spPr>
          <a:xfrm flipV="1">
            <a:off x="8103839" y="3502309"/>
            <a:ext cx="1237290" cy="1374492"/>
          </a:xfrm>
          <a:prstGeom prst="straightConnector1">
            <a:avLst/>
          </a:prstGeom>
          <a:ln w="63500">
            <a:solidFill>
              <a:srgbClr val="000000"/>
            </a:solidFill>
            <a:miter lim="400000"/>
            <a:headEnd type="stealth"/>
          </a:ln>
        </p:spPr>
      </p:cxnSp>
      <p:cxnSp>
        <p:nvCxnSpPr>
          <p:cNvPr id="226" name="Verbindungslinie"/>
          <p:cNvCxnSpPr>
            <a:stCxn id="227" idx="0"/>
            <a:endCxn id="220" idx="0"/>
          </p:cNvCxnSpPr>
          <p:nvPr/>
        </p:nvCxnSpPr>
        <p:spPr>
          <a:xfrm flipH="1" flipV="1">
            <a:off x="9341128" y="3502309"/>
            <a:ext cx="1237292" cy="1374492"/>
          </a:xfrm>
          <a:prstGeom prst="straightConnector1">
            <a:avLst/>
          </a:prstGeom>
          <a:ln w="63500">
            <a:solidFill>
              <a:srgbClr val="000000"/>
            </a:solidFill>
            <a:miter lim="400000"/>
            <a:headEnd type="stealth"/>
          </a:ln>
        </p:spPr>
      </p:cxnSp>
      <p:sp>
        <p:nvSpPr>
          <p:cNvPr id="227" name="4"/>
          <p:cNvSpPr/>
          <p:nvPr/>
        </p:nvSpPr>
        <p:spPr>
          <a:xfrm>
            <a:off x="10130356" y="4428738"/>
            <a:ext cx="896126" cy="896125"/>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4</a:t>
            </a:r>
          </a:p>
        </p:txBody>
      </p:sp>
      <p:sp>
        <p:nvSpPr>
          <p:cNvPr id="228" name="5"/>
          <p:cNvSpPr/>
          <p:nvPr/>
        </p:nvSpPr>
        <p:spPr>
          <a:xfrm>
            <a:off x="8893066" y="5803229"/>
            <a:ext cx="896125" cy="896125"/>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5</a:t>
            </a:r>
          </a:p>
        </p:txBody>
      </p:sp>
      <p:cxnSp>
        <p:nvCxnSpPr>
          <p:cNvPr id="229" name="Verbindungslinie"/>
          <p:cNvCxnSpPr>
            <a:stCxn id="228" idx="0"/>
            <a:endCxn id="227" idx="0"/>
          </p:cNvCxnSpPr>
          <p:nvPr/>
        </p:nvCxnSpPr>
        <p:spPr>
          <a:xfrm flipV="1">
            <a:off x="9341128" y="4876800"/>
            <a:ext cx="1237292" cy="1374492"/>
          </a:xfrm>
          <a:prstGeom prst="straightConnector1">
            <a:avLst/>
          </a:prstGeom>
          <a:ln w="63500">
            <a:solidFill>
              <a:srgbClr val="000000"/>
            </a:solidFill>
            <a:miter lim="400000"/>
            <a:headEnd type="stealth"/>
          </a:ln>
        </p:spPr>
      </p:cxnSp>
      <p:cxnSp>
        <p:nvCxnSpPr>
          <p:cNvPr id="230" name="Verbindungslinie"/>
          <p:cNvCxnSpPr>
            <a:stCxn id="231" idx="0"/>
            <a:endCxn id="227" idx="0"/>
          </p:cNvCxnSpPr>
          <p:nvPr/>
        </p:nvCxnSpPr>
        <p:spPr>
          <a:xfrm flipH="1" flipV="1">
            <a:off x="10578419" y="4876800"/>
            <a:ext cx="1237289" cy="1374492"/>
          </a:xfrm>
          <a:prstGeom prst="straightConnector1">
            <a:avLst/>
          </a:prstGeom>
          <a:ln w="63500">
            <a:solidFill>
              <a:srgbClr val="000000"/>
            </a:solidFill>
            <a:miter lim="400000"/>
            <a:headEnd type="stealth"/>
          </a:ln>
        </p:spPr>
      </p:cxnSp>
      <p:sp>
        <p:nvSpPr>
          <p:cNvPr id="231" name="6"/>
          <p:cNvSpPr/>
          <p:nvPr/>
        </p:nvSpPr>
        <p:spPr>
          <a:xfrm>
            <a:off x="11367645" y="5803229"/>
            <a:ext cx="896126" cy="896125"/>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6</a:t>
            </a:r>
          </a:p>
        </p:txBody>
      </p:sp>
      <p:sp>
        <p:nvSpPr>
          <p:cNvPr id="232" name="7"/>
          <p:cNvSpPr/>
          <p:nvPr/>
        </p:nvSpPr>
        <p:spPr>
          <a:xfrm>
            <a:off x="7655776" y="7181209"/>
            <a:ext cx="896126" cy="896126"/>
          </a:xfrm>
          <a:prstGeom prst="ellipse">
            <a:avLst/>
          </a:prstGeom>
          <a:solidFill>
            <a:srgbClr val="FFFFFF"/>
          </a:solidFill>
          <a:ln w="63500">
            <a:solidFill>
              <a:srgbClr val="000000"/>
            </a:solidFill>
            <a:miter lim="400000"/>
          </a:ln>
          <a:extLst>
            <a:ext uri="{C572A759-6A51-4108-AA02-DFA0A04FC94B}">
              <ma14:wrappingTextBoxFlag xmlns:ma14="http://schemas.microsoft.com/office/mac/drawingml/2011/main" val="1"/>
            </a:ext>
          </a:extLst>
        </p:spPr>
        <p:txBody>
          <a:bodyPr lIns="50800" tIns="50800" rIns="50800" bIns="50800" anchor="ctr"/>
          <a:lstStyle/>
          <a:p>
            <a:pPr/>
            <a:r>
              <a:t>7</a:t>
            </a:r>
          </a:p>
        </p:txBody>
      </p:sp>
      <p:cxnSp>
        <p:nvCxnSpPr>
          <p:cNvPr id="233" name="Verbindungslinie"/>
          <p:cNvCxnSpPr>
            <a:stCxn id="232" idx="0"/>
            <a:endCxn id="228" idx="0"/>
          </p:cNvCxnSpPr>
          <p:nvPr/>
        </p:nvCxnSpPr>
        <p:spPr>
          <a:xfrm flipV="1">
            <a:off x="8103839" y="6251291"/>
            <a:ext cx="1237290" cy="1377981"/>
          </a:xfrm>
          <a:prstGeom prst="straightConnector1">
            <a:avLst/>
          </a:prstGeom>
          <a:ln w="63500">
            <a:solidFill>
              <a:srgbClr val="000000"/>
            </a:solidFill>
            <a:miter lim="400000"/>
            <a:headEnd type="stealth"/>
          </a:ln>
        </p:spPr>
      </p:cxnSp>
      <p:sp>
        <p:nvSpPr>
          <p:cNvPr id="234" name="Computer science is, as has been remarked, perhaps the only discipline in which trees wave their roots in the air and stick their leaves in the ground. Readers unhappy with this ostrichlike behavior will find it straightforward to make appropriate coordinate transformations to reorient drawings.…"/>
          <p:cNvSpPr txBox="1"/>
          <p:nvPr>
            <p:ph type="body" idx="4294967295"/>
          </p:nvPr>
        </p:nvSpPr>
        <p:spPr>
          <a:xfrm>
            <a:off x="583267" y="590934"/>
            <a:ext cx="6958546" cy="8684731"/>
          </a:xfrm>
          <a:prstGeom prst="rect">
            <a:avLst/>
          </a:prstGeom>
        </p:spPr>
        <p:txBody>
          <a:bodyPr anchor="t"/>
          <a:lstStyle/>
          <a:p>
            <a:pPr marL="0" indent="0">
              <a:buSzTx/>
              <a:buNone/>
              <a:defRPr i="1">
                <a:latin typeface="Helvetica"/>
                <a:ea typeface="Helvetica"/>
                <a:cs typeface="Helvetica"/>
                <a:sym typeface="Helvetica"/>
              </a:defRPr>
            </a:pPr>
            <a:r>
              <a:t>Computer science is, as has been remarked, perhaps the only discipline in which trees wave their roots in the air and stick their leaves in the ground. Readers unhappy with this ostrichlike behavior will find it straightforward to make appropriate coordinate transformations to reorient drawings.</a:t>
            </a:r>
          </a:p>
          <a:p>
            <a:pPr marL="0" indent="0">
              <a:buSzTx/>
              <a:buNone/>
            </a:pPr>
            <a:r>
              <a:t>[Whetherell, Shannon, 1979]</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52" name="[Buchheim et al. ’06]"/>
          <p:cNvSpPr txBox="1"/>
          <p:nvPr/>
        </p:nvSpPr>
        <p:spPr>
          <a:xfrm>
            <a:off x="559683" y="8806479"/>
            <a:ext cx="3395067" cy="533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800"/>
            </a:lvl1pPr>
          </a:lstStyle>
          <a:p>
            <a:pPr/>
            <a:r>
              <a:t>[Buchheim et al. ’06]</a:t>
            </a:r>
          </a:p>
        </p:txBody>
      </p:sp>
      <p:sp>
        <p:nvSpPr>
          <p:cNvPr id="553" name="Accumulating Shifts"/>
          <p:cNvSpPr txBox="1"/>
          <p:nvPr>
            <p:ph type="title"/>
          </p:nvPr>
        </p:nvSpPr>
        <p:spPr>
          <a:prstGeom prst="rect">
            <a:avLst/>
          </a:prstGeom>
        </p:spPr>
        <p:txBody>
          <a:bodyPr/>
          <a:lstStyle/>
          <a:p>
            <a:pPr/>
            <a:r>
              <a:t>Accumulating Shifts</a:t>
            </a:r>
          </a:p>
        </p:txBody>
      </p:sp>
      <p:pic>
        <p:nvPicPr>
          <p:cNvPr id="554" name="BuchheimJuengerLeipert_GD02_Fig7.pdf" descr="BuchheimJuengerLeipert_GD02_Fig7.pdf"/>
          <p:cNvPicPr>
            <a:picLocks noChangeAspect="1"/>
          </p:cNvPicPr>
          <p:nvPr/>
        </p:nvPicPr>
        <p:blipFill>
          <a:blip r:embed="rId3">
            <a:extLst/>
          </a:blip>
          <a:stretch>
            <a:fillRect/>
          </a:stretch>
        </p:blipFill>
        <p:spPr>
          <a:xfrm>
            <a:off x="232490" y="1921987"/>
            <a:ext cx="12539820" cy="7416668"/>
          </a:xfrm>
          <a:prstGeom prst="rect">
            <a:avLst/>
          </a:prstGeom>
          <a:ln w="12700">
            <a:miter lim="400000"/>
          </a:ln>
        </p:spPr>
      </p:pic>
      <p:sp>
        <p:nvSpPr>
          <p:cNvPr id="555" name="Linie"/>
          <p:cNvSpPr/>
          <p:nvPr/>
        </p:nvSpPr>
        <p:spPr>
          <a:xfrm flipH="1" flipV="1">
            <a:off x="2317584" y="5216275"/>
            <a:ext cx="8369632" cy="1"/>
          </a:xfrm>
          <a:prstGeom prst="line">
            <a:avLst/>
          </a:prstGeom>
          <a:ln w="114300">
            <a:solidFill>
              <a:srgbClr val="A6AAA9"/>
            </a:solidFill>
            <a:miter lim="400000"/>
            <a:tailEnd type="triangle"/>
          </a:ln>
        </p:spPr>
        <p:txBody>
          <a:bodyPr lIns="50800" tIns="50800" rIns="50800" bIns="50800" anchor="ctr"/>
          <a:lstStyle/>
          <a:p>
            <a:pPr>
              <a:defRPr sz="2400"/>
            </a:pP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59" name="Tree Drawing Algorithm Classe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Tree Drawing Algorithm Classes</a:t>
            </a:r>
          </a:p>
        </p:txBody>
      </p:sp>
      <p:sp>
        <p:nvSpPr>
          <p:cNvPr id="560" name="Layered Drawing…"/>
          <p:cNvSpPr txBox="1"/>
          <p:nvPr>
            <p:ph type="body" sz="half" idx="4294967295"/>
          </p:nvPr>
        </p:nvSpPr>
        <p:spPr>
          <a:xfrm>
            <a:off x="3226364" y="2521937"/>
            <a:ext cx="6702834" cy="5599290"/>
          </a:xfrm>
          <a:prstGeom prst="rect">
            <a:avLst/>
          </a:prstGeom>
        </p:spPr>
        <p:txBody>
          <a:bodyPr lIns="65023" tIns="65023" rIns="65023" bIns="65023" anchor="t"/>
          <a:lstStyle/>
          <a:p>
            <a:pPr marL="846666" indent="-846666" defTabSz="1300480">
              <a:spcBef>
                <a:spcPts val="1800"/>
              </a:spcBef>
              <a:buSzPct val="100000"/>
              <a:buAutoNum type="arabicPeriod" startAt="1"/>
              <a:defRPr sz="5000">
                <a:latin typeface="Arial"/>
                <a:ea typeface="Arial"/>
                <a:cs typeface="Arial"/>
                <a:sym typeface="Arial"/>
              </a:defRPr>
            </a:pPr>
            <a:r>
              <a:t>Layered Drawing</a:t>
            </a:r>
          </a:p>
          <a:p>
            <a:pPr marL="846666" indent="-846666" defTabSz="1300480">
              <a:spcBef>
                <a:spcPts val="1800"/>
              </a:spcBef>
              <a:buSzPct val="100000"/>
              <a:buAutoNum type="arabicPeriod" startAt="1"/>
              <a:defRPr sz="5000">
                <a:latin typeface="Arial"/>
                <a:ea typeface="Arial"/>
                <a:cs typeface="Arial"/>
                <a:sym typeface="Arial"/>
              </a:defRPr>
            </a:pPr>
            <a:r>
              <a:rPr b="1">
                <a:solidFill>
                  <a:srgbClr val="FF2600"/>
                </a:solidFill>
              </a:rPr>
              <a:t>Radial Drawing</a:t>
            </a:r>
            <a:endParaRPr b="1">
              <a:solidFill>
                <a:srgbClr val="FF2600"/>
              </a:solidFill>
            </a:endParaRPr>
          </a:p>
          <a:p>
            <a:pPr marL="846666" indent="-846666" defTabSz="1300480">
              <a:spcBef>
                <a:spcPts val="1800"/>
              </a:spcBef>
              <a:buSzPct val="100000"/>
              <a:buAutoNum type="arabicPeriod" startAt="1"/>
              <a:defRPr sz="5000">
                <a:latin typeface="Arial"/>
                <a:ea typeface="Arial"/>
                <a:cs typeface="Arial"/>
                <a:sym typeface="Arial"/>
              </a:defRPr>
            </a:pPr>
            <a:r>
              <a:t>HV-Drawing</a:t>
            </a:r>
          </a:p>
          <a:p>
            <a:pPr marL="846666" indent="-846666" defTabSz="1300480">
              <a:spcBef>
                <a:spcPts val="1800"/>
              </a:spcBef>
              <a:buSzPct val="100000"/>
              <a:buAutoNum type="arabicPeriod" startAt="1"/>
              <a:defRPr sz="5000">
                <a:latin typeface="Arial"/>
                <a:ea typeface="Arial"/>
                <a:cs typeface="Arial"/>
                <a:sym typeface="Arial"/>
              </a:defRPr>
            </a:pPr>
            <a:r>
              <a:t>Recursive Winding</a:t>
            </a:r>
          </a:p>
        </p:txBody>
      </p:sp>
      <p:sp>
        <p:nvSpPr>
          <p:cNvPr id="561" name="[Eades ’92] Peter Eades, Drawing Free Trees,  Bulletin of the ICA, vol. 5, 1992, pp. 10–36"/>
          <p:cNvSpPr txBox="1"/>
          <p:nvPr/>
        </p:nvSpPr>
        <p:spPr>
          <a:xfrm>
            <a:off x="1037229" y="7437356"/>
            <a:ext cx="9532621" cy="1193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r>
              <a:t>[Eades ’92] Peter Eades, Drawing Free Trees, </a:t>
            </a:r>
            <a:br/>
            <a:r>
              <a:t>Bulletin of the ICA, vol. 5, 1992, pp. 10–36</a:t>
            </a:r>
          </a:p>
        </p:txBody>
      </p:sp>
      <p:sp>
        <p:nvSpPr>
          <p:cNvPr id="562"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64" name="Radial Tree…"/>
          <p:cNvSpPr txBox="1"/>
          <p:nvPr>
            <p:ph type="title"/>
          </p:nvPr>
        </p:nvSpPr>
        <p:spPr>
          <a:xfrm>
            <a:off x="424527" y="361135"/>
            <a:ext cx="11099801" cy="2591236"/>
          </a:xfrm>
          <a:prstGeom prst="rect">
            <a:avLst/>
          </a:prstGeom>
        </p:spPr>
        <p:txBody>
          <a:bodyPr/>
          <a:lstStyle/>
          <a:p>
            <a:pPr algn="l"/>
            <a:r>
              <a:t>Radial Tree </a:t>
            </a:r>
          </a:p>
          <a:p>
            <a:pPr algn="l"/>
            <a:r>
              <a:t>Drawings</a:t>
            </a:r>
          </a:p>
        </p:txBody>
      </p:sp>
      <p:pic>
        <p:nvPicPr>
          <p:cNvPr id="565" name="Bild" descr="Bild"/>
          <p:cNvPicPr>
            <a:picLocks noChangeAspect="1"/>
          </p:cNvPicPr>
          <p:nvPr/>
        </p:nvPicPr>
        <p:blipFill>
          <a:blip r:embed="rId2">
            <a:extLst/>
          </a:blip>
          <a:stretch>
            <a:fillRect/>
          </a:stretch>
        </p:blipFill>
        <p:spPr>
          <a:xfrm>
            <a:off x="3390088" y="1300028"/>
            <a:ext cx="10281678" cy="7711259"/>
          </a:xfrm>
          <a:prstGeom prst="rect">
            <a:avLst/>
          </a:prstGeom>
          <a:ln w="12700">
            <a:miter lim="400000"/>
          </a:ln>
        </p:spPr>
      </p:pic>
      <p:sp>
        <p:nvSpPr>
          <p:cNvPr id="566" name="[W. H. Smith., Graphic Statistics in Management  (McGraw-Hill Book Company, New York, ed. First, 1924); GFDL]"/>
          <p:cNvSpPr txBox="1"/>
          <p:nvPr/>
        </p:nvSpPr>
        <p:spPr>
          <a:xfrm>
            <a:off x="682129" y="9313007"/>
            <a:ext cx="11640542" cy="381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800"/>
            </a:lvl1pPr>
          </a:lstStyle>
          <a:p>
            <a:pPr/>
            <a:r>
              <a:t>[W. H. Smith., Graphic Statistics in Management  (McGraw-Hill Book Company, New York, ed. First, 1924); GFDL]</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568" name="Bild" descr="Bild"/>
          <p:cNvPicPr>
            <a:picLocks noChangeAspect="1"/>
          </p:cNvPicPr>
          <p:nvPr/>
        </p:nvPicPr>
        <p:blipFill>
          <a:blip r:embed="rId2">
            <a:extLst/>
          </a:blip>
          <a:stretch>
            <a:fillRect/>
          </a:stretch>
        </p:blipFill>
        <p:spPr>
          <a:xfrm>
            <a:off x="442067" y="2986555"/>
            <a:ext cx="12120666" cy="5649161"/>
          </a:xfrm>
          <a:prstGeom prst="rect">
            <a:avLst/>
          </a:prstGeom>
          <a:ln w="12700">
            <a:miter lim="400000"/>
          </a:ln>
        </p:spPr>
      </p:pic>
      <p:pic>
        <p:nvPicPr>
          <p:cNvPr id="569" name="Bild" descr="Bild"/>
          <p:cNvPicPr>
            <a:picLocks noChangeAspect="1"/>
          </p:cNvPicPr>
          <p:nvPr/>
        </p:nvPicPr>
        <p:blipFill>
          <a:blip r:embed="rId3">
            <a:extLst/>
          </a:blip>
          <a:stretch>
            <a:fillRect/>
          </a:stretch>
        </p:blipFill>
        <p:spPr>
          <a:xfrm>
            <a:off x="442067" y="2986555"/>
            <a:ext cx="12120666" cy="5649161"/>
          </a:xfrm>
          <a:prstGeom prst="rect">
            <a:avLst/>
          </a:prstGeom>
          <a:ln w="12700">
            <a:miter lim="400000"/>
          </a:ln>
        </p:spPr>
      </p:pic>
      <p:pic>
        <p:nvPicPr>
          <p:cNvPr id="570" name="Bild" descr="Bild"/>
          <p:cNvPicPr>
            <a:picLocks noChangeAspect="1"/>
          </p:cNvPicPr>
          <p:nvPr/>
        </p:nvPicPr>
        <p:blipFill>
          <a:blip r:embed="rId4">
            <a:extLst/>
          </a:blip>
          <a:stretch>
            <a:fillRect/>
          </a:stretch>
        </p:blipFill>
        <p:spPr>
          <a:xfrm>
            <a:off x="442067" y="2986555"/>
            <a:ext cx="12120666" cy="5649161"/>
          </a:xfrm>
          <a:prstGeom prst="rect">
            <a:avLst/>
          </a:prstGeom>
          <a:ln w="12700">
            <a:miter lim="400000"/>
          </a:ln>
        </p:spPr>
      </p:pic>
      <p:pic>
        <p:nvPicPr>
          <p:cNvPr id="571" name="Bild" descr="Bild"/>
          <p:cNvPicPr>
            <a:picLocks noChangeAspect="1"/>
          </p:cNvPicPr>
          <p:nvPr/>
        </p:nvPicPr>
        <p:blipFill>
          <a:blip r:embed="rId5">
            <a:extLst/>
          </a:blip>
          <a:stretch>
            <a:fillRect/>
          </a:stretch>
        </p:blipFill>
        <p:spPr>
          <a:xfrm>
            <a:off x="442067" y="2986555"/>
            <a:ext cx="12120666" cy="5649161"/>
          </a:xfrm>
          <a:prstGeom prst="rect">
            <a:avLst/>
          </a:prstGeom>
          <a:ln w="12700">
            <a:miter lim="400000"/>
          </a:ln>
        </p:spPr>
      </p:pic>
      <p:pic>
        <p:nvPicPr>
          <p:cNvPr id="572" name="Bild" descr="Bild"/>
          <p:cNvPicPr>
            <a:picLocks noChangeAspect="1"/>
          </p:cNvPicPr>
          <p:nvPr/>
        </p:nvPicPr>
        <p:blipFill>
          <a:blip r:embed="rId6">
            <a:extLst/>
          </a:blip>
          <a:stretch>
            <a:fillRect/>
          </a:stretch>
        </p:blipFill>
        <p:spPr>
          <a:xfrm>
            <a:off x="442067" y="2986555"/>
            <a:ext cx="12120666" cy="5649161"/>
          </a:xfrm>
          <a:prstGeom prst="rect">
            <a:avLst/>
          </a:prstGeom>
          <a:ln w="12700">
            <a:miter lim="400000"/>
          </a:ln>
        </p:spPr>
      </p:pic>
      <p:pic>
        <p:nvPicPr>
          <p:cNvPr id="573" name="Bild" descr="Bild"/>
          <p:cNvPicPr>
            <a:picLocks noChangeAspect="1"/>
          </p:cNvPicPr>
          <p:nvPr/>
        </p:nvPicPr>
        <p:blipFill>
          <a:blip r:embed="rId7">
            <a:extLst/>
          </a:blip>
          <a:stretch>
            <a:fillRect/>
          </a:stretch>
        </p:blipFill>
        <p:spPr>
          <a:xfrm>
            <a:off x="442067" y="2986555"/>
            <a:ext cx="12120666" cy="5649161"/>
          </a:xfrm>
          <a:prstGeom prst="rect">
            <a:avLst/>
          </a:prstGeom>
          <a:ln w="12700">
            <a:miter lim="400000"/>
          </a:ln>
        </p:spPr>
      </p:pic>
      <p:pic>
        <p:nvPicPr>
          <p:cNvPr id="574" name="Bild" descr="Bild"/>
          <p:cNvPicPr>
            <a:picLocks noChangeAspect="1"/>
          </p:cNvPicPr>
          <p:nvPr/>
        </p:nvPicPr>
        <p:blipFill>
          <a:blip r:embed="rId8">
            <a:extLst/>
          </a:blip>
          <a:stretch>
            <a:fillRect/>
          </a:stretch>
        </p:blipFill>
        <p:spPr>
          <a:xfrm>
            <a:off x="442067" y="2986555"/>
            <a:ext cx="12120666" cy="5649161"/>
          </a:xfrm>
          <a:prstGeom prst="rect">
            <a:avLst/>
          </a:prstGeom>
          <a:ln w="12700">
            <a:miter lim="400000"/>
          </a:ln>
        </p:spPr>
      </p:pic>
      <p:pic>
        <p:nvPicPr>
          <p:cNvPr id="575" name="Bild" descr="Bild"/>
          <p:cNvPicPr>
            <a:picLocks noChangeAspect="1"/>
          </p:cNvPicPr>
          <p:nvPr/>
        </p:nvPicPr>
        <p:blipFill>
          <a:blip r:embed="rId9">
            <a:extLst/>
          </a:blip>
          <a:stretch>
            <a:fillRect/>
          </a:stretch>
        </p:blipFill>
        <p:spPr>
          <a:xfrm>
            <a:off x="442067" y="2986555"/>
            <a:ext cx="12120666" cy="5649161"/>
          </a:xfrm>
          <a:prstGeom prst="rect">
            <a:avLst/>
          </a:prstGeom>
          <a:ln w="12700">
            <a:miter lim="400000"/>
          </a:ln>
        </p:spPr>
      </p:pic>
      <p:sp>
        <p:nvSpPr>
          <p:cNvPr id="576" name="A Simple Algorithm"/>
          <p:cNvSpPr txBox="1"/>
          <p:nvPr>
            <p:ph type="title" idx="4294967295"/>
          </p:nvPr>
        </p:nvSpPr>
        <p:spPr>
          <a:xfrm>
            <a:off x="952500" y="-29840"/>
            <a:ext cx="11099800" cy="2159001"/>
          </a:xfrm>
          <a:prstGeom prst="rect">
            <a:avLst/>
          </a:prstGeom>
        </p:spPr>
        <p:txBody>
          <a:bodyPr/>
          <a:lstStyle>
            <a:lvl1pPr indent="12700"/>
          </a:lstStyle>
          <a:p>
            <a:pPr/>
            <a:r>
              <a:t>A Simple Algorithm</a:t>
            </a:r>
          </a:p>
        </p:txBody>
      </p:sp>
      <p:sp>
        <p:nvSpPr>
          <p:cNvPr id="577" name="[Alexander Wolff]"/>
          <p:cNvSpPr txBox="1"/>
          <p:nvPr/>
        </p:nvSpPr>
        <p:spPr>
          <a:xfrm>
            <a:off x="10460729" y="8892740"/>
            <a:ext cx="206705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[Alexander Wolff]</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5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5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5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57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57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7" fill="hold">
                                  <p:stCondLst>
                                    <p:cond delay="0"/>
                                  </p:stCondLst>
                                  <p:iterate type="el" backwards="0">
                                    <p:tmAbs val="0"/>
                                  </p:iterate>
                                  <p:childTnLst>
                                    <p:set>
                                      <p:cBhvr>
                                        <p:cTn id="30" fill="hold"/>
                                        <p:tgtEl>
                                          <p:spTgt spid="57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Class="entr" nodeType="clickEffect" presetSubtype="0" presetID="1" grpId="8" fill="hold">
                                  <p:stCondLst>
                                    <p:cond delay="0"/>
                                  </p:stCondLst>
                                  <p:iterate type="el" backwards="0">
                                    <p:tmAbs val="0"/>
                                  </p:iterate>
                                  <p:childTnLst>
                                    <p:set>
                                      <p:cBhvr>
                                        <p:cTn id="34" fill="hold"/>
                                        <p:tgtEl>
                                          <p:spTgt spid="5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69" grpId="2"/>
      <p:bldP build="whole" bldLvl="1" animBg="1" rev="0" advAuto="0" spid="570" grpId="3"/>
      <p:bldP build="whole" bldLvl="1" animBg="1" rev="0" advAuto="0" spid="571" grpId="4"/>
      <p:bldP build="whole" bldLvl="1" animBg="1" rev="0" advAuto="0" spid="573" grpId="6"/>
      <p:bldP build="whole" bldLvl="1" animBg="1" rev="0" advAuto="0" spid="574" grpId="7"/>
      <p:bldP build="whole" bldLvl="1" animBg="1" rev="0" advAuto="0" spid="568" grpId="1"/>
      <p:bldP build="whole" bldLvl="1" animBg="1" rev="0" advAuto="0" spid="572" grpId="5"/>
      <p:bldP build="whole" bldLvl="1" animBg="1" rev="0" advAuto="0" spid="575" grpId="8"/>
    </p:bldLst>
  </p:timing>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79" name="Limit Sectors"/>
          <p:cNvSpPr txBox="1"/>
          <p:nvPr>
            <p:ph type="title" idx="4294967295"/>
          </p:nvPr>
        </p:nvSpPr>
        <p:spPr>
          <a:xfrm>
            <a:off x="952500" y="-29840"/>
            <a:ext cx="11099800" cy="1459916"/>
          </a:xfrm>
          <a:prstGeom prst="rect">
            <a:avLst/>
          </a:prstGeom>
        </p:spPr>
        <p:txBody>
          <a:bodyPr/>
          <a:lstStyle>
            <a:lvl1pPr indent="12700"/>
          </a:lstStyle>
          <a:p>
            <a:pPr/>
            <a:r>
              <a:t>Limit Sectors</a:t>
            </a:r>
          </a:p>
        </p:txBody>
      </p:sp>
      <p:sp>
        <p:nvSpPr>
          <p:cNvPr id="580" name="[Alexander Wolff]"/>
          <p:cNvSpPr txBox="1"/>
          <p:nvPr/>
        </p:nvSpPr>
        <p:spPr>
          <a:xfrm>
            <a:off x="10614734" y="9252083"/>
            <a:ext cx="2067053"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[Alexander Wolff]</a:t>
            </a:r>
          </a:p>
        </p:txBody>
      </p:sp>
      <p:pic>
        <p:nvPicPr>
          <p:cNvPr id="581" name="Seiten 1.pdf" descr="Seiten 1.pdf"/>
          <p:cNvPicPr>
            <a:picLocks noChangeAspect="1"/>
          </p:cNvPicPr>
          <p:nvPr/>
        </p:nvPicPr>
        <p:blipFill>
          <a:blip r:embed="rId2">
            <a:extLst/>
          </a:blip>
          <a:stretch>
            <a:fillRect/>
          </a:stretch>
        </p:blipFill>
        <p:spPr>
          <a:xfrm>
            <a:off x="1714042" y="1761722"/>
            <a:ext cx="9916992" cy="6230156"/>
          </a:xfrm>
          <a:prstGeom prst="rect">
            <a:avLst/>
          </a:prstGeom>
          <a:ln w="12700">
            <a:miter lim="400000"/>
          </a:ln>
        </p:spPr>
      </p:pic>
      <p:pic>
        <p:nvPicPr>
          <p:cNvPr id="582" name="Seiten 2.pdf" descr="Seiten 2.pdf"/>
          <p:cNvPicPr>
            <a:picLocks noChangeAspect="1"/>
          </p:cNvPicPr>
          <p:nvPr/>
        </p:nvPicPr>
        <p:blipFill>
          <a:blip r:embed="rId3">
            <a:extLst/>
          </a:blip>
          <a:stretch>
            <a:fillRect/>
          </a:stretch>
        </p:blipFill>
        <p:spPr>
          <a:xfrm>
            <a:off x="1714042" y="1761722"/>
            <a:ext cx="9916992" cy="6230156"/>
          </a:xfrm>
          <a:prstGeom prst="rect">
            <a:avLst/>
          </a:prstGeom>
          <a:ln w="12700">
            <a:miter lim="400000"/>
          </a:ln>
        </p:spPr>
      </p:pic>
      <p:pic>
        <p:nvPicPr>
          <p:cNvPr id="583" name="Seiten 3.pdf" descr="Seiten 3.pdf"/>
          <p:cNvPicPr>
            <a:picLocks noChangeAspect="1"/>
          </p:cNvPicPr>
          <p:nvPr/>
        </p:nvPicPr>
        <p:blipFill>
          <a:blip r:embed="rId4">
            <a:extLst/>
          </a:blip>
          <a:stretch>
            <a:fillRect/>
          </a:stretch>
        </p:blipFill>
        <p:spPr>
          <a:xfrm>
            <a:off x="1714042" y="1761722"/>
            <a:ext cx="9916992" cy="6230156"/>
          </a:xfrm>
          <a:prstGeom prst="rect">
            <a:avLst/>
          </a:prstGeom>
          <a:ln w="12700">
            <a:miter lim="400000"/>
          </a:ln>
        </p:spPr>
      </p:pic>
      <p:pic>
        <p:nvPicPr>
          <p:cNvPr id="584" name="Seiten 4.pdf" descr="Seiten 4.pdf"/>
          <p:cNvPicPr>
            <a:picLocks noChangeAspect="1"/>
          </p:cNvPicPr>
          <p:nvPr/>
        </p:nvPicPr>
        <p:blipFill>
          <a:blip r:embed="rId5">
            <a:extLst/>
          </a:blip>
          <a:stretch>
            <a:fillRect/>
          </a:stretch>
        </p:blipFill>
        <p:spPr>
          <a:xfrm>
            <a:off x="1714042" y="1761722"/>
            <a:ext cx="9916992" cy="6230156"/>
          </a:xfrm>
          <a:prstGeom prst="rect">
            <a:avLst/>
          </a:prstGeom>
          <a:ln w="12700">
            <a:miter lim="400000"/>
          </a:ln>
        </p:spPr>
      </p:pic>
      <p:pic>
        <p:nvPicPr>
          <p:cNvPr id="585" name="Seiten 5.pdf" descr="Seiten 5.pdf"/>
          <p:cNvPicPr>
            <a:picLocks noChangeAspect="1"/>
          </p:cNvPicPr>
          <p:nvPr/>
        </p:nvPicPr>
        <p:blipFill>
          <a:blip r:embed="rId6">
            <a:extLst/>
          </a:blip>
          <a:stretch>
            <a:fillRect/>
          </a:stretch>
        </p:blipFill>
        <p:spPr>
          <a:xfrm>
            <a:off x="1714042" y="1761722"/>
            <a:ext cx="9916992" cy="6230156"/>
          </a:xfrm>
          <a:prstGeom prst="rect">
            <a:avLst/>
          </a:prstGeom>
          <a:ln w="12700">
            <a:miter lim="400000"/>
          </a:ln>
        </p:spPr>
      </p:pic>
      <p:pic>
        <p:nvPicPr>
          <p:cNvPr id="586" name="Seiten 6.pdf" descr="Seiten 6.pdf"/>
          <p:cNvPicPr>
            <a:picLocks noChangeAspect="1"/>
          </p:cNvPicPr>
          <p:nvPr/>
        </p:nvPicPr>
        <p:blipFill>
          <a:blip r:embed="rId7">
            <a:extLst/>
          </a:blip>
          <a:stretch>
            <a:fillRect/>
          </a:stretch>
        </p:blipFill>
        <p:spPr>
          <a:xfrm>
            <a:off x="1714042" y="1761722"/>
            <a:ext cx="9916992" cy="6230156"/>
          </a:xfrm>
          <a:prstGeom prst="rect">
            <a:avLst/>
          </a:prstGeom>
          <a:ln w="12700">
            <a:miter lim="400000"/>
          </a:ln>
        </p:spPr>
      </p:pic>
      <p:pic>
        <p:nvPicPr>
          <p:cNvPr id="587" name="Seiten 7.pdf" descr="Seiten 7.pdf"/>
          <p:cNvPicPr>
            <a:picLocks noChangeAspect="1"/>
          </p:cNvPicPr>
          <p:nvPr/>
        </p:nvPicPr>
        <p:blipFill>
          <a:blip r:embed="rId8">
            <a:extLst/>
          </a:blip>
          <a:stretch>
            <a:fillRect/>
          </a:stretch>
        </p:blipFill>
        <p:spPr>
          <a:xfrm>
            <a:off x="1714042" y="1761722"/>
            <a:ext cx="9916992" cy="6230156"/>
          </a:xfrm>
          <a:prstGeom prst="rect">
            <a:avLst/>
          </a:prstGeom>
          <a:ln w="12700">
            <a:miter lim="400000"/>
          </a:ln>
        </p:spPr>
      </p:pic>
      <p:pic>
        <p:nvPicPr>
          <p:cNvPr id="588" name="Seiten 8.pdf" descr="Seiten 8.pdf"/>
          <p:cNvPicPr>
            <a:picLocks noChangeAspect="1"/>
          </p:cNvPicPr>
          <p:nvPr/>
        </p:nvPicPr>
        <p:blipFill>
          <a:blip r:embed="rId9">
            <a:extLst/>
          </a:blip>
          <a:srcRect l="0" t="0" r="0" b="0"/>
          <a:stretch>
            <a:fillRect/>
          </a:stretch>
        </p:blipFill>
        <p:spPr>
          <a:xfrm>
            <a:off x="1714042" y="1761722"/>
            <a:ext cx="9916992" cy="6230156"/>
          </a:xfrm>
          <a:prstGeom prst="rect">
            <a:avLst/>
          </a:prstGeom>
          <a:ln w="12700">
            <a:miter lim="400000"/>
          </a:ln>
        </p:spPr>
      </p:pic>
      <p:sp>
        <p:nvSpPr>
          <p:cNvPr id="589" name="Annulus  wedge"/>
          <p:cNvSpPr txBox="1"/>
          <p:nvPr/>
        </p:nvSpPr>
        <p:spPr>
          <a:xfrm>
            <a:off x="1975788" y="6600759"/>
            <a:ext cx="2069903" cy="1193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b="1">
                <a:solidFill>
                  <a:srgbClr val="FFFFFF"/>
                </a:solidFill>
                <a:latin typeface="Helvetica"/>
                <a:ea typeface="Helvetica"/>
                <a:cs typeface="Helvetica"/>
                <a:sym typeface="Helvetica"/>
              </a:defRPr>
            </a:pPr>
            <a:r>
              <a:t>Annulus </a:t>
            </a:r>
            <a:br/>
            <a:r>
              <a:t>wedge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5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58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58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5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58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7" fill="hold">
                                  <p:stCondLst>
                                    <p:cond delay="0"/>
                                  </p:stCondLst>
                                  <p:iterate type="el" backwards="0">
                                    <p:tmAbs val="0"/>
                                  </p:iterate>
                                  <p:childTnLst>
                                    <p:set>
                                      <p:cBhvr>
                                        <p:cTn id="30" fill="hold"/>
                                        <p:tgtEl>
                                          <p:spTgt spid="58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85" grpId="4"/>
      <p:bldP build="whole" bldLvl="1" animBg="1" rev="0" advAuto="0" spid="586" grpId="5"/>
      <p:bldP build="whole" bldLvl="1" animBg="1" rev="0" advAuto="0" spid="587" grpId="6"/>
      <p:bldP build="whole" bldLvl="1" animBg="1" rev="0" advAuto="0" spid="583" grpId="2"/>
      <p:bldP build="whole" bldLvl="1" animBg="1" rev="0" advAuto="0" spid="588" grpId="7"/>
      <p:bldP build="whole" bldLvl="1" animBg="1" rev="0" advAuto="0" spid="584" grpId="3"/>
      <p:bldP build="whole" bldLvl="1" animBg="1" rev="0" advAuto="0" spid="582" grpId="1"/>
    </p:bldLst>
  </p:timing>
</p:sld>
</file>

<file path=ppt/slides/slide3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91" name="RadialTreeLayout(Tree T, root r, radii ρ0 &lt; … &lt; ρk)…"/>
          <p:cNvSpPr txBox="1"/>
          <p:nvPr>
            <p:ph type="body" sz="quarter" idx="1"/>
          </p:nvPr>
        </p:nvSpPr>
        <p:spPr>
          <a:xfrm>
            <a:off x="356056" y="341274"/>
            <a:ext cx="10583031" cy="2365452"/>
          </a:xfrm>
          <a:prstGeom prst="rect">
            <a:avLst/>
          </a:prstGeom>
          <a:solidFill>
            <a:srgbClr val="FFFFFF"/>
          </a:solidFill>
          <a:ln w="25400">
            <a:solidFill>
              <a:srgbClr val="000000"/>
            </a:solidFill>
          </a:ln>
        </p:spPr>
        <p:txBody>
          <a:bodyPr anchor="t"/>
          <a:lstStyle/>
          <a:p>
            <a:pPr marL="0" indent="0">
              <a:spcBef>
                <a:spcPts val="0"/>
              </a:spcBef>
              <a:buSzTx/>
              <a:buNone/>
            </a:pPr>
            <a:r>
              <a:rPr b="1">
                <a:latin typeface="Helvetica"/>
                <a:ea typeface="Helvetica"/>
                <a:cs typeface="Helvetica"/>
                <a:sym typeface="Helvetica"/>
              </a:rPr>
              <a:t>RadialTreeLayout</a:t>
            </a:r>
            <a:r>
              <a:t>(Tree </a:t>
            </a:r>
            <a:r>
              <a:rPr i="1">
                <a:latin typeface="Helvetica"/>
                <a:ea typeface="Helvetica"/>
                <a:cs typeface="Helvetica"/>
                <a:sym typeface="Helvetica"/>
              </a:rPr>
              <a:t>T</a:t>
            </a:r>
            <a:r>
              <a:t>, root </a:t>
            </a:r>
            <a:r>
              <a:rPr i="1">
                <a:latin typeface="Helvetica"/>
                <a:ea typeface="Helvetica"/>
                <a:cs typeface="Helvetica"/>
                <a:sym typeface="Helvetica"/>
              </a:rPr>
              <a:t>r</a:t>
            </a:r>
            <a:r>
              <a:t>, radii </a:t>
            </a:r>
            <a:r>
              <a:rPr i="1">
                <a:latin typeface="Helvetica"/>
                <a:ea typeface="Helvetica"/>
                <a:cs typeface="Helvetica"/>
                <a:sym typeface="Helvetica"/>
              </a:rPr>
              <a:t>ρ</a:t>
            </a:r>
            <a:r>
              <a:rPr baseline="-5999"/>
              <a:t>0</a:t>
            </a:r>
            <a:r>
              <a:t> &lt; … &lt; </a:t>
            </a:r>
            <a:r>
              <a:rPr i="1">
                <a:latin typeface="Helvetica"/>
                <a:ea typeface="Helvetica"/>
                <a:cs typeface="Helvetica"/>
                <a:sym typeface="Helvetica"/>
              </a:rPr>
              <a:t>ρ</a:t>
            </a:r>
            <a:r>
              <a:rPr baseline="-5999" i="1">
                <a:latin typeface="Helvetica"/>
                <a:ea typeface="Helvetica"/>
                <a:cs typeface="Helvetica"/>
                <a:sym typeface="Helvetica"/>
              </a:rPr>
              <a:t>k</a:t>
            </a:r>
            <a:r>
              <a:t>)</a:t>
            </a:r>
          </a:p>
          <a:p>
            <a:pPr marL="0" indent="0">
              <a:spcBef>
                <a:spcPts val="0"/>
              </a:spcBef>
              <a:buSzTx/>
              <a:buNone/>
            </a:pPr>
            <a:r>
              <a:t>calcSizes(</a:t>
            </a:r>
            <a:r>
              <a:rPr i="1">
                <a:latin typeface="Helvetica"/>
                <a:ea typeface="Helvetica"/>
                <a:cs typeface="Helvetica"/>
                <a:sym typeface="Helvetica"/>
              </a:rPr>
              <a:t>r</a:t>
            </a:r>
            <a:r>
              <a:t>)</a:t>
            </a:r>
          </a:p>
          <a:p>
            <a:pPr marL="0" indent="0">
              <a:spcBef>
                <a:spcPts val="0"/>
              </a:spcBef>
              <a:buSzTx/>
              <a:buNone/>
            </a:pPr>
            <a:r>
              <a:t>calcPos(</a:t>
            </a:r>
            <a:r>
              <a:rPr i="1">
                <a:latin typeface="Helvetica"/>
                <a:ea typeface="Helvetica"/>
                <a:cs typeface="Helvetica"/>
                <a:sym typeface="Helvetica"/>
              </a:rPr>
              <a:t>r</a:t>
            </a:r>
            <a:r>
              <a:t>, 0, 0, 2π)</a:t>
            </a:r>
          </a:p>
          <a:p>
            <a:pPr marL="0" indent="0">
              <a:spcBef>
                <a:spcPts val="0"/>
              </a:spcBef>
              <a:buSzTx/>
              <a:buNone/>
            </a:pPr>
            <a:r>
              <a:t>return (</a:t>
            </a:r>
            <a:r>
              <a:rPr i="1">
                <a:latin typeface="Helvetica"/>
                <a:ea typeface="Helvetica"/>
                <a:cs typeface="Helvetica"/>
                <a:sym typeface="Helvetica"/>
              </a:rPr>
              <a:t>d</a:t>
            </a:r>
            <a:r>
              <a:rPr baseline="-5999" i="1">
                <a:latin typeface="Helvetica"/>
                <a:ea typeface="Helvetica"/>
                <a:cs typeface="Helvetica"/>
                <a:sym typeface="Helvetica"/>
              </a:rPr>
              <a:t>v</a:t>
            </a:r>
            <a: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v</a:t>
            </a:r>
            <a:r>
              <a:t>) for </a:t>
            </a:r>
            <a:r>
              <a:rPr i="1">
                <a:latin typeface="Helvetica"/>
                <a:ea typeface="Helvetica"/>
                <a:cs typeface="Helvetica"/>
                <a:sym typeface="Helvetica"/>
              </a:rPr>
              <a:t>v</a:t>
            </a:r>
            <a:r>
              <a:t> ∈ </a:t>
            </a:r>
            <a:r>
              <a:rPr i="1">
                <a:latin typeface="Helvetica"/>
                <a:ea typeface="Helvetica"/>
                <a:cs typeface="Helvetica"/>
                <a:sym typeface="Helvetica"/>
              </a:rPr>
              <a:t>V </a:t>
            </a:r>
            <a:r>
              <a:t>(</a:t>
            </a:r>
            <a:r>
              <a:rPr i="1">
                <a:latin typeface="Helvetica"/>
                <a:ea typeface="Helvetica"/>
                <a:cs typeface="Helvetica"/>
                <a:sym typeface="Helvetica"/>
              </a:rPr>
              <a:t>T </a:t>
            </a:r>
            <a:r>
              <a:t>)</a:t>
            </a:r>
          </a:p>
        </p:txBody>
      </p:sp>
      <p:sp>
        <p:nvSpPr>
          <p:cNvPr id="592" name="calcPos(vertex v, layer t, αmin, αmax)…"/>
          <p:cNvSpPr txBox="1"/>
          <p:nvPr/>
        </p:nvSpPr>
        <p:spPr>
          <a:xfrm>
            <a:off x="357878" y="3126934"/>
            <a:ext cx="8676683" cy="6283717"/>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gn="l"/>
            <a:r>
              <a:rPr b="1">
                <a:latin typeface="Helvetica"/>
                <a:ea typeface="Helvetica"/>
                <a:cs typeface="Helvetica"/>
                <a:sym typeface="Helvetica"/>
              </a:rPr>
              <a:t>calcPos</a:t>
            </a:r>
            <a:r>
              <a:t>(vertex </a:t>
            </a:r>
            <a:r>
              <a:rPr i="1">
                <a:latin typeface="Helvetica"/>
                <a:ea typeface="Helvetica"/>
                <a:cs typeface="Helvetica"/>
                <a:sym typeface="Helvetica"/>
              </a:rPr>
              <a:t>v, </a:t>
            </a:r>
            <a:r>
              <a:t>layer</a:t>
            </a:r>
            <a:r>
              <a:rPr i="1">
                <a:latin typeface="Helvetica"/>
                <a:ea typeface="Helvetica"/>
                <a:cs typeface="Helvetica"/>
                <a:sym typeface="Helvetica"/>
              </a:rPr>
              <a:t> t</a:t>
            </a:r>
            <a: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min</a:t>
            </a:r>
            <a:r>
              <a:rPr i="1">
                <a:latin typeface="Helvetica"/>
                <a:ea typeface="Helvetica"/>
                <a:cs typeface="Helvetica"/>
                <a:sym typeface="Helvetica"/>
              </a:rP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max</a:t>
            </a:r>
            <a:r>
              <a:t>)</a:t>
            </a:r>
          </a:p>
          <a:p>
            <a:pPr algn="l">
              <a:defRPr i="1">
                <a:latin typeface="Helvetica"/>
                <a:ea typeface="Helvetica"/>
                <a:cs typeface="Helvetica"/>
                <a:sym typeface="Helvetica"/>
              </a:defRPr>
            </a:pPr>
            <a:r>
              <a:t>d</a:t>
            </a:r>
            <a:r>
              <a:rPr baseline="-5999"/>
              <a:t>v</a:t>
            </a:r>
            <a:r>
              <a:rPr i="0">
                <a:latin typeface="+mn-lt"/>
                <a:ea typeface="+mn-ea"/>
                <a:cs typeface="+mn-cs"/>
                <a:sym typeface="Helvetica Light"/>
              </a:rPr>
              <a:t> =</a:t>
            </a:r>
            <a:r>
              <a:t> ρ</a:t>
            </a:r>
            <a:r>
              <a:rPr baseline="-5999"/>
              <a:t>t</a:t>
            </a:r>
            <a:endParaRPr baseline="-5999"/>
          </a:p>
          <a:p>
            <a:pPr algn="l"/>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v</a:t>
            </a:r>
            <a:r>
              <a:t> =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min</a:t>
            </a:r>
            <a:r>
              <a:rPr i="1">
                <a:latin typeface="Helvetica"/>
                <a:ea typeface="Helvetica"/>
                <a:cs typeface="Helvetica"/>
                <a:sym typeface="Helvetica"/>
              </a:rPr>
              <a:t> </a:t>
            </a:r>
            <a:r>
              <a:t>+</a:t>
            </a:r>
            <a:r>
              <a:rPr i="1">
                <a:latin typeface="Helvetica"/>
                <a:ea typeface="Helvetica"/>
                <a:cs typeface="Helvetica"/>
                <a:sym typeface="Helvetica"/>
              </a:rP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max</a:t>
            </a:r>
            <a:r>
              <a:t>) / 2</a:t>
            </a:r>
          </a:p>
          <a:p>
            <a:pPr algn="l"/>
            <a:r>
              <a:t>if (</a:t>
            </a:r>
            <a:r>
              <a:rPr i="1">
                <a:latin typeface="Helvetica"/>
                <a:ea typeface="Helvetica"/>
                <a:cs typeface="Helvetica"/>
                <a:sym typeface="Helvetica"/>
              </a:rPr>
              <a:t>t</a:t>
            </a:r>
            <a:r>
              <a:t> &lt; </a:t>
            </a:r>
            <a:r>
              <a:rPr i="1">
                <a:latin typeface="Helvetica"/>
                <a:ea typeface="Helvetica"/>
                <a:cs typeface="Helvetica"/>
                <a:sym typeface="Helvetica"/>
              </a:rPr>
              <a:t>k</a:t>
            </a:r>
            <a:r>
              <a:t>)</a:t>
            </a:r>
          </a:p>
          <a:p>
            <a:pPr algn="l"/>
            <a: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min</a:t>
            </a:r>
            <a:r>
              <a:rPr i="1">
                <a:latin typeface="Helvetica"/>
                <a:ea typeface="Helvetica"/>
                <a:cs typeface="Helvetica"/>
                <a:sym typeface="Helvetica"/>
              </a:rPr>
              <a:t> </a:t>
            </a:r>
            <a:r>
              <a:t>= max(</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min </a:t>
            </a:r>
            <a: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v</a:t>
            </a:r>
            <a:r>
              <a:rPr i="1">
                <a:latin typeface="Helvetica"/>
                <a:ea typeface="Helvetica"/>
                <a:cs typeface="Helvetica"/>
                <a:sym typeface="Helvetica"/>
              </a:rPr>
              <a:t> – </a:t>
            </a:r>
            <a:r>
              <a:t>arccos (</a:t>
            </a:r>
            <a:r>
              <a:rPr i="1">
                <a:latin typeface="Helvetica"/>
                <a:ea typeface="Helvetica"/>
                <a:cs typeface="Helvetica"/>
                <a:sym typeface="Helvetica"/>
              </a:rPr>
              <a:t>ρ</a:t>
            </a:r>
            <a:r>
              <a:rPr baseline="-5999" i="1">
                <a:latin typeface="Helvetica"/>
                <a:ea typeface="Helvetica"/>
                <a:cs typeface="Helvetica"/>
                <a:sym typeface="Helvetica"/>
              </a:rPr>
              <a:t>t </a:t>
            </a:r>
            <a:r>
              <a:t>/</a:t>
            </a:r>
            <a:r>
              <a:rPr i="1">
                <a:latin typeface="Helvetica"/>
                <a:ea typeface="Helvetica"/>
                <a:cs typeface="Helvetica"/>
                <a:sym typeface="Helvetica"/>
              </a:rPr>
              <a:t> ρ</a:t>
            </a:r>
            <a:r>
              <a:rPr baseline="-5999" i="1">
                <a:latin typeface="Helvetica"/>
                <a:ea typeface="Helvetica"/>
                <a:cs typeface="Helvetica"/>
                <a:sym typeface="Helvetica"/>
              </a:rPr>
              <a:t>t+1</a:t>
            </a:r>
            <a:r>
              <a:t>) )</a:t>
            </a:r>
          </a:p>
          <a:p>
            <a:pPr algn="l"/>
            <a: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max</a:t>
            </a:r>
            <a:r>
              <a:rPr i="1">
                <a:latin typeface="Helvetica"/>
                <a:ea typeface="Helvetica"/>
                <a:cs typeface="Helvetica"/>
                <a:sym typeface="Helvetica"/>
              </a:rPr>
              <a:t> </a:t>
            </a:r>
            <a:r>
              <a:t>= min(</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max </a:t>
            </a:r>
            <a: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v</a:t>
            </a:r>
            <a:r>
              <a:rPr i="1">
                <a:latin typeface="Helvetica"/>
                <a:ea typeface="Helvetica"/>
                <a:cs typeface="Helvetica"/>
                <a:sym typeface="Helvetica"/>
              </a:rPr>
              <a:t> </a:t>
            </a:r>
            <a:r>
              <a:t>+</a:t>
            </a:r>
            <a:r>
              <a:rPr i="1">
                <a:latin typeface="Helvetica"/>
                <a:ea typeface="Helvetica"/>
                <a:cs typeface="Helvetica"/>
                <a:sym typeface="Helvetica"/>
              </a:rPr>
              <a:t> </a:t>
            </a:r>
            <a:r>
              <a:t>arccos (</a:t>
            </a:r>
            <a:r>
              <a:rPr i="1">
                <a:latin typeface="Helvetica"/>
                <a:ea typeface="Helvetica"/>
                <a:cs typeface="Helvetica"/>
                <a:sym typeface="Helvetica"/>
              </a:rPr>
              <a:t>ρ</a:t>
            </a:r>
            <a:r>
              <a:rPr baseline="-5999" i="1">
                <a:latin typeface="Helvetica"/>
                <a:ea typeface="Helvetica"/>
                <a:cs typeface="Helvetica"/>
                <a:sym typeface="Helvetica"/>
              </a:rPr>
              <a:t>t </a:t>
            </a:r>
            <a:r>
              <a:t>/</a:t>
            </a:r>
            <a:r>
              <a:rPr i="1">
                <a:latin typeface="Helvetica"/>
                <a:ea typeface="Helvetica"/>
                <a:cs typeface="Helvetica"/>
                <a:sym typeface="Helvetica"/>
              </a:rPr>
              <a:t> ρ</a:t>
            </a:r>
            <a:r>
              <a:rPr baseline="-5999" i="1">
                <a:latin typeface="Helvetica"/>
                <a:ea typeface="Helvetica"/>
                <a:cs typeface="Helvetica"/>
                <a:sym typeface="Helvetica"/>
              </a:rPr>
              <a:t>t+1</a:t>
            </a:r>
            <a:r>
              <a:t>) )</a:t>
            </a:r>
          </a:p>
          <a:p>
            <a:pPr algn="l"/>
            <a:r>
              <a:rPr i="1">
                <a:latin typeface="Helvetica"/>
                <a:ea typeface="Helvetica"/>
                <a:cs typeface="Helvetica"/>
                <a:sym typeface="Helvetica"/>
              </a:rPr>
              <a:t>left</a:t>
            </a:r>
            <a:r>
              <a:t> =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min</a:t>
            </a:r>
          </a:p>
          <a:p>
            <a:pPr algn="l"/>
            <a:r>
              <a:t>foreach child </a:t>
            </a:r>
            <a:r>
              <a:rPr i="1">
                <a:latin typeface="Helvetica"/>
                <a:ea typeface="Helvetica"/>
                <a:cs typeface="Helvetica"/>
                <a:sym typeface="Helvetica"/>
              </a:rPr>
              <a:t>w</a:t>
            </a:r>
            <a:r>
              <a:t> of </a:t>
            </a:r>
            <a:r>
              <a:rPr i="1">
                <a:latin typeface="Helvetica"/>
                <a:ea typeface="Helvetica"/>
                <a:cs typeface="Helvetica"/>
                <a:sym typeface="Helvetica"/>
              </a:rPr>
              <a:t>v</a:t>
            </a:r>
            <a:endParaRPr i="1">
              <a:latin typeface="Helvetica"/>
              <a:ea typeface="Helvetica"/>
              <a:cs typeface="Helvetica"/>
              <a:sym typeface="Helvetica"/>
            </a:endParaRPr>
          </a:p>
          <a:p>
            <a:pPr algn="l"/>
            <a:r>
              <a:rPr i="1">
                <a:latin typeface="Helvetica"/>
                <a:ea typeface="Helvetica"/>
                <a:cs typeface="Helvetica"/>
                <a:sym typeface="Helvetica"/>
              </a:rPr>
              <a:t>  right</a:t>
            </a:r>
            <a:r>
              <a:t> = </a:t>
            </a:r>
            <a:r>
              <a:rPr i="1">
                <a:latin typeface="Helvetica"/>
                <a:ea typeface="Helvetica"/>
                <a:cs typeface="Helvetica"/>
                <a:sym typeface="Helvetica"/>
              </a:rPr>
              <a:t>left</a:t>
            </a:r>
            <a:r>
              <a:t> + </a:t>
            </a:r>
            <a:r>
              <a:rPr i="1">
                <a:latin typeface="Helvetica"/>
                <a:ea typeface="Helvetica"/>
                <a:cs typeface="Helvetica"/>
                <a:sym typeface="Helvetica"/>
              </a:rPr>
              <a:t>n</a:t>
            </a:r>
            <a:r>
              <a:rPr baseline="-5999" i="1">
                <a:latin typeface="Helvetica"/>
                <a:ea typeface="Helvetica"/>
                <a:cs typeface="Helvetica"/>
                <a:sym typeface="Helvetica"/>
              </a:rPr>
              <a:t>w</a:t>
            </a:r>
            <a:r>
              <a:t> / (</a:t>
            </a:r>
            <a:r>
              <a:rPr i="1">
                <a:latin typeface="Helvetica"/>
                <a:ea typeface="Helvetica"/>
                <a:cs typeface="Helvetica"/>
                <a:sym typeface="Helvetica"/>
              </a:rPr>
              <a:t>n</a:t>
            </a:r>
            <a:r>
              <a:rPr baseline="-5999" i="1">
                <a:latin typeface="Helvetica"/>
                <a:ea typeface="Helvetica"/>
                <a:cs typeface="Helvetica"/>
                <a:sym typeface="Helvetica"/>
              </a:rPr>
              <a:t>v</a:t>
            </a:r>
            <a:r>
              <a:t> – 1) ∙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max</a:t>
            </a:r>
            <a:r>
              <a:rPr i="1">
                <a:latin typeface="Helvetica"/>
                <a:ea typeface="Helvetica"/>
                <a:cs typeface="Helvetica"/>
                <a:sym typeface="Helvetica"/>
              </a:rPr>
              <a:t> </a:t>
            </a:r>
            <a:r>
              <a:rPr sz="3500"/>
              <a:t>–</a:t>
            </a:r>
            <a:r>
              <a:rPr i="1">
                <a:latin typeface="Helvetica"/>
                <a:ea typeface="Helvetica"/>
                <a:cs typeface="Helvetica"/>
                <a:sym typeface="Helvetica"/>
              </a:rPr>
              <a:t> </a:t>
            </a:r>
            <a:r>
              <a:rPr>
                <a:latin typeface="Latin Modern Sans 10 Regular"/>
                <a:ea typeface="Latin Modern Sans 10 Regular"/>
                <a:cs typeface="Latin Modern Sans 10 Regular"/>
                <a:sym typeface="Latin Modern Sans 10 Regular"/>
              </a:rPr>
              <a:t>α</a:t>
            </a:r>
            <a:r>
              <a:rPr baseline="-5999" i="1">
                <a:latin typeface="Helvetica"/>
                <a:ea typeface="Helvetica"/>
                <a:cs typeface="Helvetica"/>
                <a:sym typeface="Helvetica"/>
              </a:rPr>
              <a:t>min</a:t>
            </a:r>
            <a:r>
              <a:t>)</a:t>
            </a:r>
          </a:p>
          <a:p>
            <a:pPr algn="l"/>
            <a:r>
              <a:t>  calcPos(</a:t>
            </a:r>
            <a:r>
              <a:rPr i="1">
                <a:latin typeface="Helvetica"/>
                <a:ea typeface="Helvetica"/>
                <a:cs typeface="Helvetica"/>
                <a:sym typeface="Helvetica"/>
              </a:rPr>
              <a:t>w</a:t>
            </a:r>
            <a:r>
              <a:t>, </a:t>
            </a:r>
            <a:r>
              <a:rPr i="1">
                <a:latin typeface="Helvetica"/>
                <a:ea typeface="Helvetica"/>
                <a:cs typeface="Helvetica"/>
                <a:sym typeface="Helvetica"/>
              </a:rPr>
              <a:t>t </a:t>
            </a:r>
            <a:r>
              <a:t>+ 1, </a:t>
            </a:r>
            <a:r>
              <a:rPr i="1">
                <a:latin typeface="Helvetica"/>
                <a:ea typeface="Helvetica"/>
                <a:cs typeface="Helvetica"/>
                <a:sym typeface="Helvetica"/>
              </a:rPr>
              <a:t>left</a:t>
            </a:r>
            <a:r>
              <a:t>, </a:t>
            </a:r>
            <a:r>
              <a:rPr i="1">
                <a:latin typeface="Helvetica"/>
                <a:ea typeface="Helvetica"/>
                <a:cs typeface="Helvetica"/>
                <a:sym typeface="Helvetica"/>
              </a:rPr>
              <a:t>right </a:t>
            </a:r>
            <a:r>
              <a:t>)</a:t>
            </a:r>
          </a:p>
          <a:p>
            <a:pPr algn="l"/>
            <a:r>
              <a:t>  </a:t>
            </a:r>
            <a:r>
              <a:rPr i="1">
                <a:latin typeface="Helvetica"/>
                <a:ea typeface="Helvetica"/>
                <a:cs typeface="Helvetica"/>
                <a:sym typeface="Helvetica"/>
              </a:rPr>
              <a:t>left</a:t>
            </a:r>
            <a:r>
              <a:t> = </a:t>
            </a:r>
            <a:r>
              <a:rPr i="1">
                <a:latin typeface="Helvetica"/>
                <a:ea typeface="Helvetica"/>
                <a:cs typeface="Helvetica"/>
                <a:sym typeface="Helvetica"/>
              </a:rPr>
              <a:t>right</a:t>
            </a:r>
          </a:p>
        </p:txBody>
      </p:sp>
      <p:sp>
        <p:nvSpPr>
          <p:cNvPr id="593" name="calcSizes(vertex v)…"/>
          <p:cNvSpPr txBox="1"/>
          <p:nvPr/>
        </p:nvSpPr>
        <p:spPr>
          <a:xfrm>
            <a:off x="8300404" y="1284977"/>
            <a:ext cx="4351235" cy="2888911"/>
          </a:xfrm>
          <a:prstGeom prst="rect">
            <a:avLst/>
          </a:prstGeom>
          <a:solidFill>
            <a:srgbClr val="FFFFFF"/>
          </a:solidFill>
          <a:ln w="25400">
            <a:solidFill>
              <a:srgbClr val="000000"/>
            </a:solidFill>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lgn="l"/>
            <a:r>
              <a:rPr b="1">
                <a:latin typeface="Helvetica"/>
                <a:ea typeface="Helvetica"/>
                <a:cs typeface="Helvetica"/>
                <a:sym typeface="Helvetica"/>
              </a:rPr>
              <a:t>calcSizes</a:t>
            </a:r>
            <a:r>
              <a:t>(vertex </a:t>
            </a:r>
            <a:r>
              <a:rPr i="1">
                <a:latin typeface="Helvetica"/>
                <a:ea typeface="Helvetica"/>
                <a:cs typeface="Helvetica"/>
                <a:sym typeface="Helvetica"/>
              </a:rPr>
              <a:t>v</a:t>
            </a:r>
            <a:r>
              <a:t>)</a:t>
            </a:r>
          </a:p>
          <a:p>
            <a:pPr algn="l"/>
            <a:r>
              <a:rPr i="1">
                <a:latin typeface="Helvetica"/>
                <a:ea typeface="Helvetica"/>
                <a:cs typeface="Helvetica"/>
                <a:sym typeface="Helvetica"/>
              </a:rPr>
              <a:t>n</a:t>
            </a:r>
            <a:r>
              <a:rPr baseline="-5999" i="1">
                <a:latin typeface="Helvetica"/>
                <a:ea typeface="Helvetica"/>
                <a:cs typeface="Helvetica"/>
                <a:sym typeface="Helvetica"/>
              </a:rPr>
              <a:t>v</a:t>
            </a:r>
            <a:r>
              <a:rPr i="1">
                <a:latin typeface="Helvetica"/>
                <a:ea typeface="Helvetica"/>
                <a:cs typeface="Helvetica"/>
                <a:sym typeface="Helvetica"/>
              </a:rPr>
              <a:t> </a:t>
            </a:r>
            <a:r>
              <a:t>= 1</a:t>
            </a:r>
          </a:p>
          <a:p>
            <a:pPr algn="l"/>
            <a:r>
              <a:t>foreach child </a:t>
            </a:r>
            <a:r>
              <a:rPr i="1">
                <a:latin typeface="Helvetica"/>
                <a:ea typeface="Helvetica"/>
                <a:cs typeface="Helvetica"/>
                <a:sym typeface="Helvetica"/>
              </a:rPr>
              <a:t>w</a:t>
            </a:r>
            <a:r>
              <a:t> of </a:t>
            </a:r>
            <a:r>
              <a:rPr i="1">
                <a:latin typeface="Helvetica"/>
                <a:ea typeface="Helvetica"/>
                <a:cs typeface="Helvetica"/>
                <a:sym typeface="Helvetica"/>
              </a:rPr>
              <a:t>v</a:t>
            </a:r>
            <a:endParaRPr i="1">
              <a:latin typeface="Helvetica"/>
              <a:ea typeface="Helvetica"/>
              <a:cs typeface="Helvetica"/>
              <a:sym typeface="Helvetica"/>
            </a:endParaRPr>
          </a:p>
          <a:p>
            <a:pPr algn="l"/>
            <a:r>
              <a:t>  calcSizes(</a:t>
            </a:r>
            <a:r>
              <a:rPr i="1">
                <a:latin typeface="Helvetica"/>
                <a:ea typeface="Helvetica"/>
                <a:cs typeface="Helvetica"/>
                <a:sym typeface="Helvetica"/>
              </a:rPr>
              <a:t>w</a:t>
            </a:r>
            <a:r>
              <a:t>)</a:t>
            </a:r>
          </a:p>
          <a:p>
            <a:pPr algn="l"/>
            <a:r>
              <a:t>  </a:t>
            </a:r>
            <a:r>
              <a:rPr i="1">
                <a:latin typeface="Helvetica"/>
                <a:ea typeface="Helvetica"/>
                <a:cs typeface="Helvetica"/>
                <a:sym typeface="Helvetica"/>
              </a:rPr>
              <a:t>n</a:t>
            </a:r>
            <a:r>
              <a:rPr baseline="-5999" i="1">
                <a:latin typeface="Helvetica"/>
                <a:ea typeface="Helvetica"/>
                <a:cs typeface="Helvetica"/>
                <a:sym typeface="Helvetica"/>
              </a:rPr>
              <a:t>v</a:t>
            </a:r>
            <a:r>
              <a:rPr i="1">
                <a:latin typeface="Helvetica"/>
                <a:ea typeface="Helvetica"/>
                <a:cs typeface="Helvetica"/>
                <a:sym typeface="Helvetica"/>
              </a:rPr>
              <a:t> </a:t>
            </a:r>
            <a:r>
              <a:t>= </a:t>
            </a:r>
            <a:r>
              <a:rPr i="1">
                <a:latin typeface="Helvetica"/>
                <a:ea typeface="Helvetica"/>
                <a:cs typeface="Helvetica"/>
                <a:sym typeface="Helvetica"/>
              </a:rPr>
              <a:t>n</a:t>
            </a:r>
            <a:r>
              <a:rPr baseline="-5999" i="1">
                <a:latin typeface="Helvetica"/>
                <a:ea typeface="Helvetica"/>
                <a:cs typeface="Helvetica"/>
                <a:sym typeface="Helvetica"/>
              </a:rPr>
              <a:t>v</a:t>
            </a:r>
            <a:r>
              <a:rPr i="1">
                <a:latin typeface="Helvetica"/>
                <a:ea typeface="Helvetica"/>
                <a:cs typeface="Helvetica"/>
                <a:sym typeface="Helvetica"/>
              </a:rPr>
              <a:t> + n</a:t>
            </a:r>
            <a:r>
              <a:rPr baseline="-5999" i="1">
                <a:latin typeface="Helvetica"/>
                <a:ea typeface="Helvetica"/>
                <a:cs typeface="Helvetica"/>
                <a:sym typeface="Helvetica"/>
              </a:rPr>
              <a:t>w</a:t>
            </a:r>
          </a:p>
        </p:txBody>
      </p:sp>
      <p:sp>
        <p:nvSpPr>
          <p:cNvPr id="594" name="ρ0 = 0"/>
          <p:cNvSpPr txBox="1"/>
          <p:nvPr/>
        </p:nvSpPr>
        <p:spPr>
          <a:xfrm>
            <a:off x="11259082" y="361476"/>
            <a:ext cx="1632760" cy="64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r>
              <a:rPr i="1">
                <a:latin typeface="Helvetica"/>
                <a:ea typeface="Helvetica"/>
                <a:cs typeface="Helvetica"/>
                <a:sym typeface="Helvetica"/>
              </a:rPr>
              <a:t>ρ</a:t>
            </a:r>
            <a:r>
              <a:rPr baseline="-5999"/>
              <a:t>0</a:t>
            </a:r>
            <a:r>
              <a:t> = 0</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59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93" grpId="1"/>
      <p:bldP build="whole" bldLvl="1" animBg="1" rev="0" advAuto="0" spid="592" grpId="2"/>
    </p:bldLst>
  </p:timing>
</p:sld>
</file>

<file path=ppt/slides/slide3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59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599" name="Time and Area"/>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Time and Area</a:t>
            </a:r>
          </a:p>
        </p:txBody>
      </p:sp>
      <p:sp>
        <p:nvSpPr>
          <p:cNvPr id="600" name="Time:…"/>
          <p:cNvSpPr txBox="1"/>
          <p:nvPr>
            <p:ph type="body" sz="half" idx="4294967295"/>
          </p:nvPr>
        </p:nvSpPr>
        <p:spPr>
          <a:xfrm>
            <a:off x="666044" y="1907822"/>
            <a:ext cx="5739910" cy="7604830"/>
          </a:xfrm>
          <a:prstGeom prst="rect">
            <a:avLst/>
          </a:prstGeom>
        </p:spPr>
        <p:txBody>
          <a:bodyPr lIns="65023" tIns="65023" rIns="65023" bIns="65023" anchor="t"/>
          <a:lstStyle/>
          <a:p>
            <a:pPr marL="0" indent="0" defTabSz="1131417">
              <a:spcBef>
                <a:spcPts val="800"/>
              </a:spcBef>
              <a:buSzTx/>
              <a:buNone/>
              <a:defRPr sz="2523">
                <a:latin typeface="Arial"/>
                <a:ea typeface="Arial"/>
                <a:cs typeface="Arial"/>
                <a:sym typeface="Arial"/>
              </a:defRPr>
            </a:pPr>
            <a:r>
              <a:t>Time: </a:t>
            </a:r>
          </a:p>
          <a:p>
            <a:pPr marL="331469" indent="-331469" defTabSz="1131417">
              <a:spcBef>
                <a:spcPts val="1000"/>
              </a:spcBef>
              <a:buSzPct val="100000"/>
              <a:buChar char="–"/>
              <a:defRPr sz="2523">
                <a:latin typeface="Arial"/>
                <a:ea typeface="Arial"/>
                <a:cs typeface="Arial"/>
                <a:sym typeface="Arial"/>
              </a:defRPr>
            </a:pPr>
            <a:r>
              <a:t>Linear</a:t>
            </a:r>
          </a:p>
          <a:p>
            <a:pPr marL="0" indent="0" defTabSz="1131417">
              <a:spcBef>
                <a:spcPts val="800"/>
              </a:spcBef>
              <a:buSzTx/>
              <a:buNone/>
              <a:defRPr sz="2523">
                <a:latin typeface="Arial"/>
                <a:ea typeface="Arial"/>
                <a:cs typeface="Arial"/>
                <a:sym typeface="Arial"/>
              </a:defRPr>
            </a:pPr>
          </a:p>
          <a:p>
            <a:pPr marL="0" indent="0" defTabSz="1131417">
              <a:spcBef>
                <a:spcPts val="800"/>
              </a:spcBef>
              <a:buSzTx/>
              <a:buNone/>
              <a:defRPr sz="2523">
                <a:latin typeface="Arial"/>
                <a:ea typeface="Arial"/>
                <a:cs typeface="Arial"/>
                <a:sym typeface="Arial"/>
              </a:defRPr>
            </a:pPr>
            <a:r>
              <a:t>Area</a:t>
            </a:r>
          </a:p>
          <a:p>
            <a:pPr marL="331469" indent="-331469" defTabSz="1131417">
              <a:spcBef>
                <a:spcPts val="1000"/>
              </a:spcBef>
              <a:buSzPct val="100000"/>
              <a:buChar char="–"/>
              <a:defRPr sz="2523">
                <a:latin typeface="Arial"/>
                <a:ea typeface="Arial"/>
                <a:cs typeface="Arial"/>
                <a:sym typeface="Arial"/>
              </a:defRPr>
            </a:pPr>
            <a:r>
              <a:t>Polynomial</a:t>
            </a:r>
          </a:p>
          <a:p>
            <a:pPr marL="331469" indent="-331469" defTabSz="1131417">
              <a:spcBef>
                <a:spcPts val="1000"/>
              </a:spcBef>
              <a:buSzPct val="100000"/>
              <a:buChar char="–"/>
              <a:defRPr sz="2523">
                <a:latin typeface="Arial"/>
                <a:ea typeface="Arial"/>
                <a:cs typeface="Arial"/>
                <a:sym typeface="Arial"/>
              </a:defRPr>
            </a:pPr>
            <a:r>
              <a:t>Equal distance between circles</a:t>
            </a:r>
          </a:p>
          <a:p>
            <a:pPr marL="331469" indent="-331469" defTabSz="1131417">
              <a:spcBef>
                <a:spcPts val="1000"/>
              </a:spcBef>
              <a:buSzPct val="100000"/>
              <a:buChar char="–"/>
              <a:defRPr sz="2523">
                <a:latin typeface="Arial"/>
                <a:ea typeface="Arial"/>
                <a:cs typeface="Arial"/>
                <a:sym typeface="Arial"/>
              </a:defRPr>
            </a:pPr>
            <a:r>
              <a:t>Tree height: </a:t>
            </a:r>
            <a:r>
              <a:rPr i="1">
                <a:solidFill>
                  <a:srgbClr val="009999"/>
                </a:solidFill>
              </a:rPr>
              <a:t>h</a:t>
            </a:r>
            <a:endParaRPr i="1">
              <a:solidFill>
                <a:srgbClr val="009999"/>
              </a:solidFill>
            </a:endParaRPr>
          </a:p>
          <a:p>
            <a:pPr marL="331469" indent="-331469" defTabSz="1131417">
              <a:spcBef>
                <a:spcPts val="1000"/>
              </a:spcBef>
              <a:buSzPct val="100000"/>
              <a:buChar char="–"/>
              <a:defRPr sz="2523">
                <a:latin typeface="Arial"/>
                <a:ea typeface="Arial"/>
                <a:cs typeface="Arial"/>
                <a:sym typeface="Arial"/>
              </a:defRPr>
            </a:pPr>
            <a:r>
              <a:t>Maximum child number: </a:t>
            </a:r>
            <a:r>
              <a:rPr i="1">
                <a:solidFill>
                  <a:srgbClr val="009999"/>
                </a:solidFill>
              </a:rPr>
              <a:t>d</a:t>
            </a:r>
            <a:r>
              <a:rPr baseline="-19555" i="1">
                <a:solidFill>
                  <a:srgbClr val="009999"/>
                </a:solidFill>
              </a:rPr>
              <a:t>M</a:t>
            </a:r>
            <a:endParaRPr baseline="-19555" i="1">
              <a:solidFill>
                <a:srgbClr val="009999"/>
              </a:solidFill>
            </a:endParaRPr>
          </a:p>
          <a:p>
            <a:pPr marL="331469" indent="-331469" defTabSz="1131417">
              <a:spcBef>
                <a:spcPts val="1000"/>
              </a:spcBef>
              <a:buSzPct val="100000"/>
              <a:buChar char="–"/>
              <a:defRPr sz="2523">
                <a:latin typeface="Arial"/>
                <a:ea typeface="Arial"/>
                <a:cs typeface="Arial"/>
                <a:sym typeface="Arial"/>
              </a:defRPr>
            </a:pPr>
            <a:r>
              <a:t>Area: </a:t>
            </a:r>
          </a:p>
          <a:p>
            <a:pPr lvl="1" marL="671226" indent="-273462" defTabSz="1131417">
              <a:spcBef>
                <a:spcPts val="1000"/>
              </a:spcBef>
              <a:buSzPct val="100000"/>
              <a:defRPr i="1" sz="2523">
                <a:solidFill>
                  <a:srgbClr val="009999"/>
                </a:solidFill>
                <a:latin typeface="Arial"/>
                <a:ea typeface="Arial"/>
                <a:cs typeface="Arial"/>
                <a:sym typeface="Arial"/>
              </a:defRPr>
            </a:pPr>
            <a:r>
              <a:t>O</a:t>
            </a:r>
            <a:r>
              <a:rPr i="0"/>
              <a:t>(</a:t>
            </a:r>
            <a:r>
              <a:t>h</a:t>
            </a:r>
            <a:r>
              <a:rPr baseline="30731"/>
              <a:t>2 </a:t>
            </a:r>
            <a:r>
              <a:t>∙d</a:t>
            </a:r>
            <a:r>
              <a:rPr baseline="-18049"/>
              <a:t>M</a:t>
            </a:r>
            <a:r>
              <a:rPr baseline="30731"/>
              <a:t>2</a:t>
            </a:r>
            <a:r>
              <a:rPr i="0"/>
              <a:t>)</a:t>
            </a:r>
          </a:p>
          <a:p>
            <a:pPr lvl="1" marL="671226" indent="-273462" defTabSz="1131417">
              <a:spcBef>
                <a:spcPts val="1000"/>
              </a:spcBef>
              <a:buSzPct val="100000"/>
              <a:defRPr sz="2523">
                <a:latin typeface="Arial"/>
                <a:ea typeface="Arial"/>
                <a:cs typeface="Arial"/>
                <a:sym typeface="Arial"/>
              </a:defRPr>
            </a:pPr>
            <a:r>
              <a:t>First circle has perimeter as least</a:t>
            </a:r>
            <a:r>
              <a:rPr i="1"/>
              <a:t> </a:t>
            </a:r>
            <a:r>
              <a:rPr i="1">
                <a:solidFill>
                  <a:srgbClr val="009999"/>
                </a:solidFill>
              </a:rPr>
              <a:t>d</a:t>
            </a:r>
            <a:r>
              <a:rPr baseline="-18049" i="1">
                <a:solidFill>
                  <a:srgbClr val="009999"/>
                </a:solidFill>
              </a:rPr>
              <a:t>M </a:t>
            </a:r>
            <a:r>
              <a:t>(minimum distance between two vertices is 1)</a:t>
            </a:r>
          </a:p>
          <a:p>
            <a:pPr lvl="1" marL="671226" indent="-273462" defTabSz="1131417">
              <a:spcBef>
                <a:spcPts val="1000"/>
              </a:spcBef>
              <a:buSzPct val="100000"/>
              <a:defRPr sz="2523">
                <a:latin typeface="Arial"/>
                <a:ea typeface="Arial"/>
                <a:cs typeface="Arial"/>
                <a:sym typeface="Arial"/>
              </a:defRPr>
            </a:pPr>
            <a:r>
              <a:t>It’s radius is </a:t>
            </a:r>
            <a:r>
              <a:rPr i="1">
                <a:solidFill>
                  <a:srgbClr val="009999"/>
                </a:solidFill>
              </a:rPr>
              <a:t>O</a:t>
            </a:r>
            <a:r>
              <a:rPr>
                <a:solidFill>
                  <a:srgbClr val="009999"/>
                </a:solidFill>
              </a:rPr>
              <a:t>(</a:t>
            </a:r>
            <a:r>
              <a:rPr i="1">
                <a:solidFill>
                  <a:srgbClr val="009999"/>
                </a:solidFill>
              </a:rPr>
              <a:t>d</a:t>
            </a:r>
            <a:r>
              <a:rPr baseline="-18049" i="1">
                <a:solidFill>
                  <a:srgbClr val="009999"/>
                </a:solidFill>
              </a:rPr>
              <a:t>M</a:t>
            </a:r>
            <a:r>
              <a:rPr>
                <a:solidFill>
                  <a:srgbClr val="009999"/>
                </a:solidFill>
              </a:rPr>
              <a:t>)</a:t>
            </a:r>
            <a:endParaRPr i="1">
              <a:solidFill>
                <a:srgbClr val="009999"/>
              </a:solidFill>
            </a:endParaRPr>
          </a:p>
          <a:p>
            <a:pPr lvl="1" marL="671226" indent="-273462" defTabSz="1131417">
              <a:spcBef>
                <a:spcPts val="1000"/>
              </a:spcBef>
              <a:buSzPct val="100000"/>
              <a:defRPr sz="2523">
                <a:latin typeface="Arial"/>
                <a:ea typeface="Arial"/>
                <a:cs typeface="Arial"/>
                <a:sym typeface="Arial"/>
              </a:defRPr>
            </a:pPr>
            <a:r>
              <a:t>The radius of final circle is </a:t>
            </a:r>
            <a:r>
              <a:rPr i="1">
                <a:solidFill>
                  <a:srgbClr val="009999"/>
                </a:solidFill>
              </a:rPr>
              <a:t>O</a:t>
            </a:r>
            <a:r>
              <a:rPr>
                <a:solidFill>
                  <a:srgbClr val="009999"/>
                </a:solidFill>
              </a:rPr>
              <a:t>(</a:t>
            </a:r>
            <a:r>
              <a:rPr i="1">
                <a:solidFill>
                  <a:srgbClr val="009999"/>
                </a:solidFill>
              </a:rPr>
              <a:t>h∙d</a:t>
            </a:r>
            <a:r>
              <a:rPr baseline="-18049" i="1">
                <a:solidFill>
                  <a:srgbClr val="009999"/>
                </a:solidFill>
              </a:rPr>
              <a:t>M</a:t>
            </a:r>
            <a:r>
              <a:rPr>
                <a:solidFill>
                  <a:srgbClr val="009999"/>
                </a:solidFill>
              </a:rPr>
              <a:t>)</a:t>
            </a:r>
          </a:p>
        </p:txBody>
      </p:sp>
      <p:grpSp>
        <p:nvGrpSpPr>
          <p:cNvPr id="626" name="Gruppieren"/>
          <p:cNvGrpSpPr/>
          <p:nvPr/>
        </p:nvGrpSpPr>
        <p:grpSpPr>
          <a:xfrm>
            <a:off x="6502400" y="2418982"/>
            <a:ext cx="5838614" cy="5838615"/>
            <a:chOff x="0" y="0"/>
            <a:chExt cx="5838613" cy="5838613"/>
          </a:xfrm>
        </p:grpSpPr>
        <p:sp>
          <p:nvSpPr>
            <p:cNvPr id="601" name="Kreis"/>
            <p:cNvSpPr/>
            <p:nvPr/>
          </p:nvSpPr>
          <p:spPr>
            <a:xfrm>
              <a:off x="2501617" y="2315577"/>
              <a:ext cx="1022775" cy="1022774"/>
            </a:xfrm>
            <a:prstGeom prst="ellips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02" name="Kreis"/>
            <p:cNvSpPr/>
            <p:nvPr/>
          </p:nvSpPr>
          <p:spPr>
            <a:xfrm>
              <a:off x="1989102" y="1803061"/>
              <a:ext cx="2047805" cy="2047805"/>
            </a:xfrm>
            <a:prstGeom prst="ellips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03" name="Kreis"/>
            <p:cNvSpPr/>
            <p:nvPr/>
          </p:nvSpPr>
          <p:spPr>
            <a:xfrm>
              <a:off x="1476586" y="1310865"/>
              <a:ext cx="3070579" cy="3070579"/>
            </a:xfrm>
            <a:prstGeom prst="ellips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04" name="Kreis"/>
            <p:cNvSpPr/>
            <p:nvPr/>
          </p:nvSpPr>
          <p:spPr>
            <a:xfrm>
              <a:off x="964071" y="757710"/>
              <a:ext cx="4095610" cy="4095610"/>
            </a:xfrm>
            <a:prstGeom prst="ellips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05" name="Linie"/>
            <p:cNvSpPr/>
            <p:nvPr/>
          </p:nvSpPr>
          <p:spPr>
            <a:xfrm>
              <a:off x="0" y="2785194"/>
              <a:ext cx="5838614" cy="1"/>
            </a:xfrm>
            <a:prstGeom prst="line">
              <a:avLst/>
            </a:prstGeom>
            <a:noFill/>
            <a:ln w="12700" cap="flat">
              <a:solidFill>
                <a:srgbClr val="000000"/>
              </a:solidFill>
              <a:prstDash val="solid"/>
              <a:roun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06" name="Kreis"/>
            <p:cNvSpPr/>
            <p:nvPr/>
          </p:nvSpPr>
          <p:spPr>
            <a:xfrm>
              <a:off x="866986" y="2712946"/>
              <a:ext cx="158046" cy="153529"/>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07" name="Kreis"/>
            <p:cNvSpPr/>
            <p:nvPr/>
          </p:nvSpPr>
          <p:spPr>
            <a:xfrm>
              <a:off x="1399822" y="2735523"/>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08" name="Kreis"/>
            <p:cNvSpPr/>
            <p:nvPr/>
          </p:nvSpPr>
          <p:spPr>
            <a:xfrm>
              <a:off x="1932657" y="2731008"/>
              <a:ext cx="158046"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09" name="Kreis"/>
            <p:cNvSpPr/>
            <p:nvPr/>
          </p:nvSpPr>
          <p:spPr>
            <a:xfrm>
              <a:off x="2438400" y="2721977"/>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0" name="Kreis"/>
            <p:cNvSpPr/>
            <p:nvPr/>
          </p:nvSpPr>
          <p:spPr>
            <a:xfrm>
              <a:off x="3391182" y="2721977"/>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1" name="Kreis"/>
            <p:cNvSpPr/>
            <p:nvPr/>
          </p:nvSpPr>
          <p:spPr>
            <a:xfrm>
              <a:off x="3924017" y="2744554"/>
              <a:ext cx="158046"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2" name="Kreis"/>
            <p:cNvSpPr/>
            <p:nvPr/>
          </p:nvSpPr>
          <p:spPr>
            <a:xfrm>
              <a:off x="4456853" y="2740039"/>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3" name="Kreis"/>
            <p:cNvSpPr/>
            <p:nvPr/>
          </p:nvSpPr>
          <p:spPr>
            <a:xfrm>
              <a:off x="4962595" y="2731008"/>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nvGrpSpPr>
            <p:cNvPr id="623" name="Gruppieren"/>
            <p:cNvGrpSpPr/>
            <p:nvPr/>
          </p:nvGrpSpPr>
          <p:grpSpPr>
            <a:xfrm>
              <a:off x="2928337" y="-1"/>
              <a:ext cx="185139" cy="5838615"/>
              <a:chOff x="0" y="0"/>
              <a:chExt cx="185137" cy="5838613"/>
            </a:xfrm>
          </p:grpSpPr>
          <p:sp>
            <p:nvSpPr>
              <p:cNvPr id="614" name="Linie"/>
              <p:cNvSpPr/>
              <p:nvPr/>
            </p:nvSpPr>
            <p:spPr>
              <a:xfrm flipV="1">
                <a:off x="71345" y="-1"/>
                <a:ext cx="1" cy="5838615"/>
              </a:xfrm>
              <a:prstGeom prst="line">
                <a:avLst/>
              </a:prstGeom>
              <a:noFill/>
              <a:ln w="12700" cap="flat">
                <a:solidFill>
                  <a:srgbClr val="000000"/>
                </a:solidFill>
                <a:prstDash val="solid"/>
                <a:roun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15" name="Kreis"/>
              <p:cNvSpPr/>
              <p:nvPr/>
            </p:nvSpPr>
            <p:spPr>
              <a:xfrm rot="16200000">
                <a:off x="-2258" y="4814937"/>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6" name="Kreis"/>
              <p:cNvSpPr/>
              <p:nvPr/>
            </p:nvSpPr>
            <p:spPr>
              <a:xfrm rot="16200000">
                <a:off x="20320" y="4282101"/>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7" name="Kreis"/>
              <p:cNvSpPr/>
              <p:nvPr/>
            </p:nvSpPr>
            <p:spPr>
              <a:xfrm rot="16200000">
                <a:off x="15804" y="3749266"/>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8" name="Kreis"/>
              <p:cNvSpPr/>
              <p:nvPr/>
            </p:nvSpPr>
            <p:spPr>
              <a:xfrm rot="16200000">
                <a:off x="6773" y="3243523"/>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19" name="Kreis"/>
              <p:cNvSpPr/>
              <p:nvPr/>
            </p:nvSpPr>
            <p:spPr>
              <a:xfrm rot="16200000">
                <a:off x="6773" y="2290741"/>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20" name="Kreis"/>
              <p:cNvSpPr/>
              <p:nvPr/>
            </p:nvSpPr>
            <p:spPr>
              <a:xfrm rot="16200000">
                <a:off x="29351" y="1757905"/>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21" name="Kreis"/>
              <p:cNvSpPr/>
              <p:nvPr/>
            </p:nvSpPr>
            <p:spPr>
              <a:xfrm rot="16200000">
                <a:off x="24835" y="1225070"/>
                <a:ext cx="158046"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22" name="Kreis"/>
              <p:cNvSpPr/>
              <p:nvPr/>
            </p:nvSpPr>
            <p:spPr>
              <a:xfrm rot="16200000">
                <a:off x="15804" y="719328"/>
                <a:ext cx="158045" cy="153530"/>
              </a:xfrm>
              <a:prstGeom prst="ellipse">
                <a:avLst/>
              </a:prstGeom>
              <a:solidFill>
                <a:srgbClr val="000000"/>
              </a:solid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sp>
          <p:nvSpPr>
            <p:cNvPr id="624" name="Linie"/>
            <p:cNvSpPr/>
            <p:nvPr/>
          </p:nvSpPr>
          <p:spPr>
            <a:xfrm flipV="1">
              <a:off x="2646958" y="2460918"/>
              <a:ext cx="709515" cy="709514"/>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25" name="Linie"/>
            <p:cNvSpPr/>
            <p:nvPr/>
          </p:nvSpPr>
          <p:spPr>
            <a:xfrm flipH="1" flipV="1">
              <a:off x="2646958" y="2460918"/>
              <a:ext cx="709515" cy="709514"/>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grpSp>
      <p:sp>
        <p:nvSpPr>
          <p:cNvPr id="627" name="The following is based on material provided by Kai Xu"/>
          <p:cNvSpPr txBox="1"/>
          <p:nvPr/>
        </p:nvSpPr>
        <p:spPr>
          <a:xfrm>
            <a:off x="7014308" y="8132522"/>
            <a:ext cx="5739910" cy="1425510"/>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normAutofit fontScale="100000" lnSpcReduction="0"/>
          </a:bodyPr>
          <a:lstStyle/>
          <a:p>
            <a:pPr algn="l" defTabSz="1300480">
              <a:spcBef>
                <a:spcPts val="1200"/>
              </a:spcBef>
              <a:defRPr sz="2200">
                <a:latin typeface="Arial"/>
                <a:ea typeface="Arial"/>
                <a:cs typeface="Arial"/>
                <a:sym typeface="Arial"/>
              </a:defRPr>
            </a:pPr>
            <a:endParaRPr i="1">
              <a:solidFill>
                <a:srgbClr val="009999"/>
              </a:solidFill>
            </a:endParaRPr>
          </a:p>
          <a:p>
            <a:pPr algn="l" defTabSz="1300480">
              <a:spcBef>
                <a:spcPts val="1200"/>
              </a:spcBef>
              <a:defRPr i="1" sz="2200">
                <a:latin typeface="Arial"/>
                <a:ea typeface="Arial"/>
                <a:cs typeface="Arial"/>
                <a:sym typeface="Arial"/>
              </a:defRPr>
            </a:pPr>
            <a:r>
              <a:t>The following is based on material provided by Kai Xu</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00">
                                            <p:txEl>
                                              <p:pRg st="1" end="1"/>
                                            </p:txEl>
                                          </p:spTgt>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1" fill="hold">
                                  <p:stCondLst>
                                    <p:cond delay="0"/>
                                  </p:stCondLst>
                                  <p:iterate type="el" backwards="0">
                                    <p:tmAbs val="0"/>
                                  </p:iterate>
                                  <p:childTnLst>
                                    <p:set>
                                      <p:cBhvr>
                                        <p:cTn id="9" fill="hold"/>
                                        <p:tgtEl>
                                          <p:spTgt spid="600">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Class="entr" nodeType="clickEffect" presetSubtype="0" presetID="1" grpId="1" fill="hold">
                                  <p:stCondLst>
                                    <p:cond delay="0"/>
                                  </p:stCondLst>
                                  <p:iterate type="el" backwards="0">
                                    <p:tmAbs val="0"/>
                                  </p:iterate>
                                  <p:childTnLst>
                                    <p:set>
                                      <p:cBhvr>
                                        <p:cTn id="13" fill="hold"/>
                                        <p:tgtEl>
                                          <p:spTgt spid="600">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Class="entr" nodeType="clickEffect" presetSubtype="0" presetID="1" grpId="1" fill="hold">
                                  <p:stCondLst>
                                    <p:cond delay="0"/>
                                  </p:stCondLst>
                                  <p:iterate type="el" backwards="0">
                                    <p:tmAbs val="0"/>
                                  </p:iterate>
                                  <p:childTnLst>
                                    <p:set>
                                      <p:cBhvr>
                                        <p:cTn id="17" fill="hold"/>
                                        <p:tgtEl>
                                          <p:spTgt spid="600">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0" presetID="1" grpId="1" fill="hold">
                                  <p:stCondLst>
                                    <p:cond delay="0"/>
                                  </p:stCondLst>
                                  <p:iterate type="el" backwards="0">
                                    <p:tmAbs val="0"/>
                                  </p:iterate>
                                  <p:childTnLst>
                                    <p:set>
                                      <p:cBhvr>
                                        <p:cTn id="21" fill="hold"/>
                                        <p:tgtEl>
                                          <p:spTgt spid="600">
                                            <p:txEl>
                                              <p:pRg st="5" end="5"/>
                                            </p:txEl>
                                          </p:spTgt>
                                        </p:tgtEl>
                                        <p:attrNameLst>
                                          <p:attrName>style.visibility</p:attrName>
                                        </p:attrNameLst>
                                      </p:cBhvr>
                                      <p:to>
                                        <p:strVal val="visible"/>
                                      </p:to>
                                    </p:set>
                                  </p:childTnLst>
                                </p:cTn>
                              </p:par>
                            </p:childTnLst>
                          </p:cTn>
                        </p:par>
                        <p:par>
                          <p:cTn id="22" fill="hold">
                            <p:stCondLst>
                              <p:cond delay="0"/>
                            </p:stCondLst>
                            <p:childTnLst>
                              <p:par>
                                <p:cTn id="23" presetClass="entr" nodeType="afterEffect" presetSubtype="0" presetID="1" grpId="1" fill="hold">
                                  <p:stCondLst>
                                    <p:cond delay="0"/>
                                  </p:stCondLst>
                                  <p:iterate type="el" backwards="0">
                                    <p:tmAbs val="0"/>
                                  </p:iterate>
                                  <p:childTnLst>
                                    <p:set>
                                      <p:cBhvr>
                                        <p:cTn id="24" fill="hold"/>
                                        <p:tgtEl>
                                          <p:spTgt spid="600">
                                            <p:txEl>
                                              <p:pRg st="6" end="6"/>
                                            </p:txEl>
                                          </p:spTgt>
                                        </p:tgtEl>
                                        <p:attrNameLst>
                                          <p:attrName>style.visibility</p:attrName>
                                        </p:attrNameLst>
                                      </p:cBhvr>
                                      <p:to>
                                        <p:strVal val="visible"/>
                                      </p:to>
                                    </p:set>
                                  </p:childTnLst>
                                </p:cTn>
                              </p:par>
                            </p:childTnLst>
                          </p:cTn>
                        </p:par>
                        <p:par>
                          <p:cTn id="25" fill="hold">
                            <p:stCondLst>
                              <p:cond delay="0"/>
                            </p:stCondLst>
                            <p:childTnLst>
                              <p:par>
                                <p:cTn id="26" presetClass="entr" nodeType="afterEffect" presetSubtype="0" presetID="1" grpId="1" fill="hold">
                                  <p:stCondLst>
                                    <p:cond delay="0"/>
                                  </p:stCondLst>
                                  <p:iterate type="el" backwards="0">
                                    <p:tmAbs val="0"/>
                                  </p:iterate>
                                  <p:childTnLst>
                                    <p:set>
                                      <p:cBhvr>
                                        <p:cTn id="27" fill="hold"/>
                                        <p:tgtEl>
                                          <p:spTgt spid="600">
                                            <p:txEl>
                                              <p:pRg st="7" end="7"/>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Class="entr" nodeType="clickEffect" presetSubtype="0" presetID="1" grpId="2" fill="hold">
                                  <p:stCondLst>
                                    <p:cond delay="0"/>
                                  </p:stCondLst>
                                  <p:iterate type="el" backwards="0">
                                    <p:tmAbs val="0"/>
                                  </p:iterate>
                                  <p:childTnLst>
                                    <p:set>
                                      <p:cBhvr>
                                        <p:cTn id="31" fill="hold"/>
                                        <p:tgtEl>
                                          <p:spTgt spid="62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Class="entr" nodeType="clickEffect" presetSubtype="0" presetID="1" grpId="1" fill="hold">
                                  <p:stCondLst>
                                    <p:cond delay="0"/>
                                  </p:stCondLst>
                                  <p:iterate type="el" backwards="0">
                                    <p:tmAbs val="0"/>
                                  </p:iterate>
                                  <p:childTnLst>
                                    <p:set>
                                      <p:cBhvr>
                                        <p:cTn id="35" fill="hold"/>
                                        <p:tgtEl>
                                          <p:spTgt spid="600">
                                            <p:txEl>
                                              <p:pRg st="8" end="8"/>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Class="entr" nodeType="clickEffect" presetSubtype="0" presetID="1" grpId="1" fill="hold">
                                  <p:stCondLst>
                                    <p:cond delay="0"/>
                                  </p:stCondLst>
                                  <p:iterate type="el" backwards="0">
                                    <p:tmAbs val="0"/>
                                  </p:iterate>
                                  <p:childTnLst>
                                    <p:set>
                                      <p:cBhvr>
                                        <p:cTn id="39" fill="hold"/>
                                        <p:tgtEl>
                                          <p:spTgt spid="600">
                                            <p:txEl>
                                              <p:pRg st="9" end="9"/>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Class="entr" nodeType="clickEffect" presetSubtype="0" presetID="1" grpId="1" fill="hold">
                                  <p:stCondLst>
                                    <p:cond delay="0"/>
                                  </p:stCondLst>
                                  <p:iterate type="el" backwards="0">
                                    <p:tmAbs val="0"/>
                                  </p:iterate>
                                  <p:childTnLst>
                                    <p:set>
                                      <p:cBhvr>
                                        <p:cTn id="43" fill="hold"/>
                                        <p:tgtEl>
                                          <p:spTgt spid="600">
                                            <p:txEl>
                                              <p:pRg st="10" end="10"/>
                                            </p:txEl>
                                          </p:spTgt>
                                        </p:tgtEl>
                                        <p:attrNameLst>
                                          <p:attrName>style.visibility</p:attrName>
                                        </p:attrNameLst>
                                      </p:cBhvr>
                                      <p:to>
                                        <p:strVal val="visible"/>
                                      </p:to>
                                    </p:set>
                                  </p:childTnLst>
                                </p:cTn>
                              </p:par>
                            </p:childTnLst>
                          </p:cTn>
                        </p:par>
                        <p:par>
                          <p:cTn id="44" fill="hold">
                            <p:stCondLst>
                              <p:cond delay="0"/>
                            </p:stCondLst>
                            <p:childTnLst>
                              <p:par>
                                <p:cTn id="45" presetClass="entr" nodeType="afterEffect" presetSubtype="0" presetID="1" grpId="1" fill="hold">
                                  <p:stCondLst>
                                    <p:cond delay="0"/>
                                  </p:stCondLst>
                                  <p:iterate type="el" backwards="0">
                                    <p:tmAbs val="0"/>
                                  </p:iterate>
                                  <p:childTnLst>
                                    <p:set>
                                      <p:cBhvr>
                                        <p:cTn id="46" fill="hold"/>
                                        <p:tgtEl>
                                          <p:spTgt spid="600">
                                            <p:txEl>
                                              <p:pRg st="11" end="11"/>
                                            </p:txEl>
                                          </p:spTgt>
                                        </p:tgtEl>
                                        <p:attrNameLst>
                                          <p:attrName>style.visibility</p:attrName>
                                        </p:attrNameLst>
                                      </p:cBhvr>
                                      <p:to>
                                        <p:strVal val="visible"/>
                                      </p:to>
                                    </p:set>
                                  </p:childTnLst>
                                </p:cTn>
                              </p:par>
                            </p:childTnLst>
                          </p:cTn>
                        </p:par>
                        <p:par>
                          <p:cTn id="47" fill="hold">
                            <p:stCondLst>
                              <p:cond delay="0"/>
                            </p:stCondLst>
                            <p:childTnLst>
                              <p:par>
                                <p:cTn id="48" presetClass="entr" nodeType="afterEffect" presetSubtype="0" presetID="1" grpId="1" fill="hold">
                                  <p:stCondLst>
                                    <p:cond delay="0"/>
                                  </p:stCondLst>
                                  <p:iterate type="el" backwards="0">
                                    <p:tmAbs val="0"/>
                                  </p:iterate>
                                  <p:childTnLst>
                                    <p:set>
                                      <p:cBhvr>
                                        <p:cTn id="49" fill="hold"/>
                                        <p:tgtEl>
                                          <p:spTgt spid="600">
                                            <p:txEl>
                                              <p:pRg st="12" end="1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600" grpId="1"/>
      <p:bldP build="whole" bldLvl="1" animBg="1" rev="0" advAuto="0" spid="626" grpId="2"/>
    </p:bldLst>
  </p:timing>
</p:sld>
</file>

<file path=ppt/slides/slide3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29"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30" name="Radial Draw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Radial Drawing</a:t>
            </a:r>
          </a:p>
        </p:txBody>
      </p:sp>
      <p:sp>
        <p:nvSpPr>
          <p:cNvPr id="631" name="Used for free trees (tree without a root)…"/>
          <p:cNvSpPr txBox="1"/>
          <p:nvPr>
            <p:ph type="body" idx="4294967295"/>
          </p:nvPr>
        </p:nvSpPr>
        <p:spPr>
          <a:xfrm>
            <a:off x="941493" y="2384213"/>
            <a:ext cx="11054081" cy="6077939"/>
          </a:xfrm>
          <a:prstGeom prst="rect">
            <a:avLst/>
          </a:prstGeom>
        </p:spPr>
        <p:txBody>
          <a:bodyPr lIns="65023" tIns="65023" rIns="65023" bIns="65023" anchor="t"/>
          <a:lstStyle/>
          <a:p>
            <a:pPr marL="465364" indent="-465364" defTabSz="1300480">
              <a:spcBef>
                <a:spcPts val="1400"/>
              </a:spcBef>
              <a:buSzPct val="100000"/>
              <a:defRPr sz="3800">
                <a:latin typeface="Arial"/>
                <a:ea typeface="Arial"/>
                <a:cs typeface="Arial"/>
                <a:sym typeface="Arial"/>
              </a:defRPr>
            </a:pPr>
            <a:r>
              <a:t>Used for free trees (tree without a root)</a:t>
            </a:r>
          </a:p>
          <a:p>
            <a:pPr lvl="1" marL="862012" indent="-404812" defTabSz="1300480">
              <a:spcBef>
                <a:spcPts val="1200"/>
              </a:spcBef>
              <a:buSzPct val="100000"/>
              <a:buChar char="–"/>
              <a:defRPr sz="3400">
                <a:latin typeface="Arial"/>
                <a:ea typeface="Arial"/>
                <a:cs typeface="Arial"/>
                <a:sym typeface="Arial"/>
              </a:defRPr>
            </a:pPr>
            <a:r>
              <a:t>Select a root minimize tree height</a:t>
            </a:r>
          </a:p>
          <a:p>
            <a:pPr lvl="1" marL="862012" indent="-404812" defTabSz="1300480">
              <a:spcBef>
                <a:spcPts val="1200"/>
              </a:spcBef>
              <a:buSzPct val="100000"/>
              <a:buChar char="–"/>
              <a:defRPr sz="3400">
                <a:latin typeface="Arial"/>
                <a:ea typeface="Arial"/>
                <a:cs typeface="Arial"/>
                <a:sym typeface="Arial"/>
              </a:defRPr>
            </a:pPr>
            <a:r>
              <a:t>Can be found in linear time using simple recursive leaf pruning algorithm</a:t>
            </a:r>
          </a:p>
          <a:p>
            <a:pPr lvl="1" marL="862012" indent="-404812" defTabSz="1300480">
              <a:spcBef>
                <a:spcPts val="1200"/>
              </a:spcBef>
              <a:buSzPct val="100000"/>
              <a:buChar char="–"/>
              <a:defRPr sz="3400">
                <a:latin typeface="Arial"/>
                <a:ea typeface="Arial"/>
                <a:cs typeface="Arial"/>
                <a:sym typeface="Arial"/>
              </a:defRPr>
            </a:pPr>
            <a:r>
              <a:t>One or two centers</a:t>
            </a:r>
          </a:p>
          <a:p>
            <a:pPr marL="465364" indent="-465364" defTabSz="1300480">
              <a:spcBef>
                <a:spcPts val="1400"/>
              </a:spcBef>
              <a:buSzPct val="100000"/>
              <a:defRPr sz="3800">
                <a:latin typeface="Arial"/>
                <a:ea typeface="Arial"/>
                <a:cs typeface="Arial"/>
                <a:sym typeface="Arial"/>
              </a:defRPr>
            </a:pPr>
            <a:r>
              <a:t>Variations: </a:t>
            </a:r>
          </a:p>
          <a:p>
            <a:pPr lvl="1" marL="862012" indent="-404812" defTabSz="1300480">
              <a:spcBef>
                <a:spcPts val="1200"/>
              </a:spcBef>
              <a:buSzPct val="100000"/>
              <a:buChar char="–"/>
              <a:defRPr sz="3400">
                <a:latin typeface="Arial"/>
                <a:ea typeface="Arial"/>
                <a:cs typeface="Arial"/>
                <a:sym typeface="Arial"/>
              </a:defRPr>
            </a:pPr>
            <a:r>
              <a:t>choice of root</a:t>
            </a:r>
          </a:p>
          <a:p>
            <a:pPr lvl="1" marL="862012" indent="-404812" defTabSz="1300480">
              <a:spcBef>
                <a:spcPts val="1200"/>
              </a:spcBef>
              <a:buSzPct val="100000"/>
              <a:buChar char="–"/>
              <a:defRPr sz="3400">
                <a:latin typeface="Arial"/>
                <a:ea typeface="Arial"/>
                <a:cs typeface="Arial"/>
                <a:sym typeface="Arial"/>
              </a:defRPr>
            </a:pPr>
            <a:r>
              <a:t>radii of the circles</a:t>
            </a:r>
          </a:p>
          <a:p>
            <a:pPr lvl="1" marL="862012" indent="-404812" defTabSz="1300480">
              <a:spcBef>
                <a:spcPts val="1200"/>
              </a:spcBef>
              <a:buSzPct val="100000"/>
              <a:buChar char="–"/>
              <a:defRPr sz="3400">
                <a:latin typeface="Arial"/>
                <a:ea typeface="Arial"/>
                <a:cs typeface="Arial"/>
                <a:sym typeface="Arial"/>
              </a:defRPr>
            </a:pPr>
            <a:r>
              <a:t>how to determine the wedge angle</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33"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34" name="Tree Drawing Algorithm Classe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Tree Drawing Algorithm Classes</a:t>
            </a:r>
          </a:p>
        </p:txBody>
      </p:sp>
      <p:sp>
        <p:nvSpPr>
          <p:cNvPr id="635" name="Layered Drawing…"/>
          <p:cNvSpPr txBox="1"/>
          <p:nvPr>
            <p:ph type="body" sz="half" idx="4294967295"/>
          </p:nvPr>
        </p:nvSpPr>
        <p:spPr>
          <a:xfrm>
            <a:off x="3226364" y="2521937"/>
            <a:ext cx="6702834" cy="5599290"/>
          </a:xfrm>
          <a:prstGeom prst="rect">
            <a:avLst/>
          </a:prstGeom>
        </p:spPr>
        <p:txBody>
          <a:bodyPr lIns="65023" tIns="65023" rIns="65023" bIns="65023" anchor="t"/>
          <a:lstStyle/>
          <a:p>
            <a:pPr marL="846666" indent="-846666" defTabSz="1300480">
              <a:spcBef>
                <a:spcPts val="1800"/>
              </a:spcBef>
              <a:buSzPct val="100000"/>
              <a:buAutoNum type="arabicPeriod" startAt="1"/>
              <a:defRPr sz="5000">
                <a:latin typeface="Arial"/>
                <a:ea typeface="Arial"/>
                <a:cs typeface="Arial"/>
                <a:sym typeface="Arial"/>
              </a:defRPr>
            </a:pPr>
            <a:r>
              <a:t>Layered Drawing</a:t>
            </a:r>
          </a:p>
          <a:p>
            <a:pPr marL="846666" indent="-846666" defTabSz="1300480">
              <a:spcBef>
                <a:spcPts val="1800"/>
              </a:spcBef>
              <a:buSzPct val="100000"/>
              <a:buAutoNum type="arabicPeriod" startAt="1"/>
              <a:defRPr sz="5000">
                <a:latin typeface="Arial"/>
                <a:ea typeface="Arial"/>
                <a:cs typeface="Arial"/>
                <a:sym typeface="Arial"/>
              </a:defRPr>
            </a:pPr>
            <a:r>
              <a:t>Radial Drawing</a:t>
            </a:r>
          </a:p>
          <a:p>
            <a:pPr marL="846666" indent="-846666" defTabSz="1300480">
              <a:spcBef>
                <a:spcPts val="1800"/>
              </a:spcBef>
              <a:buSzPct val="100000"/>
              <a:buAutoNum type="arabicPeriod" startAt="1"/>
              <a:defRPr sz="5000">
                <a:latin typeface="Arial"/>
                <a:ea typeface="Arial"/>
                <a:cs typeface="Arial"/>
                <a:sym typeface="Arial"/>
              </a:defRPr>
            </a:pPr>
            <a:r>
              <a:rPr b="1">
                <a:solidFill>
                  <a:srgbClr val="FF2600"/>
                </a:solidFill>
              </a:rPr>
              <a:t>HV-Drawing</a:t>
            </a:r>
            <a:endParaRPr b="1">
              <a:solidFill>
                <a:srgbClr val="FF2600"/>
              </a:solidFill>
            </a:endParaRPr>
          </a:p>
          <a:p>
            <a:pPr marL="846666" indent="-846666" defTabSz="1300480">
              <a:spcBef>
                <a:spcPts val="1800"/>
              </a:spcBef>
              <a:buSzPct val="100000"/>
              <a:buAutoNum type="arabicPeriod" startAt="1"/>
              <a:defRPr sz="5000">
                <a:latin typeface="Arial"/>
                <a:ea typeface="Arial"/>
                <a:cs typeface="Arial"/>
                <a:sym typeface="Arial"/>
              </a:defRPr>
            </a:pPr>
            <a:r>
              <a:t>Recursive Winding</a:t>
            </a:r>
          </a:p>
        </p:txBody>
      </p:sp>
      <p:sp>
        <p:nvSpPr>
          <p:cNvPr id="636" name="[Crescenzi et al. '92] P. Crescenzi, G. Di Battista, A. Piperno,…"/>
          <p:cNvSpPr txBox="1"/>
          <p:nvPr/>
        </p:nvSpPr>
        <p:spPr>
          <a:xfrm>
            <a:off x="396684" y="7288586"/>
            <a:ext cx="12211432" cy="1473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3000"/>
            </a:pPr>
            <a:r>
              <a:t>[Crescenzi et al. '92] P. Crescenzi, G. Di Battista, A. Piperno, </a:t>
            </a:r>
          </a:p>
          <a:p>
            <a:pPr algn="l">
              <a:defRPr sz="3000"/>
            </a:pPr>
            <a:r>
              <a:t>A note on optimal area algorithms for upward drawings of binary trees, </a:t>
            </a:r>
            <a:r>
              <a:rPr i="1">
                <a:latin typeface="Helvetica"/>
                <a:ea typeface="Helvetica"/>
                <a:cs typeface="Helvetica"/>
                <a:sym typeface="Helvetica"/>
              </a:rPr>
              <a:t>Computational Geometry</a:t>
            </a:r>
            <a:r>
              <a:t>, 2 (4), Dec. 1992, 187–200</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3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39" name="HV-Drawing – Binary Tree"/>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HV-Drawing – Binary Tree</a:t>
            </a:r>
          </a:p>
        </p:txBody>
      </p:sp>
      <p:sp>
        <p:nvSpPr>
          <p:cNvPr id="640" name="HV-drawing of a binary tree T: straight-line grid drawing such that for each vertex u, a child of u is either…"/>
          <p:cNvSpPr txBox="1"/>
          <p:nvPr>
            <p:ph type="body" sz="half" idx="4294967295"/>
          </p:nvPr>
        </p:nvSpPr>
        <p:spPr>
          <a:xfrm>
            <a:off x="562186" y="2122310"/>
            <a:ext cx="6759788" cy="7017175"/>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HV-drawing of a binary tree </a:t>
            </a:r>
            <a:r>
              <a:rPr i="1">
                <a:solidFill>
                  <a:srgbClr val="009999"/>
                </a:solidFill>
              </a:rPr>
              <a:t>T</a:t>
            </a:r>
            <a:r>
              <a:t>: straight-line grid drawing such that for each vertex </a:t>
            </a:r>
            <a:r>
              <a:rPr i="1">
                <a:solidFill>
                  <a:srgbClr val="009999"/>
                </a:solidFill>
              </a:rPr>
              <a:t>u</a:t>
            </a:r>
            <a:r>
              <a:t>, a child of </a:t>
            </a:r>
            <a:r>
              <a:rPr i="1">
                <a:solidFill>
                  <a:srgbClr val="009999"/>
                </a:solidFill>
              </a:rPr>
              <a:t>u</a:t>
            </a:r>
            <a:r>
              <a:t> is either</a:t>
            </a:r>
          </a:p>
          <a:p>
            <a:pPr lvl="1" marL="857250" indent="-400050" defTabSz="1300480">
              <a:spcBef>
                <a:spcPts val="1200"/>
              </a:spcBef>
              <a:buSzPct val="100000"/>
              <a:buChar char="–"/>
              <a:defRPr sz="2800">
                <a:latin typeface="Arial"/>
                <a:ea typeface="Arial"/>
                <a:cs typeface="Arial"/>
                <a:sym typeface="Arial"/>
              </a:defRPr>
            </a:pPr>
            <a:r>
              <a:t>horizontally aligned with and to the right of </a:t>
            </a:r>
            <a:r>
              <a:rPr i="1">
                <a:solidFill>
                  <a:srgbClr val="009999"/>
                </a:solidFill>
              </a:rPr>
              <a:t>u</a:t>
            </a:r>
            <a:r>
              <a:t>, or vertically aligned with and below </a:t>
            </a:r>
            <a:r>
              <a:rPr i="1">
                <a:solidFill>
                  <a:srgbClr val="009999"/>
                </a:solidFill>
              </a:rPr>
              <a:t>u</a:t>
            </a:r>
            <a:endParaRPr i="1">
              <a:solidFill>
                <a:srgbClr val="009999"/>
              </a:solidFill>
            </a:endParaRPr>
          </a:p>
          <a:p>
            <a:pPr lvl="1" marL="857250" indent="-400050" defTabSz="1300480">
              <a:spcBef>
                <a:spcPts val="1200"/>
              </a:spcBef>
              <a:buSzPct val="100000"/>
              <a:buChar char="–"/>
              <a:defRPr sz="2800">
                <a:latin typeface="Arial"/>
                <a:ea typeface="Arial"/>
                <a:cs typeface="Arial"/>
                <a:sym typeface="Arial"/>
              </a:defRPr>
            </a:pPr>
            <a:r>
              <a:t>the bounding rectangles of the subtrees of </a:t>
            </a:r>
            <a:r>
              <a:rPr i="1">
                <a:solidFill>
                  <a:srgbClr val="009999"/>
                </a:solidFill>
              </a:rPr>
              <a:t>u</a:t>
            </a:r>
            <a:r>
              <a:t> do not intersect</a:t>
            </a:r>
          </a:p>
          <a:p>
            <a:pPr marL="485775" indent="-485775" defTabSz="1300480">
              <a:spcBef>
                <a:spcPts val="1200"/>
              </a:spcBef>
              <a:buSzPct val="100000"/>
              <a:defRPr sz="3400">
                <a:latin typeface="Arial"/>
                <a:ea typeface="Arial"/>
                <a:cs typeface="Arial"/>
                <a:sym typeface="Arial"/>
              </a:defRPr>
            </a:pPr>
            <a:r>
              <a:t>Planar, straight-line, orthogonal, and downward</a:t>
            </a:r>
          </a:p>
        </p:txBody>
      </p:sp>
      <p:pic>
        <p:nvPicPr>
          <p:cNvPr id="641" name="image.png" descr="image.png"/>
          <p:cNvPicPr>
            <a:picLocks noChangeAspect="1"/>
          </p:cNvPicPr>
          <p:nvPr/>
        </p:nvPicPr>
        <p:blipFill>
          <a:blip r:embed="rId2">
            <a:extLst/>
          </a:blip>
          <a:stretch>
            <a:fillRect/>
          </a:stretch>
        </p:blipFill>
        <p:spPr>
          <a:xfrm>
            <a:off x="7466471" y="4671342"/>
            <a:ext cx="5488659" cy="1867183"/>
          </a:xfrm>
          <a:prstGeom prst="rect">
            <a:avLst/>
          </a:prstGeom>
          <a:ln w="12700">
            <a:miter lim="400000"/>
          </a:ln>
        </p:spPr>
      </p:pic>
      <p:pic>
        <p:nvPicPr>
          <p:cNvPr id="642" name="image.png" descr="image.png"/>
          <p:cNvPicPr>
            <a:picLocks noChangeAspect="1"/>
          </p:cNvPicPr>
          <p:nvPr/>
        </p:nvPicPr>
        <p:blipFill>
          <a:blip r:embed="rId3">
            <a:extLst/>
          </a:blip>
          <a:stretch>
            <a:fillRect/>
          </a:stretch>
        </p:blipFill>
        <p:spPr>
          <a:xfrm>
            <a:off x="7516141" y="2214879"/>
            <a:ext cx="5183859" cy="19304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640">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640" grpId="2"/>
      <p:bldP build="whole" bldLvl="1" animBg="1" rev="0" advAuto="0" spid="641"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36" name="Bild" descr="Bild"/>
          <p:cNvPicPr>
            <a:picLocks noChangeAspect="1"/>
          </p:cNvPicPr>
          <p:nvPr/>
        </p:nvPicPr>
        <p:blipFill>
          <a:blip r:embed="rId2">
            <a:extLst/>
          </a:blip>
          <a:stretch>
            <a:fillRect/>
          </a:stretch>
        </p:blipFill>
        <p:spPr>
          <a:xfrm>
            <a:off x="5536916" y="2740110"/>
            <a:ext cx="6925129" cy="2969867"/>
          </a:xfrm>
          <a:prstGeom prst="rect">
            <a:avLst/>
          </a:prstGeom>
          <a:ln w="12700">
            <a:miter lim="400000"/>
          </a:ln>
        </p:spPr>
      </p:pic>
      <p:sp>
        <p:nvSpPr>
          <p:cNvPr id="237" name="[Wikipedia, Public Domain]…"/>
          <p:cNvSpPr txBox="1"/>
          <p:nvPr>
            <p:ph type="body" sz="quarter" idx="1"/>
          </p:nvPr>
        </p:nvSpPr>
        <p:spPr>
          <a:xfrm>
            <a:off x="385282" y="7438407"/>
            <a:ext cx="4993731" cy="2018602"/>
          </a:xfrm>
          <a:prstGeom prst="rect">
            <a:avLst/>
          </a:prstGeom>
        </p:spPr>
        <p:txBody>
          <a:bodyPr/>
          <a:lstStyle/>
          <a:p>
            <a:pPr marL="0" indent="0" defTabSz="578358">
              <a:spcBef>
                <a:spcPts val="4100"/>
              </a:spcBef>
              <a:buSzTx/>
              <a:buNone/>
              <a:defRPr sz="1979"/>
            </a:pPr>
            <a:r>
              <a:t>[Wikipedia, Public Domain]</a:t>
            </a:r>
          </a:p>
          <a:p>
            <a:pPr marL="0" indent="0" defTabSz="578358">
              <a:spcBef>
                <a:spcPts val="4100"/>
              </a:spcBef>
              <a:buSzTx/>
              <a:buNone/>
              <a:defRPr sz="3564"/>
            </a:pPr>
            <a:r>
              <a:t>British Mathematician 1821 – 1895</a:t>
            </a:r>
          </a:p>
        </p:txBody>
      </p:sp>
      <p:sp>
        <p:nvSpPr>
          <p:cNvPr id="238" name="Arthur Cayley"/>
          <p:cNvSpPr txBox="1"/>
          <p:nvPr>
            <p:ph type="title"/>
          </p:nvPr>
        </p:nvSpPr>
        <p:spPr>
          <a:xfrm>
            <a:off x="952500" y="215900"/>
            <a:ext cx="11099800" cy="1400732"/>
          </a:xfrm>
          <a:prstGeom prst="rect">
            <a:avLst/>
          </a:prstGeom>
        </p:spPr>
        <p:txBody>
          <a:bodyPr/>
          <a:lstStyle/>
          <a:p>
            <a:pPr/>
            <a:r>
              <a:t>Arthur Cayley</a:t>
            </a:r>
          </a:p>
        </p:txBody>
      </p:sp>
      <p:sp>
        <p:nvSpPr>
          <p:cNvPr id="239" name="Foliennumm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240" name="Bild" descr="Bild"/>
          <p:cNvPicPr>
            <a:picLocks noChangeAspect="1"/>
          </p:cNvPicPr>
          <p:nvPr/>
        </p:nvPicPr>
        <p:blipFill>
          <a:blip r:embed="rId3">
            <a:extLst/>
          </a:blip>
          <a:stretch>
            <a:fillRect/>
          </a:stretch>
        </p:blipFill>
        <p:spPr>
          <a:xfrm>
            <a:off x="496398" y="1895765"/>
            <a:ext cx="3623491" cy="5492108"/>
          </a:xfrm>
          <a:prstGeom prst="rect">
            <a:avLst/>
          </a:prstGeom>
          <a:ln w="12700">
            <a:miter lim="400000"/>
          </a:ln>
        </p:spPr>
      </p:pic>
      <p:sp>
        <p:nvSpPr>
          <p:cNvPr id="241" name="[Digitized by Google]…"/>
          <p:cNvSpPr txBox="1"/>
          <p:nvPr/>
        </p:nvSpPr>
        <p:spPr>
          <a:xfrm>
            <a:off x="5300844" y="4936564"/>
            <a:ext cx="7651025" cy="291417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lgn="l" defTabSz="531622">
              <a:spcBef>
                <a:spcPts val="3800"/>
              </a:spcBef>
              <a:defRPr sz="1820"/>
            </a:pPr>
            <a:r>
              <a:t>[Digitized by Google]</a:t>
            </a:r>
          </a:p>
          <a:p>
            <a:pPr algn="l" defTabSz="531622">
              <a:spcBef>
                <a:spcPts val="3800"/>
              </a:spcBef>
              <a:defRPr sz="3276"/>
            </a:pPr>
            <a:r>
              <a:t>On the theory of the analytical forms called trees,</a:t>
            </a:r>
            <a:br/>
            <a:r>
              <a:rPr i="1">
                <a:latin typeface="Helvetica"/>
                <a:ea typeface="Helvetica"/>
                <a:cs typeface="Helvetica"/>
                <a:sym typeface="Helvetica"/>
              </a:rPr>
              <a:t>Philosophical Magazine</a:t>
            </a:r>
            <a:r>
              <a:t>, 4th series, </a:t>
            </a:r>
            <a:br/>
            <a:r>
              <a:t>13 : 172–176, 1857.</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36"/>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2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6" grpId="1"/>
      <p:bldP build="whole" bldLvl="1" animBg="1" rev="0" advAuto="0" spid="241" grpId="2"/>
    </p:bldLst>
  </p:timing>
</p:sld>
</file>

<file path=ppt/slides/slide4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44"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45" name="Divide &amp; Conquer Method"/>
          <p:cNvSpPr txBox="1"/>
          <p:nvPr>
            <p:ph type="title" idx="4294967295"/>
          </p:nvPr>
        </p:nvSpPr>
        <p:spPr>
          <a:xfrm>
            <a:off x="666044" y="370275"/>
            <a:ext cx="11704321"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Divide &amp; Conquer Method</a:t>
            </a:r>
          </a:p>
        </p:txBody>
      </p:sp>
      <p:sp>
        <p:nvSpPr>
          <p:cNvPr id="646" name="Divide: recursively construct hv-drawings for the left &amp; right subtrees…"/>
          <p:cNvSpPr txBox="1"/>
          <p:nvPr>
            <p:ph type="body" sz="half" idx="4294967295"/>
          </p:nvPr>
        </p:nvSpPr>
        <p:spPr>
          <a:xfrm>
            <a:off x="666044" y="2316479"/>
            <a:ext cx="6868161" cy="6436926"/>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Divide: recursively construct hv-drawings for the left &amp; right subtrees</a:t>
            </a:r>
          </a:p>
          <a:p>
            <a:pPr marL="485775" indent="-485775" defTabSz="1300480">
              <a:spcBef>
                <a:spcPts val="1200"/>
              </a:spcBef>
              <a:buSzPct val="100000"/>
              <a:defRPr sz="3400">
                <a:latin typeface="Arial"/>
                <a:ea typeface="Arial"/>
                <a:cs typeface="Arial"/>
                <a:sym typeface="Arial"/>
              </a:defRPr>
            </a:pPr>
            <a:r>
              <a:t>Conquer: perform either </a:t>
            </a:r>
          </a:p>
          <a:p>
            <a:pPr lvl="1" marL="857250" indent="-400050" defTabSz="1300480">
              <a:spcBef>
                <a:spcPts val="1200"/>
              </a:spcBef>
              <a:buSzPct val="100000"/>
              <a:buChar char="–"/>
              <a:defRPr sz="2800">
                <a:latin typeface="Arial"/>
                <a:ea typeface="Arial"/>
                <a:cs typeface="Arial"/>
                <a:sym typeface="Arial"/>
              </a:defRPr>
            </a:pPr>
            <a:r>
              <a:t>a </a:t>
            </a:r>
            <a:r>
              <a:rPr u="sng"/>
              <a:t>horizontal combination</a:t>
            </a:r>
            <a:r>
              <a:t> or </a:t>
            </a:r>
          </a:p>
          <a:p>
            <a:pPr lvl="1" marL="857250" indent="-400050" defTabSz="1300480">
              <a:spcBef>
                <a:spcPts val="1200"/>
              </a:spcBef>
              <a:buSzPct val="100000"/>
              <a:buChar char="–"/>
              <a:defRPr sz="2800">
                <a:latin typeface="Arial"/>
                <a:ea typeface="Arial"/>
                <a:cs typeface="Arial"/>
                <a:sym typeface="Arial"/>
              </a:defRPr>
            </a:pPr>
            <a:r>
              <a:t>a </a:t>
            </a:r>
            <a:r>
              <a:rPr u="sng"/>
              <a:t>vertical combination</a:t>
            </a:r>
            <a:endParaRPr u="sng"/>
          </a:p>
          <a:p>
            <a:pPr marL="485775" indent="-485775" defTabSz="1300480">
              <a:spcBef>
                <a:spcPts val="1200"/>
              </a:spcBef>
              <a:buSzPct val="100000"/>
              <a:defRPr sz="3400">
                <a:latin typeface="Arial"/>
                <a:ea typeface="Arial"/>
                <a:cs typeface="Arial"/>
                <a:sym typeface="Arial"/>
              </a:defRPr>
            </a:pPr>
            <a:r>
              <a:t>The height &amp; width are each at most </a:t>
            </a:r>
            <a:r>
              <a:rPr i="1">
                <a:solidFill>
                  <a:srgbClr val="009999"/>
                </a:solidFill>
              </a:rPr>
              <a:t>n – </a:t>
            </a:r>
            <a:r>
              <a:rPr>
                <a:solidFill>
                  <a:srgbClr val="009999"/>
                </a:solidFill>
              </a:rPr>
              <a:t>1</a:t>
            </a:r>
          </a:p>
        </p:txBody>
      </p:sp>
      <p:grpSp>
        <p:nvGrpSpPr>
          <p:cNvPr id="651" name="Gruppieren"/>
          <p:cNvGrpSpPr/>
          <p:nvPr/>
        </p:nvGrpSpPr>
        <p:grpSpPr>
          <a:xfrm>
            <a:off x="7935186" y="2628053"/>
            <a:ext cx="4304228" cy="2043290"/>
            <a:chOff x="30525" y="32782"/>
            <a:chExt cx="4304227" cy="2043288"/>
          </a:xfrm>
        </p:grpSpPr>
        <p:sp>
          <p:nvSpPr>
            <p:cNvPr id="647" name="Linie"/>
            <p:cNvSpPr/>
            <p:nvPr/>
          </p:nvSpPr>
          <p:spPr>
            <a:xfrm>
              <a:off x="35813" y="32782"/>
              <a:ext cx="2039035"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48" name="Linie"/>
            <p:cNvSpPr/>
            <p:nvPr/>
          </p:nvSpPr>
          <p:spPr>
            <a:xfrm flipV="1">
              <a:off x="30525" y="35813"/>
              <a:ext cx="1" cy="101626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49" name="Rechteck"/>
            <p:cNvSpPr/>
            <p:nvPr/>
          </p:nvSpPr>
          <p:spPr>
            <a:xfrm>
              <a:off x="2081490" y="32782"/>
              <a:ext cx="2253263" cy="1740748"/>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50" name="Rechteck"/>
            <p:cNvSpPr/>
            <p:nvPr/>
          </p:nvSpPr>
          <p:spPr>
            <a:xfrm>
              <a:off x="31428" y="1053298"/>
              <a:ext cx="1535290" cy="1022774"/>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grpSp>
        <p:nvGrpSpPr>
          <p:cNvPr id="657" name="Gruppieren"/>
          <p:cNvGrpSpPr/>
          <p:nvPr/>
        </p:nvGrpSpPr>
        <p:grpSpPr>
          <a:xfrm>
            <a:off x="8654062" y="5698631"/>
            <a:ext cx="3276036" cy="3070578"/>
            <a:chOff x="31428" y="28267"/>
            <a:chExt cx="3276035" cy="3070577"/>
          </a:xfrm>
        </p:grpSpPr>
        <p:grpSp>
          <p:nvGrpSpPr>
            <p:cNvPr id="654" name="Gruppieren"/>
            <p:cNvGrpSpPr/>
            <p:nvPr/>
          </p:nvGrpSpPr>
          <p:grpSpPr>
            <a:xfrm>
              <a:off x="32782" y="30525"/>
              <a:ext cx="1019292" cy="2044323"/>
              <a:chOff x="32782" y="30525"/>
              <a:chExt cx="1019290" cy="2044321"/>
            </a:xfrm>
          </p:grpSpPr>
          <p:sp>
            <p:nvSpPr>
              <p:cNvPr id="652" name="Linie"/>
              <p:cNvSpPr/>
              <p:nvPr/>
            </p:nvSpPr>
            <p:spPr>
              <a:xfrm flipH="1">
                <a:off x="32782" y="35813"/>
                <a:ext cx="1" cy="2039035"/>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53" name="Linie"/>
              <p:cNvSpPr/>
              <p:nvPr/>
            </p:nvSpPr>
            <p:spPr>
              <a:xfrm flipH="1" flipV="1">
                <a:off x="35813" y="30525"/>
                <a:ext cx="1016261"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grpSp>
        <p:sp>
          <p:nvSpPr>
            <p:cNvPr id="655" name="Rechteck"/>
            <p:cNvSpPr/>
            <p:nvPr/>
          </p:nvSpPr>
          <p:spPr>
            <a:xfrm>
              <a:off x="1054201" y="28267"/>
              <a:ext cx="2253263" cy="1740748"/>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56" name="Rechteck"/>
            <p:cNvSpPr/>
            <p:nvPr/>
          </p:nvSpPr>
          <p:spPr>
            <a:xfrm>
              <a:off x="31428" y="2076071"/>
              <a:ext cx="1535290" cy="1022775"/>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46">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64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646">
                                            <p:txEl>
                                              <p:pRg st="1" end="1"/>
                                            </p:txEl>
                                          </p:spTgt>
                                        </p:tgtEl>
                                        <p:attrNameLst>
                                          <p:attrName>style.visibility</p:attrName>
                                        </p:attrNameLst>
                                      </p:cBhvr>
                                      <p:to>
                                        <p:strVal val="visible"/>
                                      </p:to>
                                    </p:set>
                                  </p:childTnLst>
                                </p:cTn>
                              </p:par>
                              <p:par>
                                <p:cTn id="13" presetClass="entr" nodeType="withEffect" presetSubtype="0" presetID="1" grpId="1" fill="hold">
                                  <p:stCondLst>
                                    <p:cond delay="0"/>
                                  </p:stCondLst>
                                  <p:iterate type="el" backwards="0">
                                    <p:tmAbs val="0"/>
                                  </p:iterate>
                                  <p:childTnLst>
                                    <p:set>
                                      <p:cBhvr>
                                        <p:cTn id="14" fill="hold"/>
                                        <p:tgtEl>
                                          <p:spTgt spid="646">
                                            <p:txEl>
                                              <p:pRg st="2" end="2"/>
                                            </p:txEl>
                                          </p:spTgt>
                                        </p:tgtEl>
                                        <p:attrNameLst>
                                          <p:attrName>style.visibility</p:attrName>
                                        </p:attrNameLst>
                                      </p:cBhvr>
                                      <p:to>
                                        <p:strVal val="visible"/>
                                      </p:to>
                                    </p:set>
                                  </p:childTnLst>
                                </p:cTn>
                              </p:par>
                              <p:par>
                                <p:cTn id="15" presetClass="entr" nodeType="withEffect" presetSubtype="0" presetID="1" grpId="1" fill="hold">
                                  <p:stCondLst>
                                    <p:cond delay="0"/>
                                  </p:stCondLst>
                                  <p:iterate type="el" backwards="0">
                                    <p:tmAbs val="0"/>
                                  </p:iterate>
                                  <p:childTnLst>
                                    <p:set>
                                      <p:cBhvr>
                                        <p:cTn id="16" fill="hold"/>
                                        <p:tgtEl>
                                          <p:spTgt spid="64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646">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2" fill="hold">
                                  <p:stCondLst>
                                    <p:cond delay="0"/>
                                  </p:stCondLst>
                                  <p:iterate type="el" backwards="0">
                                    <p:tmAbs val="0"/>
                                  </p:iterate>
                                  <p:childTnLst>
                                    <p:set>
                                      <p:cBhvr>
                                        <p:cTn id="24" fill="hold"/>
                                        <p:tgtEl>
                                          <p:spTgt spid="65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0" presetID="1" grpId="3" fill="hold">
                                  <p:stCondLst>
                                    <p:cond delay="0"/>
                                  </p:stCondLst>
                                  <p:iterate type="el" backwards="0">
                                    <p:tmAbs val="0"/>
                                  </p:iterate>
                                  <p:childTnLst>
                                    <p:set>
                                      <p:cBhvr>
                                        <p:cTn id="28" fill="hold"/>
                                        <p:tgtEl>
                                          <p:spTgt spid="6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646" grpId="1"/>
      <p:bldP build="whole" bldLvl="1" animBg="1" rev="0" advAuto="0" spid="657" grpId="3"/>
      <p:bldP build="whole" bldLvl="1" animBg="1" rev="0" advAuto="0" spid="651" grpId="2"/>
    </p:bldLst>
  </p:timing>
</p:sld>
</file>

<file path=ppt/slides/slide4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59"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60" name="Right-Heavy-HV-Tree-Drawing"/>
          <p:cNvSpPr txBox="1"/>
          <p:nvPr>
            <p:ph type="title" idx="4294967295"/>
          </p:nvPr>
        </p:nvSpPr>
        <p:spPr>
          <a:xfrm>
            <a:off x="758613" y="373470"/>
            <a:ext cx="11487574"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Right-Heavy-HV-Tree-Drawing</a:t>
            </a:r>
          </a:p>
        </p:txBody>
      </p:sp>
      <p:sp>
        <p:nvSpPr>
          <p:cNvPr id="661" name="1. Recursively construct drawing of the left &amp; right subtrees…"/>
          <p:cNvSpPr txBox="1"/>
          <p:nvPr>
            <p:ph type="body" sz="half" idx="4294967295"/>
          </p:nvPr>
        </p:nvSpPr>
        <p:spPr>
          <a:xfrm>
            <a:off x="941493" y="2205848"/>
            <a:ext cx="11054081" cy="4003042"/>
          </a:xfrm>
          <a:prstGeom prst="rect">
            <a:avLst/>
          </a:prstGeom>
        </p:spPr>
        <p:txBody>
          <a:bodyPr lIns="65023" tIns="65023" rIns="65023" bIns="65023" anchor="t"/>
          <a:lstStyle/>
          <a:p>
            <a:pPr marL="487680" indent="-487680" defTabSz="1300480">
              <a:spcBef>
                <a:spcPts val="1200"/>
              </a:spcBef>
              <a:buSzTx/>
              <a:buNone/>
              <a:defRPr sz="3400">
                <a:latin typeface="Arial"/>
                <a:ea typeface="Arial"/>
                <a:cs typeface="Arial"/>
                <a:sym typeface="Arial"/>
              </a:defRPr>
            </a:pPr>
            <a:r>
              <a:t>1. Recursively construct drawing of the left &amp; right subtrees</a:t>
            </a:r>
          </a:p>
          <a:p>
            <a:pPr marL="487680" indent="-487680" defTabSz="1300480">
              <a:spcBef>
                <a:spcPts val="1200"/>
              </a:spcBef>
              <a:buSzTx/>
              <a:buNone/>
              <a:defRPr sz="3400">
                <a:latin typeface="Arial"/>
                <a:ea typeface="Arial"/>
                <a:cs typeface="Arial"/>
                <a:sym typeface="Arial"/>
              </a:defRPr>
            </a:pPr>
            <a:r>
              <a:t>2. Using only </a:t>
            </a:r>
            <a:r>
              <a:rPr i="1"/>
              <a:t>horizontal</a:t>
            </a:r>
            <a:r>
              <a:t>  combination, place the subtree with the </a:t>
            </a:r>
            <a:r>
              <a:rPr i="1"/>
              <a:t>largest</a:t>
            </a:r>
            <a:r>
              <a:t> number of vertices to the </a:t>
            </a:r>
            <a:r>
              <a:rPr i="1"/>
              <a:t>right</a:t>
            </a:r>
            <a:r>
              <a:t> of the other one.</a:t>
            </a:r>
          </a:p>
        </p:txBody>
      </p:sp>
      <p:sp>
        <p:nvSpPr>
          <p:cNvPr id="662" name="height of the drawing is at most logn"/>
          <p:cNvSpPr txBox="1"/>
          <p:nvPr/>
        </p:nvSpPr>
        <p:spPr>
          <a:xfrm>
            <a:off x="4111414" y="8541173"/>
            <a:ext cx="7055555" cy="61122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defTabSz="1300480">
              <a:spcBef>
                <a:spcPts val="800"/>
              </a:spcBef>
              <a:defRPr sz="3400">
                <a:solidFill>
                  <a:srgbClr val="FFFFFF"/>
                </a:solidFill>
                <a:latin typeface="Arial"/>
                <a:ea typeface="Arial"/>
                <a:cs typeface="Arial"/>
                <a:sym typeface="Arial"/>
              </a:defRPr>
            </a:lvl1pPr>
          </a:lstStyle>
          <a:p>
            <a:pPr/>
            <a:r>
              <a:t>height of the drawing is at most logn</a:t>
            </a:r>
          </a:p>
        </p:txBody>
      </p:sp>
      <p:pic>
        <p:nvPicPr>
          <p:cNvPr id="663" name="right-heavy-hv-tree" descr="right-heavy-hv-tree"/>
          <p:cNvPicPr>
            <a:picLocks noChangeAspect="1"/>
          </p:cNvPicPr>
          <p:nvPr/>
        </p:nvPicPr>
        <p:blipFill>
          <a:blip r:embed="rId2">
            <a:extLst/>
          </a:blip>
          <a:stretch>
            <a:fillRect/>
          </a:stretch>
        </p:blipFill>
        <p:spPr>
          <a:xfrm>
            <a:off x="2935110" y="5603804"/>
            <a:ext cx="6127610" cy="244743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6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63" grpId="1"/>
    </p:bldLst>
  </p:timing>
</p:sld>
</file>

<file path=ppt/slides/slide4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65"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66" name="Right-Heavy-HV-Tree-Drawing"/>
          <p:cNvSpPr txBox="1"/>
          <p:nvPr>
            <p:ph type="title" idx="4294967295"/>
          </p:nvPr>
        </p:nvSpPr>
        <p:spPr>
          <a:xfrm>
            <a:off x="866986" y="359128"/>
            <a:ext cx="11270828"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Right-Heavy-HV-Tree-Drawing</a:t>
            </a:r>
          </a:p>
        </p:txBody>
      </p:sp>
      <p:sp>
        <p:nvSpPr>
          <p:cNvPr id="667" name="HV-drawing (downward, planar, grid, straight-line and orthogonal)…"/>
          <p:cNvSpPr txBox="1"/>
          <p:nvPr>
            <p:ph type="body" idx="4294967295"/>
          </p:nvPr>
        </p:nvSpPr>
        <p:spPr>
          <a:xfrm>
            <a:off x="1083733" y="2600960"/>
            <a:ext cx="11054081" cy="6285654"/>
          </a:xfrm>
          <a:prstGeom prst="rect">
            <a:avLst/>
          </a:prstGeom>
        </p:spPr>
        <p:txBody>
          <a:bodyPr lIns="65023" tIns="65023" rIns="65023" bIns="65023" anchor="t"/>
          <a:lstStyle/>
          <a:p>
            <a:pPr marL="480917" indent="-480917" defTabSz="1287475">
              <a:spcBef>
                <a:spcPts val="1200"/>
              </a:spcBef>
              <a:buSzPct val="100000"/>
              <a:defRPr sz="3366">
                <a:latin typeface="Arial"/>
                <a:ea typeface="Arial"/>
                <a:cs typeface="Arial"/>
                <a:sym typeface="Arial"/>
              </a:defRPr>
            </a:pPr>
            <a:r>
              <a:t>HV-drawing (downward, planar, grid, straight-line and orthogonal)</a:t>
            </a:r>
          </a:p>
          <a:p>
            <a:pPr marL="480917" indent="-480917" defTabSz="1287475">
              <a:spcBef>
                <a:spcPts val="1200"/>
              </a:spcBef>
              <a:buSzPct val="100000"/>
              <a:defRPr sz="3366">
                <a:latin typeface="Arial"/>
                <a:ea typeface="Arial"/>
                <a:cs typeface="Arial"/>
                <a:sym typeface="Arial"/>
              </a:defRPr>
            </a:pPr>
            <a:r>
              <a:t>Not order preserving!</a:t>
            </a:r>
          </a:p>
          <a:p>
            <a:pPr marL="480917" indent="-480917" defTabSz="1287475">
              <a:spcBef>
                <a:spcPts val="1200"/>
              </a:spcBef>
              <a:buSzPct val="100000"/>
              <a:defRPr sz="3366">
                <a:latin typeface="Arial"/>
                <a:ea typeface="Arial"/>
                <a:cs typeface="Arial"/>
                <a:sym typeface="Arial"/>
              </a:defRPr>
            </a:pPr>
            <a:r>
              <a:t>Width is at most </a:t>
            </a:r>
          </a:p>
          <a:p>
            <a:pPr lvl="1" marL="848677" indent="-396049" defTabSz="1287475">
              <a:spcBef>
                <a:spcPts val="1200"/>
              </a:spcBef>
              <a:buSzPct val="100000"/>
              <a:buChar char="–"/>
              <a:defRPr i="1" sz="2772">
                <a:solidFill>
                  <a:srgbClr val="009999"/>
                </a:solidFill>
                <a:latin typeface="Arial"/>
                <a:ea typeface="Arial"/>
                <a:cs typeface="Arial"/>
                <a:sym typeface="Arial"/>
              </a:defRPr>
            </a:pPr>
            <a:r>
              <a:t>n </a:t>
            </a:r>
            <a:r>
              <a:rPr sz="2673"/>
              <a:t>– </a:t>
            </a:r>
            <a:r>
              <a:rPr i="0"/>
              <a:t>1</a:t>
            </a:r>
          </a:p>
          <a:p>
            <a:pPr marL="480917" indent="-480917" defTabSz="1287475">
              <a:spcBef>
                <a:spcPts val="1200"/>
              </a:spcBef>
              <a:buSzPct val="100000"/>
              <a:defRPr sz="3366">
                <a:latin typeface="Arial"/>
                <a:ea typeface="Arial"/>
                <a:cs typeface="Arial"/>
                <a:sym typeface="Arial"/>
              </a:defRPr>
            </a:pPr>
            <a:r>
              <a:t>Height is at most </a:t>
            </a:r>
          </a:p>
          <a:p>
            <a:pPr lvl="1" marL="848677" indent="-396049" defTabSz="1287475">
              <a:spcBef>
                <a:spcPts val="1200"/>
              </a:spcBef>
              <a:buSzPct val="100000"/>
              <a:buChar char="–"/>
              <a:defRPr i="1" sz="2772">
                <a:solidFill>
                  <a:srgbClr val="009999"/>
                </a:solidFill>
                <a:latin typeface="Arial"/>
                <a:ea typeface="Arial"/>
                <a:cs typeface="Arial"/>
                <a:sym typeface="Arial"/>
              </a:defRPr>
            </a:pPr>
            <a:r>
              <a:rPr i="0"/>
              <a:t>log </a:t>
            </a:r>
            <a:r>
              <a:t>n</a:t>
            </a:r>
          </a:p>
          <a:p>
            <a:pPr lvl="1" marL="848677" indent="-396049" defTabSz="1287475">
              <a:spcBef>
                <a:spcPts val="1200"/>
              </a:spcBef>
              <a:buSzPct val="100000"/>
              <a:buChar char="–"/>
              <a:defRPr sz="2772">
                <a:latin typeface="Arial"/>
                <a:ea typeface="Arial"/>
                <a:cs typeface="Arial"/>
                <a:sym typeface="Arial"/>
              </a:defRPr>
            </a:pPr>
            <a:r>
              <a:t>The larger subtree is always placed to the right</a:t>
            </a:r>
          </a:p>
          <a:p>
            <a:pPr lvl="1" marL="848677" indent="-396049" defTabSz="1287475">
              <a:spcBef>
                <a:spcPts val="1200"/>
              </a:spcBef>
              <a:buSzPct val="100000"/>
              <a:buChar char="–"/>
              <a:defRPr sz="2772">
                <a:latin typeface="Arial"/>
                <a:ea typeface="Arial"/>
                <a:cs typeface="Arial"/>
                <a:sym typeface="Arial"/>
              </a:defRPr>
            </a:pPr>
            <a:r>
              <a:t>The size of parent subtree is at least twice the size of vertical child subtree</a:t>
            </a:r>
          </a:p>
          <a:p>
            <a:pPr marL="480917" indent="-480917" defTabSz="1287475">
              <a:spcBef>
                <a:spcPts val="1200"/>
              </a:spcBef>
              <a:buSzPct val="100000"/>
              <a:defRPr sz="3366">
                <a:latin typeface="Arial"/>
                <a:ea typeface="Arial"/>
                <a:cs typeface="Arial"/>
                <a:sym typeface="Arial"/>
              </a:defRPr>
            </a:pPr>
            <a:r>
              <a:t>Area </a:t>
            </a:r>
            <a:r>
              <a:rPr i="1">
                <a:solidFill>
                  <a:srgbClr val="009999"/>
                </a:solidFill>
              </a:rPr>
              <a:t>O</a:t>
            </a:r>
            <a:r>
              <a:rPr>
                <a:solidFill>
                  <a:srgbClr val="009999"/>
                </a:solidFill>
              </a:rPr>
              <a:t>(</a:t>
            </a:r>
            <a:r>
              <a:rPr i="1">
                <a:solidFill>
                  <a:srgbClr val="009999"/>
                </a:solidFill>
              </a:rPr>
              <a:t>n </a:t>
            </a:r>
            <a:r>
              <a:rPr>
                <a:solidFill>
                  <a:srgbClr val="009999"/>
                </a:solidFill>
              </a:rPr>
              <a:t>log </a:t>
            </a:r>
            <a:r>
              <a:rPr i="1">
                <a:solidFill>
                  <a:srgbClr val="009999"/>
                </a:solidFill>
              </a:rPr>
              <a:t>n</a:t>
            </a:r>
            <a:r>
              <a:rPr>
                <a:solidFill>
                  <a:srgbClr val="009999"/>
                </a:solidFill>
              </a:rP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6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66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66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667">
                                            <p:txEl>
                                              <p:pRg st="5" end="5"/>
                                            </p:txEl>
                                          </p:spTgt>
                                        </p:tgtEl>
                                        <p:attrNameLst>
                                          <p:attrName>style.visibility</p:attrName>
                                        </p:attrNameLst>
                                      </p:cBhvr>
                                      <p:to>
                                        <p:strVal val="visible"/>
                                      </p:to>
                                    </p:set>
                                  </p:childTnLst>
                                </p:cTn>
                              </p:par>
                            </p:childTnLst>
                          </p:cTn>
                        </p:par>
                        <p:par>
                          <p:cTn id="19" fill="hold">
                            <p:stCondLst>
                              <p:cond delay="0"/>
                            </p:stCondLst>
                            <p:childTnLst>
                              <p:par>
                                <p:cTn id="20" presetClass="entr" nodeType="afterEffect" presetSubtype="0" presetID="1" grpId="1" fill="hold">
                                  <p:stCondLst>
                                    <p:cond delay="0"/>
                                  </p:stCondLst>
                                  <p:iterate type="el" backwards="0">
                                    <p:tmAbs val="0"/>
                                  </p:iterate>
                                  <p:childTnLst>
                                    <p:set>
                                      <p:cBhvr>
                                        <p:cTn id="21" fill="hold"/>
                                        <p:tgtEl>
                                          <p:spTgt spid="667">
                                            <p:txEl>
                                              <p:pRg st="6" end="6"/>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Class="entr" nodeType="clickEffect" presetSubtype="0" presetID="1" grpId="1" fill="hold">
                                  <p:stCondLst>
                                    <p:cond delay="0"/>
                                  </p:stCondLst>
                                  <p:iterate type="el" backwards="0">
                                    <p:tmAbs val="0"/>
                                  </p:iterate>
                                  <p:childTnLst>
                                    <p:set>
                                      <p:cBhvr>
                                        <p:cTn id="25" fill="hold"/>
                                        <p:tgtEl>
                                          <p:spTgt spid="667">
                                            <p:txEl>
                                              <p:pRg st="7" end="7"/>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Class="entr" nodeType="clickEffect" presetSubtype="0" presetID="1" grpId="1" fill="hold">
                                  <p:stCondLst>
                                    <p:cond delay="0"/>
                                  </p:stCondLst>
                                  <p:iterate type="el" backwards="0">
                                    <p:tmAbs val="0"/>
                                  </p:iterate>
                                  <p:childTnLst>
                                    <p:set>
                                      <p:cBhvr>
                                        <p:cTn id="29" fill="hold"/>
                                        <p:tgtEl>
                                          <p:spTgt spid="667">
                                            <p:txEl>
                                              <p:pRg st="8" end="8"/>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667" grpId="1"/>
    </p:bldLst>
  </p:timing>
</p:sld>
</file>

<file path=ppt/slides/slide4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669" name="image.png" descr="image.png"/>
          <p:cNvPicPr>
            <a:picLocks noChangeAspect="1"/>
          </p:cNvPicPr>
          <p:nvPr/>
        </p:nvPicPr>
        <p:blipFill>
          <a:blip r:embed="rId2">
            <a:extLst/>
          </a:blip>
          <a:stretch>
            <a:fillRect/>
          </a:stretch>
        </p:blipFill>
        <p:spPr>
          <a:xfrm>
            <a:off x="5969564" y="2492586"/>
            <a:ext cx="6152445" cy="6362419"/>
          </a:xfrm>
          <a:prstGeom prst="rect">
            <a:avLst/>
          </a:prstGeom>
          <a:ln w="12700">
            <a:miter lim="400000"/>
          </a:ln>
        </p:spPr>
      </p:pic>
      <p:sp>
        <p:nvSpPr>
          <p:cNvPr id="670"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71" name="Area, Aspect Ratio"/>
          <p:cNvSpPr txBox="1"/>
          <p:nvPr>
            <p:ph type="title" idx="4294967295"/>
          </p:nvPr>
        </p:nvSpPr>
        <p:spPr>
          <a:xfrm>
            <a:off x="866986" y="404472"/>
            <a:ext cx="11270828" cy="1625601"/>
          </a:xfrm>
          <a:prstGeom prst="rect">
            <a:avLst/>
          </a:prstGeom>
        </p:spPr>
        <p:txBody>
          <a:bodyPr lIns="65023" tIns="65023" rIns="65023" bIns="65023"/>
          <a:lstStyle/>
          <a:p>
            <a:pPr defTabSz="1300480">
              <a:defRPr sz="5600">
                <a:latin typeface="Arial"/>
                <a:ea typeface="Arial"/>
                <a:cs typeface="Arial"/>
                <a:sym typeface="Arial"/>
              </a:defRPr>
            </a:pPr>
            <a:r>
              <a:t>A</a:t>
            </a:r>
            <a:r>
              <a:t>rea, Aspect Ratio</a:t>
            </a:r>
          </a:p>
        </p:txBody>
      </p:sp>
      <p:sp>
        <p:nvSpPr>
          <p:cNvPr id="672" name="Right-Heavy-HV-Tree-Draw…"/>
          <p:cNvSpPr txBox="1"/>
          <p:nvPr>
            <p:ph type="body" sz="half" idx="4294967295"/>
          </p:nvPr>
        </p:nvSpPr>
        <p:spPr>
          <a:xfrm>
            <a:off x="291886" y="2331155"/>
            <a:ext cx="5938147" cy="6685281"/>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Right-Heavy-HV-Tree-Draw</a:t>
            </a:r>
          </a:p>
          <a:p>
            <a:pPr lvl="1" marL="857250" indent="-400050" defTabSz="1300480">
              <a:spcBef>
                <a:spcPts val="1200"/>
              </a:spcBef>
              <a:buSzPct val="100000"/>
              <a:buChar char="–"/>
              <a:defRPr sz="2800">
                <a:latin typeface="Arial"/>
                <a:ea typeface="Arial"/>
                <a:cs typeface="Arial"/>
                <a:sym typeface="Arial"/>
              </a:defRPr>
            </a:pPr>
            <a:r>
              <a:t>Good area bound, but bad aspect ratio</a:t>
            </a:r>
          </a:p>
          <a:p>
            <a:pPr marL="485775" indent="-485775" defTabSz="1300480">
              <a:spcBef>
                <a:spcPts val="1200"/>
              </a:spcBef>
              <a:buSzPct val="100000"/>
              <a:defRPr sz="3400">
                <a:latin typeface="Arial"/>
                <a:ea typeface="Arial"/>
                <a:cs typeface="Arial"/>
                <a:sym typeface="Arial"/>
              </a:defRPr>
            </a:pPr>
            <a:r>
              <a:t>Better aspect ratio: </a:t>
            </a:r>
          </a:p>
          <a:p>
            <a:pPr lvl="1" marL="857250" indent="-400050" defTabSz="1300480">
              <a:spcBef>
                <a:spcPts val="1200"/>
              </a:spcBef>
              <a:buSzPct val="100000"/>
              <a:buChar char="–"/>
              <a:defRPr sz="2800">
                <a:latin typeface="Arial"/>
                <a:ea typeface="Arial"/>
                <a:cs typeface="Arial"/>
                <a:sym typeface="Arial"/>
              </a:defRPr>
            </a:pPr>
            <a:r>
              <a:t>use both vertical and horizontal combinations</a:t>
            </a:r>
          </a:p>
          <a:p>
            <a:pPr lvl="1" marL="857250" indent="-400050" defTabSz="1300480">
              <a:spcBef>
                <a:spcPts val="1200"/>
              </a:spcBef>
              <a:buSzPct val="100000"/>
              <a:buChar char="–"/>
              <a:defRPr sz="2800">
                <a:latin typeface="Arial"/>
                <a:ea typeface="Arial"/>
                <a:cs typeface="Arial"/>
                <a:sym typeface="Arial"/>
              </a:defRPr>
            </a:pPr>
            <a:r>
              <a:t>Alternating the combination</a:t>
            </a:r>
          </a:p>
          <a:p>
            <a:pPr lvl="2" marL="1219200" indent="-304800" defTabSz="1300480">
              <a:spcBef>
                <a:spcPts val="1200"/>
              </a:spcBef>
              <a:buSzPct val="100000"/>
              <a:defRPr sz="2400">
                <a:latin typeface="Arial"/>
                <a:ea typeface="Arial"/>
                <a:cs typeface="Arial"/>
                <a:sym typeface="Arial"/>
              </a:defRPr>
            </a:pPr>
            <a:r>
              <a:t>Odd level: horizontal, even level: vertical</a:t>
            </a:r>
          </a:p>
          <a:p>
            <a:pPr lvl="1" marL="857250" indent="-400050" defTabSz="1300480">
              <a:spcBef>
                <a:spcPts val="1200"/>
              </a:spcBef>
              <a:buSzPct val="100000"/>
              <a:buChar char="–"/>
              <a:defRPr i="1" sz="2800">
                <a:solidFill>
                  <a:srgbClr val="009999"/>
                </a:solidFill>
                <a:latin typeface="Arial"/>
                <a:ea typeface="Arial"/>
                <a:cs typeface="Arial"/>
                <a:sym typeface="Arial"/>
              </a:defRPr>
            </a:pPr>
            <a:r>
              <a:t>O</a:t>
            </a:r>
            <a:r>
              <a:rPr i="0"/>
              <a:t>(</a:t>
            </a:r>
            <a:r>
              <a:t>n</a:t>
            </a:r>
            <a:r>
              <a:rPr i="0"/>
              <a:t>)</a:t>
            </a:r>
            <a:r>
              <a:rPr i="0">
                <a:solidFill>
                  <a:srgbClr val="000000"/>
                </a:solidFill>
              </a:rPr>
              <a:t> area and constant aspect ratio</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72">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672">
                                            <p:txEl>
                                              <p:pRg st="0" end="0"/>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6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672">
                                            <p:txEl>
                                              <p:pRg st="2" end="2"/>
                                            </p:txEl>
                                          </p:spTgt>
                                        </p:tgtEl>
                                        <p:attrNameLst>
                                          <p:attrName>style.visibility</p:attrName>
                                        </p:attrNameLst>
                                      </p:cBhvr>
                                      <p:to>
                                        <p:strVal val="visible"/>
                                      </p:to>
                                    </p:set>
                                  </p:childTnLst>
                                </p:cTn>
                              </p:par>
                              <p:par>
                                <p:cTn id="15" presetClass="entr" nodeType="withEffect" presetSubtype="0" presetID="1" grpId="1" fill="hold">
                                  <p:stCondLst>
                                    <p:cond delay="0"/>
                                  </p:stCondLst>
                                  <p:iterate type="el" backwards="0">
                                    <p:tmAbs val="0"/>
                                  </p:iterate>
                                  <p:childTnLst>
                                    <p:set>
                                      <p:cBhvr>
                                        <p:cTn id="16" fill="hold"/>
                                        <p:tgtEl>
                                          <p:spTgt spid="672">
                                            <p:txEl>
                                              <p:pRg st="3" end="3"/>
                                            </p:txEl>
                                          </p:spTgt>
                                        </p:tgtEl>
                                        <p:attrNameLst>
                                          <p:attrName>style.visibility</p:attrName>
                                        </p:attrNameLst>
                                      </p:cBhvr>
                                      <p:to>
                                        <p:strVal val="visible"/>
                                      </p:to>
                                    </p:set>
                                  </p:childTnLst>
                                </p:cTn>
                              </p:par>
                              <p:par>
                                <p:cTn id="17" presetClass="entr" nodeType="withEffect" presetSubtype="0" presetID="1" grpId="1" fill="hold">
                                  <p:stCondLst>
                                    <p:cond delay="0"/>
                                  </p:stCondLst>
                                  <p:iterate type="el" backwards="0">
                                    <p:tmAbs val="0"/>
                                  </p:iterate>
                                  <p:childTnLst>
                                    <p:set>
                                      <p:cBhvr>
                                        <p:cTn id="18" fill="hold"/>
                                        <p:tgtEl>
                                          <p:spTgt spid="672">
                                            <p:txEl>
                                              <p:pRg st="4" end="4"/>
                                            </p:txEl>
                                          </p:spTgt>
                                        </p:tgtEl>
                                        <p:attrNameLst>
                                          <p:attrName>style.visibility</p:attrName>
                                        </p:attrNameLst>
                                      </p:cBhvr>
                                      <p:to>
                                        <p:strVal val="visible"/>
                                      </p:to>
                                    </p:set>
                                  </p:childTnLst>
                                </p:cTn>
                              </p:par>
                              <p:par>
                                <p:cTn id="19" presetClass="entr" nodeType="withEffect" presetSubtype="0" presetID="1" grpId="1" fill="hold">
                                  <p:stCondLst>
                                    <p:cond delay="0"/>
                                  </p:stCondLst>
                                  <p:iterate type="el" backwards="0">
                                    <p:tmAbs val="0"/>
                                  </p:iterate>
                                  <p:childTnLst>
                                    <p:set>
                                      <p:cBhvr>
                                        <p:cTn id="20" fill="hold"/>
                                        <p:tgtEl>
                                          <p:spTgt spid="672">
                                            <p:txEl>
                                              <p:pRg st="5" end="5"/>
                                            </p:txEl>
                                          </p:spTgt>
                                        </p:tgtEl>
                                        <p:attrNameLst>
                                          <p:attrName>style.visibility</p:attrName>
                                        </p:attrNameLst>
                                      </p:cBhvr>
                                      <p:to>
                                        <p:strVal val="visible"/>
                                      </p:to>
                                    </p:set>
                                  </p:childTnLst>
                                </p:cTn>
                              </p:par>
                              <p:par>
                                <p:cTn id="21" presetClass="entr" nodeType="withEffect" presetSubtype="0" presetID="1" grpId="1" fill="hold">
                                  <p:stCondLst>
                                    <p:cond delay="0"/>
                                  </p:stCondLst>
                                  <p:iterate type="el" backwards="0">
                                    <p:tmAbs val="0"/>
                                  </p:iterate>
                                  <p:childTnLst>
                                    <p:set>
                                      <p:cBhvr>
                                        <p:cTn id="22" fill="hold"/>
                                        <p:tgtEl>
                                          <p:spTgt spid="67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2" fill="hold">
                                  <p:stCondLst>
                                    <p:cond delay="0"/>
                                  </p:stCondLst>
                                  <p:iterate type="el" backwards="0">
                                    <p:tmAbs val="0"/>
                                  </p:iterate>
                                  <p:childTnLst>
                                    <p:set>
                                      <p:cBhvr>
                                        <p:cTn id="26" fill="hold"/>
                                        <p:tgtEl>
                                          <p:spTgt spid="6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69" grpId="2"/>
      <p:bldP build="p" bldLvl="1" animBg="1" rev="0" advAuto="0" spid="672" grpId="1"/>
    </p:bldLst>
  </p:timing>
</p:sld>
</file>

<file path=ppt/slides/slide4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74"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75" name="It is possible to construct an HV-drawing of a binary tree that is optimal with respect to area or perimeter in O(n2) time.…"/>
          <p:cNvSpPr txBox="1"/>
          <p:nvPr>
            <p:ph type="body" idx="4294967295"/>
          </p:nvPr>
        </p:nvSpPr>
        <p:spPr>
          <a:xfrm>
            <a:off x="650239" y="2275839"/>
            <a:ext cx="11704322" cy="4955824"/>
          </a:xfrm>
          <a:prstGeom prst="rect">
            <a:avLst/>
          </a:prstGeom>
        </p:spPr>
        <p:txBody>
          <a:bodyPr lIns="65023" tIns="65023" rIns="65023" bIns="65023" anchor="t"/>
          <a:lstStyle/>
          <a:p>
            <a:pPr marL="470458" indent="-470458" defTabSz="1274470">
              <a:spcBef>
                <a:spcPts val="1200"/>
              </a:spcBef>
              <a:buSzPct val="100000"/>
              <a:defRPr sz="3136">
                <a:latin typeface="Arial"/>
                <a:ea typeface="Arial"/>
                <a:cs typeface="Arial"/>
                <a:sym typeface="Arial"/>
              </a:defRPr>
            </a:pPr>
            <a:r>
              <a:t>It is possible to construct an HV-drawing of a binary tree that is optimal with respect to area or perimeter in </a:t>
            </a:r>
            <a:r>
              <a:rPr i="1">
                <a:solidFill>
                  <a:srgbClr val="009999"/>
                </a:solidFill>
              </a:rPr>
              <a:t>O</a:t>
            </a:r>
            <a:r>
              <a:rPr>
                <a:solidFill>
                  <a:srgbClr val="009999"/>
                </a:solidFill>
              </a:rPr>
              <a:t>(</a:t>
            </a:r>
            <a:r>
              <a:rPr i="1">
                <a:solidFill>
                  <a:srgbClr val="009999"/>
                </a:solidFill>
              </a:rPr>
              <a:t>n</a:t>
            </a:r>
            <a:r>
              <a:rPr baseline="30724" i="1">
                <a:solidFill>
                  <a:srgbClr val="009999"/>
                </a:solidFill>
              </a:rPr>
              <a:t>2</a:t>
            </a:r>
            <a:r>
              <a:rPr>
                <a:solidFill>
                  <a:srgbClr val="009999"/>
                </a:solidFill>
              </a:rPr>
              <a:t>)</a:t>
            </a:r>
            <a:r>
              <a:t> time.</a:t>
            </a:r>
          </a:p>
          <a:p>
            <a:pPr lvl="1" marL="821436" indent="-373380" defTabSz="1274470">
              <a:spcBef>
                <a:spcPts val="1200"/>
              </a:spcBef>
              <a:buSzPct val="100000"/>
              <a:buChar char="–"/>
              <a:defRPr sz="2744">
                <a:latin typeface="Arial"/>
                <a:ea typeface="Arial"/>
                <a:cs typeface="Arial"/>
                <a:sym typeface="Arial"/>
              </a:defRPr>
            </a:pPr>
            <a:r>
              <a:t>Use dynamic programming approach</a:t>
            </a:r>
          </a:p>
          <a:p>
            <a:pPr marL="470458" indent="-470458" defTabSz="1274470">
              <a:spcBef>
                <a:spcPts val="1200"/>
              </a:spcBef>
              <a:buSzPct val="100000"/>
              <a:defRPr sz="3136">
                <a:latin typeface="Arial"/>
                <a:ea typeface="Arial"/>
                <a:cs typeface="Arial"/>
                <a:sym typeface="Arial"/>
              </a:defRPr>
            </a:pPr>
            <a:r>
              <a:t>Right-Heavy-HV-Tree-Drawing can be extended to general rooted tree</a:t>
            </a:r>
          </a:p>
          <a:p>
            <a:pPr lvl="1" marL="840105" indent="-392049" defTabSz="1274470">
              <a:spcBef>
                <a:spcPts val="1200"/>
              </a:spcBef>
              <a:buSzPct val="100000"/>
              <a:buChar char="–"/>
              <a:defRPr sz="2744">
                <a:latin typeface="Arial"/>
                <a:ea typeface="Arial"/>
                <a:cs typeface="Arial"/>
                <a:sym typeface="Arial"/>
              </a:defRPr>
            </a:pPr>
            <a:r>
              <a:t>Downward, planar, grid, straight-line</a:t>
            </a:r>
          </a:p>
          <a:p>
            <a:pPr lvl="1" marL="840105" indent="-392049" defTabSz="1274470">
              <a:spcBef>
                <a:spcPts val="1200"/>
              </a:spcBef>
              <a:buSzPct val="100000"/>
              <a:buChar char="–"/>
              <a:defRPr sz="2744">
                <a:latin typeface="Arial"/>
                <a:ea typeface="Arial"/>
                <a:cs typeface="Arial"/>
                <a:sym typeface="Arial"/>
              </a:defRPr>
            </a:pPr>
            <a:r>
              <a:t>Area </a:t>
            </a:r>
            <a:r>
              <a:rPr i="1">
                <a:solidFill>
                  <a:srgbClr val="009999"/>
                </a:solidFill>
              </a:rPr>
              <a:t>O</a:t>
            </a:r>
            <a:r>
              <a:rPr>
                <a:solidFill>
                  <a:srgbClr val="009999"/>
                </a:solidFill>
              </a:rPr>
              <a:t>(</a:t>
            </a:r>
            <a:r>
              <a:rPr i="1">
                <a:solidFill>
                  <a:srgbClr val="009999"/>
                </a:solidFill>
              </a:rPr>
              <a:t>n </a:t>
            </a:r>
            <a:r>
              <a:rPr>
                <a:solidFill>
                  <a:srgbClr val="009999"/>
                </a:solidFill>
              </a:rPr>
              <a:t>log </a:t>
            </a:r>
            <a:r>
              <a:rPr i="1">
                <a:solidFill>
                  <a:srgbClr val="009999"/>
                </a:solidFill>
              </a:rPr>
              <a:t>n</a:t>
            </a:r>
            <a:r>
              <a:rPr>
                <a:solidFill>
                  <a:srgbClr val="009999"/>
                </a:solidFill>
              </a:rPr>
              <a:t>)</a:t>
            </a:r>
            <a:endParaRPr i="1">
              <a:solidFill>
                <a:srgbClr val="009999"/>
              </a:solidFill>
            </a:endParaRPr>
          </a:p>
          <a:p>
            <a:pPr lvl="1" marL="840105" indent="-392049" defTabSz="1274470">
              <a:spcBef>
                <a:spcPts val="1200"/>
              </a:spcBef>
              <a:buSzPct val="100000"/>
              <a:buChar char="–"/>
              <a:defRPr sz="2744">
                <a:latin typeface="Arial"/>
                <a:ea typeface="Arial"/>
                <a:cs typeface="Arial"/>
                <a:sym typeface="Arial"/>
              </a:defRPr>
            </a:pPr>
            <a:r>
              <a:t>Width is at most </a:t>
            </a:r>
            <a:r>
              <a:rPr i="1">
                <a:solidFill>
                  <a:srgbClr val="009999"/>
                </a:solidFill>
              </a:rPr>
              <a:t>n – </a:t>
            </a:r>
            <a:r>
              <a:rPr>
                <a:solidFill>
                  <a:srgbClr val="009999"/>
                </a:solidFill>
              </a:rPr>
              <a:t>1</a:t>
            </a:r>
            <a:endParaRPr i="1">
              <a:solidFill>
                <a:srgbClr val="009999"/>
              </a:solidFill>
            </a:endParaRPr>
          </a:p>
          <a:p>
            <a:pPr lvl="1" marL="840105" indent="-392049" defTabSz="1274470">
              <a:spcBef>
                <a:spcPts val="1200"/>
              </a:spcBef>
              <a:buSzPct val="100000"/>
              <a:buChar char="–"/>
              <a:defRPr sz="2744">
                <a:latin typeface="Arial"/>
                <a:ea typeface="Arial"/>
                <a:cs typeface="Arial"/>
                <a:sym typeface="Arial"/>
              </a:defRPr>
            </a:pPr>
            <a:r>
              <a:t>Height is at most </a:t>
            </a:r>
            <a:r>
              <a:rPr>
                <a:solidFill>
                  <a:srgbClr val="009999"/>
                </a:solidFill>
              </a:rPr>
              <a:t>log </a:t>
            </a:r>
            <a:r>
              <a:rPr i="1">
                <a:solidFill>
                  <a:srgbClr val="009999"/>
                </a:solidFill>
              </a:rPr>
              <a:t>n</a:t>
            </a:r>
          </a:p>
        </p:txBody>
      </p:sp>
      <p:sp>
        <p:nvSpPr>
          <p:cNvPr id="676" name="Optimization and Extension"/>
          <p:cNvSpPr txBox="1"/>
          <p:nvPr>
            <p:ph type="title" idx="4294967295"/>
          </p:nvPr>
        </p:nvSpPr>
        <p:spPr>
          <a:xfrm>
            <a:off x="866986" y="282401"/>
            <a:ext cx="11270828" cy="1625601"/>
          </a:xfrm>
          <a:prstGeom prst="rect">
            <a:avLst/>
          </a:prstGeom>
        </p:spPr>
        <p:txBody>
          <a:bodyPr lIns="65476" tIns="65476" rIns="65476" bIns="65476"/>
          <a:lstStyle>
            <a:lvl1pPr defTabSz="1300480">
              <a:defRPr sz="5600">
                <a:latin typeface="Arial"/>
                <a:ea typeface="Arial"/>
                <a:cs typeface="Arial"/>
                <a:sym typeface="Arial"/>
              </a:defRPr>
            </a:lvl1pPr>
          </a:lstStyle>
          <a:p>
            <a:pPr/>
            <a:r>
              <a:t>Optimization and Extension</a:t>
            </a:r>
          </a:p>
        </p:txBody>
      </p:sp>
      <p:grpSp>
        <p:nvGrpSpPr>
          <p:cNvPr id="686" name="Gruppieren"/>
          <p:cNvGrpSpPr/>
          <p:nvPr/>
        </p:nvGrpSpPr>
        <p:grpSpPr>
          <a:xfrm>
            <a:off x="6092839" y="6310488"/>
            <a:ext cx="6349775" cy="2045548"/>
            <a:chOff x="30525" y="30525"/>
            <a:chExt cx="6349774" cy="2045546"/>
          </a:xfrm>
        </p:grpSpPr>
        <p:sp>
          <p:nvSpPr>
            <p:cNvPr id="677" name="Linie"/>
            <p:cNvSpPr/>
            <p:nvPr/>
          </p:nvSpPr>
          <p:spPr>
            <a:xfrm>
              <a:off x="35813" y="32782"/>
              <a:ext cx="4086839"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78" name="Linie"/>
            <p:cNvSpPr/>
            <p:nvPr/>
          </p:nvSpPr>
          <p:spPr>
            <a:xfrm flipV="1">
              <a:off x="30525" y="35813"/>
              <a:ext cx="1" cy="101626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79" name="Rechteck"/>
            <p:cNvSpPr/>
            <p:nvPr/>
          </p:nvSpPr>
          <p:spPr>
            <a:xfrm>
              <a:off x="4127037" y="32782"/>
              <a:ext cx="2253263" cy="1740748"/>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80" name="Rechteck"/>
            <p:cNvSpPr/>
            <p:nvPr/>
          </p:nvSpPr>
          <p:spPr>
            <a:xfrm>
              <a:off x="31428" y="1053298"/>
              <a:ext cx="1535290" cy="1022774"/>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81" name="Rechteck"/>
            <p:cNvSpPr/>
            <p:nvPr/>
          </p:nvSpPr>
          <p:spPr>
            <a:xfrm>
              <a:off x="1876032" y="1055556"/>
              <a:ext cx="1022775" cy="767645"/>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82" name="Rechteck"/>
            <p:cNvSpPr/>
            <p:nvPr/>
          </p:nvSpPr>
          <p:spPr>
            <a:xfrm>
              <a:off x="3205864" y="1055556"/>
              <a:ext cx="767645" cy="512516"/>
            </a:xfrm>
            <a:prstGeom prst="rect">
              <a:avLst/>
            </a:prstGeom>
            <a:noFill/>
            <a:ln w="25400" cap="flat">
              <a:solidFill>
                <a:srgbClr val="000000"/>
              </a:solidFill>
              <a:prstDash val="lgDash"/>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83" name="Linie"/>
            <p:cNvSpPr/>
            <p:nvPr/>
          </p:nvSpPr>
          <p:spPr>
            <a:xfrm>
              <a:off x="31428" y="30525"/>
              <a:ext cx="1844605" cy="1025032"/>
            </a:xfrm>
            <a:prstGeom prst="line">
              <a:avLst/>
            </a:prstGeom>
            <a:noFill/>
            <a:ln w="12700" cap="flat">
              <a:solidFill>
                <a:srgbClr val="000000"/>
              </a:solidFill>
              <a:prstDash val="solid"/>
              <a:roun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84" name="Linie"/>
            <p:cNvSpPr/>
            <p:nvPr/>
          </p:nvSpPr>
          <p:spPr>
            <a:xfrm>
              <a:off x="31428" y="30525"/>
              <a:ext cx="3174437" cy="1025032"/>
            </a:xfrm>
            <a:prstGeom prst="line">
              <a:avLst/>
            </a:prstGeom>
            <a:noFill/>
            <a:ln w="12700" cap="flat">
              <a:solidFill>
                <a:srgbClr val="000000"/>
              </a:solidFill>
              <a:prstDash val="solid"/>
              <a:roun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85" name="Largest   subtree"/>
            <p:cNvSpPr txBox="1"/>
            <p:nvPr/>
          </p:nvSpPr>
          <p:spPr>
            <a:xfrm>
              <a:off x="4546984" y="448214"/>
              <a:ext cx="1328760" cy="8312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Largest  </a:t>
              </a:r>
              <a:br/>
              <a:r>
                <a:t>subtree</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75">
                                            <p:txEl>
                                              <p:pRg st="2" end="2"/>
                                            </p:txEl>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675">
                                            <p:txEl>
                                              <p:pRg st="3" end="3"/>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675">
                                            <p:txEl>
                                              <p:pRg st="4" end="4"/>
                                            </p:txEl>
                                          </p:spTgt>
                                        </p:tgtEl>
                                        <p:attrNameLst>
                                          <p:attrName>style.visibility</p:attrName>
                                        </p:attrNameLst>
                                      </p:cBhvr>
                                      <p:to>
                                        <p:strVal val="visible"/>
                                      </p:to>
                                    </p:set>
                                  </p:childTnLst>
                                </p:cTn>
                              </p:par>
                              <p:par>
                                <p:cTn id="11" presetClass="entr" nodeType="withEffect" presetSubtype="0" presetID="1" grpId="1" fill="hold">
                                  <p:stCondLst>
                                    <p:cond delay="0"/>
                                  </p:stCondLst>
                                  <p:iterate type="el" backwards="0">
                                    <p:tmAbs val="0"/>
                                  </p:iterate>
                                  <p:childTnLst>
                                    <p:set>
                                      <p:cBhvr>
                                        <p:cTn id="12" fill="hold"/>
                                        <p:tgtEl>
                                          <p:spTgt spid="675">
                                            <p:txEl>
                                              <p:pRg st="5" end="5"/>
                                            </p:txEl>
                                          </p:spTgt>
                                        </p:tgtEl>
                                        <p:attrNameLst>
                                          <p:attrName>style.visibility</p:attrName>
                                        </p:attrNameLst>
                                      </p:cBhvr>
                                      <p:to>
                                        <p:strVal val="visible"/>
                                      </p:to>
                                    </p:set>
                                  </p:childTnLst>
                                </p:cTn>
                              </p:par>
                              <p:par>
                                <p:cTn id="13" presetClass="entr" nodeType="withEffect" presetSubtype="0" presetID="1" grpId="1" fill="hold">
                                  <p:stCondLst>
                                    <p:cond delay="0"/>
                                  </p:stCondLst>
                                  <p:iterate type="el" backwards="0">
                                    <p:tmAbs val="0"/>
                                  </p:iterate>
                                  <p:childTnLst>
                                    <p:set>
                                      <p:cBhvr>
                                        <p:cTn id="14" fill="hold"/>
                                        <p:tgtEl>
                                          <p:spTgt spid="675">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2" fill="hold">
                                  <p:stCondLst>
                                    <p:cond delay="0"/>
                                  </p:stCondLst>
                                  <p:iterate type="el" backwards="0">
                                    <p:tmAbs val="0"/>
                                  </p:iterate>
                                  <p:childTnLst>
                                    <p:set>
                                      <p:cBhvr>
                                        <p:cTn id="18" fill="hold"/>
                                        <p:tgtEl>
                                          <p:spTgt spid="6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675" grpId="1"/>
      <p:bldP build="whole" bldLvl="1" animBg="1" rev="0" advAuto="0" spid="686" grpId="2"/>
    </p:bldLst>
  </p:timing>
</p:sld>
</file>

<file path=ppt/slides/slide4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8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89" name="Tree Drawing Algorithm Classe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Tree Drawing Algorithm Classes</a:t>
            </a:r>
          </a:p>
        </p:txBody>
      </p:sp>
      <p:sp>
        <p:nvSpPr>
          <p:cNvPr id="690" name="Layered Drawing…"/>
          <p:cNvSpPr txBox="1"/>
          <p:nvPr>
            <p:ph type="body" sz="half" idx="4294967295"/>
          </p:nvPr>
        </p:nvSpPr>
        <p:spPr>
          <a:xfrm>
            <a:off x="3226364" y="2521937"/>
            <a:ext cx="6702834" cy="5599290"/>
          </a:xfrm>
          <a:prstGeom prst="rect">
            <a:avLst/>
          </a:prstGeom>
        </p:spPr>
        <p:txBody>
          <a:bodyPr lIns="65023" tIns="65023" rIns="65023" bIns="65023" anchor="t"/>
          <a:lstStyle/>
          <a:p>
            <a:pPr marL="846666" indent="-846666" defTabSz="1300480">
              <a:spcBef>
                <a:spcPts val="1800"/>
              </a:spcBef>
              <a:buSzPct val="100000"/>
              <a:buAutoNum type="arabicPeriod" startAt="1"/>
              <a:defRPr sz="5000">
                <a:latin typeface="Arial"/>
                <a:ea typeface="Arial"/>
                <a:cs typeface="Arial"/>
                <a:sym typeface="Arial"/>
              </a:defRPr>
            </a:pPr>
            <a:r>
              <a:t>Layered Drawing</a:t>
            </a:r>
          </a:p>
          <a:p>
            <a:pPr marL="846666" indent="-846666" defTabSz="1300480">
              <a:spcBef>
                <a:spcPts val="1800"/>
              </a:spcBef>
              <a:buSzPct val="100000"/>
              <a:buAutoNum type="arabicPeriod" startAt="1"/>
              <a:defRPr sz="5000">
                <a:latin typeface="Arial"/>
                <a:ea typeface="Arial"/>
                <a:cs typeface="Arial"/>
                <a:sym typeface="Arial"/>
              </a:defRPr>
            </a:pPr>
            <a:r>
              <a:t>Radial Drawing</a:t>
            </a:r>
          </a:p>
          <a:p>
            <a:pPr marL="846666" indent="-846666" defTabSz="1300480">
              <a:spcBef>
                <a:spcPts val="1800"/>
              </a:spcBef>
              <a:buSzPct val="100000"/>
              <a:buAutoNum type="arabicPeriod" startAt="1"/>
              <a:defRPr sz="5000">
                <a:latin typeface="Arial"/>
                <a:ea typeface="Arial"/>
                <a:cs typeface="Arial"/>
                <a:sym typeface="Arial"/>
              </a:defRPr>
            </a:pPr>
            <a:r>
              <a:t>HV-Drawing</a:t>
            </a:r>
          </a:p>
          <a:p>
            <a:pPr marL="846666" indent="-846666" defTabSz="1300480">
              <a:spcBef>
                <a:spcPts val="1800"/>
              </a:spcBef>
              <a:buSzPct val="100000"/>
              <a:buAutoNum type="arabicPeriod" startAt="1"/>
              <a:defRPr sz="5000">
                <a:latin typeface="Arial"/>
                <a:ea typeface="Arial"/>
                <a:cs typeface="Arial"/>
                <a:sym typeface="Arial"/>
              </a:defRPr>
            </a:pPr>
            <a:r>
              <a:rPr b="1">
                <a:solidFill>
                  <a:srgbClr val="FF2600"/>
                </a:solidFill>
              </a:rPr>
              <a:t>Recursive Winding</a:t>
            </a:r>
          </a:p>
        </p:txBody>
      </p:sp>
      <p:sp>
        <p:nvSpPr>
          <p:cNvPr id="691" name="[Chan et al. '02] T. Chan, M. Goodrich, R. Kosarajub, R. Tamassia,  Optimizing area and aspect ratio in straight-line orthogonal tree drawings, Computational Geometry, vol. 23 (2002) 153–162"/>
          <p:cNvSpPr txBox="1"/>
          <p:nvPr/>
        </p:nvSpPr>
        <p:spPr>
          <a:xfrm>
            <a:off x="396684" y="7307636"/>
            <a:ext cx="12347017" cy="1435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2900"/>
            </a:pPr>
            <a:r>
              <a:t>[Chan et al. '02] T. Chan, M. Goodrich, R. Kosarajub, R. Tamassia, </a:t>
            </a:r>
            <a:br/>
            <a:r>
              <a:t>Optimizing area and aspect ratio in straight-line orthogonal tree drawings, </a:t>
            </a:r>
            <a:r>
              <a:rPr i="1">
                <a:latin typeface="Helvetica"/>
                <a:ea typeface="Helvetica"/>
                <a:cs typeface="Helvetica"/>
                <a:sym typeface="Helvetica"/>
              </a:rPr>
              <a:t>Computational Geometry</a:t>
            </a:r>
            <a:r>
              <a:t>, vol. 23 (2002) 153–162</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693"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694" name="Recursive Wind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Recursive Winding</a:t>
            </a:r>
          </a:p>
        </p:txBody>
      </p:sp>
      <p:sp>
        <p:nvSpPr>
          <p:cNvPr id="695" name="Similar to HV-drawing…"/>
          <p:cNvSpPr txBox="1"/>
          <p:nvPr>
            <p:ph type="body" sz="half" idx="4294967295"/>
          </p:nvPr>
        </p:nvSpPr>
        <p:spPr>
          <a:xfrm>
            <a:off x="650239" y="2275839"/>
            <a:ext cx="5743788" cy="6436926"/>
          </a:xfrm>
          <a:prstGeom prst="rect">
            <a:avLst/>
          </a:prstGeom>
        </p:spPr>
        <p:txBody>
          <a:bodyPr lIns="65023" tIns="65023" rIns="65023" bIns="65023" anchor="t"/>
          <a:lstStyle/>
          <a:p>
            <a:pPr marL="465364" indent="-465364" defTabSz="1300480">
              <a:spcBef>
                <a:spcPts val="1400"/>
              </a:spcBef>
              <a:buSzPct val="100000"/>
              <a:defRPr sz="3800">
                <a:latin typeface="Arial"/>
                <a:ea typeface="Arial"/>
                <a:cs typeface="Arial"/>
                <a:sym typeface="Arial"/>
              </a:defRPr>
            </a:pPr>
            <a:r>
              <a:t>Similar to HV-drawing</a:t>
            </a:r>
          </a:p>
          <a:p>
            <a:pPr lvl="1" marL="862012" indent="-404812" defTabSz="1300480">
              <a:spcBef>
                <a:spcPts val="1200"/>
              </a:spcBef>
              <a:buSzPct val="100000"/>
              <a:buChar char="–"/>
              <a:defRPr sz="3400">
                <a:latin typeface="Arial"/>
                <a:ea typeface="Arial"/>
                <a:cs typeface="Arial"/>
                <a:sym typeface="Arial"/>
              </a:defRPr>
            </a:pPr>
            <a:r>
              <a:t>For binary tree</a:t>
            </a:r>
          </a:p>
          <a:p>
            <a:pPr marL="465364" indent="-465364" defTabSz="1300480">
              <a:spcBef>
                <a:spcPts val="1400"/>
              </a:spcBef>
              <a:buSzPct val="100000"/>
              <a:defRPr sz="3800">
                <a:latin typeface="Arial"/>
                <a:ea typeface="Arial"/>
                <a:cs typeface="Arial"/>
                <a:sym typeface="Arial"/>
              </a:defRPr>
            </a:pPr>
            <a:r>
              <a:t>Produce planar downward straight-line grid drawing</a:t>
            </a:r>
          </a:p>
          <a:p>
            <a:pPr marL="465364" indent="-465364" defTabSz="1300480">
              <a:spcBef>
                <a:spcPts val="1400"/>
              </a:spcBef>
              <a:buSzPct val="100000"/>
              <a:defRPr sz="3800">
                <a:latin typeface="Arial"/>
                <a:ea typeface="Arial"/>
                <a:cs typeface="Arial"/>
                <a:sym typeface="Arial"/>
              </a:defRPr>
            </a:pPr>
            <a:r>
              <a:t>Constant aspect ratio</a:t>
            </a:r>
          </a:p>
          <a:p>
            <a:pPr marL="465364" indent="-465364" defTabSz="1300480">
              <a:spcBef>
                <a:spcPts val="1400"/>
              </a:spcBef>
              <a:buSzPct val="100000"/>
              <a:defRPr sz="3800" u="sng">
                <a:latin typeface="Arial"/>
                <a:ea typeface="Arial"/>
                <a:cs typeface="Arial"/>
                <a:sym typeface="Arial"/>
              </a:defRPr>
            </a:pPr>
            <a:r>
              <a:t>Almost</a:t>
            </a:r>
            <a:r>
              <a:rPr u="none"/>
              <a:t> linear area</a:t>
            </a:r>
          </a:p>
        </p:txBody>
      </p:sp>
      <p:grpSp>
        <p:nvGrpSpPr>
          <p:cNvPr id="712" name="Gruppieren"/>
          <p:cNvGrpSpPr/>
          <p:nvPr/>
        </p:nvGrpSpPr>
        <p:grpSpPr>
          <a:xfrm>
            <a:off x="7082649" y="3237653"/>
            <a:ext cx="5222241" cy="3585352"/>
            <a:chOff x="0" y="0"/>
            <a:chExt cx="5222240" cy="3585351"/>
          </a:xfrm>
        </p:grpSpPr>
        <p:sp>
          <p:nvSpPr>
            <p:cNvPr id="696" name="Rechteck"/>
            <p:cNvSpPr/>
            <p:nvPr/>
          </p:nvSpPr>
          <p:spPr>
            <a:xfrm>
              <a:off x="0" y="406400"/>
              <a:ext cx="1025032" cy="51477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697" name="T1"/>
            <p:cNvSpPr txBox="1"/>
            <p:nvPr/>
          </p:nvSpPr>
          <p:spPr>
            <a:xfrm>
              <a:off x="205457" y="399626"/>
              <a:ext cx="441943"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1</a:t>
              </a:r>
            </a:p>
          </p:txBody>
        </p:sp>
        <p:sp>
          <p:nvSpPr>
            <p:cNvPr id="698" name="Linie"/>
            <p:cNvSpPr/>
            <p:nvPr/>
          </p:nvSpPr>
          <p:spPr>
            <a:xfrm>
              <a:off x="0" y="103857"/>
              <a:ext cx="4501267" cy="1"/>
            </a:xfrm>
            <a:prstGeom prst="line">
              <a:avLst/>
            </a:prstGeom>
            <a:noFill/>
            <a:ln w="12700" cap="flat">
              <a:solidFill>
                <a:srgbClr val="000000"/>
              </a:solidFill>
              <a:prstDash val="solid"/>
              <a:roun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699" name="Linie"/>
            <p:cNvSpPr/>
            <p:nvPr/>
          </p:nvSpPr>
          <p:spPr>
            <a:xfrm flipV="1">
              <a:off x="-1" y="109115"/>
              <a:ext cx="2" cy="296543"/>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00" name="Rechteck"/>
            <p:cNvSpPr/>
            <p:nvPr/>
          </p:nvSpPr>
          <p:spPr>
            <a:xfrm>
              <a:off x="2149404" y="406400"/>
              <a:ext cx="1025032" cy="51477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01" name="Tk-2"/>
            <p:cNvSpPr txBox="1"/>
            <p:nvPr/>
          </p:nvSpPr>
          <p:spPr>
            <a:xfrm>
              <a:off x="2354862" y="399626"/>
              <a:ext cx="611210"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k-2</a:t>
              </a:r>
            </a:p>
          </p:txBody>
        </p:sp>
        <p:sp>
          <p:nvSpPr>
            <p:cNvPr id="702" name="Linie"/>
            <p:cNvSpPr/>
            <p:nvPr/>
          </p:nvSpPr>
          <p:spPr>
            <a:xfrm flipV="1">
              <a:off x="2149404" y="109115"/>
              <a:ext cx="1" cy="296543"/>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03" name="Rechteck"/>
            <p:cNvSpPr/>
            <p:nvPr/>
          </p:nvSpPr>
          <p:spPr>
            <a:xfrm rot="16200000">
              <a:off x="4302195" y="355599"/>
              <a:ext cx="1171788" cy="66830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04" name="Tk-1"/>
            <p:cNvSpPr txBox="1"/>
            <p:nvPr/>
          </p:nvSpPr>
          <p:spPr>
            <a:xfrm>
              <a:off x="4506524" y="410915"/>
              <a:ext cx="611210"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k-1</a:t>
              </a:r>
            </a:p>
          </p:txBody>
        </p:sp>
        <p:sp>
          <p:nvSpPr>
            <p:cNvPr id="705" name="Linie"/>
            <p:cNvSpPr/>
            <p:nvPr/>
          </p:nvSpPr>
          <p:spPr>
            <a:xfrm flipH="1">
              <a:off x="3994008" y="109115"/>
              <a:ext cx="1" cy="2445948"/>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06" name="Rechteck"/>
            <p:cNvSpPr/>
            <p:nvPr/>
          </p:nvSpPr>
          <p:spPr>
            <a:xfrm>
              <a:off x="921173" y="1228231"/>
              <a:ext cx="2664179" cy="1025032"/>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07" name="T’"/>
            <p:cNvSpPr txBox="1"/>
            <p:nvPr/>
          </p:nvSpPr>
          <p:spPr>
            <a:xfrm>
              <a:off x="2027484" y="1433688"/>
              <a:ext cx="396650" cy="4756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08" name="Rechteck"/>
            <p:cNvSpPr/>
            <p:nvPr/>
          </p:nvSpPr>
          <p:spPr>
            <a:xfrm>
              <a:off x="819573" y="2560320"/>
              <a:ext cx="3174437" cy="1025032"/>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09" name="T’’"/>
            <p:cNvSpPr txBox="1"/>
            <p:nvPr/>
          </p:nvSpPr>
          <p:spPr>
            <a:xfrm>
              <a:off x="2151662" y="2765777"/>
              <a:ext cx="458860" cy="4756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10" name="Linie"/>
            <p:cNvSpPr/>
            <p:nvPr/>
          </p:nvSpPr>
          <p:spPr>
            <a:xfrm>
              <a:off x="3590609" y="1228231"/>
              <a:ext cx="398143"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11" name="…"/>
            <p:cNvSpPr txBox="1"/>
            <p:nvPr/>
          </p:nvSpPr>
          <p:spPr>
            <a:xfrm>
              <a:off x="1126631" y="0"/>
              <a:ext cx="819574" cy="8458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spAutoFit/>
            </a:bodyPr>
            <a:lstStyle>
              <a:lvl1pPr algn="l" defTabSz="1300480">
                <a:spcBef>
                  <a:spcPts val="3000"/>
                </a:spcBef>
                <a:defRPr sz="5000">
                  <a:latin typeface="Arial"/>
                  <a:ea typeface="Arial"/>
                  <a:cs typeface="Arial"/>
                  <a:sym typeface="Arial"/>
                </a:defRPr>
              </a:lvl1pPr>
            </a:lstStyle>
            <a:p>
              <a:pPr/>
              <a:r>
                <a:t>…</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1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12" grpId="1"/>
    </p:bldLst>
  </p:timing>
</p:sld>
</file>

<file path=ppt/slides/slide4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14"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715" name="Recursive Wind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Recursive Winding</a:t>
            </a:r>
          </a:p>
        </p:txBody>
      </p:sp>
      <p:sp>
        <p:nvSpPr>
          <p:cNvPr id="716" name="Input: a binary tree with n vertices and l leaves.…"/>
          <p:cNvSpPr txBox="1"/>
          <p:nvPr>
            <p:ph type="body" idx="4294967295"/>
          </p:nvPr>
        </p:nvSpPr>
        <p:spPr>
          <a:xfrm>
            <a:off x="650239" y="2275839"/>
            <a:ext cx="11704322" cy="6436926"/>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Input: a binary tree with </a:t>
            </a:r>
            <a:r>
              <a:rPr i="1">
                <a:solidFill>
                  <a:srgbClr val="009999"/>
                </a:solidFill>
              </a:rPr>
              <a:t>n</a:t>
            </a:r>
            <a:r>
              <a:t> vertices and </a:t>
            </a:r>
            <a:r>
              <a:rPr i="1">
                <a:solidFill>
                  <a:srgbClr val="009999"/>
                </a:solidFill>
                <a:latin typeface="Script MT Bold"/>
                <a:ea typeface="Script MT Bold"/>
                <a:cs typeface="Script MT Bold"/>
                <a:sym typeface="Script MT Bold"/>
              </a:rPr>
              <a:t>l</a:t>
            </a:r>
            <a:r>
              <a:t> leaves.</a:t>
            </a:r>
          </a:p>
          <a:p>
            <a:pPr lvl="1" marL="862012" indent="-404812" defTabSz="1300480">
              <a:spcBef>
                <a:spcPts val="1200"/>
              </a:spcBef>
              <a:buSzPct val="100000"/>
              <a:buChar char="–"/>
              <a:defRPr i="1" sz="3400">
                <a:solidFill>
                  <a:srgbClr val="009999"/>
                </a:solidFill>
                <a:latin typeface="Arial"/>
                <a:ea typeface="Arial"/>
                <a:cs typeface="Arial"/>
                <a:sym typeface="Arial"/>
              </a:defRPr>
            </a:pPr>
            <a:r>
              <a:t>n = </a:t>
            </a:r>
            <a:r>
              <a:rPr i="0"/>
              <a:t>2</a:t>
            </a:r>
            <a:r>
              <a:rPr>
                <a:latin typeface="Script MT Bold"/>
                <a:ea typeface="Script MT Bold"/>
                <a:cs typeface="Script MT Bold"/>
                <a:sym typeface="Script MT Bold"/>
              </a:rPr>
              <a:t>l </a:t>
            </a:r>
            <a:r>
              <a:rPr sz="3300"/>
              <a:t>– </a:t>
            </a:r>
            <a:r>
              <a:rPr i="0"/>
              <a:t>1</a:t>
            </a:r>
            <a:r>
              <a:t> </a:t>
            </a:r>
          </a:p>
          <a:p>
            <a:pPr marL="485775" indent="-485775" defTabSz="1300480">
              <a:spcBef>
                <a:spcPts val="1200"/>
              </a:spcBef>
              <a:buSzPct val="100000"/>
              <a:defRPr sz="3400">
                <a:latin typeface="Arial"/>
                <a:ea typeface="Arial"/>
                <a:cs typeface="Arial"/>
                <a:sym typeface="Arial"/>
              </a:defRPr>
            </a:pPr>
            <a:r>
              <a:t>For a vertex </a:t>
            </a:r>
            <a:r>
              <a:rPr i="1">
                <a:solidFill>
                  <a:srgbClr val="009999"/>
                </a:solidFill>
              </a:rPr>
              <a:t>v</a:t>
            </a:r>
            <a:r>
              <a:t>:</a:t>
            </a:r>
          </a:p>
          <a:p>
            <a:pPr lvl="1" marL="857250" indent="-400050" defTabSz="1300480">
              <a:spcBef>
                <a:spcPts val="1200"/>
              </a:spcBef>
              <a:buSzPct val="100000"/>
              <a:buChar char="–"/>
              <a:defRPr i="1" sz="2800">
                <a:solidFill>
                  <a:srgbClr val="009999"/>
                </a:solidFill>
                <a:latin typeface="Arial"/>
                <a:ea typeface="Arial"/>
                <a:cs typeface="Arial"/>
                <a:sym typeface="Arial"/>
              </a:defRPr>
            </a:pPr>
            <a:r>
              <a:t>left</a:t>
            </a:r>
            <a:r>
              <a:rPr i="0"/>
              <a:t>(</a:t>
            </a:r>
            <a:r>
              <a:t>v</a:t>
            </a:r>
            <a:r>
              <a:rPr i="0"/>
              <a:t>)</a:t>
            </a:r>
            <a:r>
              <a:rPr i="0">
                <a:solidFill>
                  <a:srgbClr val="000000"/>
                </a:solidFill>
              </a:rPr>
              <a:t>: left child; </a:t>
            </a:r>
            <a:r>
              <a:t>right</a:t>
            </a:r>
            <a:r>
              <a:rPr i="0"/>
              <a:t>(</a:t>
            </a:r>
            <a:r>
              <a:t>v</a:t>
            </a:r>
            <a:r>
              <a:rPr i="0"/>
              <a:t>)</a:t>
            </a:r>
            <a:r>
              <a:rPr i="0">
                <a:solidFill>
                  <a:srgbClr val="000000"/>
                </a:solidFill>
              </a:rPr>
              <a:t>: right child</a:t>
            </a:r>
          </a:p>
          <a:p>
            <a:pPr lvl="1" marL="857250" indent="-400050" defTabSz="1300480">
              <a:spcBef>
                <a:spcPts val="1200"/>
              </a:spcBef>
              <a:buSzPct val="100000"/>
              <a:buChar char="–"/>
              <a:defRPr i="1" sz="2800">
                <a:solidFill>
                  <a:srgbClr val="009999"/>
                </a:solidFill>
                <a:latin typeface="Arial"/>
                <a:ea typeface="Arial"/>
                <a:cs typeface="Arial"/>
                <a:sym typeface="Arial"/>
              </a:defRPr>
            </a:pPr>
            <a:r>
              <a:t>T</a:t>
            </a:r>
            <a:r>
              <a:rPr i="0"/>
              <a:t>(</a:t>
            </a:r>
            <a:r>
              <a:t>v</a:t>
            </a:r>
            <a:r>
              <a:rPr i="0"/>
              <a:t>)</a:t>
            </a:r>
            <a:r>
              <a:rPr i="0">
                <a:solidFill>
                  <a:srgbClr val="000000"/>
                </a:solidFill>
              </a:rPr>
              <a:t>: subtree rooted at </a:t>
            </a:r>
            <a:r>
              <a:t>v</a:t>
            </a:r>
          </a:p>
          <a:p>
            <a:pPr lvl="1" marL="857250" indent="-400050" defTabSz="1300480">
              <a:spcBef>
                <a:spcPts val="1200"/>
              </a:spcBef>
              <a:buSzPct val="100000"/>
              <a:buChar char="–"/>
              <a:defRPr b="1" sz="2800">
                <a:solidFill>
                  <a:srgbClr val="009999"/>
                </a:solidFill>
                <a:latin typeface="Script MT Bold"/>
                <a:ea typeface="Script MT Bold"/>
                <a:cs typeface="Script MT Bold"/>
                <a:sym typeface="Script MT Bold"/>
              </a:defRPr>
            </a:pPr>
            <a:r>
              <a:rPr b="0" i="1"/>
              <a:t>l</a:t>
            </a:r>
            <a:r>
              <a:rPr b="0">
                <a:latin typeface="Arial"/>
                <a:ea typeface="Arial"/>
                <a:cs typeface="Arial"/>
                <a:sym typeface="Arial"/>
              </a:rPr>
              <a:t>(</a:t>
            </a:r>
            <a:r>
              <a:rPr b="0" i="1">
                <a:latin typeface="Arial"/>
                <a:ea typeface="Arial"/>
                <a:cs typeface="Arial"/>
                <a:sym typeface="Arial"/>
              </a:rPr>
              <a:t>v</a:t>
            </a:r>
            <a:r>
              <a:rPr b="0">
                <a:latin typeface="Arial"/>
                <a:ea typeface="Arial"/>
                <a:cs typeface="Arial"/>
                <a:sym typeface="Arial"/>
              </a:rPr>
              <a:t>)</a:t>
            </a:r>
            <a:r>
              <a:rPr b="0">
                <a:solidFill>
                  <a:srgbClr val="000000"/>
                </a:solidFill>
                <a:latin typeface="Arial"/>
                <a:ea typeface="Arial"/>
                <a:cs typeface="Arial"/>
                <a:sym typeface="Arial"/>
              </a:rPr>
              <a:t>: number of leaves in</a:t>
            </a:r>
            <a:r>
              <a:rPr b="0" i="1">
                <a:latin typeface="Arial"/>
                <a:ea typeface="Arial"/>
                <a:cs typeface="Arial"/>
                <a:sym typeface="Arial"/>
              </a:rPr>
              <a:t> T(v)</a:t>
            </a:r>
            <a:endParaRPr i="1"/>
          </a:p>
          <a:p>
            <a:pPr marL="485775" indent="-485775" defTabSz="1300480">
              <a:spcBef>
                <a:spcPts val="1200"/>
              </a:spcBef>
              <a:buSzPct val="100000"/>
              <a:defRPr sz="3400">
                <a:latin typeface="Arial"/>
                <a:ea typeface="Arial"/>
                <a:cs typeface="Arial"/>
                <a:sym typeface="Arial"/>
              </a:defRPr>
            </a:pPr>
            <a:r>
              <a:t>Recursive winding tree drawing</a:t>
            </a:r>
          </a:p>
          <a:p>
            <a:pPr lvl="1" marL="857250" indent="-400050" defTabSz="1300480">
              <a:spcBef>
                <a:spcPts val="1200"/>
              </a:spcBef>
              <a:buSzPct val="100000"/>
              <a:buChar char="–"/>
              <a:defRPr i="1" sz="2800">
                <a:solidFill>
                  <a:srgbClr val="009999"/>
                </a:solidFill>
                <a:latin typeface="Arial"/>
                <a:ea typeface="Arial"/>
                <a:cs typeface="Arial"/>
                <a:sym typeface="Arial"/>
              </a:defRPr>
            </a:pPr>
            <a:r>
              <a:t>H</a:t>
            </a:r>
            <a:r>
              <a:rPr i="0"/>
              <a:t>(</a:t>
            </a:r>
            <a:r>
              <a:rPr>
                <a:latin typeface="Script MT Bold"/>
                <a:ea typeface="Script MT Bold"/>
                <a:cs typeface="Script MT Bold"/>
                <a:sym typeface="Script MT Bold"/>
              </a:rPr>
              <a:t>l</a:t>
            </a:r>
            <a:r>
              <a:rPr i="0"/>
              <a:t>)</a:t>
            </a:r>
            <a:r>
              <a:rPr i="0">
                <a:solidFill>
                  <a:srgbClr val="000000"/>
                </a:solidFill>
              </a:rPr>
              <a:t>:</a:t>
            </a:r>
            <a:r>
              <a:t> </a:t>
            </a:r>
            <a:r>
              <a:rPr i="0">
                <a:solidFill>
                  <a:srgbClr val="000000"/>
                </a:solidFill>
              </a:rPr>
              <a:t>height of the drawing of</a:t>
            </a:r>
            <a:r>
              <a:t> T </a:t>
            </a:r>
            <a:r>
              <a:rPr i="0">
                <a:solidFill>
                  <a:srgbClr val="000000"/>
                </a:solidFill>
              </a:rPr>
              <a:t>with</a:t>
            </a:r>
            <a:r>
              <a:t> </a:t>
            </a:r>
            <a:r>
              <a:rPr>
                <a:latin typeface="Script MT Bold"/>
                <a:ea typeface="Script MT Bold"/>
                <a:cs typeface="Script MT Bold"/>
                <a:sym typeface="Script MT Bold"/>
              </a:rPr>
              <a:t>l</a:t>
            </a:r>
            <a:r>
              <a:t> </a:t>
            </a:r>
            <a:r>
              <a:rPr i="0">
                <a:solidFill>
                  <a:srgbClr val="000000"/>
                </a:solidFill>
              </a:rPr>
              <a:t>leaves</a:t>
            </a:r>
          </a:p>
          <a:p>
            <a:pPr lvl="1" marL="857250" indent="-400050" defTabSz="1300480">
              <a:spcBef>
                <a:spcPts val="1200"/>
              </a:spcBef>
              <a:buSzPct val="100000"/>
              <a:buChar char="–"/>
              <a:defRPr i="1" sz="2800">
                <a:solidFill>
                  <a:srgbClr val="009999"/>
                </a:solidFill>
                <a:latin typeface="Arial"/>
                <a:ea typeface="Arial"/>
                <a:cs typeface="Arial"/>
                <a:sym typeface="Arial"/>
              </a:defRPr>
            </a:pPr>
            <a:r>
              <a:t>W</a:t>
            </a:r>
            <a:r>
              <a:rPr i="0"/>
              <a:t>(</a:t>
            </a:r>
            <a:r>
              <a:rPr>
                <a:latin typeface="Script MT Bold"/>
                <a:ea typeface="Script MT Bold"/>
                <a:cs typeface="Script MT Bold"/>
                <a:sym typeface="Script MT Bold"/>
              </a:rPr>
              <a:t>l</a:t>
            </a:r>
            <a:r>
              <a:rPr i="0"/>
              <a:t>)</a:t>
            </a:r>
            <a:r>
              <a:rPr i="0">
                <a:solidFill>
                  <a:srgbClr val="000000"/>
                </a:solidFill>
              </a:rPr>
              <a:t>:</a:t>
            </a:r>
            <a:r>
              <a:t> </a:t>
            </a:r>
            <a:r>
              <a:rPr i="0">
                <a:solidFill>
                  <a:srgbClr val="000000"/>
                </a:solidFill>
              </a:rPr>
              <a:t>width of the drawing of</a:t>
            </a:r>
            <a:r>
              <a:t> T </a:t>
            </a:r>
            <a:r>
              <a:rPr i="0">
                <a:solidFill>
                  <a:srgbClr val="000000"/>
                </a:solidFill>
              </a:rPr>
              <a:t>with</a:t>
            </a:r>
            <a:r>
              <a:t> </a:t>
            </a:r>
            <a:r>
              <a:rPr>
                <a:latin typeface="Script MT Bold"/>
                <a:ea typeface="Script MT Bold"/>
                <a:cs typeface="Script MT Bold"/>
                <a:sym typeface="Script MT Bold"/>
              </a:rPr>
              <a:t>l</a:t>
            </a:r>
            <a:r>
              <a:t> </a:t>
            </a:r>
            <a:r>
              <a:rPr i="0">
                <a:solidFill>
                  <a:srgbClr val="000000"/>
                </a:solidFill>
              </a:rPr>
              <a:t>leaves</a:t>
            </a:r>
          </a:p>
          <a:p>
            <a:pPr lvl="1" marL="857250" indent="-400050" defTabSz="1300480">
              <a:spcBef>
                <a:spcPts val="1200"/>
              </a:spcBef>
              <a:buSzPct val="100000"/>
              <a:buChar char="–"/>
              <a:defRPr i="1" sz="2800">
                <a:solidFill>
                  <a:srgbClr val="009999"/>
                </a:solidFill>
                <a:latin typeface="Arial"/>
                <a:ea typeface="Arial"/>
                <a:cs typeface="Arial"/>
                <a:sym typeface="Arial"/>
              </a:defRPr>
            </a:pPr>
            <a:r>
              <a:t>t</a:t>
            </a:r>
            <a:r>
              <a:rPr i="0"/>
              <a:t>(</a:t>
            </a:r>
            <a:r>
              <a:rPr>
                <a:latin typeface="Script MT Bold"/>
                <a:ea typeface="Script MT Bold"/>
                <a:cs typeface="Script MT Bold"/>
                <a:sym typeface="Script MT Bold"/>
              </a:rPr>
              <a:t>l</a:t>
            </a:r>
            <a:r>
              <a:rPr i="0"/>
              <a:t>)</a:t>
            </a:r>
            <a:r>
              <a:rPr i="0">
                <a:solidFill>
                  <a:srgbClr val="000000"/>
                </a:solidFill>
              </a:rPr>
              <a:t>: running time</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1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719" name="Recursive Winding Tree Draw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Recursive Winding Tree Drawing</a:t>
            </a:r>
          </a:p>
        </p:txBody>
      </p:sp>
      <p:sp>
        <p:nvSpPr>
          <p:cNvPr id="720" name="Arrange the tree so that l(left(v)) ≤ l(right(v)) at every vertex v…"/>
          <p:cNvSpPr txBox="1"/>
          <p:nvPr>
            <p:ph type="body" idx="4294967295"/>
          </p:nvPr>
        </p:nvSpPr>
        <p:spPr>
          <a:xfrm>
            <a:off x="650239" y="2275839"/>
            <a:ext cx="11704322" cy="6436926"/>
          </a:xfrm>
          <a:prstGeom prst="rect">
            <a:avLst/>
          </a:prstGeom>
        </p:spPr>
        <p:txBody>
          <a:bodyPr lIns="65023" tIns="65023" rIns="65023" bIns="65023" anchor="t"/>
          <a:lstStyle/>
          <a:p>
            <a:pPr marL="485775" indent="-485775" defTabSz="1300480">
              <a:lnSpc>
                <a:spcPct val="90000"/>
              </a:lnSpc>
              <a:spcBef>
                <a:spcPts val="1200"/>
              </a:spcBef>
              <a:buSzPct val="100000"/>
              <a:defRPr sz="3400">
                <a:latin typeface="Arial"/>
                <a:ea typeface="Arial"/>
                <a:cs typeface="Arial"/>
                <a:sym typeface="Arial"/>
              </a:defRPr>
            </a:pPr>
            <a:r>
              <a:t>Arrange the tree so that </a:t>
            </a:r>
            <a:r>
              <a:rPr i="1">
                <a:solidFill>
                  <a:srgbClr val="009999"/>
                </a:solidFill>
              </a:rPr>
              <a:t>l</a:t>
            </a:r>
            <a:r>
              <a:rPr>
                <a:solidFill>
                  <a:srgbClr val="009999"/>
                </a:solidFill>
              </a:rPr>
              <a:t>(</a:t>
            </a:r>
            <a:r>
              <a:rPr i="1">
                <a:solidFill>
                  <a:srgbClr val="009999"/>
                </a:solidFill>
              </a:rPr>
              <a:t>left</a:t>
            </a:r>
            <a:r>
              <a:rPr>
                <a:solidFill>
                  <a:srgbClr val="009999"/>
                </a:solidFill>
              </a:rPr>
              <a:t>(</a:t>
            </a:r>
            <a:r>
              <a:rPr i="1">
                <a:solidFill>
                  <a:srgbClr val="009999"/>
                </a:solidFill>
              </a:rPr>
              <a:t>v</a:t>
            </a:r>
            <a:r>
              <a:rPr>
                <a:solidFill>
                  <a:srgbClr val="009999"/>
                </a:solidFill>
              </a:rPr>
              <a:t>))</a:t>
            </a:r>
            <a:r>
              <a:t> </a:t>
            </a:r>
            <a:r>
              <a:rPr>
                <a:solidFill>
                  <a:srgbClr val="009999"/>
                </a:solidFill>
              </a:rPr>
              <a:t>≤</a:t>
            </a:r>
            <a:r>
              <a:t> </a:t>
            </a:r>
            <a:r>
              <a:rPr i="1">
                <a:solidFill>
                  <a:srgbClr val="009999"/>
                </a:solidFill>
              </a:rPr>
              <a:t>l</a:t>
            </a:r>
            <a:r>
              <a:rPr>
                <a:solidFill>
                  <a:srgbClr val="009999"/>
                </a:solidFill>
              </a:rPr>
              <a:t>(</a:t>
            </a:r>
            <a:r>
              <a:rPr i="1">
                <a:solidFill>
                  <a:srgbClr val="009999"/>
                </a:solidFill>
              </a:rPr>
              <a:t>right</a:t>
            </a:r>
            <a:r>
              <a:rPr>
                <a:solidFill>
                  <a:srgbClr val="009999"/>
                </a:solidFill>
              </a:rPr>
              <a:t>(</a:t>
            </a:r>
            <a:r>
              <a:rPr i="1">
                <a:solidFill>
                  <a:srgbClr val="009999"/>
                </a:solidFill>
              </a:rPr>
              <a:t>v</a:t>
            </a:r>
            <a:r>
              <a:rPr>
                <a:solidFill>
                  <a:srgbClr val="009999"/>
                </a:solidFill>
              </a:rPr>
              <a:t>))</a:t>
            </a:r>
            <a:r>
              <a:rPr i="1">
                <a:solidFill>
                  <a:srgbClr val="009999"/>
                </a:solidFill>
              </a:rPr>
              <a:t> </a:t>
            </a:r>
            <a:r>
              <a:t>at every vertex </a:t>
            </a:r>
            <a:r>
              <a:rPr i="1">
                <a:solidFill>
                  <a:srgbClr val="009999"/>
                </a:solidFill>
              </a:rPr>
              <a:t>v</a:t>
            </a:r>
          </a:p>
          <a:p>
            <a:pPr marL="485775" indent="-485775" defTabSz="1300480">
              <a:lnSpc>
                <a:spcPct val="90000"/>
              </a:lnSpc>
              <a:spcBef>
                <a:spcPts val="1200"/>
              </a:spcBef>
              <a:buSzPct val="100000"/>
              <a:defRPr sz="3400">
                <a:latin typeface="Arial"/>
                <a:ea typeface="Arial"/>
                <a:cs typeface="Arial"/>
                <a:sym typeface="Arial"/>
              </a:defRPr>
            </a:pPr>
            <a:r>
              <a:t>Choose a parameter </a:t>
            </a:r>
            <a:r>
              <a:rPr i="1">
                <a:solidFill>
                  <a:srgbClr val="009999"/>
                </a:solidFill>
              </a:rPr>
              <a:t>A &gt; </a:t>
            </a:r>
            <a:r>
              <a:rPr>
                <a:solidFill>
                  <a:srgbClr val="009999"/>
                </a:solidFill>
              </a:rPr>
              <a:t>1</a:t>
            </a:r>
          </a:p>
          <a:p>
            <a:pPr marL="485775" indent="-485775" defTabSz="1300480">
              <a:lnSpc>
                <a:spcPct val="90000"/>
              </a:lnSpc>
              <a:spcBef>
                <a:spcPts val="1200"/>
              </a:spcBef>
              <a:buSzPct val="100000"/>
              <a:defRPr sz="3400">
                <a:latin typeface="Arial"/>
                <a:ea typeface="Arial"/>
                <a:cs typeface="Arial"/>
                <a:sym typeface="Arial"/>
              </a:defRPr>
            </a:pPr>
            <a:r>
              <a:t>If </a:t>
            </a:r>
            <a:r>
              <a:rPr i="1">
                <a:solidFill>
                  <a:srgbClr val="009999"/>
                </a:solidFill>
              </a:rPr>
              <a:t>l ≤ A</a:t>
            </a:r>
            <a:r>
              <a:t>, then draw the tree using right-heavy-HV-tree;</a:t>
            </a: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H</a:t>
            </a:r>
            <a:r>
              <a:rPr i="0"/>
              <a:t>(</a:t>
            </a:r>
            <a:r>
              <a:t>l</a:t>
            </a:r>
            <a:r>
              <a:rPr i="0"/>
              <a:t>)</a:t>
            </a:r>
            <a:r>
              <a:t> ≤ </a:t>
            </a:r>
            <a:r>
              <a:rPr i="0"/>
              <a:t>log</a:t>
            </a:r>
            <a:r>
              <a:rPr baseline="-19571"/>
              <a:t>2 </a:t>
            </a:r>
            <a:r>
              <a:t>l, W</a:t>
            </a:r>
            <a:r>
              <a:rPr i="0"/>
              <a:t>(</a:t>
            </a:r>
            <a:r>
              <a:t>l</a:t>
            </a:r>
            <a:r>
              <a:rPr i="0"/>
              <a:t>) </a:t>
            </a:r>
            <a:r>
              <a:t>≤ A, </a:t>
            </a:r>
            <a:r>
              <a:rPr i="0">
                <a:solidFill>
                  <a:srgbClr val="000000"/>
                </a:solidFill>
              </a:rPr>
              <a:t>and</a:t>
            </a:r>
            <a:r>
              <a:t> t</a:t>
            </a:r>
            <a:r>
              <a:rPr i="0"/>
              <a:t>(</a:t>
            </a:r>
            <a:r>
              <a:t>l</a:t>
            </a:r>
            <a:r>
              <a:rPr i="0"/>
              <a:t>) </a:t>
            </a:r>
            <a:r>
              <a:t>= O</a:t>
            </a:r>
            <a:r>
              <a:rPr i="0"/>
              <a:t>(</a:t>
            </a:r>
            <a:r>
              <a:t>A</a:t>
            </a:r>
            <a:r>
              <a:rPr i="0"/>
              <a:t>)</a:t>
            </a:r>
          </a:p>
          <a:p>
            <a:pPr marL="485775" indent="-485775" defTabSz="1300480">
              <a:lnSpc>
                <a:spcPct val="90000"/>
              </a:lnSpc>
              <a:spcBef>
                <a:spcPts val="1200"/>
              </a:spcBef>
              <a:buSzPct val="100000"/>
              <a:defRPr sz="3400">
                <a:latin typeface="Arial"/>
                <a:ea typeface="Arial"/>
                <a:cs typeface="Arial"/>
                <a:sym typeface="Arial"/>
              </a:defRPr>
            </a:pPr>
            <a:r>
              <a:t>If </a:t>
            </a:r>
            <a:r>
              <a:rPr i="1">
                <a:solidFill>
                  <a:srgbClr val="009999"/>
                </a:solidFill>
              </a:rPr>
              <a:t>l &gt; A</a:t>
            </a:r>
            <a:r>
              <a:t>, define a sequence </a:t>
            </a:r>
            <a:r>
              <a:rPr>
                <a:solidFill>
                  <a:srgbClr val="009999"/>
                </a:solidFill>
              </a:rPr>
              <a:t>{</a:t>
            </a:r>
            <a:r>
              <a:rPr i="1">
                <a:solidFill>
                  <a:srgbClr val="009999"/>
                </a:solidFill>
              </a:rPr>
              <a:t>v</a:t>
            </a:r>
            <a:r>
              <a:rPr baseline="-19411" i="1">
                <a:solidFill>
                  <a:srgbClr val="009999"/>
                </a:solidFill>
              </a:rPr>
              <a:t>i </a:t>
            </a:r>
            <a:r>
              <a:rPr>
                <a:solidFill>
                  <a:srgbClr val="009999"/>
                </a:solidFill>
              </a:rPr>
              <a:t>}</a:t>
            </a:r>
            <a:r>
              <a:t>: </a:t>
            </a:r>
            <a:br/>
            <a:r>
              <a:rPr i="1">
                <a:solidFill>
                  <a:srgbClr val="009999"/>
                </a:solidFill>
              </a:rPr>
              <a:t>v</a:t>
            </a:r>
            <a:r>
              <a:rPr baseline="-19411" i="1">
                <a:solidFill>
                  <a:srgbClr val="009999"/>
                </a:solidFill>
              </a:rPr>
              <a:t>1</a:t>
            </a:r>
            <a:r>
              <a:t> is the root and </a:t>
            </a:r>
            <a:br/>
            <a:r>
              <a:rPr i="1">
                <a:solidFill>
                  <a:srgbClr val="009999"/>
                </a:solidFill>
              </a:rPr>
              <a:t>v</a:t>
            </a:r>
            <a:r>
              <a:rPr baseline="-19411" i="1">
                <a:solidFill>
                  <a:srgbClr val="009999"/>
                </a:solidFill>
              </a:rPr>
              <a:t>i+</a:t>
            </a:r>
            <a:r>
              <a:rPr baseline="-19411">
                <a:solidFill>
                  <a:srgbClr val="009999"/>
                </a:solidFill>
              </a:rPr>
              <a:t>1</a:t>
            </a:r>
            <a:r>
              <a:rPr i="1">
                <a:solidFill>
                  <a:srgbClr val="009999"/>
                </a:solidFill>
              </a:rPr>
              <a:t> = right</a:t>
            </a:r>
            <a:r>
              <a:rPr>
                <a:solidFill>
                  <a:srgbClr val="009999"/>
                </a:solidFill>
              </a:rPr>
              <a:t>(</a:t>
            </a:r>
            <a:r>
              <a:rPr i="1">
                <a:solidFill>
                  <a:srgbClr val="009999"/>
                </a:solidFill>
              </a:rPr>
              <a:t>v</a:t>
            </a:r>
            <a:r>
              <a:rPr baseline="-19411" i="1">
                <a:solidFill>
                  <a:srgbClr val="009999"/>
                </a:solidFill>
              </a:rPr>
              <a:t>i</a:t>
            </a:r>
            <a:r>
              <a:rPr>
                <a:solidFill>
                  <a:srgbClr val="009999"/>
                </a:solidFill>
              </a:rPr>
              <a:t>)</a:t>
            </a:r>
            <a:r>
              <a:t> for </a:t>
            </a:r>
            <a:r>
              <a:rPr i="1">
                <a:solidFill>
                  <a:srgbClr val="009999"/>
                </a:solidFill>
              </a:rPr>
              <a:t>i = </a:t>
            </a:r>
            <a:r>
              <a:rPr>
                <a:solidFill>
                  <a:srgbClr val="009999"/>
                </a:solidFill>
              </a:rPr>
              <a:t>1, 2,…</a:t>
            </a:r>
          </a:p>
          <a:p>
            <a:pPr marL="485775" indent="-485775" defTabSz="1300480">
              <a:lnSpc>
                <a:spcPct val="90000"/>
              </a:lnSpc>
              <a:spcBef>
                <a:spcPts val="1200"/>
              </a:spcBef>
              <a:buSzPct val="100000"/>
              <a:defRPr sz="3400">
                <a:latin typeface="Arial"/>
                <a:ea typeface="Arial"/>
                <a:cs typeface="Arial"/>
                <a:sym typeface="Arial"/>
              </a:defRPr>
            </a:pPr>
            <a:r>
              <a:t>Let </a:t>
            </a:r>
            <a:r>
              <a:rPr i="1">
                <a:solidFill>
                  <a:srgbClr val="009999"/>
                </a:solidFill>
              </a:rPr>
              <a:t>k ≥ </a:t>
            </a:r>
            <a:r>
              <a:rPr>
                <a:solidFill>
                  <a:srgbClr val="009999"/>
                </a:solidFill>
              </a:rPr>
              <a:t>1</a:t>
            </a:r>
            <a:r>
              <a:t> be an index with </a:t>
            </a:r>
            <a:r>
              <a:rPr i="1">
                <a:solidFill>
                  <a:srgbClr val="009999"/>
                </a:solidFill>
              </a:rPr>
              <a:t>l</a:t>
            </a:r>
            <a:r>
              <a:rPr>
                <a:solidFill>
                  <a:srgbClr val="009999"/>
                </a:solidFill>
              </a:rPr>
              <a:t>(</a:t>
            </a:r>
            <a:r>
              <a:rPr i="1">
                <a:solidFill>
                  <a:srgbClr val="009999"/>
                </a:solidFill>
              </a:rPr>
              <a:t>v</a:t>
            </a:r>
            <a:r>
              <a:rPr baseline="-19411" i="1">
                <a:solidFill>
                  <a:srgbClr val="009999"/>
                </a:solidFill>
              </a:rPr>
              <a:t>k</a:t>
            </a:r>
            <a:r>
              <a:rPr>
                <a:solidFill>
                  <a:srgbClr val="009999"/>
                </a:solidFill>
              </a:rPr>
              <a:t>) </a:t>
            </a:r>
            <a:r>
              <a:rPr i="1">
                <a:solidFill>
                  <a:srgbClr val="009999"/>
                </a:solidFill>
              </a:rPr>
              <a:t>&gt; l –</a:t>
            </a:r>
            <a:r>
              <a:rPr b="1" i="1">
                <a:solidFill>
                  <a:srgbClr val="009999"/>
                </a:solidFill>
                <a:latin typeface="Script MT Bold"/>
                <a:ea typeface="Script MT Bold"/>
                <a:cs typeface="Script MT Bold"/>
                <a:sym typeface="Script MT Bold"/>
              </a:rPr>
              <a:t> </a:t>
            </a:r>
            <a:r>
              <a:rPr i="1">
                <a:solidFill>
                  <a:srgbClr val="009999"/>
                </a:solidFill>
              </a:rPr>
              <a:t>A</a:t>
            </a:r>
            <a:r>
              <a:t> and </a:t>
            </a:r>
            <a:r>
              <a:rPr i="1">
                <a:solidFill>
                  <a:srgbClr val="009999"/>
                </a:solidFill>
              </a:rPr>
              <a:t>l</a:t>
            </a:r>
            <a:r>
              <a:rPr>
                <a:solidFill>
                  <a:srgbClr val="009999"/>
                </a:solidFill>
              </a:rPr>
              <a:t>(</a:t>
            </a:r>
            <a:r>
              <a:rPr i="1">
                <a:solidFill>
                  <a:srgbClr val="009999"/>
                </a:solidFill>
              </a:rPr>
              <a:t>v</a:t>
            </a:r>
            <a:r>
              <a:rPr baseline="-19411" i="1">
                <a:solidFill>
                  <a:srgbClr val="009999"/>
                </a:solidFill>
              </a:rPr>
              <a:t>k+</a:t>
            </a:r>
            <a:r>
              <a:rPr baseline="-19411">
                <a:solidFill>
                  <a:srgbClr val="009999"/>
                </a:solidFill>
              </a:rPr>
              <a:t>1</a:t>
            </a:r>
            <a:r>
              <a:rPr>
                <a:solidFill>
                  <a:srgbClr val="009999"/>
                </a:solidFill>
              </a:rPr>
              <a:t>) </a:t>
            </a:r>
            <a:r>
              <a:rPr i="1">
                <a:solidFill>
                  <a:srgbClr val="009999"/>
                </a:solidFill>
              </a:rPr>
              <a:t>≤ l – A</a:t>
            </a:r>
          </a:p>
          <a:p>
            <a:pPr lvl="1" marL="857250" indent="-400050" defTabSz="1300480">
              <a:lnSpc>
                <a:spcPct val="90000"/>
              </a:lnSpc>
              <a:spcBef>
                <a:spcPts val="1200"/>
              </a:spcBef>
              <a:buSzPct val="100000"/>
              <a:buChar char="–"/>
              <a:defRPr sz="2800">
                <a:latin typeface="Arial"/>
                <a:ea typeface="Arial"/>
                <a:cs typeface="Arial"/>
                <a:sym typeface="Arial"/>
              </a:defRPr>
            </a:pPr>
            <a:r>
              <a:t>Such a </a:t>
            </a:r>
            <a:r>
              <a:rPr i="1">
                <a:solidFill>
                  <a:srgbClr val="009999"/>
                </a:solidFill>
              </a:rPr>
              <a:t>k</a:t>
            </a:r>
            <a:r>
              <a:t> can be found in </a:t>
            </a:r>
            <a:r>
              <a:rPr i="1">
                <a:solidFill>
                  <a:srgbClr val="009999"/>
                </a:solidFill>
              </a:rPr>
              <a:t>O</a:t>
            </a:r>
            <a:r>
              <a:rPr>
                <a:solidFill>
                  <a:srgbClr val="009999"/>
                </a:solidFill>
              </a:rPr>
              <a:t>(</a:t>
            </a:r>
            <a:r>
              <a:rPr i="1">
                <a:solidFill>
                  <a:srgbClr val="009999"/>
                </a:solidFill>
              </a:rPr>
              <a:t>k</a:t>
            </a:r>
            <a:r>
              <a:rPr>
                <a:solidFill>
                  <a:srgbClr val="009999"/>
                </a:solidFill>
              </a:rPr>
              <a:t>)</a:t>
            </a:r>
            <a:r>
              <a:t> time, since</a:t>
            </a:r>
            <a:r>
              <a:rPr b="1">
                <a:latin typeface="Script MT Bold"/>
                <a:ea typeface="Script MT Bold"/>
                <a:cs typeface="Script MT Bold"/>
                <a:sym typeface="Script MT Bold"/>
              </a:rPr>
              <a:t> </a:t>
            </a:r>
            <a:r>
              <a:rPr i="1">
                <a:solidFill>
                  <a:srgbClr val="009999"/>
                </a:solidFill>
              </a:rPr>
              <a:t>l</a:t>
            </a:r>
            <a:r>
              <a:rPr>
                <a:solidFill>
                  <a:srgbClr val="009999"/>
                </a:solidFill>
              </a:rPr>
              <a:t>(</a:t>
            </a:r>
            <a:r>
              <a:rPr i="1">
                <a:solidFill>
                  <a:srgbClr val="009999"/>
                </a:solidFill>
              </a:rPr>
              <a:t>v</a:t>
            </a:r>
            <a:r>
              <a:rPr baseline="-19571">
                <a:solidFill>
                  <a:srgbClr val="009999"/>
                </a:solidFill>
              </a:rPr>
              <a:t>1</a:t>
            </a:r>
            <a:r>
              <a:rPr>
                <a:solidFill>
                  <a:srgbClr val="009999"/>
                </a:solidFill>
              </a:rPr>
              <a:t>)</a:t>
            </a:r>
            <a:r>
              <a:t>, </a:t>
            </a:r>
            <a:r>
              <a:rPr i="1">
                <a:solidFill>
                  <a:srgbClr val="009999"/>
                </a:solidFill>
              </a:rPr>
              <a:t>l</a:t>
            </a:r>
            <a:r>
              <a:rPr>
                <a:solidFill>
                  <a:srgbClr val="009999"/>
                </a:solidFill>
              </a:rPr>
              <a:t>(</a:t>
            </a:r>
            <a:r>
              <a:rPr i="1">
                <a:solidFill>
                  <a:srgbClr val="009999"/>
                </a:solidFill>
              </a:rPr>
              <a:t>v</a:t>
            </a:r>
            <a:r>
              <a:rPr baseline="-19571">
                <a:solidFill>
                  <a:srgbClr val="009999"/>
                </a:solidFill>
              </a:rPr>
              <a:t>2</a:t>
            </a:r>
            <a:r>
              <a:rPr>
                <a:solidFill>
                  <a:srgbClr val="009999"/>
                </a:solidFill>
              </a:rPr>
              <a:t>)</a:t>
            </a:r>
            <a:r>
              <a:t>, … is a strictly decreasing order</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22"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723" name="Recursive Winding Tree Draw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Recursive Winding Tree Drawing</a:t>
            </a:r>
          </a:p>
        </p:txBody>
      </p:sp>
      <p:sp>
        <p:nvSpPr>
          <p:cNvPr id="724" name="Let Ti = T(left(vi)),  li = l(left(vi)) for i = 1,…,k–1…"/>
          <p:cNvSpPr txBox="1"/>
          <p:nvPr>
            <p:ph type="body" sz="half" idx="4294967295"/>
          </p:nvPr>
        </p:nvSpPr>
        <p:spPr>
          <a:xfrm>
            <a:off x="287483" y="2101991"/>
            <a:ext cx="5743788" cy="6436925"/>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Let </a:t>
            </a:r>
            <a:r>
              <a:rPr i="1">
                <a:solidFill>
                  <a:srgbClr val="009999"/>
                </a:solidFill>
              </a:rPr>
              <a:t>T</a:t>
            </a:r>
            <a:r>
              <a:rPr baseline="-19411" i="1">
                <a:solidFill>
                  <a:srgbClr val="009999"/>
                </a:solidFill>
              </a:rPr>
              <a:t>i </a:t>
            </a:r>
            <a:r>
              <a:rPr i="1">
                <a:solidFill>
                  <a:srgbClr val="009999"/>
                </a:solidFill>
              </a:rPr>
              <a:t>= T</a:t>
            </a:r>
            <a:r>
              <a:rPr>
                <a:solidFill>
                  <a:srgbClr val="009999"/>
                </a:solidFill>
              </a:rPr>
              <a:t>(</a:t>
            </a:r>
            <a:r>
              <a:rPr i="1">
                <a:solidFill>
                  <a:srgbClr val="009999"/>
                </a:solidFill>
              </a:rPr>
              <a:t>left</a:t>
            </a:r>
            <a:r>
              <a:rPr>
                <a:solidFill>
                  <a:srgbClr val="009999"/>
                </a:solidFill>
              </a:rPr>
              <a:t>(</a:t>
            </a:r>
            <a:r>
              <a:rPr i="1">
                <a:solidFill>
                  <a:srgbClr val="009999"/>
                </a:solidFill>
              </a:rPr>
              <a:t>v</a:t>
            </a:r>
            <a:r>
              <a:rPr baseline="-19411" i="1">
                <a:solidFill>
                  <a:srgbClr val="009999"/>
                </a:solidFill>
              </a:rPr>
              <a:t>i</a:t>
            </a:r>
            <a:r>
              <a:rPr>
                <a:solidFill>
                  <a:srgbClr val="009999"/>
                </a:solidFill>
              </a:rPr>
              <a:t>))</a:t>
            </a:r>
            <a:r>
              <a:t>, </a:t>
            </a:r>
            <a:br/>
            <a:r>
              <a:rPr i="1">
                <a:solidFill>
                  <a:srgbClr val="009999"/>
                </a:solidFill>
              </a:rPr>
              <a:t>l</a:t>
            </a:r>
            <a:r>
              <a:rPr baseline="-19411" i="1">
                <a:solidFill>
                  <a:srgbClr val="009999"/>
                </a:solidFill>
              </a:rPr>
              <a:t>i </a:t>
            </a:r>
            <a:r>
              <a:rPr i="1">
                <a:solidFill>
                  <a:srgbClr val="009999"/>
                </a:solidFill>
              </a:rPr>
              <a:t>= l</a:t>
            </a:r>
            <a:r>
              <a:rPr>
                <a:solidFill>
                  <a:srgbClr val="009999"/>
                </a:solidFill>
              </a:rPr>
              <a:t>(</a:t>
            </a:r>
            <a:r>
              <a:rPr i="1">
                <a:solidFill>
                  <a:srgbClr val="009999"/>
                </a:solidFill>
              </a:rPr>
              <a:t>left</a:t>
            </a:r>
            <a:r>
              <a:rPr>
                <a:solidFill>
                  <a:srgbClr val="009999"/>
                </a:solidFill>
              </a:rPr>
              <a:t>(</a:t>
            </a:r>
            <a:r>
              <a:rPr i="1">
                <a:solidFill>
                  <a:srgbClr val="009999"/>
                </a:solidFill>
              </a:rPr>
              <a:t>v</a:t>
            </a:r>
            <a:r>
              <a:rPr baseline="-19411" i="1">
                <a:solidFill>
                  <a:srgbClr val="009999"/>
                </a:solidFill>
              </a:rPr>
              <a:t>i</a:t>
            </a:r>
            <a:r>
              <a:rPr>
                <a:solidFill>
                  <a:srgbClr val="009999"/>
                </a:solidFill>
              </a:rPr>
              <a:t>))</a:t>
            </a:r>
            <a:r>
              <a:t> for </a:t>
            </a:r>
            <a:r>
              <a:rPr i="1">
                <a:solidFill>
                  <a:srgbClr val="009999"/>
                </a:solidFill>
              </a:rPr>
              <a:t>i = </a:t>
            </a:r>
            <a:r>
              <a:rPr>
                <a:solidFill>
                  <a:srgbClr val="009999"/>
                </a:solidFill>
              </a:rPr>
              <a:t>1,…,</a:t>
            </a:r>
            <a:r>
              <a:rPr i="1">
                <a:solidFill>
                  <a:srgbClr val="009999"/>
                </a:solidFill>
              </a:rPr>
              <a:t>k</a:t>
            </a:r>
            <a:r>
              <a:rPr>
                <a:solidFill>
                  <a:srgbClr val="009999"/>
                </a:solidFill>
              </a:rPr>
              <a:t>–1</a:t>
            </a:r>
            <a:endParaRPr i="1">
              <a:solidFill>
                <a:srgbClr val="009999"/>
              </a:solidFill>
            </a:endParaRPr>
          </a:p>
          <a:p>
            <a:pPr marL="485775" indent="-485775" defTabSz="1300480">
              <a:spcBef>
                <a:spcPts val="1200"/>
              </a:spcBef>
              <a:buSzPct val="100000"/>
              <a:defRPr sz="3400">
                <a:latin typeface="Arial"/>
                <a:ea typeface="Arial"/>
                <a:cs typeface="Arial"/>
                <a:sym typeface="Arial"/>
              </a:defRPr>
            </a:pPr>
            <a:r>
              <a:t>Let </a:t>
            </a:r>
            <a:r>
              <a:rPr i="1">
                <a:solidFill>
                  <a:srgbClr val="009999"/>
                </a:solidFill>
              </a:rPr>
              <a:t>T’ = T</a:t>
            </a:r>
            <a:r>
              <a:rPr>
                <a:solidFill>
                  <a:srgbClr val="009999"/>
                </a:solidFill>
              </a:rPr>
              <a:t>(</a:t>
            </a:r>
            <a:r>
              <a:rPr i="1">
                <a:solidFill>
                  <a:srgbClr val="009999"/>
                </a:solidFill>
              </a:rPr>
              <a:t>left</a:t>
            </a:r>
            <a:r>
              <a:rPr>
                <a:solidFill>
                  <a:srgbClr val="009999"/>
                </a:solidFill>
              </a:rPr>
              <a:t>(</a:t>
            </a:r>
            <a:r>
              <a:rPr i="1">
                <a:solidFill>
                  <a:srgbClr val="009999"/>
                </a:solidFill>
              </a:rPr>
              <a:t>v</a:t>
            </a:r>
            <a:r>
              <a:rPr baseline="-19411" i="1">
                <a:solidFill>
                  <a:srgbClr val="009999"/>
                </a:solidFill>
              </a:rPr>
              <a:t>k</a:t>
            </a:r>
            <a:r>
              <a:rPr>
                <a:solidFill>
                  <a:srgbClr val="009999"/>
                </a:solidFill>
              </a:rPr>
              <a:t>))</a:t>
            </a:r>
            <a:r>
              <a:t>, </a:t>
            </a:r>
            <a:br/>
            <a:r>
              <a:rPr i="1">
                <a:solidFill>
                  <a:srgbClr val="009999"/>
                </a:solidFill>
              </a:rPr>
              <a:t>T’’ = T</a:t>
            </a:r>
            <a:r>
              <a:rPr>
                <a:solidFill>
                  <a:srgbClr val="009999"/>
                </a:solidFill>
              </a:rPr>
              <a:t>(</a:t>
            </a:r>
            <a:r>
              <a:rPr i="1">
                <a:solidFill>
                  <a:srgbClr val="009999"/>
                </a:solidFill>
              </a:rPr>
              <a:t>right</a:t>
            </a:r>
            <a:r>
              <a:rPr>
                <a:solidFill>
                  <a:srgbClr val="009999"/>
                </a:solidFill>
              </a:rPr>
              <a:t>(</a:t>
            </a:r>
            <a:r>
              <a:rPr i="1">
                <a:solidFill>
                  <a:srgbClr val="009999"/>
                </a:solidFill>
              </a:rPr>
              <a:t>v</a:t>
            </a:r>
            <a:r>
              <a:rPr baseline="-19411" i="1">
                <a:solidFill>
                  <a:srgbClr val="009999"/>
                </a:solidFill>
              </a:rPr>
              <a:t>k</a:t>
            </a:r>
            <a:r>
              <a:rPr>
                <a:solidFill>
                  <a:srgbClr val="009999"/>
                </a:solidFill>
              </a:rPr>
              <a:t>))</a:t>
            </a:r>
            <a:r>
              <a:t>, </a:t>
            </a:r>
            <a:br/>
            <a:r>
              <a:rPr i="1">
                <a:solidFill>
                  <a:srgbClr val="009999"/>
                </a:solidFill>
              </a:rPr>
              <a:t>l’ = l</a:t>
            </a:r>
            <a:r>
              <a:rPr>
                <a:solidFill>
                  <a:srgbClr val="009999"/>
                </a:solidFill>
              </a:rPr>
              <a:t>(</a:t>
            </a:r>
            <a:r>
              <a:rPr i="1">
                <a:solidFill>
                  <a:srgbClr val="009999"/>
                </a:solidFill>
              </a:rPr>
              <a:t>left</a:t>
            </a:r>
            <a:r>
              <a:rPr>
                <a:solidFill>
                  <a:srgbClr val="009999"/>
                </a:solidFill>
              </a:rPr>
              <a:t>(</a:t>
            </a:r>
            <a:r>
              <a:rPr i="1">
                <a:solidFill>
                  <a:srgbClr val="009999"/>
                </a:solidFill>
              </a:rPr>
              <a:t>v</a:t>
            </a:r>
            <a:r>
              <a:rPr baseline="-19411" i="1">
                <a:solidFill>
                  <a:srgbClr val="009999"/>
                </a:solidFill>
              </a:rPr>
              <a:t>k</a:t>
            </a:r>
            <a:r>
              <a:rPr>
                <a:solidFill>
                  <a:srgbClr val="009999"/>
                </a:solidFill>
              </a:rPr>
              <a:t>))</a:t>
            </a:r>
            <a:r>
              <a:t>,</a:t>
            </a:r>
            <a:br/>
            <a:r>
              <a:rPr i="1">
                <a:solidFill>
                  <a:srgbClr val="009999"/>
                </a:solidFill>
              </a:rPr>
              <a:t>l’’ = l</a:t>
            </a:r>
            <a:r>
              <a:rPr>
                <a:solidFill>
                  <a:srgbClr val="009999"/>
                </a:solidFill>
              </a:rPr>
              <a:t>(</a:t>
            </a:r>
            <a:r>
              <a:rPr i="1">
                <a:solidFill>
                  <a:srgbClr val="009999"/>
                </a:solidFill>
              </a:rPr>
              <a:t>right</a:t>
            </a:r>
            <a:r>
              <a:rPr>
                <a:solidFill>
                  <a:srgbClr val="009999"/>
                </a:solidFill>
              </a:rPr>
              <a:t>(</a:t>
            </a:r>
            <a:r>
              <a:rPr i="1">
                <a:solidFill>
                  <a:srgbClr val="009999"/>
                </a:solidFill>
              </a:rPr>
              <a:t>v</a:t>
            </a:r>
            <a:r>
              <a:rPr baseline="-19411" i="1">
                <a:solidFill>
                  <a:srgbClr val="009999"/>
                </a:solidFill>
              </a:rPr>
              <a:t>k</a:t>
            </a:r>
            <a:r>
              <a:rPr>
                <a:solidFill>
                  <a:srgbClr val="009999"/>
                </a:solidFill>
              </a:rPr>
              <a:t>))</a:t>
            </a:r>
            <a:endParaRPr i="1">
              <a:solidFill>
                <a:srgbClr val="009999"/>
              </a:solidFill>
            </a:endParaRPr>
          </a:p>
          <a:p>
            <a:pPr marL="485775" indent="-485775" defTabSz="1300480">
              <a:spcBef>
                <a:spcPts val="1200"/>
              </a:spcBef>
              <a:buSzPct val="100000"/>
              <a:defRPr sz="3400">
                <a:latin typeface="Arial"/>
                <a:ea typeface="Arial"/>
                <a:cs typeface="Arial"/>
                <a:sym typeface="Arial"/>
              </a:defRPr>
            </a:pPr>
            <a:r>
              <a:t>Note that </a:t>
            </a:r>
          </a:p>
          <a:p>
            <a:pPr lvl="1" marL="857250" indent="-400050" defTabSz="1300480">
              <a:spcBef>
                <a:spcPts val="1200"/>
              </a:spcBef>
              <a:buSzPct val="100000"/>
              <a:buChar char="–"/>
              <a:defRPr b="1" sz="2800">
                <a:solidFill>
                  <a:srgbClr val="009999"/>
                </a:solidFill>
                <a:latin typeface="Script MT Bold"/>
                <a:ea typeface="Script MT Bold"/>
                <a:cs typeface="Script MT Bold"/>
                <a:sym typeface="Script MT Bold"/>
              </a:defRPr>
            </a:pPr>
            <a:r>
              <a:rPr b="0" i="1"/>
              <a:t>l</a:t>
            </a:r>
            <a:r>
              <a:rPr b="0" i="1">
                <a:latin typeface="Arial"/>
                <a:ea typeface="Arial"/>
                <a:cs typeface="Arial"/>
                <a:sym typeface="Arial"/>
              </a:rPr>
              <a:t>’ ≤ </a:t>
            </a:r>
            <a:r>
              <a:rPr b="0" i="1"/>
              <a:t>l</a:t>
            </a:r>
            <a:r>
              <a:rPr b="0" i="1">
                <a:latin typeface="Arial"/>
                <a:ea typeface="Arial"/>
                <a:cs typeface="Arial"/>
                <a:sym typeface="Arial"/>
              </a:rPr>
              <a:t>’’</a:t>
            </a:r>
            <a:r>
              <a:rPr b="0">
                <a:solidFill>
                  <a:srgbClr val="000000"/>
                </a:solidFill>
                <a:latin typeface="Arial"/>
                <a:ea typeface="Arial"/>
                <a:cs typeface="Arial"/>
                <a:sym typeface="Arial"/>
              </a:rPr>
              <a:t>, since </a:t>
            </a:r>
            <a:r>
              <a:rPr b="0" i="1">
                <a:latin typeface="Arial"/>
                <a:ea typeface="Arial"/>
                <a:cs typeface="Arial"/>
                <a:sym typeface="Arial"/>
              </a:rPr>
              <a:t>T</a:t>
            </a:r>
            <a:r>
              <a:rPr b="0">
                <a:solidFill>
                  <a:srgbClr val="000000"/>
                </a:solidFill>
                <a:latin typeface="Arial"/>
                <a:ea typeface="Arial"/>
                <a:cs typeface="Arial"/>
                <a:sym typeface="Arial"/>
              </a:rPr>
              <a:t> is right heavy</a:t>
            </a:r>
          </a:p>
          <a:p>
            <a:pPr lvl="1" marL="857250" indent="-400050" defTabSz="1300480">
              <a:spcBef>
                <a:spcPts val="1200"/>
              </a:spcBef>
              <a:buSzPct val="100000"/>
              <a:buChar char="–"/>
              <a:defRPr b="1" sz="2800">
                <a:solidFill>
                  <a:srgbClr val="009999"/>
                </a:solidFill>
                <a:latin typeface="Script MT Bold"/>
                <a:ea typeface="Script MT Bold"/>
                <a:cs typeface="Script MT Bold"/>
                <a:sym typeface="Script MT Bold"/>
              </a:defRPr>
            </a:pPr>
            <a:r>
              <a:rPr b="0" i="1"/>
              <a:t>l</a:t>
            </a:r>
            <a:r>
              <a:rPr b="0" baseline="-19571" i="1">
                <a:latin typeface="Arial"/>
                <a:ea typeface="Arial"/>
                <a:cs typeface="Arial"/>
                <a:sym typeface="Arial"/>
              </a:rPr>
              <a:t>1</a:t>
            </a:r>
            <a:r>
              <a:rPr b="0" i="1">
                <a:latin typeface="Arial"/>
                <a:ea typeface="Arial"/>
                <a:cs typeface="Arial"/>
                <a:sym typeface="Arial"/>
              </a:rPr>
              <a:t> + … + </a:t>
            </a:r>
            <a:r>
              <a:rPr b="0" i="1"/>
              <a:t>l</a:t>
            </a:r>
            <a:r>
              <a:rPr b="0" baseline="-19571" i="1">
                <a:latin typeface="Arial"/>
                <a:ea typeface="Arial"/>
                <a:cs typeface="Arial"/>
                <a:sym typeface="Arial"/>
              </a:rPr>
              <a:t>k-1</a:t>
            </a:r>
            <a:r>
              <a:rPr b="0" i="1">
                <a:latin typeface="Arial"/>
                <a:ea typeface="Arial"/>
                <a:cs typeface="Arial"/>
                <a:sym typeface="Arial"/>
              </a:rPr>
              <a:t> = </a:t>
            </a:r>
            <a:r>
              <a:rPr b="0" i="1"/>
              <a:t>l</a:t>
            </a:r>
            <a:r>
              <a:t> </a:t>
            </a:r>
            <a:r>
              <a:rPr b="0" i="1">
                <a:latin typeface="Arial"/>
                <a:ea typeface="Arial"/>
                <a:cs typeface="Arial"/>
                <a:sym typeface="Arial"/>
              </a:rPr>
              <a:t>- </a:t>
            </a:r>
            <a:r>
              <a:rPr b="0" i="1"/>
              <a:t>l</a:t>
            </a:r>
            <a:r>
              <a:rPr b="0">
                <a:latin typeface="Arial"/>
                <a:ea typeface="Arial"/>
                <a:cs typeface="Arial"/>
                <a:sym typeface="Arial"/>
              </a:rPr>
              <a:t>(</a:t>
            </a:r>
            <a:r>
              <a:rPr b="0" i="1">
                <a:latin typeface="Arial"/>
                <a:ea typeface="Arial"/>
                <a:cs typeface="Arial"/>
                <a:sym typeface="Arial"/>
              </a:rPr>
              <a:t>v</a:t>
            </a:r>
            <a:r>
              <a:rPr b="0" baseline="-19571" i="1">
                <a:latin typeface="Arial"/>
                <a:ea typeface="Arial"/>
                <a:cs typeface="Arial"/>
                <a:sym typeface="Arial"/>
              </a:rPr>
              <a:t>k</a:t>
            </a:r>
            <a:r>
              <a:rPr b="0">
                <a:latin typeface="Arial"/>
                <a:ea typeface="Arial"/>
                <a:cs typeface="Arial"/>
                <a:sym typeface="Arial"/>
              </a:rPr>
              <a:t>)</a:t>
            </a:r>
            <a:r>
              <a:rPr b="0" i="1">
                <a:latin typeface="Arial"/>
                <a:ea typeface="Arial"/>
                <a:cs typeface="Arial"/>
                <a:sym typeface="Arial"/>
              </a:rPr>
              <a:t> &lt; A</a:t>
            </a:r>
            <a:endParaRPr i="1"/>
          </a:p>
          <a:p>
            <a:pPr lvl="1" marL="857250" indent="-400050" defTabSz="1300480">
              <a:spcBef>
                <a:spcPts val="1200"/>
              </a:spcBef>
              <a:buSzPct val="100000"/>
              <a:buChar char="–"/>
              <a:defRPr i="1" sz="2800">
                <a:solidFill>
                  <a:srgbClr val="009999"/>
                </a:solidFill>
                <a:latin typeface="Arial"/>
                <a:ea typeface="Arial"/>
                <a:cs typeface="Arial"/>
                <a:sym typeface="Arial"/>
              </a:defRPr>
            </a:pPr>
            <a:r>
              <a:t>Max </a:t>
            </a:r>
            <a:r>
              <a:rPr i="0"/>
              <a:t>{</a:t>
            </a:r>
            <a:r>
              <a:t>l’, l’’</a:t>
            </a:r>
            <a:r>
              <a:rPr i="0"/>
              <a:t>} </a:t>
            </a:r>
            <a:r>
              <a:t>= l</a:t>
            </a:r>
            <a:r>
              <a:rPr i="0"/>
              <a:t>(</a:t>
            </a:r>
            <a:r>
              <a:t>v</a:t>
            </a:r>
            <a:r>
              <a:rPr baseline="-19571"/>
              <a:t>k+</a:t>
            </a:r>
            <a:r>
              <a:rPr baseline="-19571" i="0"/>
              <a:t>1</a:t>
            </a:r>
            <a:r>
              <a:rPr i="0"/>
              <a:t>) </a:t>
            </a:r>
            <a:r>
              <a:t>≤ l</a:t>
            </a:r>
            <a:r>
              <a:rPr b="1" i="0">
                <a:latin typeface="Script MT Bold"/>
                <a:ea typeface="Script MT Bold"/>
                <a:cs typeface="Script MT Bold"/>
                <a:sym typeface="Script MT Bold"/>
              </a:rPr>
              <a:t> –</a:t>
            </a:r>
            <a:r>
              <a:t>A</a:t>
            </a:r>
          </a:p>
        </p:txBody>
      </p:sp>
      <p:grpSp>
        <p:nvGrpSpPr>
          <p:cNvPr id="730" name="Gruppieren"/>
          <p:cNvGrpSpPr/>
          <p:nvPr/>
        </p:nvGrpSpPr>
        <p:grpSpPr>
          <a:xfrm>
            <a:off x="6093742" y="2101991"/>
            <a:ext cx="1908300" cy="1853636"/>
            <a:chOff x="0" y="0"/>
            <a:chExt cx="1908298" cy="1853635"/>
          </a:xfrm>
        </p:grpSpPr>
        <p:sp>
          <p:nvSpPr>
            <p:cNvPr id="725" name="Linie"/>
            <p:cNvSpPr/>
            <p:nvPr/>
          </p:nvSpPr>
          <p:spPr>
            <a:xfrm flipH="1">
              <a:off x="686059" y="526428"/>
              <a:ext cx="303153" cy="757882"/>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26" name="Linie"/>
            <p:cNvSpPr/>
            <p:nvPr/>
          </p:nvSpPr>
          <p:spPr>
            <a:xfrm>
              <a:off x="995203" y="524912"/>
              <a:ext cx="913096" cy="760914"/>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27" name="v1"/>
            <p:cNvSpPr txBox="1"/>
            <p:nvPr/>
          </p:nvSpPr>
          <p:spPr>
            <a:xfrm>
              <a:off x="991164" y="0"/>
              <a:ext cx="408159"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v</a:t>
              </a:r>
              <a:r>
                <a:rPr baseline="-20250"/>
                <a:t>1</a:t>
              </a:r>
            </a:p>
          </p:txBody>
        </p:sp>
        <p:sp>
          <p:nvSpPr>
            <p:cNvPr id="728" name="T1"/>
            <p:cNvSpPr txBox="1"/>
            <p:nvPr/>
          </p:nvSpPr>
          <p:spPr>
            <a:xfrm>
              <a:off x="0" y="1025031"/>
              <a:ext cx="441943"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1</a:t>
              </a:r>
            </a:p>
          </p:txBody>
        </p:sp>
        <p:sp>
          <p:nvSpPr>
            <p:cNvPr id="729" name="Dreieck"/>
            <p:cNvSpPr/>
            <p:nvPr/>
          </p:nvSpPr>
          <p:spPr>
            <a:xfrm>
              <a:off x="478649" y="1341120"/>
              <a:ext cx="410916" cy="512516"/>
            </a:xfrm>
            <a:prstGeom prst="triangl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grpSp>
        <p:nvGrpSpPr>
          <p:cNvPr id="736" name="Gruppieren"/>
          <p:cNvGrpSpPr/>
          <p:nvPr/>
        </p:nvGrpSpPr>
        <p:grpSpPr>
          <a:xfrm>
            <a:off x="7017173" y="2874151"/>
            <a:ext cx="1908299" cy="1853636"/>
            <a:chOff x="0" y="0"/>
            <a:chExt cx="1908298" cy="1853635"/>
          </a:xfrm>
        </p:grpSpPr>
        <p:sp>
          <p:nvSpPr>
            <p:cNvPr id="731" name="Linie"/>
            <p:cNvSpPr/>
            <p:nvPr/>
          </p:nvSpPr>
          <p:spPr>
            <a:xfrm flipH="1">
              <a:off x="686059" y="526428"/>
              <a:ext cx="303153" cy="757882"/>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32" name="Linie"/>
            <p:cNvSpPr/>
            <p:nvPr/>
          </p:nvSpPr>
          <p:spPr>
            <a:xfrm>
              <a:off x="995203" y="524912"/>
              <a:ext cx="913096" cy="760914"/>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33" name="v2"/>
            <p:cNvSpPr txBox="1"/>
            <p:nvPr/>
          </p:nvSpPr>
          <p:spPr>
            <a:xfrm>
              <a:off x="991164" y="0"/>
              <a:ext cx="408159"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v</a:t>
              </a:r>
              <a:r>
                <a:rPr baseline="-20250"/>
                <a:t>2</a:t>
              </a:r>
            </a:p>
          </p:txBody>
        </p:sp>
        <p:sp>
          <p:nvSpPr>
            <p:cNvPr id="734" name="T2"/>
            <p:cNvSpPr txBox="1"/>
            <p:nvPr/>
          </p:nvSpPr>
          <p:spPr>
            <a:xfrm>
              <a:off x="0" y="1025031"/>
              <a:ext cx="441943"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2</a:t>
              </a:r>
            </a:p>
          </p:txBody>
        </p:sp>
        <p:sp>
          <p:nvSpPr>
            <p:cNvPr id="735" name="Dreieck"/>
            <p:cNvSpPr/>
            <p:nvPr/>
          </p:nvSpPr>
          <p:spPr>
            <a:xfrm>
              <a:off x="478649" y="1341120"/>
              <a:ext cx="410916" cy="512516"/>
            </a:xfrm>
            <a:prstGeom prst="triangl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sp>
        <p:nvSpPr>
          <p:cNvPr id="737" name="…"/>
          <p:cNvSpPr txBox="1"/>
          <p:nvPr/>
        </p:nvSpPr>
        <p:spPr>
          <a:xfrm rot="2762410">
            <a:off x="8697640" y="4036123"/>
            <a:ext cx="853949" cy="932282"/>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algn="l" defTabSz="1300480">
              <a:spcBef>
                <a:spcPts val="3400"/>
              </a:spcBef>
              <a:defRPr sz="5600">
                <a:latin typeface="Arial"/>
                <a:ea typeface="Arial"/>
                <a:cs typeface="Arial"/>
                <a:sym typeface="Arial"/>
              </a:defRPr>
            </a:lvl1pPr>
          </a:lstStyle>
          <a:p>
            <a:pPr/>
            <a:r>
              <a:t>…</a:t>
            </a:r>
          </a:p>
        </p:txBody>
      </p:sp>
      <p:grpSp>
        <p:nvGrpSpPr>
          <p:cNvPr id="743" name="Gruppieren"/>
          <p:cNvGrpSpPr/>
          <p:nvPr/>
        </p:nvGrpSpPr>
        <p:grpSpPr>
          <a:xfrm>
            <a:off x="8550204" y="4447822"/>
            <a:ext cx="1908300" cy="1853637"/>
            <a:chOff x="0" y="0"/>
            <a:chExt cx="1908298" cy="1853635"/>
          </a:xfrm>
        </p:grpSpPr>
        <p:sp>
          <p:nvSpPr>
            <p:cNvPr id="738" name="Linie"/>
            <p:cNvSpPr/>
            <p:nvPr/>
          </p:nvSpPr>
          <p:spPr>
            <a:xfrm flipH="1">
              <a:off x="686059" y="526428"/>
              <a:ext cx="303153" cy="757882"/>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39" name="Linie"/>
            <p:cNvSpPr/>
            <p:nvPr/>
          </p:nvSpPr>
          <p:spPr>
            <a:xfrm>
              <a:off x="995203" y="524912"/>
              <a:ext cx="913096" cy="760914"/>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40" name="Vk-2"/>
            <p:cNvSpPr txBox="1"/>
            <p:nvPr/>
          </p:nvSpPr>
          <p:spPr>
            <a:xfrm>
              <a:off x="991164" y="0"/>
              <a:ext cx="628326"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V</a:t>
              </a:r>
              <a:r>
                <a:rPr baseline="-20250"/>
                <a:t>k-2</a:t>
              </a:r>
            </a:p>
          </p:txBody>
        </p:sp>
        <p:sp>
          <p:nvSpPr>
            <p:cNvPr id="741" name="Tk-2"/>
            <p:cNvSpPr txBox="1"/>
            <p:nvPr/>
          </p:nvSpPr>
          <p:spPr>
            <a:xfrm>
              <a:off x="0" y="1025031"/>
              <a:ext cx="611210"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k-2</a:t>
              </a:r>
            </a:p>
          </p:txBody>
        </p:sp>
        <p:sp>
          <p:nvSpPr>
            <p:cNvPr id="742" name="Dreieck"/>
            <p:cNvSpPr/>
            <p:nvPr/>
          </p:nvSpPr>
          <p:spPr>
            <a:xfrm>
              <a:off x="478649" y="1341120"/>
              <a:ext cx="410916" cy="512516"/>
            </a:xfrm>
            <a:prstGeom prst="triangl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grpSp>
        <p:nvGrpSpPr>
          <p:cNvPr id="749" name="Gruppieren"/>
          <p:cNvGrpSpPr/>
          <p:nvPr/>
        </p:nvGrpSpPr>
        <p:grpSpPr>
          <a:xfrm>
            <a:off x="9473635" y="5222240"/>
            <a:ext cx="1908300" cy="1853636"/>
            <a:chOff x="0" y="0"/>
            <a:chExt cx="1908298" cy="1853635"/>
          </a:xfrm>
        </p:grpSpPr>
        <p:sp>
          <p:nvSpPr>
            <p:cNvPr id="744" name="Linie"/>
            <p:cNvSpPr/>
            <p:nvPr/>
          </p:nvSpPr>
          <p:spPr>
            <a:xfrm flipH="1">
              <a:off x="686059" y="526428"/>
              <a:ext cx="303153" cy="757882"/>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45" name="Linie"/>
            <p:cNvSpPr/>
            <p:nvPr/>
          </p:nvSpPr>
          <p:spPr>
            <a:xfrm>
              <a:off x="995203" y="524912"/>
              <a:ext cx="913096" cy="760914"/>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46" name="Vk-1"/>
            <p:cNvSpPr txBox="1"/>
            <p:nvPr/>
          </p:nvSpPr>
          <p:spPr>
            <a:xfrm>
              <a:off x="991164" y="0"/>
              <a:ext cx="628326"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V</a:t>
              </a:r>
              <a:r>
                <a:rPr baseline="-20250"/>
                <a:t>k-1</a:t>
              </a:r>
            </a:p>
          </p:txBody>
        </p:sp>
        <p:sp>
          <p:nvSpPr>
            <p:cNvPr id="747" name="Tk-1"/>
            <p:cNvSpPr txBox="1"/>
            <p:nvPr/>
          </p:nvSpPr>
          <p:spPr>
            <a:xfrm>
              <a:off x="0" y="1025031"/>
              <a:ext cx="611210" cy="51911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k-1</a:t>
              </a:r>
            </a:p>
          </p:txBody>
        </p:sp>
        <p:sp>
          <p:nvSpPr>
            <p:cNvPr id="748" name="Dreieck"/>
            <p:cNvSpPr/>
            <p:nvPr/>
          </p:nvSpPr>
          <p:spPr>
            <a:xfrm>
              <a:off x="478649" y="1341120"/>
              <a:ext cx="410916" cy="512516"/>
            </a:xfrm>
            <a:prstGeom prst="triangle">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grpSp>
      <p:sp>
        <p:nvSpPr>
          <p:cNvPr id="750" name="Linie"/>
          <p:cNvSpPr/>
          <p:nvPr/>
        </p:nvSpPr>
        <p:spPr>
          <a:xfrm flipH="1">
            <a:off x="11083126" y="6520828"/>
            <a:ext cx="303153" cy="757882"/>
          </a:xfrm>
          <a:prstGeom prst="line">
            <a:avLst/>
          </a:prstGeom>
          <a:ln w="12700">
            <a:solidFill>
              <a:srgbClr val="000000"/>
            </a:solidFill>
            <a:headEnd type="oval"/>
            <a:tailEnd type="oval"/>
          </a:ln>
        </p:spPr>
        <p:txBody>
          <a:bodyPr lIns="65023" tIns="65023" rIns="65023" bIns="65023"/>
          <a:lstStyle/>
          <a:p>
            <a:pPr algn="l" defTabSz="1300480">
              <a:defRPr sz="3800">
                <a:latin typeface="Arial"/>
                <a:ea typeface="Arial"/>
                <a:cs typeface="Arial"/>
                <a:sym typeface="Arial"/>
              </a:defRPr>
            </a:pPr>
          </a:p>
        </p:txBody>
      </p:sp>
      <p:sp>
        <p:nvSpPr>
          <p:cNvPr id="751" name="Linie"/>
          <p:cNvSpPr/>
          <p:nvPr/>
        </p:nvSpPr>
        <p:spPr>
          <a:xfrm>
            <a:off x="11392269" y="6519312"/>
            <a:ext cx="913096" cy="760914"/>
          </a:xfrm>
          <a:prstGeom prst="line">
            <a:avLst/>
          </a:prstGeom>
          <a:ln w="12700">
            <a:solidFill>
              <a:srgbClr val="000000"/>
            </a:solidFill>
            <a:headEnd type="oval"/>
            <a:tailEnd type="oval"/>
          </a:ln>
        </p:spPr>
        <p:txBody>
          <a:bodyPr lIns="65023" tIns="65023" rIns="65023" bIns="65023"/>
          <a:lstStyle/>
          <a:p>
            <a:pPr algn="l" defTabSz="1300480">
              <a:defRPr sz="3800">
                <a:latin typeface="Arial"/>
                <a:ea typeface="Arial"/>
                <a:cs typeface="Arial"/>
                <a:sym typeface="Arial"/>
              </a:defRPr>
            </a:pPr>
          </a:p>
        </p:txBody>
      </p:sp>
      <p:sp>
        <p:nvSpPr>
          <p:cNvPr id="752" name="vk"/>
          <p:cNvSpPr txBox="1"/>
          <p:nvPr/>
        </p:nvSpPr>
        <p:spPr>
          <a:xfrm>
            <a:off x="11388231" y="5994400"/>
            <a:ext cx="396749" cy="519111"/>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p>
            <a:pPr algn="l" defTabSz="1300480">
              <a:spcBef>
                <a:spcPts val="1500"/>
              </a:spcBef>
              <a:defRPr sz="2400">
                <a:latin typeface="Arial"/>
                <a:ea typeface="Arial"/>
                <a:cs typeface="Arial"/>
                <a:sym typeface="Arial"/>
              </a:defRPr>
            </a:pPr>
            <a:r>
              <a:t>v</a:t>
            </a:r>
            <a:r>
              <a:rPr baseline="-20250"/>
              <a:t>k</a:t>
            </a:r>
          </a:p>
        </p:txBody>
      </p:sp>
      <p:sp>
        <p:nvSpPr>
          <p:cNvPr id="753" name="T’"/>
          <p:cNvSpPr txBox="1"/>
          <p:nvPr/>
        </p:nvSpPr>
        <p:spPr>
          <a:xfrm>
            <a:off x="10803466" y="7845777"/>
            <a:ext cx="396650" cy="475678"/>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algn="l" defTabSz="1300480">
              <a:spcBef>
                <a:spcPts val="1500"/>
              </a:spcBef>
              <a:defRPr sz="2400">
                <a:latin typeface="Arial"/>
                <a:ea typeface="Arial"/>
                <a:cs typeface="Arial"/>
                <a:sym typeface="Arial"/>
              </a:defRPr>
            </a:lvl1pPr>
          </a:lstStyle>
          <a:p>
            <a:pPr/>
            <a:r>
              <a:t>T’</a:t>
            </a:r>
          </a:p>
        </p:txBody>
      </p:sp>
      <p:sp>
        <p:nvSpPr>
          <p:cNvPr id="754" name="Dreieck"/>
          <p:cNvSpPr/>
          <p:nvPr/>
        </p:nvSpPr>
        <p:spPr>
          <a:xfrm>
            <a:off x="10875715" y="7335519"/>
            <a:ext cx="410916" cy="512517"/>
          </a:xfrm>
          <a:prstGeom prst="triangle">
            <a:avLst/>
          </a:prstGeom>
          <a:ln w="12700">
            <a:solidFill>
              <a:srgbClr val="000000"/>
            </a:solidFill>
          </a:ln>
        </p:spPr>
        <p:txBody>
          <a:bodyPr lIns="65023" tIns="65023" rIns="65023" bIns="65023" anchor="ctr"/>
          <a:lstStyle/>
          <a:p>
            <a:pPr algn="l" defTabSz="1300480">
              <a:defRPr sz="2400">
                <a:latin typeface="Arial"/>
                <a:ea typeface="Arial"/>
                <a:cs typeface="Arial"/>
                <a:sym typeface="Arial"/>
              </a:defRPr>
            </a:pPr>
          </a:p>
        </p:txBody>
      </p:sp>
      <p:sp>
        <p:nvSpPr>
          <p:cNvPr id="755" name="Dreieck"/>
          <p:cNvSpPr/>
          <p:nvPr/>
        </p:nvSpPr>
        <p:spPr>
          <a:xfrm>
            <a:off x="12094916" y="7308426"/>
            <a:ext cx="410916" cy="512517"/>
          </a:xfrm>
          <a:prstGeom prst="triangle">
            <a:avLst/>
          </a:prstGeom>
          <a:ln w="12700">
            <a:solidFill>
              <a:srgbClr val="000000"/>
            </a:solidFill>
          </a:ln>
        </p:spPr>
        <p:txBody>
          <a:bodyPr lIns="65023" tIns="65023" rIns="65023" bIns="65023" anchor="ctr"/>
          <a:lstStyle/>
          <a:p>
            <a:pPr algn="l" defTabSz="1300480">
              <a:defRPr sz="2400">
                <a:latin typeface="Arial"/>
                <a:ea typeface="Arial"/>
                <a:cs typeface="Arial"/>
                <a:sym typeface="Arial"/>
              </a:defRPr>
            </a:pPr>
          </a:p>
        </p:txBody>
      </p:sp>
      <p:sp>
        <p:nvSpPr>
          <p:cNvPr id="756" name="T’’"/>
          <p:cNvSpPr txBox="1"/>
          <p:nvPr/>
        </p:nvSpPr>
        <p:spPr>
          <a:xfrm>
            <a:off x="12031698" y="7845777"/>
            <a:ext cx="458860" cy="475678"/>
          </a:xfrm>
          <a:prstGeom prst="rect">
            <a:avLst/>
          </a:prstGeom>
          <a:ln w="12700">
            <a:miter lim="400000"/>
          </a:ln>
          <a:extLst>
            <a:ext uri="{C572A759-6A51-4108-AA02-DFA0A04FC94B}">
              <ma14:wrappingTextBoxFlag xmlns:ma14="http://schemas.microsoft.com/office/mac/drawingml/2011/main" val="1"/>
            </a:ext>
          </a:extLst>
        </p:spPr>
        <p:txBody>
          <a:bodyPr wrap="none" lIns="65023" tIns="65023" rIns="65023" bIns="65023">
            <a:spAutoFit/>
          </a:bodyPr>
          <a:lstStyle>
            <a:lvl1pPr algn="l" defTabSz="1300480">
              <a:spcBef>
                <a:spcPts val="1500"/>
              </a:spcBef>
              <a:defRPr sz="2400">
                <a:latin typeface="Arial"/>
                <a:ea typeface="Arial"/>
                <a:cs typeface="Arial"/>
                <a:sym typeface="Arial"/>
              </a:defRPr>
            </a:lvl1pPr>
          </a:lstStyle>
          <a:p>
            <a:pPr/>
            <a:r>
              <a:t>T’’</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3" name="Typical Tree Drawing Requirements"/>
          <p:cNvSpPr txBox="1"/>
          <p:nvPr>
            <p:ph type="title"/>
          </p:nvPr>
        </p:nvSpPr>
        <p:spPr>
          <a:prstGeom prst="rect">
            <a:avLst/>
          </a:prstGeom>
        </p:spPr>
        <p:txBody>
          <a:bodyPr/>
          <a:lstStyle>
            <a:lvl1pPr defTabSz="490727">
              <a:defRPr sz="6719"/>
            </a:lvl1pPr>
          </a:lstStyle>
          <a:p>
            <a:pPr/>
            <a:r>
              <a:t>Typical Tree Drawing Requirements</a:t>
            </a:r>
          </a:p>
        </p:txBody>
      </p:sp>
      <p:sp>
        <p:nvSpPr>
          <p:cNvPr id="244" name="Planar: no edge crossings…"/>
          <p:cNvSpPr txBox="1"/>
          <p:nvPr>
            <p:ph type="body" idx="1"/>
          </p:nvPr>
        </p:nvSpPr>
        <p:spPr>
          <a:xfrm>
            <a:off x="952500" y="1880268"/>
            <a:ext cx="11099800" cy="7038114"/>
          </a:xfrm>
          <a:prstGeom prst="rect">
            <a:avLst/>
          </a:prstGeom>
        </p:spPr>
        <p:txBody>
          <a:bodyPr/>
          <a:lstStyle/>
          <a:p>
            <a:pPr marL="628650" indent="-628650" defTabSz="578358">
              <a:spcBef>
                <a:spcPts val="4100"/>
              </a:spcBef>
              <a:buClr>
                <a:srgbClr val="000000"/>
              </a:buClr>
              <a:buSzPct val="100000"/>
              <a:buAutoNum type="arabicPeriod" startAt="1"/>
              <a:defRPr sz="3564"/>
            </a:pPr>
            <a:r>
              <a:rPr b="1">
                <a:latin typeface="Helvetica"/>
                <a:ea typeface="Helvetica"/>
                <a:cs typeface="Helvetica"/>
                <a:sym typeface="Helvetica"/>
              </a:rPr>
              <a:t>Planar:</a:t>
            </a:r>
            <a:r>
              <a:t> no edge crossings</a:t>
            </a:r>
          </a:p>
          <a:p>
            <a:pPr marL="628650" indent="-628650" defTabSz="578358">
              <a:spcBef>
                <a:spcPts val="4100"/>
              </a:spcBef>
              <a:buClr>
                <a:srgbClr val="000000"/>
              </a:buClr>
              <a:buSzPct val="100000"/>
              <a:buAutoNum type="arabicPeriod" startAt="1"/>
              <a:defRPr sz="3564"/>
            </a:pPr>
            <a:r>
              <a:rPr b="1">
                <a:latin typeface="Helvetica"/>
                <a:ea typeface="Helvetica"/>
                <a:cs typeface="Helvetica"/>
                <a:sym typeface="Helvetica"/>
              </a:rPr>
              <a:t>Grid:</a:t>
            </a:r>
            <a:r>
              <a:t> vertices have integer coordinates</a:t>
            </a:r>
          </a:p>
          <a:p>
            <a:pPr marL="628650" indent="-628650" defTabSz="578358">
              <a:spcBef>
                <a:spcPts val="4100"/>
              </a:spcBef>
              <a:buClr>
                <a:srgbClr val="000000"/>
              </a:buClr>
              <a:buSzPct val="100000"/>
              <a:buAutoNum type="arabicPeriod" startAt="1"/>
              <a:defRPr sz="3564"/>
            </a:pPr>
            <a:r>
              <a:rPr b="1">
                <a:latin typeface="Helvetica"/>
                <a:ea typeface="Helvetica"/>
                <a:cs typeface="Helvetica"/>
                <a:sym typeface="Helvetica"/>
              </a:rPr>
              <a:t>Straight-line:</a:t>
            </a:r>
            <a:r>
              <a:t> each edge is a straight-line segment</a:t>
            </a:r>
          </a:p>
          <a:p>
            <a:pPr marL="628650" indent="-628650" defTabSz="578358">
              <a:spcBef>
                <a:spcPts val="4100"/>
              </a:spcBef>
              <a:buClr>
                <a:srgbClr val="000000"/>
              </a:buClr>
              <a:buSzPct val="100000"/>
              <a:buAutoNum type="arabicPeriod" startAt="1"/>
              <a:defRPr sz="3564"/>
            </a:pPr>
            <a:r>
              <a:rPr b="1">
                <a:latin typeface="Helvetica"/>
                <a:ea typeface="Helvetica"/>
                <a:cs typeface="Helvetica"/>
                <a:sym typeface="Helvetica"/>
              </a:rPr>
              <a:t>(Strictly) upward:</a:t>
            </a:r>
            <a:r>
              <a:t> child should be placed (strictly) below its parent</a:t>
            </a:r>
          </a:p>
          <a:p>
            <a:pPr marL="628650" indent="-628650" defTabSz="578358">
              <a:spcBef>
                <a:spcPts val="4100"/>
              </a:spcBef>
              <a:buClr>
                <a:srgbClr val="000000"/>
              </a:buClr>
              <a:buSzPct val="100000"/>
              <a:buAutoNum type="arabicPeriod" startAt="1"/>
              <a:defRPr sz="3564"/>
            </a:pPr>
            <a:r>
              <a:rPr b="1">
                <a:latin typeface="Helvetica"/>
                <a:ea typeface="Helvetica"/>
                <a:cs typeface="Helvetica"/>
                <a:sym typeface="Helvetica"/>
              </a:rPr>
              <a:t>Layered:</a:t>
            </a:r>
            <a:r>
              <a:t> </a:t>
            </a:r>
            <a:r>
              <a:rPr i="1">
                <a:latin typeface="Helvetica"/>
                <a:ea typeface="Helvetica"/>
                <a:cs typeface="Helvetica"/>
                <a:sym typeface="Helvetica"/>
              </a:rPr>
              <a:t>y</a:t>
            </a:r>
            <a:r>
              <a:t> coordinate of vertex </a:t>
            </a:r>
            <a:r>
              <a:rPr i="1">
                <a:latin typeface="Helvetica"/>
                <a:ea typeface="Helvetica"/>
                <a:cs typeface="Helvetica"/>
                <a:sym typeface="Helvetica"/>
              </a:rPr>
              <a:t>v</a:t>
            </a:r>
            <a:r>
              <a:t> determined by its depth </a:t>
            </a:r>
            <a:br/>
            <a:r>
              <a:t>(this implies strictly upward)</a:t>
            </a:r>
          </a:p>
        </p:txBody>
      </p:sp>
      <p:sp>
        <p:nvSpPr>
          <p:cNvPr id="245" name="Foliennumm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44">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24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24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24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1" fill="hold">
                                  <p:stCondLst>
                                    <p:cond delay="0"/>
                                  </p:stCondLst>
                                  <p:iterate type="el" backwards="0">
                                    <p:tmAbs val="0"/>
                                  </p:iterate>
                                  <p:childTnLst>
                                    <p:set>
                                      <p:cBhvr>
                                        <p:cTn id="20" fill="hold"/>
                                        <p:tgtEl>
                                          <p:spTgt spid="244">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244">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44" grpId="1"/>
    </p:bldLst>
  </p:timing>
</p:sld>
</file>

<file path=ppt/slides/slide5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75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759" name="Recursive Winding Tree Draw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Recursive Winding Tree Drawing</a:t>
            </a:r>
          </a:p>
        </p:txBody>
      </p:sp>
      <p:sp>
        <p:nvSpPr>
          <p:cNvPr id="760" name="If k = 1, T’ and T’’ are drawn recursively below v1…"/>
          <p:cNvSpPr txBox="1"/>
          <p:nvPr>
            <p:ph type="body" sz="half" idx="4294967295"/>
          </p:nvPr>
        </p:nvSpPr>
        <p:spPr>
          <a:xfrm>
            <a:off x="319785" y="2136103"/>
            <a:ext cx="6337449" cy="7373741"/>
          </a:xfrm>
          <a:prstGeom prst="rect">
            <a:avLst/>
          </a:prstGeom>
        </p:spPr>
        <p:txBody>
          <a:bodyPr lIns="65023" tIns="65023" rIns="65023" bIns="65023" anchor="t"/>
          <a:lstStyle/>
          <a:p>
            <a:pPr marL="480059" indent="-480059" defTabSz="1300480">
              <a:spcBef>
                <a:spcPts val="1000"/>
              </a:spcBef>
              <a:buSzPct val="100000"/>
              <a:defRPr sz="2800">
                <a:latin typeface="Arial"/>
                <a:ea typeface="Arial"/>
                <a:cs typeface="Arial"/>
                <a:sym typeface="Arial"/>
              </a:defRPr>
            </a:pPr>
            <a:r>
              <a:t>If </a:t>
            </a:r>
            <a:r>
              <a:rPr i="1">
                <a:solidFill>
                  <a:srgbClr val="009999"/>
                </a:solidFill>
              </a:rPr>
              <a:t>k = </a:t>
            </a:r>
            <a:r>
              <a:rPr>
                <a:solidFill>
                  <a:srgbClr val="009999"/>
                </a:solidFill>
              </a:rPr>
              <a:t>1</a:t>
            </a:r>
            <a:r>
              <a:t>, </a:t>
            </a:r>
            <a:r>
              <a:rPr i="1">
                <a:solidFill>
                  <a:srgbClr val="009999"/>
                </a:solidFill>
              </a:rPr>
              <a:t>T’</a:t>
            </a:r>
            <a:r>
              <a:t> and </a:t>
            </a:r>
            <a:r>
              <a:rPr i="1">
                <a:solidFill>
                  <a:srgbClr val="009999"/>
                </a:solidFill>
              </a:rPr>
              <a:t>T’’</a:t>
            </a:r>
            <a:r>
              <a:t> are drawn recursively below </a:t>
            </a:r>
            <a:r>
              <a:rPr i="1">
                <a:solidFill>
                  <a:srgbClr val="009999"/>
                </a:solidFill>
              </a:rPr>
              <a:t>v</a:t>
            </a:r>
            <a:r>
              <a:rPr baseline="-19571" i="1">
                <a:solidFill>
                  <a:srgbClr val="009999"/>
                </a:solidFill>
              </a:rPr>
              <a:t>1</a:t>
            </a:r>
          </a:p>
          <a:p>
            <a:pPr marL="480059" indent="-480059" defTabSz="1300480">
              <a:spcBef>
                <a:spcPts val="1000"/>
              </a:spcBef>
              <a:buSzPct val="100000"/>
              <a:defRPr sz="2800">
                <a:latin typeface="Arial"/>
                <a:ea typeface="Arial"/>
                <a:cs typeface="Arial"/>
                <a:sym typeface="Arial"/>
              </a:defRPr>
            </a:pPr>
            <a:r>
              <a:t>If </a:t>
            </a:r>
            <a:r>
              <a:rPr i="1">
                <a:solidFill>
                  <a:srgbClr val="009999"/>
                </a:solidFill>
              </a:rPr>
              <a:t>k = </a:t>
            </a:r>
            <a:r>
              <a:rPr>
                <a:solidFill>
                  <a:srgbClr val="009999"/>
                </a:solidFill>
              </a:rPr>
              <a:t>2</a:t>
            </a:r>
            <a:r>
              <a:t>, </a:t>
            </a:r>
            <a:r>
              <a:rPr i="1">
                <a:solidFill>
                  <a:srgbClr val="009999"/>
                </a:solidFill>
              </a:rPr>
              <a:t>T</a:t>
            </a:r>
            <a:r>
              <a:rPr baseline="-19571">
                <a:solidFill>
                  <a:srgbClr val="009999"/>
                </a:solidFill>
              </a:rPr>
              <a:t>1</a:t>
            </a:r>
            <a:r>
              <a:t> is drawn with right-heavy-HV-tree, while </a:t>
            </a:r>
            <a:r>
              <a:rPr i="1">
                <a:solidFill>
                  <a:srgbClr val="009999"/>
                </a:solidFill>
              </a:rPr>
              <a:t>T’</a:t>
            </a:r>
            <a:r>
              <a:t> and </a:t>
            </a:r>
            <a:r>
              <a:rPr i="1">
                <a:solidFill>
                  <a:srgbClr val="009999"/>
                </a:solidFill>
              </a:rPr>
              <a:t>T’’</a:t>
            </a:r>
            <a:r>
              <a:t> are drawn recursively</a:t>
            </a:r>
          </a:p>
          <a:p>
            <a:pPr marL="480059" indent="-480059" defTabSz="1300480">
              <a:spcBef>
                <a:spcPts val="1000"/>
              </a:spcBef>
              <a:buSzPct val="100000"/>
              <a:defRPr sz="2800">
                <a:latin typeface="Arial"/>
                <a:ea typeface="Arial"/>
                <a:cs typeface="Arial"/>
                <a:sym typeface="Arial"/>
              </a:defRPr>
            </a:pPr>
            <a:r>
              <a:t>If </a:t>
            </a:r>
            <a:r>
              <a:rPr i="1">
                <a:solidFill>
                  <a:srgbClr val="009999"/>
                </a:solidFill>
              </a:rPr>
              <a:t>k &gt; </a:t>
            </a:r>
            <a:r>
              <a:rPr>
                <a:solidFill>
                  <a:srgbClr val="009999"/>
                </a:solidFill>
              </a:rPr>
              <a:t>2</a:t>
            </a:r>
            <a:r>
              <a:t>, </a:t>
            </a:r>
            <a:r>
              <a:rPr i="1">
                <a:solidFill>
                  <a:srgbClr val="009999"/>
                </a:solidFill>
              </a:rPr>
              <a:t>T</a:t>
            </a:r>
            <a:r>
              <a:rPr baseline="-19571">
                <a:solidFill>
                  <a:srgbClr val="009999"/>
                </a:solidFill>
              </a:rPr>
              <a:t>1</a:t>
            </a:r>
            <a:r>
              <a:rPr i="1">
                <a:solidFill>
                  <a:srgbClr val="009999"/>
                </a:solidFill>
              </a:rPr>
              <a:t>,…T</a:t>
            </a:r>
            <a:r>
              <a:rPr baseline="-19571" i="1">
                <a:solidFill>
                  <a:srgbClr val="009999"/>
                </a:solidFill>
              </a:rPr>
              <a:t>k-</a:t>
            </a:r>
            <a:r>
              <a:rPr baseline="-19571">
                <a:solidFill>
                  <a:srgbClr val="009999"/>
                </a:solidFill>
              </a:rPr>
              <a:t>2</a:t>
            </a:r>
            <a:r>
              <a:t> are drawn from left to right with right-heavy-HV-tree. </a:t>
            </a:r>
            <a:br/>
            <a:r>
              <a:rPr i="1">
                <a:solidFill>
                  <a:srgbClr val="009999"/>
                </a:solidFill>
              </a:rPr>
              <a:t>T</a:t>
            </a:r>
            <a:r>
              <a:rPr baseline="-19571" i="1">
                <a:solidFill>
                  <a:srgbClr val="009999"/>
                </a:solidFill>
              </a:rPr>
              <a:t>k-</a:t>
            </a:r>
            <a:r>
              <a:rPr baseline="-19571">
                <a:solidFill>
                  <a:srgbClr val="009999"/>
                </a:solidFill>
              </a:rPr>
              <a:t>1</a:t>
            </a:r>
            <a:r>
              <a:t> is drawn right-heavy-HV-tree and then reflected around y-axis and rotated by </a:t>
            </a:r>
            <a:r>
              <a:rPr i="1">
                <a:solidFill>
                  <a:srgbClr val="009999"/>
                </a:solidFill>
              </a:rPr>
              <a:t>π </a:t>
            </a:r>
            <a:r>
              <a:rPr i="1">
                <a:solidFill>
                  <a:srgbClr val="009999"/>
                </a:solidFill>
              </a:rPr>
              <a:t>/ </a:t>
            </a:r>
            <a:r>
              <a:rPr>
                <a:solidFill>
                  <a:srgbClr val="009999"/>
                </a:solidFill>
              </a:rPr>
              <a:t>2</a:t>
            </a:r>
            <a:r>
              <a:t>. </a:t>
            </a:r>
            <a:br/>
            <a:r>
              <a:rPr i="1">
                <a:solidFill>
                  <a:srgbClr val="009999"/>
                </a:solidFill>
              </a:rPr>
              <a:t>T’</a:t>
            </a:r>
            <a:r>
              <a:t> and </a:t>
            </a:r>
            <a:r>
              <a:rPr i="1">
                <a:solidFill>
                  <a:srgbClr val="009999"/>
                </a:solidFill>
              </a:rPr>
              <a:t>T’’</a:t>
            </a:r>
            <a:r>
              <a:t> are drawn recursively below and then reflected around y-axis so that their roots are placed at upper right-hand corners. </a:t>
            </a:r>
            <a:br/>
            <a:r>
              <a:t>(This is the “recursive winding”)</a:t>
            </a:r>
          </a:p>
        </p:txBody>
      </p:sp>
      <p:grpSp>
        <p:nvGrpSpPr>
          <p:cNvPr id="769" name="Gruppieren"/>
          <p:cNvGrpSpPr/>
          <p:nvPr/>
        </p:nvGrpSpPr>
        <p:grpSpPr>
          <a:xfrm>
            <a:off x="6809457" y="2009422"/>
            <a:ext cx="2386473" cy="2253263"/>
            <a:chOff x="0" y="0"/>
            <a:chExt cx="2386471" cy="2253262"/>
          </a:xfrm>
        </p:grpSpPr>
        <p:sp>
          <p:nvSpPr>
            <p:cNvPr id="761" name="Rechteck"/>
            <p:cNvSpPr/>
            <p:nvPr/>
          </p:nvSpPr>
          <p:spPr>
            <a:xfrm>
              <a:off x="952782" y="715715"/>
              <a:ext cx="1433690" cy="61637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62" name="Rechteck"/>
            <p:cNvSpPr/>
            <p:nvPr/>
          </p:nvSpPr>
          <p:spPr>
            <a:xfrm>
              <a:off x="544124" y="1639146"/>
              <a:ext cx="1842348" cy="614117"/>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63" name="Linie"/>
            <p:cNvSpPr/>
            <p:nvPr/>
          </p:nvSpPr>
          <p:spPr>
            <a:xfrm flipV="1">
              <a:off x="544124" y="720973"/>
              <a:ext cx="1" cy="912916"/>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64" name="Linie"/>
            <p:cNvSpPr/>
            <p:nvPr/>
          </p:nvSpPr>
          <p:spPr>
            <a:xfrm>
              <a:off x="549382" y="715715"/>
              <a:ext cx="398143"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65" name="v1"/>
            <p:cNvSpPr txBox="1"/>
            <p:nvPr/>
          </p:nvSpPr>
          <p:spPr>
            <a:xfrm>
              <a:off x="0" y="408657"/>
              <a:ext cx="408159"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v</a:t>
              </a:r>
              <a:r>
                <a:rPr baseline="-20250"/>
                <a:t>1</a:t>
              </a:r>
            </a:p>
          </p:txBody>
        </p:sp>
        <p:sp>
          <p:nvSpPr>
            <p:cNvPr id="766" name="T’"/>
            <p:cNvSpPr txBox="1"/>
            <p:nvPr/>
          </p:nvSpPr>
          <p:spPr>
            <a:xfrm>
              <a:off x="1259840" y="715715"/>
              <a:ext cx="396649" cy="4756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67" name="T’’"/>
            <p:cNvSpPr txBox="1"/>
            <p:nvPr/>
          </p:nvSpPr>
          <p:spPr>
            <a:xfrm>
              <a:off x="1361440" y="1731715"/>
              <a:ext cx="458859" cy="4756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68" name="k = 1"/>
            <p:cNvSpPr txBox="1"/>
            <p:nvPr/>
          </p:nvSpPr>
          <p:spPr>
            <a:xfrm>
              <a:off x="1126631" y="0"/>
              <a:ext cx="923575" cy="5248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700"/>
                </a:spcBef>
                <a:defRPr i="1" sz="2800">
                  <a:solidFill>
                    <a:srgbClr val="009999"/>
                  </a:solidFill>
                  <a:latin typeface="Arial"/>
                  <a:ea typeface="Arial"/>
                  <a:cs typeface="Arial"/>
                  <a:sym typeface="Arial"/>
                </a:defRPr>
              </a:pPr>
              <a:r>
                <a:t>k = </a:t>
              </a:r>
              <a:r>
                <a:rPr i="0"/>
                <a:t>1</a:t>
              </a:r>
            </a:p>
          </p:txBody>
        </p:sp>
      </p:grpSp>
      <p:grpSp>
        <p:nvGrpSpPr>
          <p:cNvPr id="781" name="Gruppieren"/>
          <p:cNvGrpSpPr/>
          <p:nvPr/>
        </p:nvGrpSpPr>
        <p:grpSpPr>
          <a:xfrm>
            <a:off x="9952284" y="2009422"/>
            <a:ext cx="2386472" cy="2968978"/>
            <a:chOff x="0" y="0"/>
            <a:chExt cx="2386471" cy="2968977"/>
          </a:xfrm>
        </p:grpSpPr>
        <p:sp>
          <p:nvSpPr>
            <p:cNvPr id="770" name="Rechteck"/>
            <p:cNvSpPr/>
            <p:nvPr/>
          </p:nvSpPr>
          <p:spPr>
            <a:xfrm>
              <a:off x="952782" y="715715"/>
              <a:ext cx="1433690" cy="61637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71" name="Rechteck"/>
            <p:cNvSpPr/>
            <p:nvPr/>
          </p:nvSpPr>
          <p:spPr>
            <a:xfrm>
              <a:off x="544124" y="2354862"/>
              <a:ext cx="1842348" cy="614116"/>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72" name="Linie"/>
            <p:cNvSpPr/>
            <p:nvPr/>
          </p:nvSpPr>
          <p:spPr>
            <a:xfrm flipV="1">
              <a:off x="544124" y="720973"/>
              <a:ext cx="1" cy="1628632"/>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73" name="Linie"/>
            <p:cNvSpPr/>
            <p:nvPr/>
          </p:nvSpPr>
          <p:spPr>
            <a:xfrm>
              <a:off x="549382" y="715715"/>
              <a:ext cx="398143"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74" name="v1"/>
            <p:cNvSpPr txBox="1"/>
            <p:nvPr/>
          </p:nvSpPr>
          <p:spPr>
            <a:xfrm>
              <a:off x="0" y="408657"/>
              <a:ext cx="408159"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v</a:t>
              </a:r>
              <a:r>
                <a:rPr baseline="-20250"/>
                <a:t>1</a:t>
              </a:r>
            </a:p>
          </p:txBody>
        </p:sp>
        <p:sp>
          <p:nvSpPr>
            <p:cNvPr id="775" name="T1"/>
            <p:cNvSpPr txBox="1"/>
            <p:nvPr/>
          </p:nvSpPr>
          <p:spPr>
            <a:xfrm>
              <a:off x="1259840" y="715715"/>
              <a:ext cx="441943"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1</a:t>
              </a:r>
            </a:p>
          </p:txBody>
        </p:sp>
        <p:sp>
          <p:nvSpPr>
            <p:cNvPr id="776" name="T’’"/>
            <p:cNvSpPr txBox="1"/>
            <p:nvPr/>
          </p:nvSpPr>
          <p:spPr>
            <a:xfrm>
              <a:off x="1361440" y="2447431"/>
              <a:ext cx="458859" cy="4756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77" name="Rechteck"/>
            <p:cNvSpPr/>
            <p:nvPr/>
          </p:nvSpPr>
          <p:spPr>
            <a:xfrm>
              <a:off x="952782" y="1533031"/>
              <a:ext cx="1433690" cy="61637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78" name="Linie"/>
            <p:cNvSpPr/>
            <p:nvPr/>
          </p:nvSpPr>
          <p:spPr>
            <a:xfrm>
              <a:off x="549382" y="1533031"/>
              <a:ext cx="398143"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79" name="T’"/>
            <p:cNvSpPr txBox="1"/>
            <p:nvPr/>
          </p:nvSpPr>
          <p:spPr>
            <a:xfrm>
              <a:off x="1259840" y="1533031"/>
              <a:ext cx="396649" cy="47567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80" name="k = 2"/>
            <p:cNvSpPr txBox="1"/>
            <p:nvPr/>
          </p:nvSpPr>
          <p:spPr>
            <a:xfrm>
              <a:off x="1056640" y="0"/>
              <a:ext cx="923575" cy="52481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700"/>
                </a:spcBef>
                <a:defRPr i="1" sz="2800">
                  <a:solidFill>
                    <a:srgbClr val="009999"/>
                  </a:solidFill>
                  <a:latin typeface="Arial"/>
                  <a:ea typeface="Arial"/>
                  <a:cs typeface="Arial"/>
                  <a:sym typeface="Arial"/>
                </a:defRPr>
              </a:pPr>
              <a:r>
                <a:t>k = </a:t>
              </a:r>
              <a:r>
                <a:rPr i="0"/>
                <a:t>2</a:t>
              </a:r>
            </a:p>
          </p:txBody>
        </p:sp>
      </p:grpSp>
      <p:grpSp>
        <p:nvGrpSpPr>
          <p:cNvPr id="799" name="Gruppieren"/>
          <p:cNvGrpSpPr/>
          <p:nvPr/>
        </p:nvGrpSpPr>
        <p:grpSpPr>
          <a:xfrm>
            <a:off x="7116515" y="5490915"/>
            <a:ext cx="5531700" cy="3585352"/>
            <a:chOff x="0" y="0"/>
            <a:chExt cx="5531699" cy="3585351"/>
          </a:xfrm>
        </p:grpSpPr>
        <p:sp>
          <p:nvSpPr>
            <p:cNvPr id="782" name="Rechteck"/>
            <p:cNvSpPr/>
            <p:nvPr/>
          </p:nvSpPr>
          <p:spPr>
            <a:xfrm>
              <a:off x="0" y="406400"/>
              <a:ext cx="1025032" cy="51477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83" name="T1"/>
            <p:cNvSpPr txBox="1"/>
            <p:nvPr/>
          </p:nvSpPr>
          <p:spPr>
            <a:xfrm>
              <a:off x="205457" y="399626"/>
              <a:ext cx="441943"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1</a:t>
              </a:r>
            </a:p>
          </p:txBody>
        </p:sp>
        <p:sp>
          <p:nvSpPr>
            <p:cNvPr id="784" name="Linie"/>
            <p:cNvSpPr/>
            <p:nvPr/>
          </p:nvSpPr>
          <p:spPr>
            <a:xfrm>
              <a:off x="0" y="103857"/>
              <a:ext cx="4501267" cy="1"/>
            </a:xfrm>
            <a:prstGeom prst="line">
              <a:avLst/>
            </a:prstGeom>
            <a:noFill/>
            <a:ln w="12700" cap="flat">
              <a:solidFill>
                <a:srgbClr val="000000"/>
              </a:solidFill>
              <a:prstDash val="solid"/>
              <a:roun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85" name="Linie"/>
            <p:cNvSpPr/>
            <p:nvPr/>
          </p:nvSpPr>
          <p:spPr>
            <a:xfrm flipV="1">
              <a:off x="-1" y="109115"/>
              <a:ext cx="2" cy="296543"/>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86" name="Rechteck"/>
            <p:cNvSpPr/>
            <p:nvPr/>
          </p:nvSpPr>
          <p:spPr>
            <a:xfrm>
              <a:off x="2149404" y="406400"/>
              <a:ext cx="1025032" cy="51477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87" name="Tk-2"/>
            <p:cNvSpPr txBox="1"/>
            <p:nvPr/>
          </p:nvSpPr>
          <p:spPr>
            <a:xfrm>
              <a:off x="2354862" y="399626"/>
              <a:ext cx="611210"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k-2</a:t>
              </a:r>
            </a:p>
          </p:txBody>
        </p:sp>
        <p:sp>
          <p:nvSpPr>
            <p:cNvPr id="788" name="Linie"/>
            <p:cNvSpPr/>
            <p:nvPr/>
          </p:nvSpPr>
          <p:spPr>
            <a:xfrm flipV="1">
              <a:off x="2149404" y="109115"/>
              <a:ext cx="1" cy="296543"/>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89" name="Rechteck"/>
            <p:cNvSpPr/>
            <p:nvPr/>
          </p:nvSpPr>
          <p:spPr>
            <a:xfrm rot="16200000">
              <a:off x="4302195" y="355599"/>
              <a:ext cx="1171788" cy="668304"/>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90" name="Tk-1"/>
            <p:cNvSpPr txBox="1"/>
            <p:nvPr/>
          </p:nvSpPr>
          <p:spPr>
            <a:xfrm>
              <a:off x="4506524" y="410915"/>
              <a:ext cx="611210" cy="51911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500"/>
                </a:spcBef>
                <a:defRPr sz="2400">
                  <a:latin typeface="Arial"/>
                  <a:ea typeface="Arial"/>
                  <a:cs typeface="Arial"/>
                  <a:sym typeface="Arial"/>
                </a:defRPr>
              </a:pPr>
              <a:r>
                <a:t>T</a:t>
              </a:r>
              <a:r>
                <a:rPr baseline="-20250"/>
                <a:t>k-1</a:t>
              </a:r>
            </a:p>
          </p:txBody>
        </p:sp>
        <p:sp>
          <p:nvSpPr>
            <p:cNvPr id="791" name="Linie"/>
            <p:cNvSpPr/>
            <p:nvPr/>
          </p:nvSpPr>
          <p:spPr>
            <a:xfrm flipH="1">
              <a:off x="3994008" y="109115"/>
              <a:ext cx="1" cy="2445948"/>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92" name="Rechteck"/>
            <p:cNvSpPr/>
            <p:nvPr/>
          </p:nvSpPr>
          <p:spPr>
            <a:xfrm>
              <a:off x="921173" y="1228231"/>
              <a:ext cx="2664179" cy="1025032"/>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93" name="T’"/>
            <p:cNvSpPr txBox="1"/>
            <p:nvPr/>
          </p:nvSpPr>
          <p:spPr>
            <a:xfrm>
              <a:off x="2027484" y="1433688"/>
              <a:ext cx="396650" cy="4756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94" name="Rechteck"/>
            <p:cNvSpPr/>
            <p:nvPr/>
          </p:nvSpPr>
          <p:spPr>
            <a:xfrm>
              <a:off x="819573" y="2560320"/>
              <a:ext cx="3174437" cy="1025032"/>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795" name="T’’"/>
            <p:cNvSpPr txBox="1"/>
            <p:nvPr/>
          </p:nvSpPr>
          <p:spPr>
            <a:xfrm>
              <a:off x="2151662" y="2765777"/>
              <a:ext cx="458860" cy="4756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lvl1pPr algn="l" defTabSz="1300480">
                <a:spcBef>
                  <a:spcPts val="1500"/>
                </a:spcBef>
                <a:defRPr sz="2400">
                  <a:latin typeface="Arial"/>
                  <a:ea typeface="Arial"/>
                  <a:cs typeface="Arial"/>
                  <a:sym typeface="Arial"/>
                </a:defRPr>
              </a:lvl1pPr>
            </a:lstStyle>
            <a:p>
              <a:pPr/>
              <a:r>
                <a:t>T’’</a:t>
              </a:r>
            </a:p>
          </p:txBody>
        </p:sp>
        <p:sp>
          <p:nvSpPr>
            <p:cNvPr id="796" name="Linie"/>
            <p:cNvSpPr/>
            <p:nvPr/>
          </p:nvSpPr>
          <p:spPr>
            <a:xfrm>
              <a:off x="3590609" y="1228231"/>
              <a:ext cx="398143"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797" name="…"/>
            <p:cNvSpPr txBox="1"/>
            <p:nvPr/>
          </p:nvSpPr>
          <p:spPr>
            <a:xfrm>
              <a:off x="1126631" y="0"/>
              <a:ext cx="819574" cy="8458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spAutoFit/>
            </a:bodyPr>
            <a:lstStyle>
              <a:lvl1pPr algn="l" defTabSz="1300480">
                <a:spcBef>
                  <a:spcPts val="3000"/>
                </a:spcBef>
                <a:defRPr sz="5000">
                  <a:latin typeface="Arial"/>
                  <a:ea typeface="Arial"/>
                  <a:cs typeface="Arial"/>
                  <a:sym typeface="Arial"/>
                </a:defRPr>
              </a:lvl1pPr>
            </a:lstStyle>
            <a:p>
              <a:pPr/>
              <a:r>
                <a:t>…</a:t>
              </a:r>
            </a:p>
          </p:txBody>
        </p:sp>
        <p:sp>
          <p:nvSpPr>
            <p:cNvPr id="798" name="k &gt; 2"/>
            <p:cNvSpPr txBox="1"/>
            <p:nvPr/>
          </p:nvSpPr>
          <p:spPr>
            <a:xfrm>
              <a:off x="4608124" y="2047804"/>
              <a:ext cx="923576" cy="5248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65023" tIns="65023" rIns="65023" bIns="65023" numCol="1" anchor="t">
              <a:spAutoFit/>
            </a:bodyPr>
            <a:lstStyle/>
            <a:p>
              <a:pPr algn="l" defTabSz="1300480">
                <a:spcBef>
                  <a:spcPts val="1700"/>
                </a:spcBef>
                <a:defRPr i="1" sz="2800">
                  <a:solidFill>
                    <a:srgbClr val="009999"/>
                  </a:solidFill>
                  <a:latin typeface="Arial"/>
                  <a:ea typeface="Arial"/>
                  <a:cs typeface="Arial"/>
                  <a:sym typeface="Arial"/>
                </a:defRPr>
              </a:pPr>
              <a:r>
                <a:t>k &gt; </a:t>
              </a:r>
              <a:r>
                <a:rPr i="0"/>
                <a:t>2</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60">
                                            <p:txEl>
                                              <p:pRg st="1" end="1"/>
                                            </p:txEl>
                                          </p:spTgt>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78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Class="entr" nodeType="clickEffect" presetSubtype="0" presetID="1" grpId="1" fill="hold">
                                  <p:stCondLst>
                                    <p:cond delay="0"/>
                                  </p:stCondLst>
                                  <p:iterate type="el" backwards="0">
                                    <p:tmAbs val="0"/>
                                  </p:iterate>
                                  <p:childTnLst>
                                    <p:set>
                                      <p:cBhvr>
                                        <p:cTn id="13" fill="hold"/>
                                        <p:tgtEl>
                                          <p:spTgt spid="760">
                                            <p:txEl>
                                              <p:pRg st="2" end="2"/>
                                            </p:txEl>
                                          </p:spTgt>
                                        </p:tgtEl>
                                        <p:attrNameLst>
                                          <p:attrName>style.visibility</p:attrName>
                                        </p:attrNameLst>
                                      </p:cBhvr>
                                      <p:to>
                                        <p:strVal val="visible"/>
                                      </p:to>
                                    </p:set>
                                  </p:childTnLst>
                                </p:cTn>
                              </p:par>
                            </p:childTnLst>
                          </p:cTn>
                        </p:par>
                        <p:par>
                          <p:cTn id="14" fill="hold">
                            <p:stCondLst>
                              <p:cond delay="0"/>
                            </p:stCondLst>
                            <p:childTnLst>
                              <p:par>
                                <p:cTn id="15" presetClass="entr" nodeType="afterEffect" presetSubtype="0" presetID="1" grpId="3" fill="hold">
                                  <p:stCondLst>
                                    <p:cond delay="0"/>
                                  </p:stCondLst>
                                  <p:iterate type="el" backwards="0">
                                    <p:tmAbs val="0"/>
                                  </p:iterate>
                                  <p:childTnLst>
                                    <p:set>
                                      <p:cBhvr>
                                        <p:cTn id="16" fill="hold"/>
                                        <p:tgtEl>
                                          <p:spTgt spid="79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760" grpId="1"/>
      <p:bldP build="whole" bldLvl="1" animBg="1" rev="0" advAuto="0" spid="799" grpId="3"/>
      <p:bldP build="whole" bldLvl="1" animBg="1" rev="0" advAuto="0" spid="781" grpId="2"/>
    </p:bldLst>
  </p:timing>
</p:sld>
</file>

<file path=ppt/slides/slide5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01"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02" name="Recursive Winding Tree Draw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Recursive Winding Tree Drawing</a:t>
            </a:r>
          </a:p>
        </p:txBody>
      </p:sp>
      <p:sp>
        <p:nvSpPr>
          <p:cNvPr id="803" name="Bounds:…"/>
          <p:cNvSpPr txBox="1"/>
          <p:nvPr>
            <p:ph type="body" idx="4294967295"/>
          </p:nvPr>
        </p:nvSpPr>
        <p:spPr>
          <a:xfrm>
            <a:off x="650239" y="2275839"/>
            <a:ext cx="11704322" cy="6436926"/>
          </a:xfrm>
          <a:prstGeom prst="rect">
            <a:avLst/>
          </a:prstGeom>
        </p:spPr>
        <p:txBody>
          <a:bodyPr lIns="65023" tIns="65023" rIns="65023" bIns="65023" anchor="t"/>
          <a:lstStyle/>
          <a:p>
            <a:pPr marL="485775" indent="-485775" defTabSz="1300480">
              <a:lnSpc>
                <a:spcPct val="90000"/>
              </a:lnSpc>
              <a:spcBef>
                <a:spcPts val="1200"/>
              </a:spcBef>
              <a:buSzPct val="100000"/>
              <a:defRPr sz="3400">
                <a:latin typeface="Arial"/>
                <a:ea typeface="Arial"/>
                <a:cs typeface="Arial"/>
                <a:sym typeface="Arial"/>
              </a:defRPr>
            </a:pPr>
            <a:r>
              <a:t>Bounds:</a:t>
            </a:r>
            <a:endParaRPr i="1">
              <a:solidFill>
                <a:srgbClr val="009999"/>
              </a:solidFill>
            </a:endParaRP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H</a:t>
            </a:r>
            <a:r>
              <a:rPr i="0"/>
              <a:t>(</a:t>
            </a:r>
            <a:r>
              <a:t>l</a:t>
            </a:r>
            <a:r>
              <a:rPr i="0"/>
              <a:t>)</a:t>
            </a:r>
            <a:r>
              <a:t> ≤ </a:t>
            </a:r>
            <a:r>
              <a:rPr i="0"/>
              <a:t>max{</a:t>
            </a:r>
            <a:r>
              <a:t>H(l’</a:t>
            </a:r>
            <a:r>
              <a:rPr i="0"/>
              <a:t>)</a:t>
            </a:r>
            <a:r>
              <a:t> + H</a:t>
            </a:r>
            <a:r>
              <a:rPr i="0"/>
              <a:t>(</a:t>
            </a:r>
            <a:r>
              <a:t>l’’</a:t>
            </a:r>
            <a:r>
              <a:rPr i="0"/>
              <a:t>)</a:t>
            </a:r>
            <a:r>
              <a:t> + </a:t>
            </a:r>
            <a:r>
              <a:rPr i="0"/>
              <a:t>log</a:t>
            </a:r>
            <a:r>
              <a:rPr baseline="-19571"/>
              <a:t>2 </a:t>
            </a:r>
            <a:r>
              <a:t>A + 3, l</a:t>
            </a:r>
            <a:r>
              <a:rPr baseline="-19571"/>
              <a:t>k-1</a:t>
            </a:r>
            <a:r>
              <a:t>–1</a:t>
            </a:r>
            <a:r>
              <a:rPr i="0"/>
              <a:t>}</a:t>
            </a: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W</a:t>
            </a:r>
            <a:r>
              <a:rPr i="0"/>
              <a:t>(</a:t>
            </a:r>
            <a:r>
              <a:t>l</a:t>
            </a:r>
            <a:r>
              <a:rPr i="0"/>
              <a:t>)</a:t>
            </a:r>
            <a:r>
              <a:t> ≤ </a:t>
            </a:r>
            <a:r>
              <a:rPr i="0"/>
              <a:t>max{</a:t>
            </a:r>
            <a:r>
              <a:t>W</a:t>
            </a:r>
            <a:r>
              <a:rPr i="0"/>
              <a:t>(</a:t>
            </a:r>
            <a:r>
              <a:t>l</a:t>
            </a:r>
            <a:r>
              <a:rPr i="0"/>
              <a:t>’)</a:t>
            </a:r>
            <a:r>
              <a:t> + 1, W</a:t>
            </a:r>
            <a:r>
              <a:rPr i="0"/>
              <a:t>(</a:t>
            </a:r>
            <a:r>
              <a:t>l</a:t>
            </a:r>
            <a:r>
              <a:rPr i="0"/>
              <a:t>’’)</a:t>
            </a:r>
            <a:r>
              <a:t>, l</a:t>
            </a:r>
            <a:r>
              <a:rPr baseline="-19571"/>
              <a:t>1</a:t>
            </a:r>
            <a:r>
              <a:t>+…+l</a:t>
            </a:r>
            <a:r>
              <a:rPr baseline="-19571"/>
              <a:t>k-</a:t>
            </a:r>
            <a:r>
              <a:rPr baseline="-19571" i="0"/>
              <a:t>2</a:t>
            </a:r>
            <a:r>
              <a:rPr i="0"/>
              <a:t>}</a:t>
            </a:r>
            <a:r>
              <a:t> + </a:t>
            </a:r>
            <a:r>
              <a:rPr i="0"/>
              <a:t>log</a:t>
            </a:r>
            <a:r>
              <a:rPr baseline="-19571"/>
              <a:t>2 </a:t>
            </a:r>
            <a:r>
              <a:t>l</a:t>
            </a:r>
            <a:r>
              <a:rPr baseline="-19571"/>
              <a:t>k-</a:t>
            </a:r>
            <a:r>
              <a:rPr baseline="-19571" i="0"/>
              <a:t>1 </a:t>
            </a:r>
            <a:r>
              <a:rPr i="0"/>
              <a:t>+ 1</a:t>
            </a: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t</a:t>
            </a:r>
            <a:r>
              <a:rPr i="0"/>
              <a:t>(</a:t>
            </a:r>
            <a:r>
              <a:t>l</a:t>
            </a:r>
            <a:r>
              <a:rPr i="0"/>
              <a:t>)</a:t>
            </a:r>
            <a:r>
              <a:t> ≤ t</a:t>
            </a:r>
            <a:r>
              <a:rPr i="0"/>
              <a:t>(</a:t>
            </a:r>
            <a:r>
              <a:t>l’</a:t>
            </a:r>
            <a:r>
              <a:rPr i="0"/>
              <a:t>)</a:t>
            </a:r>
            <a:r>
              <a:t> + t</a:t>
            </a:r>
            <a:r>
              <a:rPr i="0"/>
              <a:t>(</a:t>
            </a:r>
            <a:r>
              <a:t>l’’</a:t>
            </a:r>
            <a:r>
              <a:rPr i="0"/>
              <a:t>)</a:t>
            </a:r>
            <a:r>
              <a:t> + O</a:t>
            </a:r>
            <a:r>
              <a:rPr i="0"/>
              <a:t>(</a:t>
            </a:r>
            <a:r>
              <a:t>l</a:t>
            </a:r>
            <a:r>
              <a:rPr baseline="-19571"/>
              <a:t>1</a:t>
            </a:r>
            <a:r>
              <a:t>+ … + l</a:t>
            </a:r>
            <a:r>
              <a:rPr baseline="-19571"/>
              <a:t>k-1</a:t>
            </a:r>
            <a:r>
              <a:t> + </a:t>
            </a:r>
            <a:r>
              <a:rPr i="0"/>
              <a:t>1)</a:t>
            </a:r>
          </a:p>
          <a:p>
            <a:pPr marL="485775" indent="-485775" defTabSz="1300480">
              <a:lnSpc>
                <a:spcPct val="90000"/>
              </a:lnSpc>
              <a:spcBef>
                <a:spcPts val="1200"/>
              </a:spcBef>
              <a:buSzPct val="100000"/>
              <a:defRPr sz="3400">
                <a:latin typeface="Arial"/>
                <a:ea typeface="Arial"/>
                <a:cs typeface="Arial"/>
                <a:sym typeface="Arial"/>
              </a:defRPr>
            </a:pPr>
            <a:r>
              <a:t>Because </a:t>
            </a:r>
            <a:r>
              <a:rPr i="1">
                <a:solidFill>
                  <a:srgbClr val="009999"/>
                </a:solidFill>
              </a:rPr>
              <a:t>l</a:t>
            </a:r>
            <a:r>
              <a:rPr baseline="-19411" i="1">
                <a:solidFill>
                  <a:srgbClr val="009999"/>
                </a:solidFill>
              </a:rPr>
              <a:t>1</a:t>
            </a:r>
            <a:r>
              <a:rPr i="1">
                <a:solidFill>
                  <a:srgbClr val="009999"/>
                </a:solidFill>
              </a:rPr>
              <a:t> + … + l</a:t>
            </a:r>
            <a:r>
              <a:rPr baseline="-19411" i="1">
                <a:solidFill>
                  <a:srgbClr val="009999"/>
                </a:solidFill>
              </a:rPr>
              <a:t>k-1</a:t>
            </a:r>
            <a:r>
              <a:rPr i="1">
                <a:solidFill>
                  <a:srgbClr val="009999"/>
                </a:solidFill>
              </a:rPr>
              <a:t> = l</a:t>
            </a:r>
            <a:r>
              <a:rPr b="1" i="1">
                <a:solidFill>
                  <a:srgbClr val="009999"/>
                </a:solidFill>
                <a:latin typeface="Script MT Bold"/>
                <a:ea typeface="Script MT Bold"/>
                <a:cs typeface="Script MT Bold"/>
                <a:sym typeface="Script MT Bold"/>
              </a:rPr>
              <a:t> – </a:t>
            </a:r>
            <a:r>
              <a:rPr i="1">
                <a:solidFill>
                  <a:srgbClr val="009999"/>
                </a:solidFill>
              </a:rPr>
              <a:t>l</a:t>
            </a:r>
            <a:r>
              <a:rPr>
                <a:solidFill>
                  <a:srgbClr val="009999"/>
                </a:solidFill>
              </a:rPr>
              <a:t>(</a:t>
            </a:r>
            <a:r>
              <a:rPr i="1">
                <a:solidFill>
                  <a:srgbClr val="009999"/>
                </a:solidFill>
              </a:rPr>
              <a:t>v</a:t>
            </a:r>
            <a:r>
              <a:rPr baseline="-19411" i="1">
                <a:solidFill>
                  <a:srgbClr val="009999"/>
                </a:solidFill>
              </a:rPr>
              <a:t>k</a:t>
            </a:r>
            <a:r>
              <a:rPr>
                <a:solidFill>
                  <a:srgbClr val="009999"/>
                </a:solidFill>
              </a:rPr>
              <a:t>)</a:t>
            </a:r>
            <a:r>
              <a:rPr i="1">
                <a:solidFill>
                  <a:srgbClr val="009999"/>
                </a:solidFill>
              </a:rPr>
              <a:t> &lt; A</a:t>
            </a:r>
            <a:r>
              <a:t>,</a:t>
            </a: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H</a:t>
            </a:r>
            <a:r>
              <a:rPr i="0"/>
              <a:t>(</a:t>
            </a:r>
            <a:r>
              <a:t>l</a:t>
            </a:r>
            <a:r>
              <a:rPr i="0"/>
              <a:t>)</a:t>
            </a:r>
            <a:r>
              <a:t> ≤ </a:t>
            </a:r>
            <a:r>
              <a:rPr i="0"/>
              <a:t>max{</a:t>
            </a:r>
            <a:r>
              <a:t>H</a:t>
            </a:r>
            <a:r>
              <a:rPr i="0"/>
              <a:t>(</a:t>
            </a:r>
            <a:r>
              <a:t>l’</a:t>
            </a:r>
            <a:r>
              <a:rPr i="0"/>
              <a:t>)</a:t>
            </a:r>
            <a:r>
              <a:t> + H</a:t>
            </a:r>
            <a:r>
              <a:rPr i="0"/>
              <a:t>(</a:t>
            </a:r>
            <a:r>
              <a:t>l’’</a:t>
            </a:r>
            <a:r>
              <a:rPr i="0"/>
              <a:t>)</a:t>
            </a:r>
            <a:r>
              <a:t> + O</a:t>
            </a:r>
            <a:r>
              <a:rPr i="0"/>
              <a:t>(log </a:t>
            </a:r>
            <a:r>
              <a:t>A</a:t>
            </a:r>
            <a:r>
              <a:rPr i="0"/>
              <a:t>)</a:t>
            </a:r>
            <a:r>
              <a:t>, A</a:t>
            </a:r>
            <a:r>
              <a:rPr i="0"/>
              <a:t>}</a:t>
            </a: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W</a:t>
            </a:r>
            <a:r>
              <a:rPr i="0"/>
              <a:t>(</a:t>
            </a:r>
            <a:r>
              <a:t>l</a:t>
            </a:r>
            <a:r>
              <a:rPr i="0"/>
              <a:t>)</a:t>
            </a:r>
            <a:r>
              <a:t> ≤ </a:t>
            </a:r>
            <a:r>
              <a:rPr i="0"/>
              <a:t>max{</a:t>
            </a:r>
            <a:r>
              <a:t>W</a:t>
            </a:r>
            <a:r>
              <a:rPr i="0"/>
              <a:t>(</a:t>
            </a:r>
            <a:r>
              <a:t>l’</a:t>
            </a:r>
            <a:r>
              <a:rPr i="0"/>
              <a:t>)</a:t>
            </a:r>
            <a:r>
              <a:t>, W</a:t>
            </a:r>
            <a:r>
              <a:rPr i="0"/>
              <a:t>(</a:t>
            </a:r>
            <a:r>
              <a:t>l’’</a:t>
            </a:r>
            <a:r>
              <a:rPr i="0"/>
              <a:t>)</a:t>
            </a:r>
            <a:r>
              <a:t>, A</a:t>
            </a:r>
            <a:r>
              <a:rPr i="0"/>
              <a:t>}</a:t>
            </a:r>
            <a:r>
              <a:t> + O</a:t>
            </a:r>
            <a:r>
              <a:rPr i="0"/>
              <a:t>(log</a:t>
            </a:r>
            <a:r>
              <a:rPr baseline="-19571"/>
              <a:t>2 </a:t>
            </a:r>
            <a:r>
              <a:t>A</a:t>
            </a:r>
            <a:r>
              <a:rPr i="0"/>
              <a:t>)</a:t>
            </a: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t</a:t>
            </a:r>
            <a:r>
              <a:rPr i="0"/>
              <a:t>(</a:t>
            </a:r>
            <a:r>
              <a:t>l) ≤ t</a:t>
            </a:r>
            <a:r>
              <a:rPr i="0"/>
              <a:t>(</a:t>
            </a:r>
            <a:r>
              <a:t>l’</a:t>
            </a:r>
            <a:r>
              <a:rPr i="0"/>
              <a:t>)</a:t>
            </a:r>
            <a:r>
              <a:t> + t</a:t>
            </a:r>
            <a:r>
              <a:rPr i="0"/>
              <a:t>(</a:t>
            </a:r>
            <a:r>
              <a:t>l’’</a:t>
            </a:r>
            <a:r>
              <a:rPr i="0"/>
              <a:t>)</a:t>
            </a:r>
            <a:r>
              <a:t> + O</a:t>
            </a:r>
            <a:r>
              <a:rPr i="0"/>
              <a:t>(</a:t>
            </a:r>
            <a:r>
              <a:t>A</a:t>
            </a:r>
            <a:r>
              <a:rPr i="0"/>
              <a:t>)</a:t>
            </a:r>
          </a:p>
          <a:p>
            <a:pPr marL="485775" indent="-485775" defTabSz="1300480">
              <a:lnSpc>
                <a:spcPct val="90000"/>
              </a:lnSpc>
              <a:spcBef>
                <a:spcPts val="1200"/>
              </a:spcBef>
              <a:buSzPct val="100000"/>
              <a:defRPr sz="3400">
                <a:latin typeface="Arial"/>
                <a:ea typeface="Arial"/>
                <a:cs typeface="Arial"/>
                <a:sym typeface="Arial"/>
              </a:defRPr>
            </a:pPr>
            <a:r>
              <a:t>Because </a:t>
            </a:r>
            <a:r>
              <a:rPr>
                <a:solidFill>
                  <a:srgbClr val="009999"/>
                </a:solidFill>
              </a:rPr>
              <a:t>Max{</a:t>
            </a:r>
            <a:r>
              <a:rPr i="1">
                <a:solidFill>
                  <a:srgbClr val="009999"/>
                </a:solidFill>
              </a:rPr>
              <a:t>l’, l’’</a:t>
            </a:r>
            <a:r>
              <a:rPr>
                <a:solidFill>
                  <a:srgbClr val="009999"/>
                </a:solidFill>
              </a:rPr>
              <a:t>}</a:t>
            </a:r>
            <a:r>
              <a:rPr i="1">
                <a:solidFill>
                  <a:srgbClr val="009999"/>
                </a:solidFill>
              </a:rPr>
              <a:t>= l</a:t>
            </a:r>
            <a:r>
              <a:rPr>
                <a:solidFill>
                  <a:srgbClr val="009999"/>
                </a:solidFill>
              </a:rPr>
              <a:t>(</a:t>
            </a:r>
            <a:r>
              <a:rPr i="1">
                <a:solidFill>
                  <a:srgbClr val="009999"/>
                </a:solidFill>
              </a:rPr>
              <a:t>v</a:t>
            </a:r>
            <a:r>
              <a:rPr baseline="-19411" i="1">
                <a:solidFill>
                  <a:srgbClr val="009999"/>
                </a:solidFill>
              </a:rPr>
              <a:t>k</a:t>
            </a:r>
            <a:r>
              <a:rPr i="1">
                <a:solidFill>
                  <a:srgbClr val="009999"/>
                </a:solidFill>
              </a:rPr>
              <a:t>+</a:t>
            </a:r>
            <a:r>
              <a:rPr>
                <a:solidFill>
                  <a:srgbClr val="009999"/>
                </a:solidFill>
              </a:rPr>
              <a:t>1) </a:t>
            </a:r>
            <a:r>
              <a:rPr i="1">
                <a:solidFill>
                  <a:srgbClr val="009999"/>
                </a:solidFill>
              </a:rPr>
              <a:t>≤ l</a:t>
            </a:r>
            <a:r>
              <a:rPr b="1" i="1">
                <a:solidFill>
                  <a:srgbClr val="009999"/>
                </a:solidFill>
                <a:latin typeface="Script MT Bold"/>
                <a:ea typeface="Script MT Bold"/>
                <a:cs typeface="Script MT Bold"/>
                <a:sym typeface="Script MT Bold"/>
              </a:rPr>
              <a:t> </a:t>
            </a:r>
            <a:r>
              <a:rPr i="1">
                <a:solidFill>
                  <a:srgbClr val="009999"/>
                </a:solidFill>
              </a:rPr>
              <a:t>– A</a:t>
            </a:r>
            <a:r>
              <a:t>,</a:t>
            </a:r>
          </a:p>
          <a:p>
            <a:pPr lvl="1" marL="857250" indent="-400050" defTabSz="1300480">
              <a:lnSpc>
                <a:spcPct val="90000"/>
              </a:lnSpc>
              <a:spcBef>
                <a:spcPts val="1200"/>
              </a:spcBef>
              <a:buSzPct val="100000"/>
              <a:buChar char="–"/>
              <a:defRPr i="1" sz="2800">
                <a:solidFill>
                  <a:srgbClr val="009999"/>
                </a:solidFill>
                <a:latin typeface="Arial"/>
                <a:ea typeface="Arial"/>
                <a:cs typeface="Arial"/>
                <a:sym typeface="Arial"/>
              </a:defRPr>
            </a:pPr>
            <a:r>
              <a:t>W</a:t>
            </a:r>
            <a:r>
              <a:rPr i="0"/>
              <a:t>(</a:t>
            </a:r>
            <a:r>
              <a:t>l</a:t>
            </a:r>
            <a:r>
              <a:rPr i="0"/>
              <a:t>)</a:t>
            </a:r>
            <a:r>
              <a:t> = O</a:t>
            </a:r>
            <a:r>
              <a:rPr i="0"/>
              <a:t>(</a:t>
            </a:r>
            <a:r>
              <a:t>l</a:t>
            </a:r>
            <a:r>
              <a:rPr b="1" i="0">
                <a:latin typeface="Script MT Bold"/>
                <a:ea typeface="Script MT Bold"/>
                <a:cs typeface="Script MT Bold"/>
                <a:sym typeface="Script MT Bold"/>
              </a:rPr>
              <a:t> </a:t>
            </a:r>
            <a:r>
              <a:t>/ A·</a:t>
            </a:r>
            <a:r>
              <a:rPr i="0"/>
              <a:t>log </a:t>
            </a:r>
            <a:r>
              <a:t>A + A)</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05"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pic>
        <p:nvPicPr>
          <p:cNvPr id="806" name="recursive-winding" descr="recursive-winding"/>
          <p:cNvPicPr>
            <a:picLocks noChangeAspect="1"/>
          </p:cNvPicPr>
          <p:nvPr/>
        </p:nvPicPr>
        <p:blipFill>
          <a:blip r:embed="rId2">
            <a:extLst/>
          </a:blip>
          <a:srcRect l="7142" t="1663" r="6097" b="0"/>
          <a:stretch>
            <a:fillRect/>
          </a:stretch>
        </p:blipFill>
        <p:spPr>
          <a:xfrm>
            <a:off x="4624776" y="1718209"/>
            <a:ext cx="8189595" cy="7506895"/>
          </a:xfrm>
          <a:prstGeom prst="rect">
            <a:avLst/>
          </a:prstGeom>
          <a:ln w="12700">
            <a:miter lim="400000"/>
          </a:ln>
        </p:spPr>
      </p:pic>
      <p:sp>
        <p:nvSpPr>
          <p:cNvPr id="807" name="Recursive Winding Tree Drawing"/>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Recursive Winding Tree Drawing</a:t>
            </a:r>
          </a:p>
        </p:txBody>
      </p:sp>
      <p:sp>
        <p:nvSpPr>
          <p:cNvPr id="808" name="Time is O(n)…"/>
          <p:cNvSpPr txBox="1"/>
          <p:nvPr>
            <p:ph type="body" sz="quarter" idx="4294967295"/>
          </p:nvPr>
        </p:nvSpPr>
        <p:spPr>
          <a:xfrm>
            <a:off x="240346" y="2269948"/>
            <a:ext cx="5743788" cy="3731352"/>
          </a:xfrm>
          <a:prstGeom prst="rect">
            <a:avLst/>
          </a:prstGeom>
        </p:spPr>
        <p:txBody>
          <a:bodyPr lIns="65023" tIns="65023" rIns="65023" bIns="65023" anchor="t"/>
          <a:lstStyle/>
          <a:p>
            <a:pPr marL="465364" indent="-465364" defTabSz="1300480">
              <a:spcBef>
                <a:spcPts val="1400"/>
              </a:spcBef>
              <a:buSzPct val="100000"/>
              <a:defRPr sz="3800">
                <a:latin typeface="Arial"/>
                <a:ea typeface="Arial"/>
                <a:cs typeface="Arial"/>
                <a:sym typeface="Arial"/>
              </a:defRPr>
            </a:pPr>
            <a:r>
              <a:t>Time is </a:t>
            </a:r>
            <a:r>
              <a:rPr i="1">
                <a:solidFill>
                  <a:srgbClr val="009999"/>
                </a:solidFill>
              </a:rPr>
              <a:t>O</a:t>
            </a:r>
            <a:r>
              <a:rPr>
                <a:solidFill>
                  <a:srgbClr val="009999"/>
                </a:solidFill>
              </a:rPr>
              <a:t>(</a:t>
            </a:r>
            <a:r>
              <a:rPr i="1">
                <a:solidFill>
                  <a:srgbClr val="009999"/>
                </a:solidFill>
              </a:rPr>
              <a:t>n</a:t>
            </a:r>
            <a:r>
              <a:rPr>
                <a:solidFill>
                  <a:srgbClr val="009999"/>
                </a:solidFill>
              </a:rPr>
              <a:t>)</a:t>
            </a:r>
          </a:p>
          <a:p>
            <a:pPr marL="465364" indent="-465364" defTabSz="1300480">
              <a:spcBef>
                <a:spcPts val="1400"/>
              </a:spcBef>
              <a:buSzPct val="100000"/>
              <a:defRPr sz="3800">
                <a:latin typeface="Arial"/>
                <a:ea typeface="Arial"/>
                <a:cs typeface="Arial"/>
                <a:sym typeface="Arial"/>
              </a:defRPr>
            </a:pPr>
            <a:r>
              <a:t>By setting </a:t>
            </a:r>
            <a:r>
              <a:rPr i="1">
                <a:solidFill>
                  <a:srgbClr val="009999"/>
                </a:solidFill>
              </a:rPr>
              <a:t>A</a:t>
            </a:r>
            <a:r>
              <a:t> as </a:t>
            </a:r>
            <a:br/>
            <a:r>
              <a:rPr i="1">
                <a:solidFill>
                  <a:srgbClr val="009999"/>
                </a:solidFill>
              </a:rPr>
              <a:t>A = √</a:t>
            </a:r>
            <a:r>
              <a:rPr>
                <a:solidFill>
                  <a:srgbClr val="009999"/>
                </a:solidFill>
              </a:rPr>
              <a:t>(</a:t>
            </a:r>
            <a:r>
              <a:rPr i="1">
                <a:solidFill>
                  <a:srgbClr val="009999"/>
                </a:solidFill>
              </a:rPr>
              <a:t>l </a:t>
            </a:r>
            <a:r>
              <a:rPr>
                <a:solidFill>
                  <a:srgbClr val="009999"/>
                </a:solidFill>
              </a:rPr>
              <a:t>log</a:t>
            </a:r>
            <a:r>
              <a:rPr baseline="-20000">
                <a:solidFill>
                  <a:srgbClr val="009999"/>
                </a:solidFill>
              </a:rPr>
              <a:t>2</a:t>
            </a:r>
            <a:r>
              <a:rPr b="1" baseline="-20000" i="1">
                <a:solidFill>
                  <a:srgbClr val="009999"/>
                </a:solidFill>
                <a:latin typeface="Script MT Bold"/>
                <a:ea typeface="Script MT Bold"/>
                <a:cs typeface="Script MT Bold"/>
                <a:sym typeface="Script MT Bold"/>
              </a:rPr>
              <a:t> </a:t>
            </a:r>
            <a:r>
              <a:rPr i="1">
                <a:solidFill>
                  <a:srgbClr val="009999"/>
                </a:solidFill>
              </a:rPr>
              <a:t>l </a:t>
            </a:r>
            <a:r>
              <a:rPr>
                <a:solidFill>
                  <a:srgbClr val="009999"/>
                </a:solidFill>
              </a:rPr>
              <a:t>)</a:t>
            </a:r>
            <a:r>
              <a:t>, </a:t>
            </a:r>
            <a:br/>
            <a:r>
              <a:t>height and width are both </a:t>
            </a:r>
            <a:r>
              <a:rPr i="1">
                <a:solidFill>
                  <a:srgbClr val="009999"/>
                </a:solidFill>
              </a:rPr>
              <a:t>O</a:t>
            </a:r>
            <a:r>
              <a:rPr>
                <a:solidFill>
                  <a:srgbClr val="009999"/>
                </a:solidFill>
              </a:rPr>
              <a:t>(</a:t>
            </a:r>
            <a:r>
              <a:rPr i="1">
                <a:solidFill>
                  <a:srgbClr val="009999"/>
                </a:solidFill>
              </a:rPr>
              <a:t>√n </a:t>
            </a:r>
            <a:r>
              <a:rPr>
                <a:solidFill>
                  <a:srgbClr val="009999"/>
                </a:solidFill>
              </a:rPr>
              <a:t>log </a:t>
            </a:r>
            <a:r>
              <a:rPr i="1">
                <a:solidFill>
                  <a:srgbClr val="009999"/>
                </a:solidFill>
              </a:rPr>
              <a:t>n</a:t>
            </a:r>
            <a:r>
              <a:rPr>
                <a:solidFill>
                  <a:srgbClr val="009999"/>
                </a:solidFill>
              </a:rPr>
              <a:t>)</a:t>
            </a:r>
          </a:p>
        </p:txBody>
      </p:sp>
      <p:sp>
        <p:nvSpPr>
          <p:cNvPr id="809" name="[Di Battista et al. 99]"/>
          <p:cNvSpPr txBox="1"/>
          <p:nvPr/>
        </p:nvSpPr>
        <p:spPr>
          <a:xfrm>
            <a:off x="9927484" y="7799892"/>
            <a:ext cx="2875485" cy="469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400"/>
            </a:lvl1pPr>
          </a:lstStyle>
          <a:p>
            <a:pPr/>
            <a:r>
              <a:t>[Di Battista et al. 99]</a:t>
            </a:r>
          </a:p>
        </p:txBody>
      </p:sp>
      <p:grpSp>
        <p:nvGrpSpPr>
          <p:cNvPr id="826" name="Gruppieren"/>
          <p:cNvGrpSpPr/>
          <p:nvPr/>
        </p:nvGrpSpPr>
        <p:grpSpPr>
          <a:xfrm>
            <a:off x="1559633" y="6255053"/>
            <a:ext cx="4109238" cy="2821215"/>
            <a:chOff x="0" y="0"/>
            <a:chExt cx="4109236" cy="2821213"/>
          </a:xfrm>
        </p:grpSpPr>
        <p:sp>
          <p:nvSpPr>
            <p:cNvPr id="810" name="Rechteck"/>
            <p:cNvSpPr/>
            <p:nvPr/>
          </p:nvSpPr>
          <p:spPr>
            <a:xfrm>
              <a:off x="0" y="319784"/>
              <a:ext cx="806569" cy="405062"/>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811" name="T1"/>
            <p:cNvSpPr txBox="1"/>
            <p:nvPr/>
          </p:nvSpPr>
          <p:spPr>
            <a:xfrm>
              <a:off x="161669" y="314455"/>
              <a:ext cx="347753" cy="4084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p>
              <a:pPr algn="l" defTabSz="1300480">
                <a:spcBef>
                  <a:spcPts val="1500"/>
                </a:spcBef>
                <a:defRPr sz="1400">
                  <a:latin typeface="Arial"/>
                  <a:ea typeface="Arial"/>
                  <a:cs typeface="Arial"/>
                  <a:sym typeface="Arial"/>
                </a:defRPr>
              </a:pPr>
              <a:r>
                <a:t>T</a:t>
              </a:r>
              <a:r>
                <a:rPr baseline="-30428"/>
                <a:t>1</a:t>
              </a:r>
            </a:p>
          </p:txBody>
        </p:sp>
        <p:sp>
          <p:nvSpPr>
            <p:cNvPr id="812" name="Linie"/>
            <p:cNvSpPr/>
            <p:nvPr/>
          </p:nvSpPr>
          <p:spPr>
            <a:xfrm>
              <a:off x="0" y="81722"/>
              <a:ext cx="3537078" cy="1"/>
            </a:xfrm>
            <a:prstGeom prst="line">
              <a:avLst/>
            </a:prstGeom>
            <a:noFill/>
            <a:ln w="12700" cap="flat">
              <a:solidFill>
                <a:srgbClr val="000000"/>
              </a:solidFill>
              <a:prstDash val="solid"/>
              <a:roun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813" name="Linie"/>
            <p:cNvSpPr/>
            <p:nvPr/>
          </p:nvSpPr>
          <p:spPr>
            <a:xfrm flipV="1">
              <a:off x="-1" y="90705"/>
              <a:ext cx="2" cy="22365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814" name="Rechteck"/>
            <p:cNvSpPr/>
            <p:nvPr/>
          </p:nvSpPr>
          <p:spPr>
            <a:xfrm>
              <a:off x="1691307" y="319784"/>
              <a:ext cx="806569" cy="405062"/>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815" name="Tk-2"/>
            <p:cNvSpPr txBox="1"/>
            <p:nvPr/>
          </p:nvSpPr>
          <p:spPr>
            <a:xfrm>
              <a:off x="1852976" y="314455"/>
              <a:ext cx="480944" cy="4084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p>
              <a:pPr algn="l" defTabSz="1300480">
                <a:spcBef>
                  <a:spcPts val="1500"/>
                </a:spcBef>
                <a:defRPr sz="1400">
                  <a:latin typeface="Arial"/>
                  <a:ea typeface="Arial"/>
                  <a:cs typeface="Arial"/>
                  <a:sym typeface="Arial"/>
                </a:defRPr>
              </a:pPr>
              <a:r>
                <a:t>T</a:t>
              </a:r>
              <a:r>
                <a:rPr baseline="-30428"/>
                <a:t>k-2</a:t>
              </a:r>
            </a:p>
          </p:txBody>
        </p:sp>
        <p:sp>
          <p:nvSpPr>
            <p:cNvPr id="816" name="Linie"/>
            <p:cNvSpPr/>
            <p:nvPr/>
          </p:nvSpPr>
          <p:spPr>
            <a:xfrm flipV="1">
              <a:off x="1691307" y="90705"/>
              <a:ext cx="1" cy="22365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817" name="Rechteck"/>
            <p:cNvSpPr/>
            <p:nvPr/>
          </p:nvSpPr>
          <p:spPr>
            <a:xfrm rot="16200000">
              <a:off x="3385279" y="279811"/>
              <a:ext cx="922047" cy="525870"/>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818" name="Tk-1"/>
            <p:cNvSpPr txBox="1"/>
            <p:nvPr/>
          </p:nvSpPr>
          <p:spPr>
            <a:xfrm>
              <a:off x="3546059" y="323338"/>
              <a:ext cx="480945" cy="4084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p>
              <a:pPr algn="l" defTabSz="1300480">
                <a:spcBef>
                  <a:spcPts val="1500"/>
                </a:spcBef>
                <a:defRPr sz="1400">
                  <a:latin typeface="Arial"/>
                  <a:ea typeface="Arial"/>
                  <a:cs typeface="Arial"/>
                  <a:sym typeface="Arial"/>
                </a:defRPr>
              </a:pPr>
              <a:r>
                <a:t>T</a:t>
              </a:r>
              <a:r>
                <a:rPr baseline="-30428"/>
                <a:t>k-1</a:t>
              </a:r>
            </a:p>
          </p:txBody>
        </p:sp>
        <p:sp>
          <p:nvSpPr>
            <p:cNvPr id="819" name="Linie"/>
            <p:cNvSpPr/>
            <p:nvPr/>
          </p:nvSpPr>
          <p:spPr>
            <a:xfrm flipH="1">
              <a:off x="3142775" y="90705"/>
              <a:ext cx="1" cy="1914959"/>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820" name="Rechteck"/>
            <p:cNvSpPr/>
            <p:nvPr/>
          </p:nvSpPr>
          <p:spPr>
            <a:xfrm>
              <a:off x="724845" y="966461"/>
              <a:ext cx="2096370" cy="806569"/>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821" name="T’"/>
            <p:cNvSpPr txBox="1"/>
            <p:nvPr/>
          </p:nvSpPr>
          <p:spPr>
            <a:xfrm>
              <a:off x="1595371" y="1128130"/>
              <a:ext cx="312113" cy="37429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lvl1pPr algn="l" defTabSz="1300480">
                <a:spcBef>
                  <a:spcPts val="1500"/>
                </a:spcBef>
                <a:defRPr sz="1400">
                  <a:latin typeface="Arial"/>
                  <a:ea typeface="Arial"/>
                  <a:cs typeface="Arial"/>
                  <a:sym typeface="Arial"/>
                </a:defRPr>
              </a:lvl1pPr>
            </a:lstStyle>
            <a:p>
              <a:pPr/>
              <a:r>
                <a:t>T’</a:t>
              </a:r>
            </a:p>
          </p:txBody>
        </p:sp>
        <p:sp>
          <p:nvSpPr>
            <p:cNvPr id="822" name="Rechteck"/>
            <p:cNvSpPr/>
            <p:nvPr/>
          </p:nvSpPr>
          <p:spPr>
            <a:xfrm>
              <a:off x="644899" y="2014645"/>
              <a:ext cx="2497877" cy="806569"/>
            </a:xfrm>
            <a:prstGeom prst="rect">
              <a:avLst/>
            </a:prstGeom>
            <a:noFill/>
            <a:ln w="12700" cap="flat">
              <a:solidFill>
                <a:srgbClr val="000000"/>
              </a:solidFill>
              <a:prstDash val="solid"/>
              <a:round/>
            </a:ln>
            <a:effectLst/>
          </p:spPr>
          <p:txBody>
            <a:bodyPr wrap="square" lIns="65023" tIns="65023" rIns="65023" bIns="65023" numCol="1" anchor="ctr">
              <a:noAutofit/>
            </a:bodyPr>
            <a:lstStyle/>
            <a:p>
              <a:pPr algn="l" defTabSz="1300480">
                <a:defRPr sz="2400">
                  <a:latin typeface="Arial"/>
                  <a:ea typeface="Arial"/>
                  <a:cs typeface="Arial"/>
                  <a:sym typeface="Arial"/>
                </a:defRPr>
              </a:pPr>
            </a:p>
          </p:txBody>
        </p:sp>
        <p:sp>
          <p:nvSpPr>
            <p:cNvPr id="823" name="T’’"/>
            <p:cNvSpPr txBox="1"/>
            <p:nvPr/>
          </p:nvSpPr>
          <p:spPr>
            <a:xfrm>
              <a:off x="1693083" y="2176314"/>
              <a:ext cx="361065" cy="37429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lvl1pPr algn="l" defTabSz="1300480">
                <a:spcBef>
                  <a:spcPts val="1500"/>
                </a:spcBef>
                <a:defRPr sz="1400">
                  <a:latin typeface="Arial"/>
                  <a:ea typeface="Arial"/>
                  <a:cs typeface="Arial"/>
                  <a:sym typeface="Arial"/>
                </a:defRPr>
              </a:lvl1pPr>
            </a:lstStyle>
            <a:p>
              <a:pPr/>
              <a:r>
                <a:t>T’’</a:t>
              </a:r>
            </a:p>
          </p:txBody>
        </p:sp>
        <p:sp>
          <p:nvSpPr>
            <p:cNvPr id="824" name="Linie"/>
            <p:cNvSpPr/>
            <p:nvPr/>
          </p:nvSpPr>
          <p:spPr>
            <a:xfrm>
              <a:off x="2830196" y="966461"/>
              <a:ext cx="303598" cy="1"/>
            </a:xfrm>
            <a:prstGeom prst="line">
              <a:avLst/>
            </a:prstGeom>
            <a:noFill/>
            <a:ln w="12700" cap="flat">
              <a:solidFill>
                <a:srgbClr val="000000"/>
              </a:solidFill>
              <a:prstDash val="solid"/>
              <a:round/>
              <a:headEnd type="oval" w="med" len="med"/>
              <a:tailEnd type="oval" w="med" len="med"/>
            </a:ln>
            <a:effectLst/>
          </p:spPr>
          <p:txBody>
            <a:bodyPr wrap="square" lIns="65023" tIns="65023" rIns="65023" bIns="65023" numCol="1" anchor="t">
              <a:noAutofit/>
            </a:bodyPr>
            <a:lstStyle/>
            <a:p>
              <a:pPr algn="l" defTabSz="1300480">
                <a:defRPr sz="3800">
                  <a:latin typeface="Arial"/>
                  <a:ea typeface="Arial"/>
                  <a:cs typeface="Arial"/>
                  <a:sym typeface="Arial"/>
                </a:defRPr>
              </a:pPr>
            </a:p>
          </p:txBody>
        </p:sp>
        <p:sp>
          <p:nvSpPr>
            <p:cNvPr id="825" name="…"/>
            <p:cNvSpPr txBox="1"/>
            <p:nvPr/>
          </p:nvSpPr>
          <p:spPr>
            <a:xfrm>
              <a:off x="886514" y="0"/>
              <a:ext cx="644901" cy="66559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lvl1pPr algn="l" defTabSz="1300480">
                <a:spcBef>
                  <a:spcPts val="3000"/>
                </a:spcBef>
                <a:defRPr sz="5000">
                  <a:latin typeface="Arial"/>
                  <a:ea typeface="Arial"/>
                  <a:cs typeface="Arial"/>
                  <a:sym typeface="Arial"/>
                </a:defRPr>
              </a:lvl1pPr>
            </a:lstStyle>
            <a:p>
              <a:pPr/>
              <a:r>
                <a:t>…</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8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26" grpId="2"/>
      <p:bldP build="whole" bldLvl="1" animBg="1" rev="0" advAuto="0" spid="806" grpId="1"/>
    </p:bldLst>
  </p:timing>
</p:sld>
</file>

<file path=ppt/slides/slide5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2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29" name="Tree Visualization"/>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Tree Visualization</a:t>
            </a:r>
          </a:p>
        </p:txBody>
      </p:sp>
      <p:sp>
        <p:nvSpPr>
          <p:cNvPr id="830" name="While tree drawing algorithm is more theoretical, tree visualization is more applied.…"/>
          <p:cNvSpPr txBox="1"/>
          <p:nvPr>
            <p:ph type="body" idx="4294967295"/>
          </p:nvPr>
        </p:nvSpPr>
        <p:spPr>
          <a:xfrm>
            <a:off x="650239" y="2275839"/>
            <a:ext cx="11704322" cy="6436926"/>
          </a:xfrm>
          <a:prstGeom prst="rect">
            <a:avLst/>
          </a:prstGeom>
        </p:spPr>
        <p:txBody>
          <a:bodyPr lIns="65023" tIns="65023" rIns="65023" bIns="65023" anchor="t"/>
          <a:lstStyle/>
          <a:p>
            <a:pPr marL="465364" indent="-465364" defTabSz="1300480">
              <a:spcBef>
                <a:spcPts val="1400"/>
              </a:spcBef>
              <a:buSzPct val="100000"/>
              <a:defRPr sz="3800">
                <a:latin typeface="Arial"/>
                <a:ea typeface="Arial"/>
                <a:cs typeface="Arial"/>
                <a:sym typeface="Arial"/>
              </a:defRPr>
            </a:pPr>
            <a:r>
              <a:t>While tree drawing algorithm is more theoretical, tree visualization is more applied.</a:t>
            </a:r>
          </a:p>
          <a:p>
            <a:pPr marL="465364" indent="-465364" defTabSz="1300480">
              <a:spcBef>
                <a:spcPts val="1400"/>
              </a:spcBef>
              <a:buSzPct val="100000"/>
              <a:defRPr sz="3800">
                <a:latin typeface="Arial"/>
                <a:ea typeface="Arial"/>
                <a:cs typeface="Arial"/>
                <a:sym typeface="Arial"/>
              </a:defRPr>
            </a:pPr>
            <a:r>
              <a:t>We will see examples of different tree visualization methods.</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32"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33" name="Indented Layout"/>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Indented Layout</a:t>
            </a:r>
          </a:p>
        </p:txBody>
      </p:sp>
      <p:sp>
        <p:nvSpPr>
          <p:cNvPr id="834" name="Places all items along vertically spaced rows…"/>
          <p:cNvSpPr txBox="1"/>
          <p:nvPr>
            <p:ph type="body" sz="half" idx="4294967295"/>
          </p:nvPr>
        </p:nvSpPr>
        <p:spPr>
          <a:xfrm>
            <a:off x="855697" y="2113279"/>
            <a:ext cx="6260819" cy="6552073"/>
          </a:xfrm>
          <a:prstGeom prst="rect">
            <a:avLst/>
          </a:prstGeom>
        </p:spPr>
        <p:txBody>
          <a:bodyPr lIns="65023" tIns="65023" rIns="65023" bIns="65023" anchor="t"/>
          <a:lstStyle/>
          <a:p>
            <a:pPr marL="485775" indent="-485775" defTabSz="1300480">
              <a:lnSpc>
                <a:spcPct val="90000"/>
              </a:lnSpc>
              <a:spcBef>
                <a:spcPts val="1200"/>
              </a:spcBef>
              <a:buSzPct val="100000"/>
              <a:defRPr sz="3400">
                <a:latin typeface="Arial"/>
                <a:ea typeface="Arial"/>
                <a:cs typeface="Arial"/>
                <a:sym typeface="Arial"/>
              </a:defRPr>
            </a:pPr>
            <a:r>
              <a:t>Places all items along vertically spaced rows</a:t>
            </a:r>
          </a:p>
          <a:p>
            <a:pPr marL="485775" indent="-485775" defTabSz="1300480">
              <a:lnSpc>
                <a:spcPct val="90000"/>
              </a:lnSpc>
              <a:spcBef>
                <a:spcPts val="1200"/>
              </a:spcBef>
              <a:buSzPct val="100000"/>
              <a:defRPr sz="3400">
                <a:latin typeface="Arial"/>
                <a:ea typeface="Arial"/>
                <a:cs typeface="Arial"/>
                <a:sym typeface="Arial"/>
              </a:defRPr>
            </a:pPr>
            <a:r>
              <a:t>Uses indentation to show parent child relationships</a:t>
            </a:r>
          </a:p>
          <a:p>
            <a:pPr marL="485775" indent="-485775" defTabSz="1300480">
              <a:lnSpc>
                <a:spcPct val="90000"/>
              </a:lnSpc>
              <a:spcBef>
                <a:spcPts val="1200"/>
              </a:spcBef>
              <a:buSzPct val="100000"/>
              <a:defRPr sz="3400">
                <a:latin typeface="Arial"/>
                <a:ea typeface="Arial"/>
                <a:cs typeface="Arial"/>
                <a:sym typeface="Arial"/>
              </a:defRPr>
            </a:pPr>
            <a:r>
              <a:t>Example: Windows explorer</a:t>
            </a:r>
          </a:p>
          <a:p>
            <a:pPr marL="485775" indent="-485775" defTabSz="1300480">
              <a:lnSpc>
                <a:spcPct val="90000"/>
              </a:lnSpc>
              <a:spcBef>
                <a:spcPts val="1200"/>
              </a:spcBef>
              <a:buSzPct val="100000"/>
              <a:defRPr sz="3400">
                <a:latin typeface="Arial"/>
                <a:ea typeface="Arial"/>
                <a:cs typeface="Arial"/>
                <a:sym typeface="Arial"/>
              </a:defRPr>
            </a:pPr>
            <a:r>
              <a:t>Problems:</a:t>
            </a:r>
          </a:p>
          <a:p>
            <a:pPr lvl="1" marL="857250" indent="-400050" defTabSz="1300480">
              <a:lnSpc>
                <a:spcPct val="90000"/>
              </a:lnSpc>
              <a:spcBef>
                <a:spcPts val="1200"/>
              </a:spcBef>
              <a:buSzPct val="100000"/>
              <a:buChar char="–"/>
              <a:defRPr sz="2800">
                <a:latin typeface="Arial"/>
                <a:ea typeface="Arial"/>
                <a:cs typeface="Arial"/>
                <a:sym typeface="Arial"/>
              </a:defRPr>
            </a:pPr>
            <a:r>
              <a:t>Only showing part of the tree</a:t>
            </a:r>
          </a:p>
          <a:p>
            <a:pPr lvl="1" marL="857250" indent="-400050" defTabSz="1300480">
              <a:lnSpc>
                <a:spcPct val="90000"/>
              </a:lnSpc>
              <a:spcBef>
                <a:spcPts val="1200"/>
              </a:spcBef>
              <a:buSzPct val="100000"/>
              <a:buChar char="–"/>
              <a:defRPr sz="2800">
                <a:latin typeface="Arial"/>
                <a:ea typeface="Arial"/>
                <a:cs typeface="Arial"/>
                <a:sym typeface="Arial"/>
              </a:defRPr>
            </a:pPr>
            <a:r>
              <a:t>Bad aspect ratio (not space efficient)</a:t>
            </a:r>
          </a:p>
          <a:p>
            <a:pPr marL="485775" indent="-485775" defTabSz="1300480">
              <a:lnSpc>
                <a:spcPct val="90000"/>
              </a:lnSpc>
              <a:spcBef>
                <a:spcPts val="1200"/>
              </a:spcBef>
              <a:buSzPct val="100000"/>
              <a:defRPr sz="3400">
                <a:latin typeface="Arial"/>
                <a:ea typeface="Arial"/>
                <a:cs typeface="Arial"/>
                <a:sym typeface="Arial"/>
              </a:defRPr>
            </a:pPr>
            <a:r>
              <a:t>But still the most popular one!?</a:t>
            </a:r>
          </a:p>
        </p:txBody>
      </p:sp>
      <p:pic>
        <p:nvPicPr>
          <p:cNvPr id="835" name="windows_explorer" descr="windows_explorer"/>
          <p:cNvPicPr>
            <a:picLocks noChangeAspect="1"/>
          </p:cNvPicPr>
          <p:nvPr/>
        </p:nvPicPr>
        <p:blipFill>
          <a:blip r:embed="rId2">
            <a:extLst/>
          </a:blip>
          <a:srcRect l="3353" t="0" r="0" b="0"/>
          <a:stretch>
            <a:fillRect/>
          </a:stretch>
        </p:blipFill>
        <p:spPr>
          <a:xfrm>
            <a:off x="7936088" y="2316479"/>
            <a:ext cx="2928339" cy="6141157"/>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34">
                                            <p:txEl>
                                              <p:pRg st="2" end="2"/>
                                            </p:txEl>
                                          </p:spTgt>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83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Class="entr" nodeType="clickEffect" presetSubtype="0" presetID="1" grpId="1" fill="hold">
                                  <p:stCondLst>
                                    <p:cond delay="0"/>
                                  </p:stCondLst>
                                  <p:iterate type="el" backwards="0">
                                    <p:tmAbs val="0"/>
                                  </p:iterate>
                                  <p:childTnLst>
                                    <p:set>
                                      <p:cBhvr>
                                        <p:cTn id="13" fill="hold"/>
                                        <p:tgtEl>
                                          <p:spTgt spid="834">
                                            <p:txEl>
                                              <p:pRg st="3" end="3"/>
                                            </p:txEl>
                                          </p:spTgt>
                                        </p:tgtEl>
                                        <p:attrNameLst>
                                          <p:attrName>style.visibility</p:attrName>
                                        </p:attrNameLst>
                                      </p:cBhvr>
                                      <p:to>
                                        <p:strVal val="visible"/>
                                      </p:to>
                                    </p:set>
                                  </p:childTnLst>
                                </p:cTn>
                              </p:par>
                              <p:par>
                                <p:cTn id="14" presetClass="entr" nodeType="withEffect" presetSubtype="0" presetID="1" grpId="1" fill="hold">
                                  <p:stCondLst>
                                    <p:cond delay="0"/>
                                  </p:stCondLst>
                                  <p:iterate type="el" backwards="0">
                                    <p:tmAbs val="0"/>
                                  </p:iterate>
                                  <p:childTnLst>
                                    <p:set>
                                      <p:cBhvr>
                                        <p:cTn id="15" fill="hold"/>
                                        <p:tgtEl>
                                          <p:spTgt spid="834">
                                            <p:txEl>
                                              <p:pRg st="4" end="4"/>
                                            </p:txEl>
                                          </p:spTgt>
                                        </p:tgtEl>
                                        <p:attrNameLst>
                                          <p:attrName>style.visibility</p:attrName>
                                        </p:attrNameLst>
                                      </p:cBhvr>
                                      <p:to>
                                        <p:strVal val="visible"/>
                                      </p:to>
                                    </p:set>
                                  </p:childTnLst>
                                </p:cTn>
                              </p:par>
                              <p:par>
                                <p:cTn id="16" presetClass="entr" nodeType="withEffect" presetSubtype="0" presetID="1" grpId="1" fill="hold">
                                  <p:stCondLst>
                                    <p:cond delay="0"/>
                                  </p:stCondLst>
                                  <p:iterate type="el" backwards="0">
                                    <p:tmAbs val="0"/>
                                  </p:iterate>
                                  <p:childTnLst>
                                    <p:set>
                                      <p:cBhvr>
                                        <p:cTn id="17" fill="hold"/>
                                        <p:tgtEl>
                                          <p:spTgt spid="834">
                                            <p:txEl>
                                              <p:pRg st="5" end="5"/>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Class="entr" nodeType="clickEffect" presetSubtype="0" presetID="1" grpId="1" fill="hold">
                                  <p:stCondLst>
                                    <p:cond delay="0"/>
                                  </p:stCondLst>
                                  <p:iterate type="el" backwards="0">
                                    <p:tmAbs val="0"/>
                                  </p:iterate>
                                  <p:childTnLst>
                                    <p:set>
                                      <p:cBhvr>
                                        <p:cTn id="21" fill="hold"/>
                                        <p:tgtEl>
                                          <p:spTgt spid="834">
                                            <p:txEl>
                                              <p:pRg st="6" end="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35" grpId="2"/>
      <p:bldP build="p" bldLvl="1" animBg="1" rev="0" advAuto="0" spid="834" grpId="1"/>
    </p:bldLst>
  </p:timing>
</p:sld>
</file>

<file path=ppt/slides/slide5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37" name="Hierarchy Expansion"/>
          <p:cNvSpPr txBox="1"/>
          <p:nvPr>
            <p:ph type="title"/>
          </p:nvPr>
        </p:nvSpPr>
        <p:spPr>
          <a:xfrm>
            <a:off x="952500" y="444500"/>
            <a:ext cx="11099800" cy="1354970"/>
          </a:xfrm>
          <a:prstGeom prst="rect">
            <a:avLst/>
          </a:prstGeom>
        </p:spPr>
        <p:txBody>
          <a:bodyPr/>
          <a:lstStyle/>
          <a:p>
            <a:pPr/>
            <a:r>
              <a:t>Hierarchy Expansion</a:t>
            </a:r>
          </a:p>
        </p:txBody>
      </p:sp>
      <p:pic>
        <p:nvPicPr>
          <p:cNvPr id="838" name="Bild" descr="Bild"/>
          <p:cNvPicPr>
            <a:picLocks noChangeAspect="1"/>
          </p:cNvPicPr>
          <p:nvPr/>
        </p:nvPicPr>
        <p:blipFill>
          <a:blip r:embed="rId2">
            <a:extLst/>
          </a:blip>
          <a:stretch>
            <a:fillRect/>
          </a:stretch>
        </p:blipFill>
        <p:spPr>
          <a:xfrm>
            <a:off x="1172230" y="2422624"/>
            <a:ext cx="10660340" cy="6660952"/>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40"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41" name="Dendrogram"/>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Dendrogram</a:t>
            </a:r>
          </a:p>
        </p:txBody>
      </p:sp>
      <p:sp>
        <p:nvSpPr>
          <p:cNvPr id="842" name="Essentially a layered drawing…"/>
          <p:cNvSpPr txBox="1"/>
          <p:nvPr>
            <p:ph type="body" sz="half" idx="4294967295"/>
          </p:nvPr>
        </p:nvSpPr>
        <p:spPr>
          <a:xfrm>
            <a:off x="650239" y="2275839"/>
            <a:ext cx="5743788" cy="6436926"/>
          </a:xfrm>
          <a:prstGeom prst="rect">
            <a:avLst/>
          </a:prstGeom>
        </p:spPr>
        <p:txBody>
          <a:bodyPr lIns="65023" tIns="65023" rIns="65023" bIns="65023" anchor="t"/>
          <a:lstStyle/>
          <a:p>
            <a:pPr marL="480059" indent="-480059" defTabSz="1300480">
              <a:lnSpc>
                <a:spcPct val="90000"/>
              </a:lnSpc>
              <a:spcBef>
                <a:spcPts val="1000"/>
              </a:spcBef>
              <a:buSzPct val="100000"/>
              <a:defRPr sz="2800">
                <a:latin typeface="Arial"/>
                <a:ea typeface="Arial"/>
                <a:cs typeface="Arial"/>
                <a:sym typeface="Arial"/>
              </a:defRPr>
            </a:pPr>
            <a:r>
              <a:t>Essentially a layered drawing </a:t>
            </a:r>
          </a:p>
          <a:p>
            <a:pPr lvl="1" marL="838200" indent="-381000" defTabSz="1300480">
              <a:lnSpc>
                <a:spcPct val="90000"/>
              </a:lnSpc>
              <a:spcBef>
                <a:spcPts val="1200"/>
              </a:spcBef>
              <a:buSzPct val="100000"/>
              <a:buChar char="–"/>
              <a:defRPr sz="2400">
                <a:latin typeface="Arial"/>
                <a:ea typeface="Arial"/>
                <a:cs typeface="Arial"/>
                <a:sym typeface="Arial"/>
              </a:defRPr>
            </a:pPr>
            <a:r>
              <a:t>with bended orthogonal edges</a:t>
            </a:r>
          </a:p>
          <a:p>
            <a:pPr marL="480059" indent="-480059" defTabSz="1300480">
              <a:lnSpc>
                <a:spcPct val="90000"/>
              </a:lnSpc>
              <a:spcBef>
                <a:spcPts val="1000"/>
              </a:spcBef>
              <a:buSzPct val="100000"/>
              <a:defRPr sz="2800">
                <a:latin typeface="Arial"/>
                <a:ea typeface="Arial"/>
                <a:cs typeface="Arial"/>
                <a:sym typeface="Arial"/>
              </a:defRPr>
            </a:pPr>
            <a:r>
              <a:t>Layering are done according to the leaves:</a:t>
            </a:r>
          </a:p>
          <a:p>
            <a:pPr lvl="1" marL="838200" indent="-381000" defTabSz="1300480">
              <a:lnSpc>
                <a:spcPct val="90000"/>
              </a:lnSpc>
              <a:spcBef>
                <a:spcPts val="1200"/>
              </a:spcBef>
              <a:buSzPct val="100000"/>
              <a:buChar char="–"/>
              <a:defRPr sz="2400">
                <a:latin typeface="Arial"/>
                <a:ea typeface="Arial"/>
                <a:cs typeface="Arial"/>
                <a:sym typeface="Arial"/>
              </a:defRPr>
            </a:pPr>
            <a:r>
              <a:t>All the leaves are on the same layer</a:t>
            </a:r>
          </a:p>
          <a:p>
            <a:pPr marL="480059" indent="-480059" defTabSz="1300480">
              <a:lnSpc>
                <a:spcPct val="90000"/>
              </a:lnSpc>
              <a:spcBef>
                <a:spcPts val="1000"/>
              </a:spcBef>
              <a:buSzPct val="100000"/>
              <a:defRPr sz="2800">
                <a:latin typeface="Arial"/>
                <a:ea typeface="Arial"/>
                <a:cs typeface="Arial"/>
                <a:sym typeface="Arial"/>
              </a:defRPr>
            </a:pPr>
            <a:r>
              <a:t>Now commonly used in bioinformatics to represent</a:t>
            </a:r>
          </a:p>
          <a:p>
            <a:pPr lvl="1" marL="838200" indent="-381000" defTabSz="1300480">
              <a:lnSpc>
                <a:spcPct val="90000"/>
              </a:lnSpc>
              <a:spcBef>
                <a:spcPts val="1200"/>
              </a:spcBef>
              <a:buSzPct val="100000"/>
              <a:buChar char="–"/>
              <a:defRPr sz="2400">
                <a:latin typeface="Arial"/>
                <a:ea typeface="Arial"/>
                <a:cs typeface="Arial"/>
                <a:sym typeface="Arial"/>
              </a:defRPr>
            </a:pPr>
            <a:r>
              <a:t>The result of hierarchical clustering</a:t>
            </a:r>
          </a:p>
          <a:p>
            <a:pPr lvl="1" marL="838200" indent="-381000" defTabSz="1300480">
              <a:lnSpc>
                <a:spcPct val="90000"/>
              </a:lnSpc>
              <a:spcBef>
                <a:spcPts val="1200"/>
              </a:spcBef>
              <a:buSzPct val="100000"/>
              <a:buChar char="–"/>
              <a:defRPr sz="2400">
                <a:latin typeface="Arial"/>
                <a:ea typeface="Arial"/>
                <a:cs typeface="Arial"/>
                <a:sym typeface="Arial"/>
              </a:defRPr>
            </a:pPr>
            <a:r>
              <a:t>Phylogenetic trees</a:t>
            </a:r>
          </a:p>
        </p:txBody>
      </p:sp>
      <p:pic>
        <p:nvPicPr>
          <p:cNvPr id="843" name="image.tif" descr="image.tif"/>
          <p:cNvPicPr>
            <a:picLocks noChangeAspect="1"/>
          </p:cNvPicPr>
          <p:nvPr/>
        </p:nvPicPr>
        <p:blipFill>
          <a:blip r:embed="rId2">
            <a:extLst/>
          </a:blip>
          <a:stretch>
            <a:fillRect/>
          </a:stretch>
        </p:blipFill>
        <p:spPr>
          <a:xfrm>
            <a:off x="7936089" y="3648568"/>
            <a:ext cx="4143023" cy="3391183"/>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45"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46" name="Balloon tree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Balloon trees</a:t>
            </a:r>
          </a:p>
        </p:txBody>
      </p:sp>
      <p:sp>
        <p:nvSpPr>
          <p:cNvPr id="847" name="A variation of radial layout…"/>
          <p:cNvSpPr txBox="1"/>
          <p:nvPr>
            <p:ph type="body" sz="half" idx="4294967295"/>
          </p:nvPr>
        </p:nvSpPr>
        <p:spPr>
          <a:xfrm>
            <a:off x="650239" y="2275839"/>
            <a:ext cx="5743788" cy="6436926"/>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A variation of radial layout</a:t>
            </a:r>
          </a:p>
          <a:p>
            <a:pPr marL="485775" indent="-485775" defTabSz="1300480">
              <a:spcBef>
                <a:spcPts val="1200"/>
              </a:spcBef>
              <a:buSzPct val="100000"/>
              <a:defRPr sz="3400">
                <a:latin typeface="Arial"/>
                <a:ea typeface="Arial"/>
                <a:cs typeface="Arial"/>
                <a:sym typeface="Arial"/>
              </a:defRPr>
            </a:pPr>
            <a:r>
              <a:t>children are drawn in a circle centered at their parents.</a:t>
            </a:r>
          </a:p>
          <a:p>
            <a:pPr marL="485775" indent="-485775" defTabSz="1300480">
              <a:spcBef>
                <a:spcPts val="1200"/>
              </a:spcBef>
              <a:buSzPct val="100000"/>
              <a:defRPr sz="3400">
                <a:latin typeface="Arial"/>
                <a:ea typeface="Arial"/>
                <a:cs typeface="Arial"/>
                <a:sym typeface="Arial"/>
              </a:defRPr>
            </a:pPr>
            <a:r>
              <a:t>Effective on showing the tree structure</a:t>
            </a:r>
          </a:p>
          <a:p>
            <a:pPr lvl="1" marL="857250" indent="-400050" defTabSz="1300480">
              <a:spcBef>
                <a:spcPts val="1200"/>
              </a:spcBef>
              <a:buSzPct val="100000"/>
              <a:buChar char="–"/>
              <a:defRPr sz="2800">
                <a:latin typeface="Arial"/>
                <a:ea typeface="Arial"/>
                <a:cs typeface="Arial"/>
                <a:sym typeface="Arial"/>
              </a:defRPr>
            </a:pPr>
            <a:r>
              <a:t>At the cost of node details</a:t>
            </a:r>
          </a:p>
        </p:txBody>
      </p:sp>
      <p:pic>
        <p:nvPicPr>
          <p:cNvPr id="848" name="image.tif" descr="image.tif"/>
          <p:cNvPicPr>
            <a:picLocks noChangeAspect="1"/>
          </p:cNvPicPr>
          <p:nvPr/>
        </p:nvPicPr>
        <p:blipFill>
          <a:blip r:embed="rId2">
            <a:extLst/>
          </a:blip>
          <a:srcRect l="2265" t="0" r="0" b="0"/>
          <a:stretch>
            <a:fillRect/>
          </a:stretch>
        </p:blipFill>
        <p:spPr>
          <a:xfrm>
            <a:off x="7321973" y="2316479"/>
            <a:ext cx="4382348" cy="4438792"/>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50"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51" name="Hyperbolic Tree"/>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Hyperbolic Tree</a:t>
            </a:r>
          </a:p>
        </p:txBody>
      </p:sp>
      <p:sp>
        <p:nvSpPr>
          <p:cNvPr id="852" name="Simulate the distortion effect of fisheye lens…"/>
          <p:cNvSpPr txBox="1"/>
          <p:nvPr>
            <p:ph type="body" sz="half" idx="4294967295"/>
          </p:nvPr>
        </p:nvSpPr>
        <p:spPr>
          <a:xfrm>
            <a:off x="666044" y="2009422"/>
            <a:ext cx="6466277" cy="6861387"/>
          </a:xfrm>
          <a:prstGeom prst="rect">
            <a:avLst/>
          </a:prstGeom>
        </p:spPr>
        <p:txBody>
          <a:bodyPr lIns="65023" tIns="65023" rIns="65023" bIns="65023" anchor="t"/>
          <a:lstStyle/>
          <a:p>
            <a:pPr marL="485775" indent="-485775" defTabSz="1300480">
              <a:lnSpc>
                <a:spcPct val="90000"/>
              </a:lnSpc>
              <a:spcBef>
                <a:spcPts val="1200"/>
              </a:spcBef>
              <a:buSzPct val="100000"/>
              <a:defRPr sz="3400">
                <a:latin typeface="Arial"/>
                <a:ea typeface="Arial"/>
                <a:cs typeface="Arial"/>
                <a:sym typeface="Arial"/>
              </a:defRPr>
            </a:pPr>
            <a:r>
              <a:t>Simulate the distortion effect of fisheye lens</a:t>
            </a:r>
          </a:p>
          <a:p>
            <a:pPr lvl="1" marL="857250" indent="-400050" defTabSz="1300480">
              <a:lnSpc>
                <a:spcPct val="90000"/>
              </a:lnSpc>
              <a:spcBef>
                <a:spcPts val="1200"/>
              </a:spcBef>
              <a:buSzPct val="100000"/>
              <a:buChar char="–"/>
              <a:defRPr sz="2800">
                <a:latin typeface="Arial"/>
                <a:ea typeface="Arial"/>
                <a:cs typeface="Arial"/>
                <a:sym typeface="Arial"/>
              </a:defRPr>
            </a:pPr>
            <a:r>
              <a:t>Enlarge the focus and shrink the rest</a:t>
            </a:r>
          </a:p>
          <a:p>
            <a:pPr lvl="1" marL="857250" indent="-400050" defTabSz="1300480">
              <a:lnSpc>
                <a:spcPct val="90000"/>
              </a:lnSpc>
              <a:spcBef>
                <a:spcPts val="1200"/>
              </a:spcBef>
              <a:buSzPct val="100000"/>
              <a:buChar char="–"/>
              <a:defRPr sz="2800">
                <a:latin typeface="Arial"/>
                <a:ea typeface="Arial"/>
                <a:cs typeface="Arial"/>
                <a:sym typeface="Arial"/>
              </a:defRPr>
            </a:pPr>
            <a:r>
              <a:t>Focus+context</a:t>
            </a:r>
          </a:p>
          <a:p>
            <a:pPr lvl="1" marL="857250" indent="-400050" defTabSz="1300480">
              <a:lnSpc>
                <a:spcPct val="90000"/>
              </a:lnSpc>
              <a:spcBef>
                <a:spcPts val="1200"/>
              </a:spcBef>
              <a:buSzPct val="100000"/>
              <a:buChar char="–"/>
              <a:defRPr sz="2800">
                <a:latin typeface="Arial"/>
                <a:ea typeface="Arial"/>
                <a:cs typeface="Arial"/>
                <a:sym typeface="Arial"/>
              </a:defRPr>
            </a:pPr>
            <a:r>
              <a:t>Interaction technique; can be combined with different layout.</a:t>
            </a:r>
          </a:p>
          <a:p>
            <a:pPr marL="485775" indent="-485775" defTabSz="1300480">
              <a:lnSpc>
                <a:spcPct val="90000"/>
              </a:lnSpc>
              <a:spcBef>
                <a:spcPts val="1200"/>
              </a:spcBef>
              <a:buSzPct val="100000"/>
              <a:defRPr sz="3400">
                <a:latin typeface="Arial"/>
                <a:ea typeface="Arial"/>
                <a:cs typeface="Arial"/>
                <a:sym typeface="Arial"/>
              </a:defRPr>
            </a:pPr>
            <a:r>
              <a:t>3D hyperbolic tree: </a:t>
            </a:r>
          </a:p>
          <a:p>
            <a:pPr lvl="1" marL="857250" indent="-400050" defTabSz="1300480">
              <a:lnSpc>
                <a:spcPct val="90000"/>
              </a:lnSpc>
              <a:spcBef>
                <a:spcPts val="1200"/>
              </a:spcBef>
              <a:buSzPct val="100000"/>
              <a:buChar char="–"/>
              <a:defRPr sz="2800">
                <a:latin typeface="Arial"/>
                <a:ea typeface="Arial"/>
                <a:cs typeface="Arial"/>
                <a:sym typeface="Arial"/>
              </a:defRPr>
            </a:pPr>
            <a:r>
              <a:t>projecting a graph one a sphere produces a similar distortion effect</a:t>
            </a:r>
          </a:p>
          <a:p>
            <a:pPr lvl="1" marL="857250" indent="-400050" defTabSz="1300480">
              <a:lnSpc>
                <a:spcPct val="90000"/>
              </a:lnSpc>
              <a:spcBef>
                <a:spcPts val="1200"/>
              </a:spcBef>
              <a:buSzPct val="100000"/>
              <a:buChar char="–"/>
              <a:defRPr sz="2800">
                <a:latin typeface="Arial"/>
                <a:ea typeface="Arial"/>
                <a:cs typeface="Arial"/>
                <a:sym typeface="Arial"/>
              </a:defRPr>
            </a:pPr>
            <a:r>
              <a:t>This example also uses balloon tree drawing.</a:t>
            </a:r>
          </a:p>
        </p:txBody>
      </p:sp>
      <p:pic>
        <p:nvPicPr>
          <p:cNvPr id="853" name="fg-xrad" descr="fg-xrad"/>
          <p:cNvPicPr>
            <a:picLocks noChangeAspect="1"/>
          </p:cNvPicPr>
          <p:nvPr/>
        </p:nvPicPr>
        <p:blipFill>
          <a:blip r:embed="rId2">
            <a:extLst/>
          </a:blip>
          <a:stretch>
            <a:fillRect/>
          </a:stretch>
        </p:blipFill>
        <p:spPr>
          <a:xfrm>
            <a:off x="8245404" y="2009422"/>
            <a:ext cx="3070579" cy="3129281"/>
          </a:xfrm>
          <a:prstGeom prst="rect">
            <a:avLst/>
          </a:prstGeom>
          <a:ln w="12700">
            <a:miter lim="400000"/>
          </a:ln>
        </p:spPr>
      </p:pic>
      <p:pic>
        <p:nvPicPr>
          <p:cNvPr id="854" name="lar-gr-l-7" descr="lar-gr-l-7"/>
          <p:cNvPicPr>
            <a:picLocks noChangeAspect="1"/>
          </p:cNvPicPr>
          <p:nvPr/>
        </p:nvPicPr>
        <p:blipFill>
          <a:blip r:embed="rId3">
            <a:extLst/>
          </a:blip>
          <a:stretch>
            <a:fillRect/>
          </a:stretch>
        </p:blipFill>
        <p:spPr>
          <a:xfrm>
            <a:off x="8245404" y="5594773"/>
            <a:ext cx="3070579" cy="333248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52">
                                            <p:txEl>
                                              <p:pRg st="4" end="4"/>
                                            </p:txEl>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852">
                                            <p:txEl>
                                              <p:pRg st="5" end="5"/>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852">
                                            <p:txEl>
                                              <p:pRg st="6" end="6"/>
                                            </p:txEl>
                                          </p:spTgt>
                                        </p:tgtEl>
                                        <p:attrNameLst>
                                          <p:attrName>style.visibility</p:attrName>
                                        </p:attrNameLst>
                                      </p:cBhvr>
                                      <p:to>
                                        <p:strVal val="visible"/>
                                      </p:to>
                                    </p:set>
                                  </p:childTnLst>
                                </p:cTn>
                              </p:par>
                            </p:childTnLst>
                          </p:cTn>
                        </p:par>
                        <p:par>
                          <p:cTn id="11" fill="hold">
                            <p:stCondLst>
                              <p:cond delay="0"/>
                            </p:stCondLst>
                            <p:childTnLst>
                              <p:par>
                                <p:cTn id="12" presetClass="entr" nodeType="afterEffect" presetSubtype="0" presetID="1" grpId="2" fill="hold">
                                  <p:stCondLst>
                                    <p:cond delay="0"/>
                                  </p:stCondLst>
                                  <p:iterate type="el" backwards="0">
                                    <p:tmAbs val="0"/>
                                  </p:iterate>
                                  <p:childTnLst>
                                    <p:set>
                                      <p:cBhvr>
                                        <p:cTn id="13" fill="hold"/>
                                        <p:tgtEl>
                                          <p:spTgt spid="8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54" grpId="2"/>
      <p:bldP build="p" bldLvl="1" animBg="1" rev="0" advAuto="0" spid="852" grpId="1"/>
    </p:bldLst>
  </p:timing>
</p:sld>
</file>

<file path=ppt/slides/slide5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56"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57" name="3D tree visualization – Cone tree"/>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3D tree visualization – Cone tree</a:t>
            </a:r>
          </a:p>
        </p:txBody>
      </p:sp>
      <p:sp>
        <p:nvSpPr>
          <p:cNvPr id="858" name="Cone trees are a 3D extension of the 2D layered tree drawing method.…"/>
          <p:cNvSpPr txBox="1"/>
          <p:nvPr>
            <p:ph type="body" sz="half" idx="4294967295"/>
          </p:nvPr>
        </p:nvSpPr>
        <p:spPr>
          <a:xfrm>
            <a:off x="650239" y="2275839"/>
            <a:ext cx="6260819" cy="6800428"/>
          </a:xfrm>
          <a:prstGeom prst="rect">
            <a:avLst/>
          </a:prstGeom>
        </p:spPr>
        <p:txBody>
          <a:bodyPr lIns="65023" tIns="65023" rIns="65023" bIns="65023" anchor="t"/>
          <a:lstStyle/>
          <a:p>
            <a:pPr marL="480059" indent="-480059" defTabSz="1300480">
              <a:lnSpc>
                <a:spcPct val="80000"/>
              </a:lnSpc>
              <a:spcBef>
                <a:spcPts val="1000"/>
              </a:spcBef>
              <a:buSzPct val="100000"/>
              <a:defRPr sz="2800">
                <a:latin typeface="Arial"/>
                <a:ea typeface="Arial"/>
                <a:cs typeface="Arial"/>
                <a:sym typeface="Arial"/>
              </a:defRPr>
            </a:pPr>
            <a:r>
              <a:t>Cone trees are a 3D extension of the 2D layered tree drawing method.</a:t>
            </a:r>
          </a:p>
          <a:p>
            <a:pPr lvl="1" marL="838200" indent="-381000" defTabSz="1300480">
              <a:lnSpc>
                <a:spcPct val="80000"/>
              </a:lnSpc>
              <a:spcBef>
                <a:spcPts val="1200"/>
              </a:spcBef>
              <a:buSzPct val="100000"/>
              <a:buChar char="–"/>
              <a:defRPr sz="2400">
                <a:latin typeface="Arial"/>
                <a:ea typeface="Arial"/>
                <a:cs typeface="Arial"/>
                <a:sym typeface="Arial"/>
              </a:defRPr>
            </a:pPr>
            <a:r>
              <a:t>Parent at the tip of a cone, and its children spaced equally on the bottom circle of the cone</a:t>
            </a:r>
          </a:p>
          <a:p>
            <a:pPr lvl="1" marL="838200" indent="-381000" defTabSz="1300480">
              <a:lnSpc>
                <a:spcPct val="80000"/>
              </a:lnSpc>
              <a:spcBef>
                <a:spcPts val="1200"/>
              </a:spcBef>
              <a:buSzPct val="100000"/>
              <a:buChar char="–"/>
              <a:defRPr sz="2400">
                <a:latin typeface="Arial"/>
                <a:ea typeface="Arial"/>
                <a:cs typeface="Arial"/>
                <a:sym typeface="Arial"/>
              </a:defRPr>
            </a:pPr>
            <a:r>
              <a:t>Either horizontal or vertical</a:t>
            </a:r>
          </a:p>
          <a:p>
            <a:pPr marL="480059" indent="-480059" defTabSz="1300480">
              <a:lnSpc>
                <a:spcPct val="80000"/>
              </a:lnSpc>
              <a:spcBef>
                <a:spcPts val="1000"/>
              </a:spcBef>
              <a:buSzPct val="100000"/>
              <a:defRPr sz="2800">
                <a:latin typeface="Arial"/>
                <a:ea typeface="Arial"/>
                <a:cs typeface="Arial"/>
                <a:sym typeface="Arial"/>
              </a:defRPr>
            </a:pPr>
            <a:r>
              <a:t>The extension to 3D does not necessarily means more information can be displayed</a:t>
            </a:r>
          </a:p>
          <a:p>
            <a:pPr lvl="1" marL="838200" indent="-381000" defTabSz="1300480">
              <a:lnSpc>
                <a:spcPct val="80000"/>
              </a:lnSpc>
              <a:spcBef>
                <a:spcPts val="1200"/>
              </a:spcBef>
              <a:buSzPct val="100000"/>
              <a:buChar char="–"/>
              <a:defRPr sz="2400">
                <a:latin typeface="Arial"/>
                <a:ea typeface="Arial"/>
                <a:cs typeface="Arial"/>
                <a:sym typeface="Arial"/>
              </a:defRPr>
            </a:pPr>
            <a:r>
              <a:t>Occlusion problem</a:t>
            </a:r>
          </a:p>
          <a:p>
            <a:pPr lvl="1" marL="838200" indent="-381000" defTabSz="1300480">
              <a:lnSpc>
                <a:spcPct val="80000"/>
              </a:lnSpc>
              <a:spcBef>
                <a:spcPts val="1200"/>
              </a:spcBef>
              <a:buSzPct val="100000"/>
              <a:buChar char="–"/>
              <a:defRPr sz="2400">
                <a:latin typeface="Arial"/>
                <a:ea typeface="Arial"/>
                <a:cs typeface="Arial"/>
                <a:sym typeface="Arial"/>
              </a:defRPr>
            </a:pPr>
            <a:r>
              <a:t>Couple with interaction is essential</a:t>
            </a:r>
          </a:p>
        </p:txBody>
      </p:sp>
      <p:pic>
        <p:nvPicPr>
          <p:cNvPr id="859" name="image.tif" descr="image.tif"/>
          <p:cNvPicPr>
            <a:picLocks noChangeAspect="1"/>
          </p:cNvPicPr>
          <p:nvPr/>
        </p:nvPicPr>
        <p:blipFill>
          <a:blip r:embed="rId2">
            <a:extLst/>
          </a:blip>
          <a:stretch>
            <a:fillRect/>
          </a:stretch>
        </p:blipFill>
        <p:spPr>
          <a:xfrm>
            <a:off x="7423573" y="2171982"/>
            <a:ext cx="4605868" cy="3422792"/>
          </a:xfrm>
          <a:prstGeom prst="rect">
            <a:avLst/>
          </a:prstGeom>
          <a:ln w="12700">
            <a:miter lim="400000"/>
          </a:ln>
        </p:spPr>
      </p:pic>
      <p:pic>
        <p:nvPicPr>
          <p:cNvPr id="860" name="conetree" descr="conetree"/>
          <p:cNvPicPr>
            <a:picLocks noChangeAspect="1"/>
          </p:cNvPicPr>
          <p:nvPr/>
        </p:nvPicPr>
        <p:blipFill>
          <a:blip r:embed="rId3">
            <a:extLst/>
          </a:blip>
          <a:stretch>
            <a:fillRect/>
          </a:stretch>
        </p:blipFill>
        <p:spPr>
          <a:xfrm>
            <a:off x="7423573" y="5797973"/>
            <a:ext cx="4605868" cy="3192498"/>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58">
                                            <p:txEl>
                                              <p:pRg st="3" end="3"/>
                                            </p:txEl>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858">
                                            <p:txEl>
                                              <p:pRg st="4" end="4"/>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858">
                                            <p:txEl>
                                              <p:pRg st="5" end="5"/>
                                            </p:txEl>
                                          </p:spTgt>
                                        </p:tgtEl>
                                        <p:attrNameLst>
                                          <p:attrName>style.visibility</p:attrName>
                                        </p:attrNameLst>
                                      </p:cBhvr>
                                      <p:to>
                                        <p:strVal val="visible"/>
                                      </p:to>
                                    </p:set>
                                  </p:childTnLst>
                                </p:cTn>
                              </p:par>
                            </p:childTnLst>
                          </p:cTn>
                        </p:par>
                        <p:par>
                          <p:cTn id="11" fill="hold">
                            <p:stCondLst>
                              <p:cond delay="0"/>
                            </p:stCondLst>
                            <p:childTnLst>
                              <p:par>
                                <p:cTn id="12" presetClass="entr" nodeType="afterEffect" presetSubtype="0" presetID="1" grpId="2" fill="hold">
                                  <p:stCondLst>
                                    <p:cond delay="0"/>
                                  </p:stCondLst>
                                  <p:iterate type="el" backwards="0">
                                    <p:tmAbs val="0"/>
                                  </p:iterate>
                                  <p:childTnLst>
                                    <p:set>
                                      <p:cBhvr>
                                        <p:cTn id="13" fill="hold"/>
                                        <p:tgtEl>
                                          <p:spTgt spid="86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858" grpId="1"/>
      <p:bldP build="whole" bldLvl="1" animBg="1" rev="0" advAuto="0" spid="860" grpId="2"/>
    </p:bldLst>
  </p:timing>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7" name="Order preserving: For binary trees, left child is placed left of the root, right child is placed right of the root.  For other ordered trees, line segment from parent to leftmost child is monotone decreasing in x direction, line segment to rightmost child monotone increasing, line segments of all children sorted by angle from left to right…"/>
          <p:cNvSpPr txBox="1"/>
          <p:nvPr>
            <p:ph type="body" idx="1"/>
          </p:nvPr>
        </p:nvSpPr>
        <p:spPr>
          <a:xfrm>
            <a:off x="952500" y="720888"/>
            <a:ext cx="11099800" cy="8197494"/>
          </a:xfrm>
          <a:prstGeom prst="rect">
            <a:avLst/>
          </a:prstGeom>
        </p:spPr>
        <p:txBody>
          <a:bodyPr/>
          <a:lstStyle/>
          <a:p>
            <a:pPr marL="514350" indent="-514350" defTabSz="473201">
              <a:spcBef>
                <a:spcPts val="3400"/>
              </a:spcBef>
              <a:buSzPct val="100000"/>
              <a:buAutoNum type="arabicPeriod" startAt="6"/>
              <a:defRPr sz="2916"/>
            </a:pPr>
            <a:r>
              <a:rPr b="1">
                <a:latin typeface="Helvetica"/>
                <a:ea typeface="Helvetica"/>
                <a:cs typeface="Helvetica"/>
                <a:sym typeface="Helvetica"/>
              </a:rPr>
              <a:t>Order preserving:</a:t>
            </a:r>
            <a:r>
              <a:t> For binary trees, left child is placed left of the root, right child is placed right of the root. </a:t>
            </a:r>
            <a:br/>
            <a:r>
              <a:t>For other ordered trees, line segment from parent to leftmost child is monotone decreasing in </a:t>
            </a:r>
            <a:r>
              <a:rPr i="1">
                <a:latin typeface="Helvetica"/>
                <a:ea typeface="Helvetica"/>
                <a:cs typeface="Helvetica"/>
                <a:sym typeface="Helvetica"/>
              </a:rPr>
              <a:t>x</a:t>
            </a:r>
            <a:r>
              <a:t> direction, line segment to rightmost child monotone increasing, line segments of all children sorted by angle from left to right</a:t>
            </a:r>
          </a:p>
          <a:p>
            <a:pPr marL="514350" indent="-514350" defTabSz="473201">
              <a:spcBef>
                <a:spcPts val="3400"/>
              </a:spcBef>
              <a:buSzPct val="100000"/>
              <a:buAutoNum type="arabicPeriod" startAt="6"/>
              <a:defRPr sz="2916"/>
            </a:pPr>
            <a:r>
              <a:rPr b="1">
                <a:latin typeface="Helvetica"/>
                <a:ea typeface="Helvetica"/>
                <a:cs typeface="Helvetica"/>
                <a:sym typeface="Helvetica"/>
              </a:rPr>
              <a:t>Centering:</a:t>
            </a:r>
            <a:r>
              <a:t> parents of multiple children should be centered over them</a:t>
            </a:r>
          </a:p>
          <a:p>
            <a:pPr marL="514350" indent="-514350" defTabSz="473201">
              <a:spcBef>
                <a:spcPts val="3400"/>
              </a:spcBef>
              <a:buSzPct val="100000"/>
              <a:buAutoNum type="arabicPeriod" startAt="6"/>
              <a:defRPr sz="2916"/>
            </a:pPr>
            <a:r>
              <a:rPr b="1">
                <a:latin typeface="Helvetica"/>
                <a:ea typeface="Helvetica"/>
                <a:cs typeface="Helvetica"/>
                <a:sym typeface="Helvetica"/>
              </a:rPr>
              <a:t>Subtree separation:</a:t>
            </a:r>
            <a:r>
              <a:t> enclosing rectangles of node-disjoint subtrees do not overlap</a:t>
            </a:r>
          </a:p>
          <a:p>
            <a:pPr marL="514350" indent="-514350" defTabSz="473201">
              <a:spcBef>
                <a:spcPts val="3400"/>
              </a:spcBef>
              <a:buSzPct val="100000"/>
              <a:buAutoNum type="arabicPeriod" startAt="6"/>
              <a:defRPr sz="2916"/>
            </a:pPr>
            <a:r>
              <a:rPr b="1">
                <a:latin typeface="Helvetica"/>
                <a:ea typeface="Helvetica"/>
                <a:cs typeface="Helvetica"/>
                <a:sym typeface="Helvetica"/>
              </a:rPr>
              <a:t>Simple isomorphy preservation</a:t>
            </a:r>
            <a:r>
              <a:t>: drawings of simply isomorphic subtrees are the same</a:t>
            </a:r>
          </a:p>
          <a:p>
            <a:pPr marL="514350" indent="-514350" defTabSz="473201">
              <a:spcBef>
                <a:spcPts val="3400"/>
              </a:spcBef>
              <a:buSzPct val="100000"/>
              <a:buAutoNum type="arabicPeriod" startAt="6"/>
              <a:defRPr sz="2916"/>
            </a:pPr>
            <a:r>
              <a:rPr b="1">
                <a:latin typeface="Helvetica"/>
                <a:ea typeface="Helvetica"/>
                <a:cs typeface="Helvetica"/>
                <a:sym typeface="Helvetica"/>
              </a:rPr>
              <a:t>Axial isomorphy preservation</a:t>
            </a:r>
            <a:r>
              <a:t>: drawings of axially isomorphic subtrees mirror each other</a:t>
            </a:r>
          </a:p>
        </p:txBody>
      </p:sp>
      <p:sp>
        <p:nvSpPr>
          <p:cNvPr id="248" name="Foliennumm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2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24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1" fill="hold">
                                  <p:stCondLst>
                                    <p:cond delay="0"/>
                                  </p:stCondLst>
                                  <p:iterate type="el" backwards="0">
                                    <p:tmAbs val="0"/>
                                  </p:iterate>
                                  <p:childTnLst>
                                    <p:set>
                                      <p:cBhvr>
                                        <p:cTn id="18" fill="hold"/>
                                        <p:tgtEl>
                                          <p:spTgt spid="247">
                                            <p:txEl>
                                              <p:pRg st="4" end="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47" grpId="1"/>
    </p:bldLst>
  </p:timing>
</p:sld>
</file>

<file path=ppt/slides/slide6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62"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63" name="Other 3D tree visualization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Other 3D tree visualizations</a:t>
            </a:r>
          </a:p>
        </p:txBody>
      </p:sp>
      <p:sp>
        <p:nvSpPr>
          <p:cNvPr id="864" name="3D poly-plane tree visualization…"/>
          <p:cNvSpPr txBox="1"/>
          <p:nvPr>
            <p:ph type="body" sz="half" idx="4294967295"/>
          </p:nvPr>
        </p:nvSpPr>
        <p:spPr>
          <a:xfrm>
            <a:off x="650240" y="2275839"/>
            <a:ext cx="6671734" cy="6436926"/>
          </a:xfrm>
          <a:prstGeom prst="rect">
            <a:avLst/>
          </a:prstGeom>
        </p:spPr>
        <p:txBody>
          <a:bodyPr lIns="65023" tIns="65023" rIns="65023" bIns="65023" anchor="t"/>
          <a:lstStyle/>
          <a:p>
            <a:pPr marL="485775" indent="-485775" defTabSz="1300480">
              <a:lnSpc>
                <a:spcPct val="80000"/>
              </a:lnSpc>
              <a:spcBef>
                <a:spcPts val="1200"/>
              </a:spcBef>
              <a:buSzPct val="100000"/>
              <a:defRPr sz="3400">
                <a:latin typeface="Arial"/>
                <a:ea typeface="Arial"/>
                <a:cs typeface="Arial"/>
                <a:sym typeface="Arial"/>
              </a:defRPr>
            </a:pPr>
            <a:r>
              <a:t>3D poly-plane tree visualization</a:t>
            </a:r>
          </a:p>
          <a:p>
            <a:pPr lvl="1" marL="857250" indent="-400050" defTabSz="1300480">
              <a:lnSpc>
                <a:spcPct val="80000"/>
              </a:lnSpc>
              <a:spcBef>
                <a:spcPts val="1200"/>
              </a:spcBef>
              <a:buSzPct val="100000"/>
              <a:buChar char="–"/>
              <a:defRPr sz="2800">
                <a:latin typeface="Arial"/>
                <a:ea typeface="Arial"/>
                <a:cs typeface="Arial"/>
                <a:sym typeface="Arial"/>
              </a:defRPr>
            </a:pPr>
            <a:r>
              <a:t>Put subtrees on planes</a:t>
            </a:r>
          </a:p>
          <a:p>
            <a:pPr lvl="1" marL="857250" indent="-400050" defTabSz="1300480">
              <a:lnSpc>
                <a:spcPct val="80000"/>
              </a:lnSpc>
              <a:spcBef>
                <a:spcPts val="1200"/>
              </a:spcBef>
              <a:buSzPct val="100000"/>
              <a:buChar char="–"/>
              <a:defRPr sz="2800">
                <a:latin typeface="Arial"/>
                <a:ea typeface="Arial"/>
                <a:cs typeface="Arial"/>
                <a:sym typeface="Arial"/>
              </a:defRPr>
            </a:pPr>
            <a:r>
              <a:t>arrange these planes in 3D to reduce occlusion</a:t>
            </a:r>
          </a:p>
          <a:p>
            <a:pPr lvl="1" marL="857250" indent="-400050" defTabSz="1300480">
              <a:lnSpc>
                <a:spcPct val="80000"/>
              </a:lnSpc>
              <a:spcBef>
                <a:spcPts val="1200"/>
              </a:spcBef>
              <a:buSzPct val="100000"/>
              <a:buChar char="–"/>
              <a:defRPr sz="2800">
                <a:latin typeface="Arial"/>
                <a:ea typeface="Arial"/>
                <a:cs typeface="Arial"/>
                <a:sym typeface="Arial"/>
              </a:defRPr>
            </a:pPr>
            <a:r>
              <a:t>In this example, layered drawing is used within each plane</a:t>
            </a:r>
          </a:p>
          <a:p>
            <a:pPr marL="485775" indent="-485775" defTabSz="1300480">
              <a:lnSpc>
                <a:spcPct val="80000"/>
              </a:lnSpc>
              <a:spcBef>
                <a:spcPts val="1200"/>
              </a:spcBef>
              <a:buSzPct val="100000"/>
              <a:defRPr sz="3400">
                <a:latin typeface="Arial"/>
                <a:ea typeface="Arial"/>
                <a:cs typeface="Arial"/>
                <a:sym typeface="Arial"/>
              </a:defRPr>
            </a:pPr>
            <a:r>
              <a:t>3D layered tree</a:t>
            </a:r>
          </a:p>
          <a:p>
            <a:pPr lvl="1" marL="857250" indent="-400050" defTabSz="1300480">
              <a:lnSpc>
                <a:spcPct val="80000"/>
              </a:lnSpc>
              <a:spcBef>
                <a:spcPts val="1200"/>
              </a:spcBef>
              <a:buSzPct val="100000"/>
              <a:buChar char="–"/>
              <a:defRPr sz="2800">
                <a:latin typeface="Arial"/>
                <a:ea typeface="Arial"/>
                <a:cs typeface="Arial"/>
                <a:sym typeface="Arial"/>
              </a:defRPr>
            </a:pPr>
            <a:r>
              <a:t>Only one cone</a:t>
            </a:r>
          </a:p>
          <a:p>
            <a:pPr lvl="1" marL="857250" indent="-400050" defTabSz="1300480">
              <a:lnSpc>
                <a:spcPct val="80000"/>
              </a:lnSpc>
              <a:spcBef>
                <a:spcPts val="1200"/>
              </a:spcBef>
              <a:buSzPct val="100000"/>
              <a:buChar char="–"/>
              <a:defRPr sz="2800">
                <a:latin typeface="Arial"/>
                <a:ea typeface="Arial"/>
                <a:cs typeface="Arial"/>
                <a:sym typeface="Arial"/>
              </a:defRPr>
            </a:pPr>
            <a:r>
              <a:t>Layers are the parallel circles on the surface</a:t>
            </a:r>
          </a:p>
          <a:p>
            <a:pPr lvl="1" marL="857250" indent="-400050" defTabSz="1300480">
              <a:lnSpc>
                <a:spcPct val="80000"/>
              </a:lnSpc>
              <a:spcBef>
                <a:spcPts val="1200"/>
              </a:spcBef>
              <a:buSzPct val="100000"/>
              <a:buChar char="–"/>
              <a:defRPr sz="2800">
                <a:latin typeface="Arial"/>
                <a:ea typeface="Arial"/>
                <a:cs typeface="Arial"/>
                <a:sym typeface="Arial"/>
              </a:defRPr>
            </a:pPr>
            <a:r>
              <a:t>Example: color indicate the layer</a:t>
            </a:r>
          </a:p>
        </p:txBody>
      </p:sp>
      <p:pic>
        <p:nvPicPr>
          <p:cNvPr id="865" name="poly-plane" descr="poly-plane"/>
          <p:cNvPicPr>
            <a:picLocks noChangeAspect="1"/>
          </p:cNvPicPr>
          <p:nvPr/>
        </p:nvPicPr>
        <p:blipFill>
          <a:blip r:embed="rId2">
            <a:extLst/>
          </a:blip>
          <a:stretch>
            <a:fillRect/>
          </a:stretch>
        </p:blipFill>
        <p:spPr>
          <a:xfrm>
            <a:off x="8983698" y="1907822"/>
            <a:ext cx="3458916" cy="3443112"/>
          </a:xfrm>
          <a:prstGeom prst="rect">
            <a:avLst/>
          </a:prstGeom>
          <a:ln w="12700">
            <a:miter lim="400000"/>
          </a:ln>
        </p:spPr>
      </p:pic>
      <p:pic>
        <p:nvPicPr>
          <p:cNvPr id="866" name="3d-layered" descr="3d-layered"/>
          <p:cNvPicPr>
            <a:picLocks noChangeAspect="1"/>
          </p:cNvPicPr>
          <p:nvPr/>
        </p:nvPicPr>
        <p:blipFill>
          <a:blip r:embed="rId3">
            <a:extLst/>
          </a:blip>
          <a:srcRect l="0" t="0" r="45933" b="0"/>
          <a:stretch>
            <a:fillRect/>
          </a:stretch>
        </p:blipFill>
        <p:spPr>
          <a:xfrm>
            <a:off x="8245404" y="5545102"/>
            <a:ext cx="2149405" cy="3632765"/>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64">
                                            <p:txEl>
                                              <p:pRg st="4" end="4"/>
                                            </p:txEl>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864">
                                            <p:txEl>
                                              <p:pRg st="5" end="5"/>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864">
                                            <p:txEl>
                                              <p:pRg st="6" end="6"/>
                                            </p:txEl>
                                          </p:spTgt>
                                        </p:tgtEl>
                                        <p:attrNameLst>
                                          <p:attrName>style.visibility</p:attrName>
                                        </p:attrNameLst>
                                      </p:cBhvr>
                                      <p:to>
                                        <p:strVal val="visible"/>
                                      </p:to>
                                    </p:set>
                                  </p:childTnLst>
                                </p:cTn>
                              </p:par>
                              <p:par>
                                <p:cTn id="11" presetClass="entr" nodeType="withEffect" presetSubtype="0" presetID="1" grpId="1" fill="hold">
                                  <p:stCondLst>
                                    <p:cond delay="0"/>
                                  </p:stCondLst>
                                  <p:iterate type="el" backwards="0">
                                    <p:tmAbs val="0"/>
                                  </p:iterate>
                                  <p:childTnLst>
                                    <p:set>
                                      <p:cBhvr>
                                        <p:cTn id="12" fill="hold"/>
                                        <p:tgtEl>
                                          <p:spTgt spid="864">
                                            <p:txEl>
                                              <p:pRg st="7" end="7"/>
                                            </p:txEl>
                                          </p:spTgt>
                                        </p:tgtEl>
                                        <p:attrNameLst>
                                          <p:attrName>style.visibility</p:attrName>
                                        </p:attrNameLst>
                                      </p:cBhvr>
                                      <p:to>
                                        <p:strVal val="visible"/>
                                      </p:to>
                                    </p:set>
                                  </p:childTnLst>
                                </p:cTn>
                              </p:par>
                            </p:childTnLst>
                          </p:cTn>
                        </p:par>
                        <p:par>
                          <p:cTn id="13" fill="hold">
                            <p:stCondLst>
                              <p:cond delay="0"/>
                            </p:stCondLst>
                            <p:childTnLst>
                              <p:par>
                                <p:cTn id="14" presetClass="entr" nodeType="afterEffect" presetSubtype="0" presetID="1" grpId="2" fill="hold">
                                  <p:stCondLst>
                                    <p:cond delay="0"/>
                                  </p:stCondLst>
                                  <p:iterate type="el" backwards="0">
                                    <p:tmAbs val="0"/>
                                  </p:iterate>
                                  <p:childTnLst>
                                    <p:set>
                                      <p:cBhvr>
                                        <p:cTn id="15" fill="hold"/>
                                        <p:tgtEl>
                                          <p:spTgt spid="86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864" grpId="1"/>
      <p:bldP build="whole" bldLvl="1" animBg="1" rev="0" advAuto="0" spid="866" grpId="2"/>
    </p:bldLst>
  </p:timing>
</p:sld>
</file>

<file path=ppt/slides/slide6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6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69" name="Space-filling methods - Treemap"/>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Space-filling methods - Treemap</a:t>
            </a:r>
          </a:p>
        </p:txBody>
      </p:sp>
      <p:sp>
        <p:nvSpPr>
          <p:cNvPr id="870" name="Treemap use containment to show the hierarchy.…"/>
          <p:cNvSpPr txBox="1"/>
          <p:nvPr>
            <p:ph type="body" sz="half" idx="4294967295"/>
          </p:nvPr>
        </p:nvSpPr>
        <p:spPr>
          <a:xfrm>
            <a:off x="650239" y="2275839"/>
            <a:ext cx="5743788" cy="6436926"/>
          </a:xfrm>
          <a:prstGeom prst="rect">
            <a:avLst/>
          </a:prstGeom>
        </p:spPr>
        <p:txBody>
          <a:bodyPr lIns="65023" tIns="65023" rIns="65023" bIns="65023" anchor="t"/>
          <a:lstStyle/>
          <a:p>
            <a:pPr marL="485775" indent="-485775" defTabSz="1300480">
              <a:lnSpc>
                <a:spcPct val="80000"/>
              </a:lnSpc>
              <a:spcBef>
                <a:spcPts val="1200"/>
              </a:spcBef>
              <a:buSzPct val="100000"/>
              <a:defRPr sz="3400">
                <a:latin typeface="Arial"/>
                <a:ea typeface="Arial"/>
                <a:cs typeface="Arial"/>
                <a:sym typeface="Arial"/>
              </a:defRPr>
            </a:pPr>
            <a:r>
              <a:t>Treemap use containment to show the hierarchy. </a:t>
            </a:r>
          </a:p>
          <a:p>
            <a:pPr marL="485775" indent="-485775" defTabSz="1300480">
              <a:lnSpc>
                <a:spcPct val="80000"/>
              </a:lnSpc>
              <a:spcBef>
                <a:spcPts val="1200"/>
              </a:spcBef>
              <a:buSzPct val="100000"/>
              <a:defRPr sz="3400">
                <a:latin typeface="Arial"/>
                <a:ea typeface="Arial"/>
                <a:cs typeface="Arial"/>
                <a:sym typeface="Arial"/>
              </a:defRPr>
            </a:pPr>
            <a:r>
              <a:t>It partitions the space recursively according to the size of subtrees</a:t>
            </a:r>
          </a:p>
          <a:p>
            <a:pPr marL="485775" indent="-485775" defTabSz="1300480">
              <a:lnSpc>
                <a:spcPct val="80000"/>
              </a:lnSpc>
              <a:spcBef>
                <a:spcPts val="1200"/>
              </a:spcBef>
              <a:buSzPct val="100000"/>
              <a:defRPr sz="3400">
                <a:latin typeface="Arial"/>
                <a:ea typeface="Arial"/>
                <a:cs typeface="Arial"/>
                <a:sym typeface="Arial"/>
              </a:defRPr>
            </a:pPr>
            <a:r>
              <a:t>It is space-efficient compare to node-link diagram</a:t>
            </a:r>
          </a:p>
          <a:p>
            <a:pPr marL="485775" indent="-485775" defTabSz="1300480">
              <a:lnSpc>
                <a:spcPct val="80000"/>
              </a:lnSpc>
              <a:spcBef>
                <a:spcPts val="1200"/>
              </a:spcBef>
              <a:buSzPct val="100000"/>
              <a:defRPr sz="3400">
                <a:latin typeface="Arial"/>
                <a:ea typeface="Arial"/>
                <a:cs typeface="Arial"/>
                <a:sym typeface="Arial"/>
              </a:defRPr>
            </a:pPr>
            <a:r>
              <a:t>It is effective in showing the leaf nodes; on the other size, it is difficult to see the non-leave nodes</a:t>
            </a:r>
          </a:p>
        </p:txBody>
      </p:sp>
      <p:pic>
        <p:nvPicPr>
          <p:cNvPr id="871" name="treemap" descr="treemap"/>
          <p:cNvPicPr>
            <a:picLocks noChangeAspect="1"/>
          </p:cNvPicPr>
          <p:nvPr/>
        </p:nvPicPr>
        <p:blipFill>
          <a:blip r:embed="rId2">
            <a:extLst/>
          </a:blip>
          <a:stretch>
            <a:fillRect/>
          </a:stretch>
        </p:blipFill>
        <p:spPr>
          <a:xfrm>
            <a:off x="7527431" y="5696373"/>
            <a:ext cx="4492979" cy="3068321"/>
          </a:xfrm>
          <a:prstGeom prst="rect">
            <a:avLst/>
          </a:prstGeom>
          <a:ln w="12700">
            <a:miter lim="400000"/>
          </a:ln>
        </p:spPr>
      </p:pic>
      <p:pic>
        <p:nvPicPr>
          <p:cNvPr id="872" name="image.tif" descr="image.tif"/>
          <p:cNvPicPr>
            <a:picLocks noChangeAspect="1"/>
          </p:cNvPicPr>
          <p:nvPr/>
        </p:nvPicPr>
        <p:blipFill>
          <a:blip r:embed="rId3">
            <a:extLst/>
          </a:blip>
          <a:stretch>
            <a:fillRect/>
          </a:stretch>
        </p:blipFill>
        <p:spPr>
          <a:xfrm>
            <a:off x="7220373" y="2316479"/>
            <a:ext cx="1582703" cy="2555806"/>
          </a:xfrm>
          <a:prstGeom prst="rect">
            <a:avLst/>
          </a:prstGeom>
          <a:ln w="12700">
            <a:miter lim="400000"/>
          </a:ln>
        </p:spPr>
      </p:pic>
      <p:pic>
        <p:nvPicPr>
          <p:cNvPr id="873" name="image.tif" descr="image.tif"/>
          <p:cNvPicPr>
            <a:picLocks noChangeAspect="1"/>
          </p:cNvPicPr>
          <p:nvPr/>
        </p:nvPicPr>
        <p:blipFill>
          <a:blip r:embed="rId4">
            <a:extLst/>
          </a:blip>
          <a:stretch>
            <a:fillRect/>
          </a:stretch>
        </p:blipFill>
        <p:spPr>
          <a:xfrm>
            <a:off x="9146258" y="2214879"/>
            <a:ext cx="3296356" cy="256032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7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1" fill="hold">
                                  <p:stCondLst>
                                    <p:cond delay="0"/>
                                  </p:stCondLst>
                                  <p:iterate type="el" backwards="0">
                                    <p:tmAbs val="0"/>
                                  </p:iterate>
                                  <p:childTnLst>
                                    <p:set>
                                      <p:cBhvr>
                                        <p:cTn id="10" fill="hold"/>
                                        <p:tgtEl>
                                          <p:spTgt spid="87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1" fill="hold">
                                  <p:stCondLst>
                                    <p:cond delay="0"/>
                                  </p:stCondLst>
                                  <p:iterate type="el" backwards="0">
                                    <p:tmAbs val="0"/>
                                  </p:iterate>
                                  <p:childTnLst>
                                    <p:set>
                                      <p:cBhvr>
                                        <p:cTn id="14" fill="hold"/>
                                        <p:tgtEl>
                                          <p:spTgt spid="87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2" fill="hold">
                                  <p:stCondLst>
                                    <p:cond delay="0"/>
                                  </p:stCondLst>
                                  <p:iterate type="el" backwards="0">
                                    <p:tmAbs val="0"/>
                                  </p:iterate>
                                  <p:childTnLst>
                                    <p:set>
                                      <p:cBhvr>
                                        <p:cTn id="18" fill="hold"/>
                                        <p:tgtEl>
                                          <p:spTgt spid="8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870" grpId="1"/>
      <p:bldP build="whole" bldLvl="1" animBg="1" rev="0" advAuto="0" spid="871" grpId="2"/>
    </p:bldLst>
  </p:timing>
</p:sld>
</file>

<file path=ppt/slides/slide6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75"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76" name="Variations of treemap"/>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Variations of treemap</a:t>
            </a:r>
          </a:p>
        </p:txBody>
      </p:sp>
      <p:sp>
        <p:nvSpPr>
          <p:cNvPr id="877" name="Cushion treemap…"/>
          <p:cNvSpPr txBox="1"/>
          <p:nvPr>
            <p:ph type="body" sz="half" idx="4294967295"/>
          </p:nvPr>
        </p:nvSpPr>
        <p:spPr>
          <a:xfrm>
            <a:off x="650239" y="2275839"/>
            <a:ext cx="5743788" cy="6436926"/>
          </a:xfrm>
          <a:prstGeom prst="rect">
            <a:avLst/>
          </a:prstGeom>
        </p:spPr>
        <p:txBody>
          <a:bodyPr lIns="65023" tIns="65023" rIns="65023" bIns="65023" anchor="t"/>
          <a:lstStyle/>
          <a:p>
            <a:pPr marL="465364" indent="-465364" defTabSz="1300480">
              <a:lnSpc>
                <a:spcPct val="90000"/>
              </a:lnSpc>
              <a:spcBef>
                <a:spcPts val="1400"/>
              </a:spcBef>
              <a:buSzPct val="100000"/>
              <a:defRPr sz="3800">
                <a:latin typeface="Arial"/>
                <a:ea typeface="Arial"/>
                <a:cs typeface="Arial"/>
                <a:sym typeface="Arial"/>
              </a:defRPr>
            </a:pPr>
            <a:r>
              <a:t>Cushion treemap</a:t>
            </a:r>
          </a:p>
          <a:p>
            <a:pPr lvl="1" marL="862012" indent="-404812" defTabSz="1300480">
              <a:lnSpc>
                <a:spcPct val="90000"/>
              </a:lnSpc>
              <a:spcBef>
                <a:spcPts val="1200"/>
              </a:spcBef>
              <a:buSzPct val="100000"/>
              <a:buChar char="–"/>
              <a:defRPr sz="3400">
                <a:latin typeface="Arial"/>
                <a:ea typeface="Arial"/>
                <a:cs typeface="Arial"/>
                <a:sym typeface="Arial"/>
              </a:defRPr>
            </a:pPr>
            <a:r>
              <a:t>Use shading to help identify the levels in a treemap</a:t>
            </a:r>
          </a:p>
          <a:p>
            <a:pPr marL="465364" indent="-465364" defTabSz="1300480">
              <a:lnSpc>
                <a:spcPct val="90000"/>
              </a:lnSpc>
              <a:spcBef>
                <a:spcPts val="1400"/>
              </a:spcBef>
              <a:buSzPct val="100000"/>
              <a:defRPr sz="3800">
                <a:latin typeface="Arial"/>
                <a:ea typeface="Arial"/>
                <a:cs typeface="Arial"/>
                <a:sym typeface="Arial"/>
              </a:defRPr>
            </a:pPr>
            <a:r>
              <a:t>Voronoi treemap</a:t>
            </a:r>
          </a:p>
          <a:p>
            <a:pPr lvl="1" marL="862012" indent="-404812" defTabSz="1300480">
              <a:lnSpc>
                <a:spcPct val="90000"/>
              </a:lnSpc>
              <a:spcBef>
                <a:spcPts val="1200"/>
              </a:spcBef>
              <a:buSzPct val="100000"/>
              <a:buChar char="–"/>
              <a:defRPr sz="3400">
                <a:latin typeface="Arial"/>
                <a:ea typeface="Arial"/>
                <a:cs typeface="Arial"/>
                <a:sym typeface="Arial"/>
              </a:defRPr>
            </a:pPr>
            <a:r>
              <a:t>Similar idea but uses voronoi diagram as partition</a:t>
            </a:r>
          </a:p>
          <a:p>
            <a:pPr lvl="1" marL="862012" indent="-404812" defTabSz="1300480">
              <a:lnSpc>
                <a:spcPct val="90000"/>
              </a:lnSpc>
              <a:spcBef>
                <a:spcPts val="1200"/>
              </a:spcBef>
              <a:buSzPct val="100000"/>
              <a:buChar char="–"/>
              <a:defRPr sz="3400">
                <a:latin typeface="Arial"/>
                <a:ea typeface="Arial"/>
                <a:cs typeface="Arial"/>
                <a:sym typeface="Arial"/>
              </a:defRPr>
            </a:pPr>
            <a:r>
              <a:t>The space does not have to be rectangle.</a:t>
            </a:r>
          </a:p>
        </p:txBody>
      </p:sp>
      <p:pic>
        <p:nvPicPr>
          <p:cNvPr id="878" name="cushion-treemap" descr="cushion-treemap"/>
          <p:cNvPicPr>
            <a:picLocks noChangeAspect="1"/>
          </p:cNvPicPr>
          <p:nvPr/>
        </p:nvPicPr>
        <p:blipFill>
          <a:blip r:embed="rId2">
            <a:extLst/>
          </a:blip>
          <a:stretch>
            <a:fillRect/>
          </a:stretch>
        </p:blipFill>
        <p:spPr>
          <a:xfrm>
            <a:off x="7220373" y="2111022"/>
            <a:ext cx="4095610" cy="3070578"/>
          </a:xfrm>
          <a:prstGeom prst="rect">
            <a:avLst/>
          </a:prstGeom>
          <a:ln w="12700">
            <a:miter lim="400000"/>
          </a:ln>
        </p:spPr>
      </p:pic>
      <p:pic>
        <p:nvPicPr>
          <p:cNvPr id="879" name="voronoi-treemap" descr="voronoi-treemap"/>
          <p:cNvPicPr>
            <a:picLocks noChangeAspect="1"/>
          </p:cNvPicPr>
          <p:nvPr/>
        </p:nvPicPr>
        <p:blipFill>
          <a:blip r:embed="rId3">
            <a:extLst/>
          </a:blip>
          <a:stretch>
            <a:fillRect/>
          </a:stretch>
        </p:blipFill>
        <p:spPr>
          <a:xfrm>
            <a:off x="6809458" y="5872479"/>
            <a:ext cx="5409636" cy="2589673"/>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77">
                                            <p:txEl>
                                              <p:pRg st="2" end="2"/>
                                            </p:txEl>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877">
                                            <p:txEl>
                                              <p:pRg st="3" end="3"/>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877">
                                            <p:txEl>
                                              <p:pRg st="4" end="4"/>
                                            </p:txEl>
                                          </p:spTgt>
                                        </p:tgtEl>
                                        <p:attrNameLst>
                                          <p:attrName>style.visibility</p:attrName>
                                        </p:attrNameLst>
                                      </p:cBhvr>
                                      <p:to>
                                        <p:strVal val="visible"/>
                                      </p:to>
                                    </p:set>
                                  </p:childTnLst>
                                </p:cTn>
                              </p:par>
                            </p:childTnLst>
                          </p:cTn>
                        </p:par>
                        <p:par>
                          <p:cTn id="11" fill="hold">
                            <p:stCondLst>
                              <p:cond delay="0"/>
                            </p:stCondLst>
                            <p:childTnLst>
                              <p:par>
                                <p:cTn id="12" presetClass="entr" nodeType="afterEffect" presetSubtype="0" presetID="1" grpId="2" fill="hold">
                                  <p:stCondLst>
                                    <p:cond delay="0"/>
                                  </p:stCondLst>
                                  <p:iterate type="el" backwards="0">
                                    <p:tmAbs val="0"/>
                                  </p:iterate>
                                  <p:childTnLst>
                                    <p:set>
                                      <p:cBhvr>
                                        <p:cTn id="13" fill="hold"/>
                                        <p:tgtEl>
                                          <p:spTgt spid="8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877" grpId="1"/>
      <p:bldP build="whole" bldLvl="1" animBg="1" rev="0" advAuto="0" spid="879" grpId="2"/>
    </p:bldLst>
  </p:timing>
</p:sld>
</file>

<file path=ppt/slides/slide6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81"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82" name="Beamtree"/>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Beamtree</a:t>
            </a:r>
          </a:p>
        </p:txBody>
      </p:sp>
      <p:sp>
        <p:nvSpPr>
          <p:cNvPr id="883" name="A variation of treemap in 3D.…"/>
          <p:cNvSpPr txBox="1"/>
          <p:nvPr>
            <p:ph type="body" sz="half" idx="4294967295"/>
          </p:nvPr>
        </p:nvSpPr>
        <p:spPr>
          <a:xfrm>
            <a:off x="650239" y="2275839"/>
            <a:ext cx="5743788" cy="6436926"/>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A variation of treemap in 3D.</a:t>
            </a:r>
          </a:p>
          <a:p>
            <a:pPr marL="485775" indent="-485775" defTabSz="1300480">
              <a:spcBef>
                <a:spcPts val="1200"/>
              </a:spcBef>
              <a:buSzPct val="100000"/>
              <a:defRPr sz="3400">
                <a:latin typeface="Arial"/>
                <a:ea typeface="Arial"/>
                <a:cs typeface="Arial"/>
                <a:sym typeface="Arial"/>
              </a:defRPr>
            </a:pPr>
            <a:r>
              <a:t>Using overlap instead of nesting to show the hierarchy</a:t>
            </a:r>
          </a:p>
          <a:p>
            <a:pPr marL="485775" indent="-485775" defTabSz="1300480">
              <a:spcBef>
                <a:spcPts val="1200"/>
              </a:spcBef>
              <a:buSzPct val="100000"/>
              <a:defRPr sz="3400">
                <a:latin typeface="Arial"/>
                <a:ea typeface="Arial"/>
                <a:cs typeface="Arial"/>
                <a:sym typeface="Arial"/>
              </a:defRPr>
            </a:pPr>
            <a:r>
              <a:t>3D version: representing each node as a beam</a:t>
            </a:r>
          </a:p>
          <a:p>
            <a:pPr marL="485775" indent="-485775" defTabSz="1300480">
              <a:spcBef>
                <a:spcPts val="1200"/>
              </a:spcBef>
              <a:buSzPct val="100000"/>
              <a:defRPr sz="3400">
                <a:latin typeface="Arial"/>
                <a:ea typeface="Arial"/>
                <a:cs typeface="Arial"/>
                <a:sym typeface="Arial"/>
              </a:defRPr>
            </a:pPr>
            <a:r>
              <a:t>A bigger example</a:t>
            </a:r>
          </a:p>
        </p:txBody>
      </p:sp>
      <p:pic>
        <p:nvPicPr>
          <p:cNvPr id="884" name="image.tif" descr="image.tif"/>
          <p:cNvPicPr>
            <a:picLocks noChangeAspect="1"/>
          </p:cNvPicPr>
          <p:nvPr/>
        </p:nvPicPr>
        <p:blipFill>
          <a:blip r:embed="rId2">
            <a:extLst/>
          </a:blip>
          <a:srcRect l="3308" t="0" r="3308" b="0"/>
          <a:stretch>
            <a:fillRect/>
          </a:stretch>
        </p:blipFill>
        <p:spPr>
          <a:xfrm>
            <a:off x="8037688" y="6412088"/>
            <a:ext cx="2867379" cy="2533228"/>
          </a:xfrm>
          <a:prstGeom prst="rect">
            <a:avLst/>
          </a:prstGeom>
          <a:ln w="12700">
            <a:miter lim="400000"/>
          </a:ln>
        </p:spPr>
      </p:pic>
      <p:pic>
        <p:nvPicPr>
          <p:cNvPr id="885" name="beamtree1" descr="beamtree1"/>
          <p:cNvPicPr>
            <a:picLocks noChangeAspect="1"/>
          </p:cNvPicPr>
          <p:nvPr/>
        </p:nvPicPr>
        <p:blipFill>
          <a:blip r:embed="rId3">
            <a:extLst/>
          </a:blip>
          <a:stretch>
            <a:fillRect/>
          </a:stretch>
        </p:blipFill>
        <p:spPr>
          <a:xfrm>
            <a:off x="7220373" y="2009422"/>
            <a:ext cx="4095610" cy="2348090"/>
          </a:xfrm>
          <a:prstGeom prst="rect">
            <a:avLst/>
          </a:prstGeom>
          <a:ln w="12700">
            <a:miter lim="400000"/>
          </a:ln>
        </p:spPr>
      </p:pic>
      <p:pic>
        <p:nvPicPr>
          <p:cNvPr id="886" name="image.tif" descr="image.tif"/>
          <p:cNvPicPr>
            <a:picLocks noChangeAspect="1"/>
          </p:cNvPicPr>
          <p:nvPr/>
        </p:nvPicPr>
        <p:blipFill>
          <a:blip r:embed="rId4">
            <a:extLst/>
          </a:blip>
          <a:stretch>
            <a:fillRect/>
          </a:stretch>
        </p:blipFill>
        <p:spPr>
          <a:xfrm>
            <a:off x="6502400" y="4468142"/>
            <a:ext cx="6023752" cy="153529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83">
                                            <p:txEl>
                                              <p:pRg st="2" end="2"/>
                                            </p:txEl>
                                          </p:spTgt>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88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Class="entr" nodeType="clickEffect" presetSubtype="0" presetID="1" grpId="1" fill="hold">
                                  <p:stCondLst>
                                    <p:cond delay="0"/>
                                  </p:stCondLst>
                                  <p:iterate type="el" backwards="0">
                                    <p:tmAbs val="0"/>
                                  </p:iterate>
                                  <p:childTnLst>
                                    <p:set>
                                      <p:cBhvr>
                                        <p:cTn id="13" fill="hold"/>
                                        <p:tgtEl>
                                          <p:spTgt spid="883">
                                            <p:txEl>
                                              <p:pRg st="3" end="3"/>
                                            </p:txEl>
                                          </p:spTgt>
                                        </p:tgtEl>
                                        <p:attrNameLst>
                                          <p:attrName>style.visibility</p:attrName>
                                        </p:attrNameLst>
                                      </p:cBhvr>
                                      <p:to>
                                        <p:strVal val="visible"/>
                                      </p:to>
                                    </p:set>
                                  </p:childTnLst>
                                </p:cTn>
                              </p:par>
                            </p:childTnLst>
                          </p:cTn>
                        </p:par>
                        <p:par>
                          <p:cTn id="14" fill="hold">
                            <p:stCondLst>
                              <p:cond delay="0"/>
                            </p:stCondLst>
                            <p:childTnLst>
                              <p:par>
                                <p:cTn id="15" presetClass="entr" nodeType="afterEffect" presetSubtype="0" presetID="1" grpId="3" fill="hold">
                                  <p:stCondLst>
                                    <p:cond delay="0"/>
                                  </p:stCondLst>
                                  <p:iterate type="el" backwards="0">
                                    <p:tmAbs val="0"/>
                                  </p:iterate>
                                  <p:childTnLst>
                                    <p:set>
                                      <p:cBhvr>
                                        <p:cTn id="16" fill="hold"/>
                                        <p:tgtEl>
                                          <p:spTgt spid="8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883" grpId="1"/>
      <p:bldP build="whole" bldLvl="1" animBg="1" rev="0" advAuto="0" spid="884" grpId="3"/>
      <p:bldP build="whole" bldLvl="1" animBg="1" rev="0" advAuto="0" spid="886" grpId="2"/>
    </p:bldLst>
  </p:timing>
</p:sld>
</file>

<file path=ppt/slides/slide6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8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89" name="Space-filling tree layout"/>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Space-filling tree layout</a:t>
            </a:r>
          </a:p>
        </p:txBody>
      </p:sp>
      <p:sp>
        <p:nvSpPr>
          <p:cNvPr id="890" name="Try to use as much screen space as possible…"/>
          <p:cNvSpPr txBox="1"/>
          <p:nvPr>
            <p:ph type="body" sz="half" idx="4294967295"/>
          </p:nvPr>
        </p:nvSpPr>
        <p:spPr>
          <a:xfrm>
            <a:off x="650239" y="2275839"/>
            <a:ext cx="5743788" cy="6436926"/>
          </a:xfrm>
          <a:prstGeom prst="rect">
            <a:avLst/>
          </a:prstGeom>
        </p:spPr>
        <p:txBody>
          <a:bodyPr lIns="65023" tIns="65023" rIns="65023" bIns="65023" anchor="t"/>
          <a:lstStyle/>
          <a:p>
            <a:pPr marL="485775" indent="-485775" defTabSz="1300480">
              <a:lnSpc>
                <a:spcPct val="80000"/>
              </a:lnSpc>
              <a:spcBef>
                <a:spcPts val="1200"/>
              </a:spcBef>
              <a:buSzPct val="100000"/>
              <a:defRPr sz="3400">
                <a:latin typeface="Arial"/>
                <a:ea typeface="Arial"/>
                <a:cs typeface="Arial"/>
                <a:sym typeface="Arial"/>
              </a:defRPr>
            </a:pPr>
            <a:r>
              <a:t>Try to use as much screen space as possible</a:t>
            </a:r>
          </a:p>
          <a:p>
            <a:pPr marL="485775" indent="-485775" defTabSz="1300480">
              <a:lnSpc>
                <a:spcPct val="80000"/>
              </a:lnSpc>
              <a:spcBef>
                <a:spcPts val="1200"/>
              </a:spcBef>
              <a:buSzPct val="100000"/>
              <a:defRPr sz="3400">
                <a:latin typeface="Arial"/>
                <a:ea typeface="Arial"/>
                <a:cs typeface="Arial"/>
                <a:sym typeface="Arial"/>
              </a:defRPr>
            </a:pPr>
            <a:r>
              <a:t>Layout a tree according to the recursive partition of the screen space</a:t>
            </a:r>
          </a:p>
          <a:p>
            <a:pPr lvl="1" marL="857250" indent="-400050" defTabSz="1300480">
              <a:lnSpc>
                <a:spcPct val="80000"/>
              </a:lnSpc>
              <a:spcBef>
                <a:spcPts val="1200"/>
              </a:spcBef>
              <a:buSzPct val="100000"/>
              <a:buChar char="–"/>
              <a:defRPr sz="2800">
                <a:latin typeface="Arial"/>
                <a:ea typeface="Arial"/>
                <a:cs typeface="Arial"/>
                <a:sym typeface="Arial"/>
              </a:defRPr>
            </a:pPr>
            <a:r>
              <a:t>The area allocated to a subtree is proportional to its size.</a:t>
            </a:r>
          </a:p>
          <a:p>
            <a:pPr marL="485775" indent="-485775" defTabSz="1300480">
              <a:lnSpc>
                <a:spcPct val="80000"/>
              </a:lnSpc>
              <a:spcBef>
                <a:spcPts val="1200"/>
              </a:spcBef>
              <a:buSzPct val="100000"/>
              <a:defRPr sz="3400">
                <a:latin typeface="Arial"/>
                <a:ea typeface="Arial"/>
                <a:cs typeface="Arial"/>
                <a:sym typeface="Arial"/>
              </a:defRPr>
            </a:pPr>
            <a:r>
              <a:t>A bigger example: 55000 nodes</a:t>
            </a:r>
          </a:p>
          <a:p>
            <a:pPr lvl="1" marL="857250" indent="-400050" defTabSz="1300480">
              <a:lnSpc>
                <a:spcPct val="80000"/>
              </a:lnSpc>
              <a:spcBef>
                <a:spcPts val="1200"/>
              </a:spcBef>
              <a:buSzPct val="100000"/>
              <a:buChar char="–"/>
              <a:defRPr sz="2800">
                <a:latin typeface="Arial"/>
                <a:ea typeface="Arial"/>
                <a:cs typeface="Arial"/>
                <a:sym typeface="Arial"/>
              </a:defRPr>
            </a:pPr>
            <a:r>
              <a:t>Use all the screen space</a:t>
            </a:r>
          </a:p>
          <a:p>
            <a:pPr lvl="1" marL="857250" indent="-400050" defTabSz="1300480">
              <a:lnSpc>
                <a:spcPct val="80000"/>
              </a:lnSpc>
              <a:spcBef>
                <a:spcPts val="1200"/>
              </a:spcBef>
              <a:buSzPct val="100000"/>
              <a:buChar char="–"/>
              <a:defRPr sz="2800">
                <a:latin typeface="Arial"/>
                <a:ea typeface="Arial"/>
                <a:cs typeface="Arial"/>
                <a:sym typeface="Arial"/>
              </a:defRPr>
            </a:pPr>
            <a:r>
              <a:t>Not very effective on showing the tree structure</a:t>
            </a:r>
          </a:p>
        </p:txBody>
      </p:sp>
      <p:pic>
        <p:nvPicPr>
          <p:cNvPr id="891" name="image.tif" descr="image.tif"/>
          <p:cNvPicPr>
            <a:picLocks noChangeAspect="1"/>
          </p:cNvPicPr>
          <p:nvPr/>
        </p:nvPicPr>
        <p:blipFill>
          <a:blip r:embed="rId2">
            <a:extLst/>
          </a:blip>
          <a:stretch>
            <a:fillRect/>
          </a:stretch>
        </p:blipFill>
        <p:spPr>
          <a:xfrm>
            <a:off x="8243146" y="2111022"/>
            <a:ext cx="3070579" cy="3066063"/>
          </a:xfrm>
          <a:prstGeom prst="rect">
            <a:avLst/>
          </a:prstGeom>
          <a:ln w="12700">
            <a:miter lim="400000"/>
          </a:ln>
        </p:spPr>
      </p:pic>
      <p:pic>
        <p:nvPicPr>
          <p:cNvPr id="892" name="image.png" descr="image.png"/>
          <p:cNvPicPr>
            <a:picLocks noChangeAspect="1"/>
          </p:cNvPicPr>
          <p:nvPr/>
        </p:nvPicPr>
        <p:blipFill>
          <a:blip r:embed="rId3">
            <a:extLst/>
          </a:blip>
          <a:stretch>
            <a:fillRect/>
          </a:stretch>
        </p:blipFill>
        <p:spPr>
          <a:xfrm>
            <a:off x="8243146" y="5696373"/>
            <a:ext cx="3070579" cy="2740943"/>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90">
                                            <p:txEl>
                                              <p:pRg st="3" end="3"/>
                                            </p:txEl>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890">
                                            <p:txEl>
                                              <p:pRg st="4" end="4"/>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890">
                                            <p:txEl>
                                              <p:pRg st="5" end="5"/>
                                            </p:txEl>
                                          </p:spTgt>
                                        </p:tgtEl>
                                        <p:attrNameLst>
                                          <p:attrName>style.visibility</p:attrName>
                                        </p:attrNameLst>
                                      </p:cBhvr>
                                      <p:to>
                                        <p:strVal val="visible"/>
                                      </p:to>
                                    </p:set>
                                  </p:childTnLst>
                                </p:cTn>
                              </p:par>
                            </p:childTnLst>
                          </p:cTn>
                        </p:par>
                        <p:par>
                          <p:cTn id="11" fill="hold">
                            <p:stCondLst>
                              <p:cond delay="0"/>
                            </p:stCondLst>
                            <p:childTnLst>
                              <p:par>
                                <p:cTn id="12" presetClass="entr" nodeType="afterEffect" presetSubtype="0" presetID="1" grpId="2" fill="hold">
                                  <p:stCondLst>
                                    <p:cond delay="0"/>
                                  </p:stCondLst>
                                  <p:iterate type="el" backwards="0">
                                    <p:tmAbs val="0"/>
                                  </p:iterate>
                                  <p:childTnLst>
                                    <p:set>
                                      <p:cBhvr>
                                        <p:cTn id="13" fill="hold"/>
                                        <p:tgtEl>
                                          <p:spTgt spid="89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890" grpId="1"/>
      <p:bldP build="whole" bldLvl="1" animBg="1" rev="0" advAuto="0" spid="892" grpId="2"/>
    </p:bldLst>
  </p:timing>
</p:sld>
</file>

<file path=ppt/slides/slide6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894"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895" name="Other space filling methods - Icicle Trees"/>
          <p:cNvSpPr txBox="1"/>
          <p:nvPr>
            <p:ph type="title" idx="4294967295"/>
          </p:nvPr>
        </p:nvSpPr>
        <p:spPr>
          <a:xfrm>
            <a:off x="650239" y="390595"/>
            <a:ext cx="11704322" cy="1625601"/>
          </a:xfrm>
          <a:prstGeom prst="rect">
            <a:avLst/>
          </a:prstGeom>
        </p:spPr>
        <p:txBody>
          <a:bodyPr lIns="65023" tIns="65023" rIns="65023" bIns="65023"/>
          <a:lstStyle>
            <a:lvl1pPr defTabSz="1196441">
              <a:defRPr sz="5152">
                <a:latin typeface="Arial"/>
                <a:ea typeface="Arial"/>
                <a:cs typeface="Arial"/>
                <a:sym typeface="Arial"/>
              </a:defRPr>
            </a:lvl1pPr>
          </a:lstStyle>
          <a:p>
            <a:pPr/>
            <a:r>
              <a:t>Other space filling methods - Icicle Trees</a:t>
            </a:r>
          </a:p>
        </p:txBody>
      </p:sp>
      <p:sp>
        <p:nvSpPr>
          <p:cNvPr id="896" name="Edges implied by adjacency and spatial relationship.…"/>
          <p:cNvSpPr txBox="1"/>
          <p:nvPr>
            <p:ph type="body" sz="half" idx="4294967295"/>
          </p:nvPr>
        </p:nvSpPr>
        <p:spPr>
          <a:xfrm>
            <a:off x="650239" y="2275839"/>
            <a:ext cx="5743788" cy="6436926"/>
          </a:xfrm>
          <a:prstGeom prst="rect">
            <a:avLst/>
          </a:prstGeom>
        </p:spPr>
        <p:txBody>
          <a:bodyPr lIns="65023" tIns="65023" rIns="65023" bIns="65023" anchor="t"/>
          <a:lstStyle/>
          <a:p>
            <a:pPr marL="465364" indent="-465364" defTabSz="1300480">
              <a:spcBef>
                <a:spcPts val="1400"/>
              </a:spcBef>
              <a:buSzPct val="100000"/>
              <a:defRPr sz="3800">
                <a:latin typeface="Arial"/>
                <a:ea typeface="Arial"/>
                <a:cs typeface="Arial"/>
                <a:sym typeface="Arial"/>
              </a:defRPr>
            </a:pPr>
            <a:r>
              <a:t>Edges implied by adjacency and spatial relationship.</a:t>
            </a:r>
          </a:p>
          <a:p>
            <a:pPr marL="465364" indent="-465364" defTabSz="1300480">
              <a:spcBef>
                <a:spcPts val="2300"/>
              </a:spcBef>
              <a:buSzPct val="100000"/>
              <a:defRPr sz="3800">
                <a:latin typeface="Arial"/>
                <a:ea typeface="Arial"/>
                <a:cs typeface="Arial"/>
                <a:sym typeface="Arial"/>
              </a:defRPr>
            </a:pPr>
            <a:r>
              <a:t>icicle tree in the infovis toolkit (jean-daniel fekete)</a:t>
            </a:r>
          </a:p>
        </p:txBody>
      </p:sp>
      <p:pic>
        <p:nvPicPr>
          <p:cNvPr id="897" name="image.png" descr="image.png"/>
          <p:cNvPicPr>
            <a:picLocks noChangeAspect="1"/>
          </p:cNvPicPr>
          <p:nvPr/>
        </p:nvPicPr>
        <p:blipFill>
          <a:blip r:embed="rId2">
            <a:extLst/>
          </a:blip>
          <a:srcRect l="6504" t="20834" r="19128" b="0"/>
          <a:stretch>
            <a:fillRect/>
          </a:stretch>
        </p:blipFill>
        <p:spPr>
          <a:xfrm>
            <a:off x="7423573" y="5285457"/>
            <a:ext cx="4095609" cy="3406988"/>
          </a:xfrm>
          <a:prstGeom prst="rect">
            <a:avLst/>
          </a:prstGeom>
          <a:ln w="12700">
            <a:miter lim="400000"/>
          </a:ln>
        </p:spPr>
      </p:pic>
      <p:pic>
        <p:nvPicPr>
          <p:cNvPr id="898" name="icicle trees 2" descr="icicle trees 2"/>
          <p:cNvPicPr>
            <a:picLocks noChangeAspect="1"/>
          </p:cNvPicPr>
          <p:nvPr/>
        </p:nvPicPr>
        <p:blipFill>
          <a:blip r:embed="rId3">
            <a:extLst/>
          </a:blip>
          <a:stretch>
            <a:fillRect/>
          </a:stretch>
        </p:blipFill>
        <p:spPr>
          <a:xfrm>
            <a:off x="9369777" y="2316479"/>
            <a:ext cx="2370668" cy="1408855"/>
          </a:xfrm>
          <a:prstGeom prst="rect">
            <a:avLst/>
          </a:prstGeom>
          <a:ln w="12700">
            <a:miter lim="400000"/>
          </a:ln>
        </p:spPr>
      </p:pic>
      <p:pic>
        <p:nvPicPr>
          <p:cNvPr id="899" name="icicle trees 1" descr="icicle trees 1"/>
          <p:cNvPicPr>
            <a:picLocks noChangeAspect="1"/>
          </p:cNvPicPr>
          <p:nvPr/>
        </p:nvPicPr>
        <p:blipFill>
          <a:blip r:embed="rId4">
            <a:extLst/>
          </a:blip>
          <a:stretch>
            <a:fillRect/>
          </a:stretch>
        </p:blipFill>
        <p:spPr>
          <a:xfrm>
            <a:off x="7527431" y="2316479"/>
            <a:ext cx="1327574" cy="2506135"/>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96">
                                            <p:txEl>
                                              <p:pRg st="1" end="1"/>
                                            </p:txEl>
                                          </p:spTgt>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8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896" grpId="1"/>
      <p:bldP build="whole" bldLvl="1" animBg="1" rev="0" advAuto="0" spid="897" grpId="2"/>
    </p:bldLst>
  </p:timing>
</p:sld>
</file>

<file path=ppt/slides/slide6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01"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902" name="Information slice and Sunburst Diagrams"/>
          <p:cNvSpPr txBox="1"/>
          <p:nvPr>
            <p:ph type="title" idx="4294967295"/>
          </p:nvPr>
        </p:nvSpPr>
        <p:spPr>
          <a:xfrm>
            <a:off x="650239" y="282222"/>
            <a:ext cx="11704322" cy="1625601"/>
          </a:xfrm>
          <a:prstGeom prst="rect">
            <a:avLst/>
          </a:prstGeom>
        </p:spPr>
        <p:txBody>
          <a:bodyPr lIns="65023" tIns="65023" rIns="65023" bIns="65023"/>
          <a:lstStyle>
            <a:lvl1pPr defTabSz="1196441">
              <a:defRPr sz="5152">
                <a:latin typeface="Arial"/>
                <a:ea typeface="Arial"/>
                <a:cs typeface="Arial"/>
                <a:sym typeface="Arial"/>
              </a:defRPr>
            </a:lvl1pPr>
          </a:lstStyle>
          <a:p>
            <a:pPr/>
            <a:r>
              <a:t>Information slice and Sunburst Diagrams</a:t>
            </a:r>
          </a:p>
        </p:txBody>
      </p:sp>
      <p:sp>
        <p:nvSpPr>
          <p:cNvPr id="903" name="Information slice…"/>
          <p:cNvSpPr txBox="1"/>
          <p:nvPr>
            <p:ph type="body" sz="half" idx="4294967295"/>
          </p:nvPr>
        </p:nvSpPr>
        <p:spPr>
          <a:xfrm>
            <a:off x="650239" y="2275839"/>
            <a:ext cx="5743788" cy="6436926"/>
          </a:xfrm>
          <a:prstGeom prst="rect">
            <a:avLst/>
          </a:prstGeom>
        </p:spPr>
        <p:txBody>
          <a:bodyPr lIns="65023" tIns="65023" rIns="65023" bIns="65023" anchor="t"/>
          <a:lstStyle/>
          <a:p>
            <a:pPr marL="485775" indent="-485775" defTabSz="1300480">
              <a:lnSpc>
                <a:spcPct val="90000"/>
              </a:lnSpc>
              <a:spcBef>
                <a:spcPts val="1200"/>
              </a:spcBef>
              <a:buSzPct val="100000"/>
              <a:defRPr sz="3400">
                <a:latin typeface="Arial"/>
                <a:ea typeface="Arial"/>
                <a:cs typeface="Arial"/>
                <a:sym typeface="Arial"/>
              </a:defRPr>
            </a:pPr>
            <a:r>
              <a:t>Information slice </a:t>
            </a:r>
          </a:p>
          <a:p>
            <a:pPr lvl="1" marL="857250" indent="-400050" defTabSz="1300480">
              <a:lnSpc>
                <a:spcPct val="90000"/>
              </a:lnSpc>
              <a:spcBef>
                <a:spcPts val="1200"/>
              </a:spcBef>
              <a:buSzPct val="100000"/>
              <a:buChar char="–"/>
              <a:defRPr sz="2800">
                <a:latin typeface="Arial"/>
                <a:ea typeface="Arial"/>
                <a:cs typeface="Arial"/>
                <a:sym typeface="Arial"/>
              </a:defRPr>
            </a:pPr>
            <a:r>
              <a:t>also a space-filling visualization method.</a:t>
            </a:r>
          </a:p>
          <a:p>
            <a:pPr lvl="1" marL="857250" indent="-400050" defTabSz="1300480">
              <a:lnSpc>
                <a:spcPct val="90000"/>
              </a:lnSpc>
              <a:spcBef>
                <a:spcPts val="1200"/>
              </a:spcBef>
              <a:buSzPct val="100000"/>
              <a:buChar char="–"/>
              <a:defRPr sz="2800">
                <a:latin typeface="Arial"/>
                <a:ea typeface="Arial"/>
                <a:cs typeface="Arial"/>
                <a:sym typeface="Arial"/>
              </a:defRPr>
            </a:pPr>
            <a:r>
              <a:t>Radial version of icicle trees.</a:t>
            </a:r>
          </a:p>
          <a:p>
            <a:pPr lvl="1" marL="857250" indent="-400050" defTabSz="1300480">
              <a:lnSpc>
                <a:spcPct val="90000"/>
              </a:lnSpc>
              <a:spcBef>
                <a:spcPts val="1200"/>
              </a:spcBef>
              <a:buSzPct val="100000"/>
              <a:buChar char="–"/>
              <a:defRPr sz="2800">
                <a:latin typeface="Arial"/>
                <a:ea typeface="Arial"/>
                <a:cs typeface="Arial"/>
                <a:sym typeface="Arial"/>
              </a:defRPr>
            </a:pPr>
            <a:r>
              <a:t>Node size is proportional to the angle swept by a node.</a:t>
            </a:r>
          </a:p>
          <a:p>
            <a:pPr marL="485775" indent="-485775" defTabSz="1300480">
              <a:lnSpc>
                <a:spcPct val="90000"/>
              </a:lnSpc>
              <a:spcBef>
                <a:spcPts val="1200"/>
              </a:spcBef>
              <a:buSzPct val="100000"/>
              <a:defRPr sz="3400">
                <a:latin typeface="Arial"/>
                <a:ea typeface="Arial"/>
                <a:cs typeface="Arial"/>
                <a:sym typeface="Arial"/>
              </a:defRPr>
            </a:pPr>
            <a:r>
              <a:t>Sunburst</a:t>
            </a:r>
          </a:p>
          <a:p>
            <a:pPr lvl="1" marL="857250" indent="-400050" defTabSz="1300480">
              <a:lnSpc>
                <a:spcPct val="90000"/>
              </a:lnSpc>
              <a:spcBef>
                <a:spcPts val="1200"/>
              </a:spcBef>
              <a:buSzPct val="100000"/>
              <a:buChar char="–"/>
              <a:defRPr sz="2800">
                <a:latin typeface="Arial"/>
                <a:ea typeface="Arial"/>
                <a:cs typeface="Arial"/>
                <a:sym typeface="Arial"/>
              </a:defRPr>
            </a:pPr>
            <a:r>
              <a:t>With extra focus+context</a:t>
            </a:r>
          </a:p>
          <a:p>
            <a:pPr lvl="1" marL="857250" indent="-400050" defTabSz="1300480">
              <a:lnSpc>
                <a:spcPct val="90000"/>
              </a:lnSpc>
              <a:spcBef>
                <a:spcPts val="1200"/>
              </a:spcBef>
              <a:buSzPct val="100000"/>
              <a:buChar char="–"/>
              <a:defRPr sz="2800">
                <a:latin typeface="Arial"/>
                <a:ea typeface="Arial"/>
                <a:cs typeface="Arial"/>
                <a:sym typeface="Arial"/>
              </a:defRPr>
            </a:pPr>
            <a:r>
              <a:t>Details are shown outside or inside the ring</a:t>
            </a:r>
          </a:p>
        </p:txBody>
      </p:sp>
      <p:pic>
        <p:nvPicPr>
          <p:cNvPr id="904" name="sunburst3" descr="sunburst3"/>
          <p:cNvPicPr>
            <a:picLocks noChangeAspect="1"/>
          </p:cNvPicPr>
          <p:nvPr/>
        </p:nvPicPr>
        <p:blipFill>
          <a:blip r:embed="rId2">
            <a:extLst/>
          </a:blip>
          <a:stretch>
            <a:fillRect/>
          </a:stretch>
        </p:blipFill>
        <p:spPr>
          <a:xfrm>
            <a:off x="9882293" y="5696373"/>
            <a:ext cx="2560321" cy="2526454"/>
          </a:xfrm>
          <a:prstGeom prst="rect">
            <a:avLst/>
          </a:prstGeom>
          <a:ln w="12700">
            <a:miter lim="400000"/>
          </a:ln>
        </p:spPr>
      </p:pic>
      <p:pic>
        <p:nvPicPr>
          <p:cNvPr id="905" name="sunburst2" descr="sunburst2"/>
          <p:cNvPicPr>
            <a:picLocks noChangeAspect="1"/>
          </p:cNvPicPr>
          <p:nvPr/>
        </p:nvPicPr>
        <p:blipFill>
          <a:blip r:embed="rId3">
            <a:extLst/>
          </a:blip>
          <a:stretch>
            <a:fillRect/>
          </a:stretch>
        </p:blipFill>
        <p:spPr>
          <a:xfrm>
            <a:off x="6911058" y="5696373"/>
            <a:ext cx="2560321" cy="2560321"/>
          </a:xfrm>
          <a:prstGeom prst="rect">
            <a:avLst/>
          </a:prstGeom>
          <a:ln w="12700">
            <a:miter lim="400000"/>
          </a:ln>
        </p:spPr>
      </p:pic>
      <p:pic>
        <p:nvPicPr>
          <p:cNvPr id="906" name="image.png" descr="image.png"/>
          <p:cNvPicPr>
            <a:picLocks noChangeAspect="1"/>
          </p:cNvPicPr>
          <p:nvPr/>
        </p:nvPicPr>
        <p:blipFill>
          <a:blip r:embed="rId4">
            <a:extLst/>
          </a:blip>
          <a:stretch>
            <a:fillRect/>
          </a:stretch>
        </p:blipFill>
        <p:spPr>
          <a:xfrm>
            <a:off x="7423573" y="2111022"/>
            <a:ext cx="4386863" cy="307283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03">
                                            <p:txEl>
                                              <p:pRg st="4" end="4"/>
                                            </p:txEl>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903">
                                            <p:txEl>
                                              <p:pRg st="5" end="5"/>
                                            </p:txEl>
                                          </p:spTgt>
                                        </p:tgtEl>
                                        <p:attrNameLst>
                                          <p:attrName>style.visibility</p:attrName>
                                        </p:attrNameLst>
                                      </p:cBhvr>
                                      <p:to>
                                        <p:strVal val="visible"/>
                                      </p:to>
                                    </p:set>
                                  </p:childTnLst>
                                </p:cTn>
                              </p:par>
                              <p:par>
                                <p:cTn id="9" presetClass="entr" nodeType="withEffect" presetSubtype="0" presetID="1" grpId="1" fill="hold">
                                  <p:stCondLst>
                                    <p:cond delay="0"/>
                                  </p:stCondLst>
                                  <p:iterate type="el" backwards="0">
                                    <p:tmAbs val="0"/>
                                  </p:iterate>
                                  <p:childTnLst>
                                    <p:set>
                                      <p:cBhvr>
                                        <p:cTn id="10" fill="hold"/>
                                        <p:tgtEl>
                                          <p:spTgt spid="903">
                                            <p:txEl>
                                              <p:pRg st="6" end="6"/>
                                            </p:txEl>
                                          </p:spTgt>
                                        </p:tgtEl>
                                        <p:attrNameLst>
                                          <p:attrName>style.visibility</p:attrName>
                                        </p:attrNameLst>
                                      </p:cBhvr>
                                      <p:to>
                                        <p:strVal val="visible"/>
                                      </p:to>
                                    </p:set>
                                  </p:childTnLst>
                                </p:cTn>
                              </p:par>
                            </p:childTnLst>
                          </p:cTn>
                        </p:par>
                        <p:par>
                          <p:cTn id="11" fill="hold">
                            <p:stCondLst>
                              <p:cond delay="0"/>
                            </p:stCondLst>
                            <p:childTnLst>
                              <p:par>
                                <p:cTn id="12" presetClass="entr" nodeType="afterEffect" presetSubtype="0" presetID="1" grpId="2" fill="hold">
                                  <p:stCondLst>
                                    <p:cond delay="0"/>
                                  </p:stCondLst>
                                  <p:iterate type="el" backwards="0">
                                    <p:tmAbs val="0"/>
                                  </p:iterate>
                                  <p:childTnLst>
                                    <p:set>
                                      <p:cBhvr>
                                        <p:cTn id="13" fill="hold"/>
                                        <p:tgtEl>
                                          <p:spTgt spid="904"/>
                                        </p:tgtEl>
                                        <p:attrNameLst>
                                          <p:attrName>style.visibility</p:attrName>
                                        </p:attrNameLst>
                                      </p:cBhvr>
                                      <p:to>
                                        <p:strVal val="visible"/>
                                      </p:to>
                                    </p:set>
                                  </p:childTnLst>
                                </p:cTn>
                              </p:par>
                            </p:childTnLst>
                          </p:cTn>
                        </p:par>
                        <p:par>
                          <p:cTn id="14" fill="hold">
                            <p:stCondLst>
                              <p:cond delay="0"/>
                            </p:stCondLst>
                            <p:childTnLst>
                              <p:par>
                                <p:cTn id="15" presetClass="entr" nodeType="afterEffect" presetSubtype="0" presetID="1" grpId="3" fill="hold">
                                  <p:stCondLst>
                                    <p:cond delay="0"/>
                                  </p:stCondLst>
                                  <p:iterate type="el" backwards="0">
                                    <p:tmAbs val="0"/>
                                  </p:iterate>
                                  <p:childTnLst>
                                    <p:set>
                                      <p:cBhvr>
                                        <p:cTn id="16" fill="hold"/>
                                        <p:tgtEl>
                                          <p:spTgt spid="9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04" grpId="2"/>
      <p:bldP build="whole" bldLvl="1" animBg="1" rev="0" advAuto="0" spid="905" grpId="3"/>
      <p:bldP build="p" bldLvl="1" animBg="1" rev="0" advAuto="0" spid="903" grpId="1"/>
    </p:bldLst>
  </p:timing>
</p:sld>
</file>

<file path=ppt/slides/slide6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08"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909" name="Elastic hierarchie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Elastic hierarchies</a:t>
            </a:r>
          </a:p>
        </p:txBody>
      </p:sp>
      <p:sp>
        <p:nvSpPr>
          <p:cNvPr id="910" name="hybrid of node-link diagrams and treemaps…"/>
          <p:cNvSpPr txBox="1"/>
          <p:nvPr>
            <p:ph type="body" sz="half" idx="4294967295"/>
          </p:nvPr>
        </p:nvSpPr>
        <p:spPr>
          <a:xfrm>
            <a:off x="650239" y="2275839"/>
            <a:ext cx="5743788" cy="6436926"/>
          </a:xfrm>
          <a:prstGeom prst="rect">
            <a:avLst/>
          </a:prstGeom>
        </p:spPr>
        <p:txBody>
          <a:bodyPr lIns="65023" tIns="65023" rIns="65023" bIns="65023" anchor="t"/>
          <a:lstStyle/>
          <a:p>
            <a:pPr marL="465364" indent="-465364" defTabSz="1300480">
              <a:spcBef>
                <a:spcPts val="1400"/>
              </a:spcBef>
              <a:buSzPct val="100000"/>
              <a:defRPr sz="3800">
                <a:latin typeface="Arial"/>
                <a:ea typeface="Arial"/>
                <a:cs typeface="Arial"/>
                <a:sym typeface="Arial"/>
              </a:defRPr>
            </a:pPr>
            <a:r>
              <a:t>hybrid of node-link diagrams and treemaps</a:t>
            </a:r>
          </a:p>
          <a:p>
            <a:pPr marL="465364" indent="-465364" defTabSz="1300480">
              <a:spcBef>
                <a:spcPts val="1400"/>
              </a:spcBef>
              <a:buSzPct val="100000"/>
              <a:defRPr sz="3800">
                <a:latin typeface="Arial"/>
                <a:ea typeface="Arial"/>
                <a:cs typeface="Arial"/>
                <a:sym typeface="Arial"/>
              </a:defRPr>
            </a:pPr>
            <a:r>
              <a:t>Using node-link diagram inside a treemap produces lots of crossings</a:t>
            </a:r>
          </a:p>
        </p:txBody>
      </p:sp>
      <p:pic>
        <p:nvPicPr>
          <p:cNvPr id="911" name="image.png" descr="image.png"/>
          <p:cNvPicPr>
            <a:picLocks noChangeAspect="1"/>
          </p:cNvPicPr>
          <p:nvPr/>
        </p:nvPicPr>
        <p:blipFill>
          <a:blip r:embed="rId2">
            <a:extLst/>
          </a:blip>
          <a:stretch>
            <a:fillRect/>
          </a:stretch>
        </p:blipFill>
        <p:spPr>
          <a:xfrm>
            <a:off x="7730631" y="2214879"/>
            <a:ext cx="3070579" cy="2503877"/>
          </a:xfrm>
          <a:prstGeom prst="rect">
            <a:avLst/>
          </a:prstGeom>
          <a:ln w="12700">
            <a:miter lim="400000"/>
          </a:ln>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13"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914" name="TreeViewer"/>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TreeViewer</a:t>
            </a:r>
          </a:p>
        </p:txBody>
      </p:sp>
      <p:sp>
        <p:nvSpPr>
          <p:cNvPr id="915" name="Visualizes trees in a form that closely resembles botanical trees…"/>
          <p:cNvSpPr txBox="1"/>
          <p:nvPr>
            <p:ph type="body" sz="half" idx="4294967295"/>
          </p:nvPr>
        </p:nvSpPr>
        <p:spPr>
          <a:xfrm>
            <a:off x="650239" y="2275839"/>
            <a:ext cx="5743788" cy="6436926"/>
          </a:xfrm>
          <a:prstGeom prst="rect">
            <a:avLst/>
          </a:prstGeom>
        </p:spPr>
        <p:txBody>
          <a:bodyPr lIns="65023" tIns="65023" rIns="65023" bIns="65023" anchor="t"/>
          <a:lstStyle/>
          <a:p>
            <a:pPr marL="485775" indent="-485775" defTabSz="1300480">
              <a:spcBef>
                <a:spcPts val="1200"/>
              </a:spcBef>
              <a:buSzPct val="100000"/>
              <a:defRPr sz="3400">
                <a:latin typeface="Arial"/>
                <a:ea typeface="Arial"/>
                <a:cs typeface="Arial"/>
                <a:sym typeface="Arial"/>
              </a:defRPr>
            </a:pPr>
            <a:r>
              <a:t>Visualizes trees in a form that closely resembles botanical trees</a:t>
            </a:r>
          </a:p>
          <a:p>
            <a:pPr lvl="1" marL="857250" indent="-400050" defTabSz="1300480">
              <a:spcBef>
                <a:spcPts val="1200"/>
              </a:spcBef>
              <a:buSzPct val="100000"/>
              <a:buChar char="–"/>
              <a:defRPr sz="2800">
                <a:latin typeface="Arial"/>
                <a:ea typeface="Arial"/>
                <a:cs typeface="Arial"/>
                <a:sym typeface="Arial"/>
              </a:defRPr>
            </a:pPr>
            <a:r>
              <a:t>The root is the tree stem</a:t>
            </a:r>
          </a:p>
          <a:p>
            <a:pPr lvl="1" marL="857250" indent="-400050" defTabSz="1300480">
              <a:spcBef>
                <a:spcPts val="1200"/>
              </a:spcBef>
              <a:buSzPct val="100000"/>
              <a:buChar char="–"/>
              <a:defRPr sz="2800">
                <a:latin typeface="Arial"/>
                <a:ea typeface="Arial"/>
                <a:cs typeface="Arial"/>
                <a:sym typeface="Arial"/>
              </a:defRPr>
            </a:pPr>
            <a:r>
              <a:t>Non-leave nodes are branches </a:t>
            </a:r>
          </a:p>
          <a:p>
            <a:pPr lvl="1" marL="857250" indent="-400050" defTabSz="1300480">
              <a:spcBef>
                <a:spcPts val="1200"/>
              </a:spcBef>
              <a:buSzPct val="100000"/>
              <a:buChar char="–"/>
              <a:defRPr sz="2800">
                <a:latin typeface="Arial"/>
                <a:ea typeface="Arial"/>
                <a:cs typeface="Arial"/>
                <a:sym typeface="Arial"/>
              </a:defRPr>
            </a:pPr>
            <a:r>
              <a:t>Leave nodes are “bulbs” at the end of branches</a:t>
            </a:r>
          </a:p>
          <a:p>
            <a:pPr lvl="1" marL="857250" indent="-400050" defTabSz="1300480">
              <a:spcBef>
                <a:spcPts val="1200"/>
              </a:spcBef>
              <a:buSzPct val="100000"/>
              <a:buChar char="–"/>
              <a:defRPr sz="2800">
                <a:latin typeface="Arial"/>
                <a:ea typeface="Arial"/>
                <a:cs typeface="Arial"/>
                <a:sym typeface="Arial"/>
              </a:defRPr>
            </a:pPr>
            <a:r>
              <a:t>Example: Unix home directory.</a:t>
            </a:r>
          </a:p>
        </p:txBody>
      </p:sp>
      <p:pic>
        <p:nvPicPr>
          <p:cNvPr id="916" name="image.tif" descr="image.tif"/>
          <p:cNvPicPr>
            <a:picLocks noChangeAspect="1"/>
          </p:cNvPicPr>
          <p:nvPr/>
        </p:nvPicPr>
        <p:blipFill>
          <a:blip r:embed="rId2">
            <a:extLst/>
          </a:blip>
          <a:stretch>
            <a:fillRect/>
          </a:stretch>
        </p:blipFill>
        <p:spPr>
          <a:xfrm>
            <a:off x="7834489" y="1907822"/>
            <a:ext cx="3741139" cy="4093352"/>
          </a:xfrm>
          <a:prstGeom prst="rect">
            <a:avLst/>
          </a:prstGeom>
          <a:ln w="12700">
            <a:miter lim="400000"/>
          </a:ln>
        </p:spPr>
      </p:pic>
      <p:pic>
        <p:nvPicPr>
          <p:cNvPr id="917" name="image.png" descr="image.png"/>
          <p:cNvPicPr>
            <a:picLocks noChangeAspect="1"/>
          </p:cNvPicPr>
          <p:nvPr/>
        </p:nvPicPr>
        <p:blipFill>
          <a:blip r:embed="rId3">
            <a:extLst/>
          </a:blip>
          <a:stretch>
            <a:fillRect/>
          </a:stretch>
        </p:blipFill>
        <p:spPr>
          <a:xfrm>
            <a:off x="7936089" y="6105031"/>
            <a:ext cx="3449885" cy="3115734"/>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17" grpId="1"/>
    </p:bldLst>
  </p:timing>
</p:sld>
</file>

<file path=ppt/slides/slide6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19" name="Foliennummer"/>
          <p:cNvSpPr txBox="1"/>
          <p:nvPr>
            <p:ph type="sldNum" sz="quarter" idx="2"/>
          </p:nvPr>
        </p:nvSpPr>
        <p:spPr>
          <a:xfrm>
            <a:off x="11957538" y="8882098"/>
            <a:ext cx="397022"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920" name="Collapsible Cylindrical Tree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Collapsible Cylindrical Trees</a:t>
            </a:r>
          </a:p>
        </p:txBody>
      </p:sp>
      <p:sp>
        <p:nvSpPr>
          <p:cNvPr id="921" name="Telescope metaphor: A set of nested cylinders…"/>
          <p:cNvSpPr txBox="1"/>
          <p:nvPr>
            <p:ph type="body" sz="half" idx="4294967295"/>
          </p:nvPr>
        </p:nvSpPr>
        <p:spPr>
          <a:xfrm>
            <a:off x="650239" y="2275839"/>
            <a:ext cx="5743788" cy="4648766"/>
          </a:xfrm>
          <a:prstGeom prst="rect">
            <a:avLst/>
          </a:prstGeom>
        </p:spPr>
        <p:txBody>
          <a:bodyPr lIns="65023" tIns="65023" rIns="65023" bIns="65023" anchor="t"/>
          <a:lstStyle/>
          <a:p>
            <a:pPr marL="480059" indent="-480059" defTabSz="1300480">
              <a:lnSpc>
                <a:spcPct val="80000"/>
              </a:lnSpc>
              <a:spcBef>
                <a:spcPts val="1000"/>
              </a:spcBef>
              <a:buSzPct val="100000"/>
              <a:defRPr sz="2800">
                <a:latin typeface="Arial"/>
                <a:ea typeface="Arial"/>
                <a:cs typeface="Arial"/>
                <a:sym typeface="Arial"/>
              </a:defRPr>
            </a:pPr>
            <a:r>
              <a:t>Telescope metaphor: A set of nested cylinders</a:t>
            </a:r>
          </a:p>
          <a:p>
            <a:pPr lvl="1" marL="838200" indent="-381000" defTabSz="1300480">
              <a:lnSpc>
                <a:spcPct val="80000"/>
              </a:lnSpc>
              <a:spcBef>
                <a:spcPts val="1200"/>
              </a:spcBef>
              <a:buSzPct val="100000"/>
              <a:buChar char="–"/>
              <a:defRPr sz="2400">
                <a:latin typeface="Arial"/>
                <a:ea typeface="Arial"/>
                <a:cs typeface="Arial"/>
                <a:sym typeface="Arial"/>
              </a:defRPr>
            </a:pPr>
            <a:r>
              <a:t>A cylinder is constructed for the children of a node, and it has a smaller radius. </a:t>
            </a:r>
          </a:p>
          <a:p>
            <a:pPr lvl="1" marL="838200" indent="-381000" defTabSz="1300480">
              <a:lnSpc>
                <a:spcPct val="80000"/>
              </a:lnSpc>
              <a:spcBef>
                <a:spcPts val="1200"/>
              </a:spcBef>
              <a:buSzPct val="100000"/>
              <a:buChar char="–"/>
              <a:defRPr sz="2400">
                <a:latin typeface="Arial"/>
                <a:ea typeface="Arial"/>
                <a:cs typeface="Arial"/>
                <a:sym typeface="Arial"/>
              </a:defRPr>
            </a:pPr>
            <a:r>
              <a:t>This cylinder is nested and hidden within the cylinder contain the parent</a:t>
            </a:r>
          </a:p>
          <a:p>
            <a:pPr lvl="1" marL="838200" indent="-381000" defTabSz="1300480">
              <a:lnSpc>
                <a:spcPct val="80000"/>
              </a:lnSpc>
              <a:spcBef>
                <a:spcPts val="1200"/>
              </a:spcBef>
              <a:buSzPct val="100000"/>
              <a:buChar char="–"/>
              <a:defRPr sz="2400">
                <a:latin typeface="Arial"/>
                <a:ea typeface="Arial"/>
                <a:cs typeface="Arial"/>
                <a:sym typeface="Arial"/>
              </a:defRPr>
            </a:pPr>
            <a:r>
              <a:t>It can be pulled out to the right of theparent cylinder or collapsed as necessary. </a:t>
            </a:r>
          </a:p>
        </p:txBody>
      </p:sp>
      <p:sp>
        <p:nvSpPr>
          <p:cNvPr id="922" name="only one path of the hierarchy is visible at once…"/>
          <p:cNvSpPr txBox="1"/>
          <p:nvPr/>
        </p:nvSpPr>
        <p:spPr>
          <a:xfrm>
            <a:off x="6610773" y="2275839"/>
            <a:ext cx="5743787" cy="2624298"/>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normAutofit fontScale="100000" lnSpcReduction="0"/>
          </a:bodyPr>
          <a:lstStyle/>
          <a:p>
            <a:pPr marL="480059" indent="-480059" algn="l" defTabSz="1300480">
              <a:lnSpc>
                <a:spcPct val="80000"/>
              </a:lnSpc>
              <a:spcBef>
                <a:spcPts val="1000"/>
              </a:spcBef>
              <a:buSzPct val="100000"/>
              <a:buChar char="•"/>
              <a:defRPr sz="2800">
                <a:latin typeface="Arial"/>
                <a:ea typeface="Arial"/>
                <a:cs typeface="Arial"/>
                <a:sym typeface="Arial"/>
              </a:defRPr>
            </a:pPr>
            <a:r>
              <a:t>only one path of the hierarchy is visible at once</a:t>
            </a:r>
          </a:p>
          <a:p>
            <a:pPr lvl="1" marL="838200" indent="-381000" algn="l" defTabSz="1300480">
              <a:lnSpc>
                <a:spcPct val="80000"/>
              </a:lnSpc>
              <a:buSzPct val="100000"/>
              <a:buChar char="–"/>
              <a:defRPr sz="2400">
                <a:latin typeface="Arial"/>
                <a:ea typeface="Arial"/>
                <a:cs typeface="Arial"/>
                <a:sym typeface="Arial"/>
              </a:defRPr>
            </a:pPr>
            <a:r>
              <a:t>represented by a number of ever decreasing cylinders</a:t>
            </a:r>
          </a:p>
          <a:p>
            <a:pPr marL="480059" indent="-480059" algn="l" defTabSz="1300480">
              <a:lnSpc>
                <a:spcPct val="80000"/>
              </a:lnSpc>
              <a:spcBef>
                <a:spcPts val="1000"/>
              </a:spcBef>
              <a:buSzPct val="100000"/>
              <a:buChar char="•"/>
              <a:defRPr sz="2800">
                <a:latin typeface="Arial"/>
                <a:ea typeface="Arial"/>
                <a:cs typeface="Arial"/>
                <a:sym typeface="Arial"/>
              </a:defRPr>
            </a:pPr>
            <a:r>
              <a:t>All cylinders of level 1 nodes are shown</a:t>
            </a:r>
            <a:r>
              <a:rPr i="1"/>
              <a:t> </a:t>
            </a:r>
            <a:r>
              <a:t>in a horizontal fashion, like being put on a stick.</a:t>
            </a:r>
          </a:p>
        </p:txBody>
      </p:sp>
      <p:pic>
        <p:nvPicPr>
          <p:cNvPr id="923" name="image.tif" descr="image.tif"/>
          <p:cNvPicPr>
            <a:picLocks noChangeAspect="1"/>
          </p:cNvPicPr>
          <p:nvPr/>
        </p:nvPicPr>
        <p:blipFill>
          <a:blip r:embed="rId2">
            <a:extLst/>
          </a:blip>
          <a:srcRect l="1240" t="22195" r="1213" b="13795"/>
          <a:stretch>
            <a:fillRect/>
          </a:stretch>
        </p:blipFill>
        <p:spPr>
          <a:xfrm>
            <a:off x="2508391" y="6823004"/>
            <a:ext cx="7988018" cy="2357121"/>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0" name="Foliennummer"/>
          <p:cNvSpPr txBox="1"/>
          <p:nvPr>
            <p:ph type="sldNum" sz="quarter" idx="2"/>
          </p:nvPr>
        </p:nvSpPr>
        <p:spPr>
          <a:xfrm>
            <a:off x="12084675" y="8882098"/>
            <a:ext cx="269885" cy="389270"/>
          </a:xfrm>
          <a:prstGeom prst="rect">
            <a:avLst/>
          </a:prstGeom>
          <a:extLst>
            <a:ext uri="{C572A759-6A51-4108-AA02-DFA0A04FC94B}">
              <ma14:wrappingTextBoxFlag xmlns:ma14="http://schemas.microsoft.com/office/mac/drawingml/2011/main" val="1"/>
            </a:ext>
          </a:extLst>
        </p:spPr>
        <p:txBody>
          <a:bodyPr/>
          <a:lstStyle>
            <a:lvl1pPr algn="r">
              <a:defRPr sz="1800"/>
            </a:lvl1pPr>
          </a:lstStyle>
          <a:p>
            <a:pPr/>
            <a:fld id="{86CB4B4D-7CA3-9044-876B-883B54F8677D}" type="slidenum"/>
          </a:p>
        </p:txBody>
      </p:sp>
      <p:sp>
        <p:nvSpPr>
          <p:cNvPr id="251" name="Tree Drawing Algorithm Classes"/>
          <p:cNvSpPr txBox="1"/>
          <p:nvPr>
            <p:ph type="title" idx="4294967295"/>
          </p:nvPr>
        </p:nvSpPr>
        <p:spPr>
          <a:xfrm>
            <a:off x="650239" y="390595"/>
            <a:ext cx="11704322" cy="1625601"/>
          </a:xfrm>
          <a:prstGeom prst="rect">
            <a:avLst/>
          </a:prstGeom>
        </p:spPr>
        <p:txBody>
          <a:bodyPr lIns="65023" tIns="65023" rIns="65023" bIns="65023"/>
          <a:lstStyle>
            <a:lvl1pPr defTabSz="1300480">
              <a:defRPr sz="5600">
                <a:latin typeface="Arial"/>
                <a:ea typeface="Arial"/>
                <a:cs typeface="Arial"/>
                <a:sym typeface="Arial"/>
              </a:defRPr>
            </a:lvl1pPr>
          </a:lstStyle>
          <a:p>
            <a:pPr/>
            <a:r>
              <a:t>Tree Drawing Algorithm Classes</a:t>
            </a:r>
          </a:p>
        </p:txBody>
      </p:sp>
      <p:sp>
        <p:nvSpPr>
          <p:cNvPr id="252" name="Layered Drawing…"/>
          <p:cNvSpPr txBox="1"/>
          <p:nvPr>
            <p:ph type="body" sz="half" idx="4294967295"/>
          </p:nvPr>
        </p:nvSpPr>
        <p:spPr>
          <a:xfrm>
            <a:off x="3226364" y="2521937"/>
            <a:ext cx="6702834" cy="5599290"/>
          </a:xfrm>
          <a:prstGeom prst="rect">
            <a:avLst/>
          </a:prstGeom>
        </p:spPr>
        <p:txBody>
          <a:bodyPr lIns="65023" tIns="65023" rIns="65023" bIns="65023" anchor="t"/>
          <a:lstStyle/>
          <a:p>
            <a:pPr marL="846666" indent="-846666" defTabSz="1300480">
              <a:spcBef>
                <a:spcPts val="1800"/>
              </a:spcBef>
              <a:buSzPct val="100000"/>
              <a:buAutoNum type="arabicPeriod" startAt="1"/>
              <a:defRPr b="1" sz="5000">
                <a:solidFill>
                  <a:schemeClr val="accent5">
                    <a:hueOff val="-444211"/>
                    <a:satOff val="-14915"/>
                    <a:lumOff val="22857"/>
                  </a:schemeClr>
                </a:solidFill>
                <a:latin typeface="Arial"/>
                <a:ea typeface="Arial"/>
                <a:cs typeface="Arial"/>
                <a:sym typeface="Arial"/>
              </a:defRPr>
            </a:pPr>
            <a:r>
              <a:rPr>
                <a:solidFill>
                  <a:srgbClr val="FF2600"/>
                </a:solidFill>
              </a:rPr>
              <a:t>Layered Drawing</a:t>
            </a:r>
            <a:endParaRPr>
              <a:solidFill>
                <a:srgbClr val="FF2600"/>
              </a:solidFill>
            </a:endParaRPr>
          </a:p>
          <a:p>
            <a:pPr marL="846666" indent="-846666" defTabSz="1300480">
              <a:spcBef>
                <a:spcPts val="1800"/>
              </a:spcBef>
              <a:buSzPct val="100000"/>
              <a:buAutoNum type="arabicPeriod" startAt="1"/>
              <a:defRPr sz="5000">
                <a:latin typeface="Arial"/>
                <a:ea typeface="Arial"/>
                <a:cs typeface="Arial"/>
                <a:sym typeface="Arial"/>
              </a:defRPr>
            </a:pPr>
            <a:r>
              <a:t>Radial Drawing</a:t>
            </a:r>
          </a:p>
          <a:p>
            <a:pPr marL="846666" indent="-846666" defTabSz="1300480">
              <a:spcBef>
                <a:spcPts val="1800"/>
              </a:spcBef>
              <a:buSzPct val="100000"/>
              <a:buAutoNum type="arabicPeriod" startAt="1"/>
              <a:defRPr sz="5000">
                <a:latin typeface="Arial"/>
                <a:ea typeface="Arial"/>
                <a:cs typeface="Arial"/>
                <a:sym typeface="Arial"/>
              </a:defRPr>
            </a:pPr>
            <a:r>
              <a:t>HV-Drawing</a:t>
            </a:r>
          </a:p>
          <a:p>
            <a:pPr marL="846666" indent="-846666" defTabSz="1300480">
              <a:spcBef>
                <a:spcPts val="1800"/>
              </a:spcBef>
              <a:buSzPct val="100000"/>
              <a:buAutoNum type="arabicPeriod" startAt="1"/>
              <a:defRPr sz="5000">
                <a:latin typeface="Arial"/>
                <a:ea typeface="Arial"/>
                <a:cs typeface="Arial"/>
                <a:sym typeface="Arial"/>
              </a:defRPr>
            </a:pPr>
            <a:r>
              <a:t>Recursive Winding</a:t>
            </a:r>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925" name="Summary"/>
          <p:cNvSpPr txBox="1"/>
          <p:nvPr>
            <p:ph type="title"/>
          </p:nvPr>
        </p:nvSpPr>
        <p:spPr>
          <a:prstGeom prst="rect">
            <a:avLst/>
          </a:prstGeom>
        </p:spPr>
        <p:txBody>
          <a:bodyPr/>
          <a:lstStyle/>
          <a:p>
            <a:pPr/>
            <a:r>
              <a:t>Summary</a:t>
            </a:r>
          </a:p>
        </p:txBody>
      </p:sp>
      <p:sp>
        <p:nvSpPr>
          <p:cNvPr id="926" name="Typical tree drawing requirements: planar, on a grid, straight-line, upward/layered, order preserving, ……"/>
          <p:cNvSpPr txBox="1"/>
          <p:nvPr>
            <p:ph type="body" idx="1"/>
          </p:nvPr>
        </p:nvSpPr>
        <p:spPr>
          <a:prstGeom prst="rect">
            <a:avLst/>
          </a:prstGeom>
        </p:spPr>
        <p:txBody>
          <a:bodyPr/>
          <a:lstStyle/>
          <a:p>
            <a:pPr marL="426719" indent="-426719" defTabSz="560831">
              <a:spcBef>
                <a:spcPts val="4000"/>
              </a:spcBef>
              <a:defRPr sz="3455"/>
            </a:pPr>
            <a:r>
              <a:t>Typical tree drawing requirements: planar, on a grid, straight-line, upward/layered, order preserving, …</a:t>
            </a:r>
          </a:p>
          <a:p>
            <a:pPr marL="426719" indent="-426719" defTabSz="560831">
              <a:spcBef>
                <a:spcPts val="4000"/>
              </a:spcBef>
              <a:defRPr sz="3455"/>
            </a:pPr>
            <a:r>
              <a:t>There exist a variety of layered drawings, most of them efficient (linear complexity); it’s non-trivial to preserve isomorphy</a:t>
            </a:r>
          </a:p>
          <a:p>
            <a:pPr marL="426719" indent="-426719" defTabSz="560831">
              <a:spcBef>
                <a:spcPts val="4000"/>
              </a:spcBef>
              <a:defRPr sz="3455"/>
            </a:pPr>
            <a:r>
              <a:t>Radial drawings may suffer from non-planarity</a:t>
            </a:r>
          </a:p>
          <a:p>
            <a:pPr marL="426719" indent="-426719" defTabSz="560831">
              <a:spcBef>
                <a:spcPts val="4000"/>
              </a:spcBef>
              <a:defRPr sz="3455"/>
            </a:pPr>
            <a:r>
              <a:t>Horizontal-vertical drawings may produce compact drawings, at the cost of order preservation</a:t>
            </a:r>
          </a:p>
          <a:p>
            <a:pPr marL="426719" indent="-426719" defTabSz="560831">
              <a:spcBef>
                <a:spcPts val="4000"/>
              </a:spcBef>
              <a:defRPr sz="3455"/>
            </a:pPr>
            <a:r>
              <a:t>There are numerous additional ways to visualize trees</a:t>
            </a:r>
          </a:p>
        </p:txBody>
      </p:sp>
      <p:sp>
        <p:nvSpPr>
          <p:cNvPr id="927" name="Foliennumm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54" name="Bild" descr="Bild"/>
          <p:cNvPicPr>
            <a:picLocks noChangeAspect="1"/>
          </p:cNvPicPr>
          <p:nvPr/>
        </p:nvPicPr>
        <p:blipFill>
          <a:blip r:embed="rId2">
            <a:extLst/>
          </a:blip>
          <a:stretch>
            <a:fillRect/>
          </a:stretch>
        </p:blipFill>
        <p:spPr>
          <a:xfrm>
            <a:off x="7425867" y="2050792"/>
            <a:ext cx="5182119" cy="4357105"/>
          </a:xfrm>
          <a:prstGeom prst="rect">
            <a:avLst/>
          </a:prstGeom>
          <a:ln w="12700">
            <a:miter lim="400000"/>
          </a:ln>
        </p:spPr>
      </p:pic>
      <p:sp>
        <p:nvSpPr>
          <p:cNvPr id="255" name="Algorithm 1 („Lefty“)"/>
          <p:cNvSpPr txBox="1"/>
          <p:nvPr>
            <p:ph type="title"/>
          </p:nvPr>
        </p:nvSpPr>
        <p:spPr>
          <a:prstGeom prst="rect">
            <a:avLst/>
          </a:prstGeom>
        </p:spPr>
        <p:txBody>
          <a:bodyPr/>
          <a:lstStyle/>
          <a:p>
            <a:pPr/>
            <a:r>
              <a:t>Algorithm 1 („Lefty“)</a:t>
            </a:r>
          </a:p>
        </p:txBody>
      </p:sp>
      <p:sp>
        <p:nvSpPr>
          <p:cNvPr id="256" name="For each node v :…"/>
          <p:cNvSpPr txBox="1"/>
          <p:nvPr>
            <p:ph type="body" idx="1"/>
          </p:nvPr>
        </p:nvSpPr>
        <p:spPr>
          <a:xfrm>
            <a:off x="952500" y="1880268"/>
            <a:ext cx="11099800" cy="7038114"/>
          </a:xfrm>
          <a:prstGeom prst="rect">
            <a:avLst/>
          </a:prstGeom>
        </p:spPr>
        <p:txBody>
          <a:bodyPr/>
          <a:lstStyle/>
          <a:p>
            <a:pPr marL="0" indent="0" defTabSz="449833">
              <a:spcBef>
                <a:spcPts val="3200"/>
              </a:spcBef>
              <a:buSzTx/>
              <a:buNone/>
              <a:defRPr sz="2772"/>
            </a:pPr>
            <a:r>
              <a:t>For each node </a:t>
            </a:r>
            <a:r>
              <a:rPr i="1">
                <a:latin typeface="Helvetica"/>
                <a:ea typeface="Helvetica"/>
                <a:cs typeface="Helvetica"/>
                <a:sym typeface="Helvetica"/>
              </a:rPr>
              <a:t>v </a:t>
            </a:r>
            <a:r>
              <a:t>:</a:t>
            </a:r>
          </a:p>
          <a:p>
            <a:pPr marL="342264" indent="-342264" defTabSz="449833">
              <a:spcBef>
                <a:spcPts val="3200"/>
              </a:spcBef>
              <a:defRPr sz="2772"/>
            </a:pPr>
            <a:r>
              <a:rPr i="1">
                <a:latin typeface="Helvetica"/>
                <a:ea typeface="Helvetica"/>
                <a:cs typeface="Helvetica"/>
                <a:sym typeface="Helvetica"/>
              </a:rPr>
              <a:t>y</a:t>
            </a:r>
            <a:r>
              <a:t> coordinate is multiple of </a:t>
            </a:r>
            <a:br/>
            <a:r>
              <a:t>height of v</a:t>
            </a:r>
            <a:br/>
            <a:r>
              <a:t>(Assume this in all other alg’s)</a:t>
            </a:r>
          </a:p>
          <a:p>
            <a:pPr marL="342264" indent="-342264" defTabSz="449833">
              <a:spcBef>
                <a:spcPts val="3200"/>
              </a:spcBef>
              <a:defRPr sz="2772"/>
            </a:pPr>
            <a:r>
              <a:rPr i="1">
                <a:latin typeface="Helvetica"/>
                <a:ea typeface="Helvetica"/>
                <a:cs typeface="Helvetica"/>
                <a:sym typeface="Helvetica"/>
              </a:rPr>
              <a:t>x</a:t>
            </a:r>
            <a:r>
              <a:t> coordinate is given by </a:t>
            </a:r>
            <a:r>
              <a:rPr i="1">
                <a:latin typeface="Helvetica"/>
                <a:ea typeface="Helvetica"/>
                <a:cs typeface="Helvetica"/>
                <a:sym typeface="Helvetica"/>
              </a:rPr>
              <a:t>v</a:t>
            </a:r>
            <a:r>
              <a:t>’s </a:t>
            </a:r>
            <a:br/>
            <a:r>
              <a:t>order within its layer</a:t>
            </a:r>
          </a:p>
          <a:p>
            <a:pPr marL="0" indent="0" defTabSz="449833">
              <a:spcBef>
                <a:spcPts val="3200"/>
              </a:spcBef>
              <a:buSzTx/>
              <a:buNone/>
              <a:defRPr sz="2772"/>
            </a:pPr>
            <a:r>
              <a:rPr b="1">
                <a:latin typeface="Helvetica"/>
                <a:ea typeface="Helvetica"/>
                <a:cs typeface="Helvetica"/>
                <a:sym typeface="Helvetica"/>
              </a:rPr>
              <a:t>Complexity:</a:t>
            </a:r>
            <a:r>
              <a:t> linear</a:t>
            </a:r>
            <a:br/>
            <a:r>
              <a:t>(As the following alg’s)</a:t>
            </a:r>
          </a:p>
          <a:p>
            <a:pPr marL="0" indent="0" defTabSz="449833">
              <a:spcBef>
                <a:spcPts val="3200"/>
              </a:spcBef>
              <a:buSzTx/>
              <a:buNone/>
              <a:defRPr sz="2772"/>
            </a:pPr>
            <a:r>
              <a:rPr b="1">
                <a:latin typeface="Helvetica"/>
                <a:ea typeface="Helvetica"/>
                <a:cs typeface="Helvetica"/>
                <a:sym typeface="Helvetica"/>
              </a:rPr>
              <a:t>Drawback: </a:t>
            </a:r>
            <a:r>
              <a:t>not order preserving</a:t>
            </a:r>
          </a:p>
          <a:p>
            <a:pPr marL="0" indent="0" defTabSz="449833">
              <a:spcBef>
                <a:spcPts val="3200"/>
              </a:spcBef>
              <a:buSzTx/>
              <a:buNone/>
              <a:defRPr sz="2772"/>
            </a:pPr>
            <a:r>
              <a:t>[Whetherell, Shannon 1979] Charles Wetherell, Alfred Shannon, Tidy Drawings of Trees, </a:t>
            </a:r>
            <a:r>
              <a:rPr i="1">
                <a:latin typeface="Helvetica"/>
                <a:ea typeface="Helvetica"/>
                <a:cs typeface="Helvetica"/>
                <a:sym typeface="Helvetica"/>
              </a:rPr>
              <a:t>IEEE Transactions on Software Engineering</a:t>
            </a:r>
            <a:r>
              <a:t>, vol. SW-5, No. 5, Sep. 1979</a:t>
            </a:r>
          </a:p>
        </p:txBody>
      </p:sp>
      <p:sp>
        <p:nvSpPr>
          <p:cNvPr id="257" name="Foliennumm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56">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25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25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256">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2" fill="hold">
                                  <p:stCondLst>
                                    <p:cond delay="0"/>
                                  </p:stCondLst>
                                  <p:iterate type="el" backwards="0">
                                    <p:tmAbs val="0"/>
                                  </p:iterate>
                                  <p:childTnLst>
                                    <p:set>
                                      <p:cBhvr>
                                        <p:cTn id="20" fill="hold"/>
                                        <p:tgtEl>
                                          <p:spTgt spid="25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Class="entr" nodeType="clickEffect" presetSubtype="0" presetID="1" grpId="1" fill="hold">
                                  <p:stCondLst>
                                    <p:cond delay="0"/>
                                  </p:stCondLst>
                                  <p:iterate type="el" backwards="0">
                                    <p:tmAbs val="0"/>
                                  </p:iterate>
                                  <p:childTnLst>
                                    <p:set>
                                      <p:cBhvr>
                                        <p:cTn id="24" fill="hold"/>
                                        <p:tgtEl>
                                          <p:spTgt spid="256">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Class="entr" nodeType="clickEffect" presetSubtype="0" presetID="1" grpId="1" fill="hold">
                                  <p:stCondLst>
                                    <p:cond delay="0"/>
                                  </p:stCondLst>
                                  <p:iterate type="el" backwards="0">
                                    <p:tmAbs val="0"/>
                                  </p:iterate>
                                  <p:childTnLst>
                                    <p:set>
                                      <p:cBhvr>
                                        <p:cTn id="28" fill="hold"/>
                                        <p:tgtEl>
                                          <p:spTgt spid="256">
                                            <p:txEl>
                                              <p:pRg st="4" end="4"/>
                                            </p:txEl>
                                          </p:spTgt>
                                        </p:tgtEl>
                                        <p:attrNameLst>
                                          <p:attrName>style.visibility</p:attrName>
                                        </p:attrNameLst>
                                      </p:cBhvr>
                                      <p:to>
                                        <p:strVal val="visible"/>
                                      </p:to>
                                    </p:set>
                                  </p:childTnLst>
                                </p:cTn>
                              </p:par>
                            </p:childTnLst>
                          </p:cTn>
                        </p:par>
                        <p:par>
                          <p:cTn id="29" fill="hold">
                            <p:stCondLst>
                              <p:cond delay="0"/>
                            </p:stCondLst>
                            <p:childTnLst>
                              <p:par>
                                <p:cTn id="30" presetClass="entr" nodeType="afterEffect" presetSubtype="0" presetID="1" grpId="1" fill="hold">
                                  <p:stCondLst>
                                    <p:cond delay="0"/>
                                  </p:stCondLst>
                                  <p:iterate type="el" backwards="0">
                                    <p:tmAbs val="0"/>
                                  </p:iterate>
                                  <p:childTnLst>
                                    <p:set>
                                      <p:cBhvr>
                                        <p:cTn id="31" fill="hold"/>
                                        <p:tgtEl>
                                          <p:spTgt spid="256">
                                            <p:txEl>
                                              <p:pRg st="5" end="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56" grpId="1"/>
      <p:bldP build="whole" bldLvl="1" animBg="1" rev="0" advAuto="0" spid="254" grpId="2"/>
    </p:bldLst>
  </p:timing>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59" name="Bild" descr="Bild"/>
          <p:cNvPicPr>
            <a:picLocks noChangeAspect="1"/>
          </p:cNvPicPr>
          <p:nvPr/>
        </p:nvPicPr>
        <p:blipFill>
          <a:blip r:embed="rId2">
            <a:extLst/>
          </a:blip>
          <a:stretch>
            <a:fillRect/>
          </a:stretch>
        </p:blipFill>
        <p:spPr>
          <a:xfrm>
            <a:off x="6627838" y="1722076"/>
            <a:ext cx="6234584" cy="4061619"/>
          </a:xfrm>
          <a:prstGeom prst="rect">
            <a:avLst/>
          </a:prstGeom>
          <a:ln w="12700">
            <a:miter lim="400000"/>
          </a:ln>
        </p:spPr>
      </p:pic>
      <p:sp>
        <p:nvSpPr>
          <p:cNvPr id="260" name="Algorithm 2 („Inorder“)"/>
          <p:cNvSpPr txBox="1"/>
          <p:nvPr>
            <p:ph type="title"/>
          </p:nvPr>
        </p:nvSpPr>
        <p:spPr>
          <a:prstGeom prst="rect">
            <a:avLst/>
          </a:prstGeom>
        </p:spPr>
        <p:txBody>
          <a:bodyPr/>
          <a:lstStyle/>
          <a:p>
            <a:pPr/>
            <a:r>
              <a:t>Algorithm 2 („Inorder“)</a:t>
            </a:r>
          </a:p>
        </p:txBody>
      </p:sp>
      <p:sp>
        <p:nvSpPr>
          <p:cNvPr id="261" name="For each node v :…"/>
          <p:cNvSpPr txBox="1"/>
          <p:nvPr>
            <p:ph type="body" idx="1"/>
          </p:nvPr>
        </p:nvSpPr>
        <p:spPr>
          <a:xfrm>
            <a:off x="952500" y="1880268"/>
            <a:ext cx="11099800" cy="7038114"/>
          </a:xfrm>
          <a:prstGeom prst="rect">
            <a:avLst/>
          </a:prstGeom>
        </p:spPr>
        <p:txBody>
          <a:bodyPr/>
          <a:lstStyle/>
          <a:p>
            <a:pPr marL="0" indent="0">
              <a:buSzTx/>
              <a:buNone/>
            </a:pPr>
            <a:r>
              <a:t>For each node </a:t>
            </a:r>
            <a:r>
              <a:rPr i="1">
                <a:latin typeface="Helvetica"/>
                <a:ea typeface="Helvetica"/>
                <a:cs typeface="Helvetica"/>
                <a:sym typeface="Helvetica"/>
              </a:rPr>
              <a:t>v </a:t>
            </a:r>
            <a:r>
              <a:t>:</a:t>
            </a:r>
          </a:p>
          <a:p>
            <a:pPr/>
            <a:r>
              <a:rPr i="1">
                <a:latin typeface="Helvetica"/>
                <a:ea typeface="Helvetica"/>
                <a:cs typeface="Helvetica"/>
                <a:sym typeface="Helvetica"/>
              </a:rPr>
              <a:t>x</a:t>
            </a:r>
            <a:r>
              <a:t> coordinate is given by </a:t>
            </a:r>
            <a:r>
              <a:rPr i="1">
                <a:latin typeface="Helvetica"/>
                <a:ea typeface="Helvetica"/>
                <a:cs typeface="Helvetica"/>
                <a:sym typeface="Helvetica"/>
              </a:rPr>
              <a:t>v</a:t>
            </a:r>
            <a:r>
              <a:t>’s </a:t>
            </a:r>
            <a:br/>
            <a:r>
              <a:t>inorder visiting order</a:t>
            </a:r>
          </a:p>
          <a:p>
            <a:pPr marL="0" indent="0">
              <a:buSzTx/>
              <a:buNone/>
            </a:pPr>
            <a:r>
              <a:rPr b="1">
                <a:latin typeface="Helvetica"/>
                <a:ea typeface="Helvetica"/>
                <a:cs typeface="Helvetica"/>
                <a:sym typeface="Helvetica"/>
              </a:rPr>
              <a:t>Drawback: </a:t>
            </a:r>
            <a:r>
              <a:t>unnecessarily wide</a:t>
            </a:r>
          </a:p>
          <a:p>
            <a:pPr marL="0" indent="0">
              <a:buSzTx/>
              <a:buNone/>
            </a:pPr>
            <a:r>
              <a:t>[Knuth 1979] D. E. Knuth, Optimum binary search trees, </a:t>
            </a:r>
            <a:r>
              <a:rPr i="1">
                <a:latin typeface="Helvetica"/>
                <a:ea typeface="Helvetica"/>
                <a:cs typeface="Helvetica"/>
                <a:sym typeface="Helvetica"/>
              </a:rPr>
              <a:t>Acta Informatica</a:t>
            </a:r>
            <a:r>
              <a:t>, vol. 1, pp. 14–25, 1971</a:t>
            </a:r>
          </a:p>
        </p:txBody>
      </p:sp>
      <p:sp>
        <p:nvSpPr>
          <p:cNvPr id="262" name="Foliennummer"/>
          <p:cNvSpPr txBox="1"/>
          <p:nvPr>
            <p:ph type="sldNum" sz="quarter" idx="4294967295"/>
          </p:nvPr>
        </p:nvSpPr>
        <p:spPr>
          <a:xfrm>
            <a:off x="6375349" y="9251950"/>
            <a:ext cx="241402" cy="3810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263" name="[Whetherell, Shannon 1979]"/>
          <p:cNvSpPr txBox="1"/>
          <p:nvPr/>
        </p:nvSpPr>
        <p:spPr>
          <a:xfrm>
            <a:off x="9422079" y="5843196"/>
            <a:ext cx="3258059" cy="406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spcBef>
                <a:spcPts val="4200"/>
              </a:spcBef>
              <a:defRPr sz="2000"/>
            </a:lvl1pPr>
          </a:lstStyle>
          <a:p>
            <a:pPr/>
            <a:r>
              <a:t>[Whetherell, Shannon 1979]</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61">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26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261">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261">
                                            <p:txEl>
                                              <p:pRg st="2" end="2"/>
                                            </p:txEl>
                                          </p:spTgt>
                                        </p:tgtEl>
                                        <p:attrNameLst>
                                          <p:attrName>style.visibility</p:attrName>
                                        </p:attrNameLst>
                                      </p:cBhvr>
                                      <p:to>
                                        <p:strVal val="visible"/>
                                      </p:to>
                                    </p:set>
                                  </p:childTnLst>
                                </p:cTn>
                              </p:par>
                            </p:childTnLst>
                          </p:cTn>
                        </p:par>
                        <p:par>
                          <p:cTn id="17" fill="hold">
                            <p:stCondLst>
                              <p:cond delay="0"/>
                            </p:stCondLst>
                            <p:childTnLst>
                              <p:par>
                                <p:cTn id="18" presetClass="entr" nodeType="afterEffect" presetSubtype="0" presetID="1" grpId="1" fill="hold">
                                  <p:stCondLst>
                                    <p:cond delay="0"/>
                                  </p:stCondLst>
                                  <p:iterate type="el" backwards="0">
                                    <p:tmAbs val="0"/>
                                  </p:iterate>
                                  <p:childTnLst>
                                    <p:set>
                                      <p:cBhvr>
                                        <p:cTn id="19" fill="hold"/>
                                        <p:tgtEl>
                                          <p:spTgt spid="261">
                                            <p:txEl>
                                              <p:pRg st="3" end="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61" grpId="1"/>
    </p:bldLst>
  </p:timing>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