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58"/>
  </p:notesMasterIdLst>
  <p:sldIdLst>
    <p:sldId id="367" r:id="rId2"/>
    <p:sldId id="288" r:id="rId3"/>
    <p:sldId id="289" r:id="rId4"/>
    <p:sldId id="330" r:id="rId5"/>
    <p:sldId id="351" r:id="rId6"/>
    <p:sldId id="331" r:id="rId7"/>
    <p:sldId id="332" r:id="rId8"/>
    <p:sldId id="333" r:id="rId9"/>
    <p:sldId id="342" r:id="rId10"/>
    <p:sldId id="334" r:id="rId11"/>
    <p:sldId id="335" r:id="rId12"/>
    <p:sldId id="344" r:id="rId13"/>
    <p:sldId id="343" r:id="rId14"/>
    <p:sldId id="307" r:id="rId15"/>
    <p:sldId id="336" r:id="rId16"/>
    <p:sldId id="347" r:id="rId17"/>
    <p:sldId id="346" r:id="rId18"/>
    <p:sldId id="348" r:id="rId19"/>
    <p:sldId id="308" r:id="rId20"/>
    <p:sldId id="337" r:id="rId21"/>
    <p:sldId id="349" r:id="rId22"/>
    <p:sldId id="350" r:id="rId23"/>
    <p:sldId id="366" r:id="rId24"/>
    <p:sldId id="368" r:id="rId25"/>
    <p:sldId id="363" r:id="rId26"/>
    <p:sldId id="339" r:id="rId27"/>
    <p:sldId id="311" r:id="rId28"/>
    <p:sldId id="310" r:id="rId29"/>
    <p:sldId id="312" r:id="rId30"/>
    <p:sldId id="313" r:id="rId31"/>
    <p:sldId id="315" r:id="rId32"/>
    <p:sldId id="364" r:id="rId33"/>
    <p:sldId id="365" r:id="rId34"/>
    <p:sldId id="318" r:id="rId35"/>
    <p:sldId id="357" r:id="rId36"/>
    <p:sldId id="352" r:id="rId37"/>
    <p:sldId id="353" r:id="rId38"/>
    <p:sldId id="355" r:id="rId39"/>
    <p:sldId id="354" r:id="rId40"/>
    <p:sldId id="296" r:id="rId41"/>
    <p:sldId id="297" r:id="rId42"/>
    <p:sldId id="298" r:id="rId43"/>
    <p:sldId id="299" r:id="rId44"/>
    <p:sldId id="326" r:id="rId45"/>
    <p:sldId id="300" r:id="rId46"/>
    <p:sldId id="301" r:id="rId47"/>
    <p:sldId id="369" r:id="rId48"/>
    <p:sldId id="327" r:id="rId49"/>
    <p:sldId id="328" r:id="rId50"/>
    <p:sldId id="329" r:id="rId51"/>
    <p:sldId id="302" r:id="rId52"/>
    <p:sldId id="303" r:id="rId53"/>
    <p:sldId id="304" r:id="rId54"/>
    <p:sldId id="362" r:id="rId55"/>
    <p:sldId id="322" r:id="rId56"/>
    <p:sldId id="361" r:id="rId5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370FDC4-720D-4824-A612-94881E69107A}">
          <p14:sldIdLst>
            <p14:sldId id="367"/>
          </p14:sldIdLst>
        </p14:section>
        <p14:section name="Actual Presentation" id="{96DD1998-87BE-4C50-9ED4-8D6051ACC5F8}">
          <p14:sldIdLst>
            <p14:sldId id="288"/>
            <p14:sldId id="289"/>
            <p14:sldId id="330"/>
            <p14:sldId id="351"/>
            <p14:sldId id="331"/>
            <p14:sldId id="332"/>
            <p14:sldId id="333"/>
            <p14:sldId id="342"/>
            <p14:sldId id="334"/>
            <p14:sldId id="335"/>
            <p14:sldId id="344"/>
            <p14:sldId id="343"/>
            <p14:sldId id="307"/>
            <p14:sldId id="336"/>
            <p14:sldId id="347"/>
            <p14:sldId id="346"/>
            <p14:sldId id="348"/>
            <p14:sldId id="308"/>
            <p14:sldId id="337"/>
            <p14:sldId id="349"/>
            <p14:sldId id="350"/>
            <p14:sldId id="366"/>
            <p14:sldId id="368"/>
            <p14:sldId id="363"/>
            <p14:sldId id="339"/>
            <p14:sldId id="311"/>
            <p14:sldId id="310"/>
            <p14:sldId id="312"/>
            <p14:sldId id="313"/>
            <p14:sldId id="315"/>
            <p14:sldId id="364"/>
            <p14:sldId id="365"/>
            <p14:sldId id="318"/>
            <p14:sldId id="357"/>
            <p14:sldId id="352"/>
            <p14:sldId id="353"/>
            <p14:sldId id="355"/>
            <p14:sldId id="354"/>
            <p14:sldId id="296"/>
            <p14:sldId id="297"/>
            <p14:sldId id="298"/>
            <p14:sldId id="299"/>
            <p14:sldId id="326"/>
            <p14:sldId id="300"/>
            <p14:sldId id="301"/>
            <p14:sldId id="369"/>
            <p14:sldId id="327"/>
            <p14:sldId id="328"/>
            <p14:sldId id="329"/>
            <p14:sldId id="302"/>
            <p14:sldId id="303"/>
            <p14:sldId id="304"/>
            <p14:sldId id="362"/>
            <p14:sldId id="322"/>
            <p14:sldId id="3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517" autoAdjust="0"/>
    <p:restoredTop sz="75824" autoAdjust="0"/>
  </p:normalViewPr>
  <p:slideViewPr>
    <p:cSldViewPr snapToGrid="0">
      <p:cViewPr varScale="1">
        <p:scale>
          <a:sx n="90" d="100"/>
          <a:sy n="90" d="100"/>
        </p:scale>
        <p:origin x="888" y="192"/>
      </p:cViewPr>
      <p:guideLst/>
    </p:cSldViewPr>
  </p:slideViewPr>
  <p:outlineViewPr>
    <p:cViewPr>
      <p:scale>
        <a:sx n="33" d="100"/>
        <a:sy n="33" d="100"/>
      </p:scale>
      <p:origin x="0" y="-12408"/>
    </p:cViewPr>
  </p:outlineViewPr>
  <p:notesTextViewPr>
    <p:cViewPr>
      <p:scale>
        <a:sx n="110" d="100"/>
        <a:sy n="110" d="100"/>
      </p:scale>
      <p:origin x="0" y="0"/>
    </p:cViewPr>
  </p:notesTextViewPr>
  <p:sorterViewPr>
    <p:cViewPr>
      <p:scale>
        <a:sx n="133" d="100"/>
        <a:sy n="1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Width [%]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Ptolemy</c:v>
                </c:pt>
                <c:pt idx="1">
                  <c:v>EHANDBOOK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84</c:v>
                </c:pt>
                <c:pt idx="1">
                  <c:v>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04-458E-8BE7-5F4A7DA4807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Edge Length [%]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Sheet1!$A$2:$A$3</c:f>
              <c:strCache>
                <c:ptCount val="2"/>
                <c:pt idx="0">
                  <c:v>Ptolemy</c:v>
                </c:pt>
                <c:pt idx="1">
                  <c:v>EHANDBOOK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78</c:v>
                </c:pt>
                <c:pt idx="1">
                  <c:v>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04-458E-8BE7-5F4A7DA4807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-2077300928"/>
        <c:axId val="-2077297520"/>
      </c:barChart>
      <c:catAx>
        <c:axId val="-2077300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2077297520"/>
        <c:crosses val="autoZero"/>
        <c:auto val="1"/>
        <c:lblAlgn val="ctr"/>
        <c:lblOffset val="100"/>
        <c:noMultiLvlLbl val="0"/>
      </c:catAx>
      <c:valAx>
        <c:axId val="-2077297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[%]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207730092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5ADD9-E6A0-4A57-9A88-087116E93BA3}" type="datetimeFigureOut">
              <a:rPr lang="de-DE" smtClean="0"/>
              <a:t>10.06.18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970E8-6EDA-4985-8BFC-722293EB0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7973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Inverted ports: outgoing edge on left side, incoming edge on right side. Can introduce dummy nodes and in-layer edges to handle these.</a:t>
            </a:r>
          </a:p>
          <a:p>
            <a:pPr marL="228600" indent="-228600">
              <a:buAutoNum type="arabicPeriod"/>
            </a:pPr>
            <a:r>
              <a:rPr lang="en-US" dirty="0" err="1"/>
              <a:t>Hyperedges</a:t>
            </a:r>
            <a:r>
              <a:rPr lang="en-US" dirty="0"/>
              <a:t>: multiple sources and/or</a:t>
            </a:r>
            <a:r>
              <a:rPr lang="en-US" baseline="0" dirty="0"/>
              <a:t> sinks. Routing them: 1) create routing segments between layers, sort routing segments to minimize crossings, create junction points/</a:t>
            </a:r>
            <a:r>
              <a:rPr lang="en-US" baseline="0"/>
              <a:t>hypernodes as </a:t>
            </a:r>
            <a:r>
              <a:rPr lang="en-US" baseline="0" dirty="0"/>
              <a:t>required.</a:t>
            </a: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Objectives</a:t>
            </a:r>
            <a:r>
              <a:rPr lang="en-US" baseline="0" dirty="0"/>
              <a:t> for node placement: small height, balanced, straight edges</a:t>
            </a:r>
          </a:p>
          <a:p>
            <a:pPr marL="228600" indent="-228600">
              <a:buAutoNum type="arabicPeriod"/>
            </a:pPr>
            <a:r>
              <a:rPr lang="en-US" baseline="0" dirty="0"/>
              <a:t>Idea of BK: align nodes with their median neighbors</a:t>
            </a:r>
          </a:p>
          <a:p>
            <a:pPr marL="228600" indent="-228600">
              <a:buAutoNum type="arabicPeriod"/>
            </a:pPr>
            <a:r>
              <a:rPr lang="en-US" baseline="0" dirty="0"/>
              <a:t>Split wide nodes to avoid white space cause by large variations in node width. Problem: edges that go through wide nodes, cannot always avoid this.</a:t>
            </a: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9012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Inner</a:t>
            </a:r>
            <a:r>
              <a:rPr lang="de-DE" baseline="0" dirty="0"/>
              <a:t> segment: an edge connecting two dummy nodes</a:t>
            </a:r>
          </a:p>
          <a:p>
            <a:r>
              <a:rPr lang="de-DE" baseline="0" dirty="0"/>
              <a:t>Non-</a:t>
            </a:r>
            <a:r>
              <a:rPr lang="de-DE" baseline="0" dirty="0" err="1"/>
              <a:t>inner</a:t>
            </a:r>
            <a:r>
              <a:rPr lang="de-DE" baseline="0" dirty="0"/>
              <a:t> segment: involves at least one regular node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029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Before</a:t>
            </a:r>
            <a:r>
              <a:rPr lang="de-DE" dirty="0"/>
              <a:t> I </a:t>
            </a:r>
            <a:r>
              <a:rPr lang="de-DE" dirty="0" err="1"/>
              <a:t>continue</a:t>
            </a:r>
            <a:r>
              <a:rPr lang="de-DE" dirty="0"/>
              <a:t>, </a:t>
            </a:r>
            <a:r>
              <a:rPr lang="de-DE" dirty="0" err="1"/>
              <a:t>I'd</a:t>
            </a:r>
            <a:r>
              <a:rPr lang="de-DE" baseline="0" dirty="0"/>
              <a:t> like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shortly</a:t>
            </a:r>
            <a:r>
              <a:rPr lang="de-DE" baseline="0" dirty="0"/>
              <a:t> </a:t>
            </a:r>
            <a:r>
              <a:rPr lang="de-DE" baseline="0" dirty="0" err="1"/>
              <a:t>introduce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general</a:t>
            </a:r>
            <a:r>
              <a:rPr lang="de-DE" baseline="0" dirty="0"/>
              <a:t> </a:t>
            </a:r>
            <a:r>
              <a:rPr lang="de-DE" baseline="0" dirty="0" err="1"/>
              <a:t>idea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approach</a:t>
            </a:r>
            <a:r>
              <a:rPr lang="de-DE" baseline="0" dirty="0"/>
              <a:t> </a:t>
            </a:r>
            <a:r>
              <a:rPr lang="de-DE" baseline="0" dirty="0" err="1"/>
              <a:t>by</a:t>
            </a:r>
            <a:r>
              <a:rPr lang="de-DE" baseline="0" dirty="0"/>
              <a:t> Brandes </a:t>
            </a:r>
            <a:r>
              <a:rPr lang="de-DE" baseline="0" dirty="0" err="1"/>
              <a:t>and</a:t>
            </a:r>
            <a:r>
              <a:rPr lang="de-DE" baseline="0" dirty="0"/>
              <a:t> Köpf.</a:t>
            </a:r>
          </a:p>
          <a:p>
            <a:endParaRPr lang="de-DE" baseline="0" dirty="0"/>
          </a:p>
          <a:p>
            <a:r>
              <a:rPr lang="de-DE" baseline="0" dirty="0" err="1"/>
              <a:t>It</a:t>
            </a:r>
            <a:r>
              <a:rPr lang="de-DE" baseline="0" dirty="0"/>
              <a:t> </a:t>
            </a:r>
            <a:r>
              <a:rPr lang="de-DE" baseline="0" dirty="0" err="1"/>
              <a:t>consists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three</a:t>
            </a:r>
            <a:r>
              <a:rPr lang="de-DE" baseline="0" dirty="0"/>
              <a:t> </a:t>
            </a:r>
            <a:r>
              <a:rPr lang="de-DE" baseline="0" dirty="0" err="1"/>
              <a:t>steps</a:t>
            </a:r>
            <a:r>
              <a:rPr lang="de-DE" baseline="0" dirty="0"/>
              <a:t>:</a:t>
            </a:r>
          </a:p>
          <a:p>
            <a:pPr marL="228600" indent="-228600">
              <a:buAutoNum type="arabicParenR"/>
            </a:pPr>
            <a:r>
              <a:rPr lang="de-DE" baseline="0" dirty="0" err="1"/>
              <a:t>Alignment</a:t>
            </a:r>
            <a:r>
              <a:rPr lang="de-DE" baseline="0" dirty="0"/>
              <a:t> </a:t>
            </a:r>
          </a:p>
          <a:p>
            <a:pPr marL="228600" indent="-228600">
              <a:buAutoNum type="arabicParenR"/>
            </a:pPr>
            <a:r>
              <a:rPr lang="de-DE" baseline="0" dirty="0" err="1"/>
              <a:t>Compaction</a:t>
            </a:r>
            <a:r>
              <a:rPr lang="de-DE" baseline="0" dirty="0"/>
              <a:t> </a:t>
            </a:r>
          </a:p>
          <a:p>
            <a:pPr marL="228600" indent="-228600">
              <a:buAutoNum type="arabicParenR"/>
            </a:pPr>
            <a:r>
              <a:rPr lang="de-DE" baseline="0" dirty="0" err="1"/>
              <a:t>Balancing</a:t>
            </a:r>
            <a:endParaRPr lang="de-DE" baseline="0" dirty="0"/>
          </a:p>
          <a:p>
            <a:pPr marL="0" indent="0">
              <a:buNone/>
            </a:pPr>
            <a:endParaRPr lang="de-DE" baseline="0" dirty="0"/>
          </a:p>
          <a:p>
            <a:pPr marL="0" indent="0">
              <a:buNone/>
            </a:pPr>
            <a:r>
              <a:rPr lang="de-DE" baseline="0" dirty="0" err="1"/>
              <a:t>During</a:t>
            </a:r>
            <a:r>
              <a:rPr lang="de-DE" baseline="0" dirty="0"/>
              <a:t> </a:t>
            </a:r>
            <a:r>
              <a:rPr lang="de-DE" baseline="0" dirty="0" err="1"/>
              <a:t>alingment</a:t>
            </a:r>
            <a:r>
              <a:rPr lang="de-DE" baseline="0" dirty="0"/>
              <a:t> </a:t>
            </a:r>
            <a:r>
              <a:rPr lang="de-DE" baseline="0" dirty="0" err="1"/>
              <a:t>series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nodes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selected</a:t>
            </a:r>
            <a:r>
              <a:rPr lang="de-DE" baseline="0" dirty="0"/>
              <a:t> </a:t>
            </a:r>
            <a:r>
              <a:rPr lang="de-DE" baseline="0" dirty="0" err="1"/>
              <a:t>which</a:t>
            </a:r>
            <a:r>
              <a:rPr lang="de-DE" baseline="0" dirty="0"/>
              <a:t> </a:t>
            </a:r>
            <a:r>
              <a:rPr lang="de-DE" baseline="0" dirty="0" err="1"/>
              <a:t>should</a:t>
            </a:r>
            <a:r>
              <a:rPr lang="de-DE" baseline="0" dirty="0"/>
              <a:t> </a:t>
            </a:r>
            <a:r>
              <a:rPr lang="de-DE" baseline="0" dirty="0" err="1"/>
              <a:t>be</a:t>
            </a:r>
            <a:r>
              <a:rPr lang="de-DE" baseline="0" dirty="0"/>
              <a:t> </a:t>
            </a:r>
            <a:r>
              <a:rPr lang="de-DE" baseline="0" dirty="0" err="1"/>
              <a:t>placed</a:t>
            </a:r>
            <a:r>
              <a:rPr lang="de-DE" baseline="0" dirty="0"/>
              <a:t> such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edges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drawn</a:t>
            </a:r>
            <a:r>
              <a:rPr lang="de-DE" baseline="0" dirty="0"/>
              <a:t> </a:t>
            </a:r>
            <a:r>
              <a:rPr lang="de-DE" baseline="0" dirty="0" err="1"/>
              <a:t>straight</a:t>
            </a:r>
            <a:r>
              <a:rPr lang="de-DE" baseline="0" dirty="0"/>
              <a:t>. </a:t>
            </a:r>
          </a:p>
          <a:p>
            <a:pPr marL="0" indent="0">
              <a:buNone/>
            </a:pPr>
            <a:endParaRPr lang="de-DE" baseline="0" dirty="0"/>
          </a:p>
          <a:p>
            <a:pPr marL="0" indent="0">
              <a:buNone/>
            </a:pPr>
            <a:r>
              <a:rPr lang="de-DE" baseline="0" dirty="0"/>
              <a:t>Such a </a:t>
            </a:r>
            <a:r>
              <a:rPr lang="de-DE" baseline="0" dirty="0" err="1"/>
              <a:t>set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also </a:t>
            </a:r>
            <a:r>
              <a:rPr lang="de-DE" baseline="0" dirty="0" err="1"/>
              <a:t>called</a:t>
            </a:r>
            <a:r>
              <a:rPr lang="de-DE" baseline="0" dirty="0"/>
              <a:t> block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first</a:t>
            </a:r>
            <a:r>
              <a:rPr lang="de-DE" baseline="0" dirty="0"/>
              <a:t> </a:t>
            </a:r>
            <a:r>
              <a:rPr lang="de-DE" baseline="0" dirty="0" err="1"/>
              <a:t>node</a:t>
            </a:r>
            <a:r>
              <a:rPr lang="de-DE" baseline="0" dirty="0"/>
              <a:t> in </a:t>
            </a:r>
            <a:r>
              <a:rPr lang="de-DE" baseline="0" dirty="0" err="1"/>
              <a:t>the</a:t>
            </a:r>
            <a:r>
              <a:rPr lang="de-DE" baseline="0" dirty="0"/>
              <a:t> block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called</a:t>
            </a:r>
            <a:r>
              <a:rPr lang="de-DE" baseline="0" dirty="0"/>
              <a:t> </a:t>
            </a:r>
            <a:r>
              <a:rPr lang="de-DE" baseline="0" dirty="0" err="1"/>
              <a:t>its</a:t>
            </a:r>
            <a:r>
              <a:rPr lang="de-DE" baseline="0" dirty="0"/>
              <a:t> "</a:t>
            </a:r>
            <a:r>
              <a:rPr lang="de-DE" baseline="0" dirty="0" err="1"/>
              <a:t>root</a:t>
            </a:r>
            <a:r>
              <a:rPr lang="de-DE" baseline="0" dirty="0"/>
              <a:t>".</a:t>
            </a:r>
          </a:p>
          <a:p>
            <a:pPr marL="0" indent="0">
              <a:buNone/>
            </a:pPr>
            <a:endParaRPr lang="de-DE" baseline="0" dirty="0"/>
          </a:p>
          <a:p>
            <a:pPr marL="0" indent="0">
              <a:buNone/>
            </a:pPr>
            <a:r>
              <a:rPr lang="de-DE" baseline="0" dirty="0"/>
              <a:t>In </a:t>
            </a:r>
            <a:r>
              <a:rPr lang="de-DE" baseline="0" dirty="0" err="1"/>
              <a:t>this</a:t>
            </a:r>
            <a:r>
              <a:rPr lang="de-DE" baseline="0" dirty="0"/>
              <a:t> </a:t>
            </a:r>
            <a:r>
              <a:rPr lang="de-DE" baseline="0" dirty="0" err="1"/>
              <a:t>example</a:t>
            </a:r>
            <a:r>
              <a:rPr lang="de-DE" baseline="0" dirty="0"/>
              <a:t>, </a:t>
            </a:r>
            <a:r>
              <a:rPr lang="de-DE" baseline="0" dirty="0" err="1"/>
              <a:t>there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4 </a:t>
            </a:r>
            <a:r>
              <a:rPr lang="de-DE" baseline="0" dirty="0" err="1"/>
              <a:t>blocks</a:t>
            </a:r>
            <a:r>
              <a:rPr lang="de-DE" baseline="0" dirty="0"/>
              <a:t>, </a:t>
            </a:r>
            <a:r>
              <a:rPr lang="de-DE" baseline="0" dirty="0" err="1"/>
              <a:t>two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them</a:t>
            </a:r>
            <a:r>
              <a:rPr lang="de-DE" baseline="0" dirty="0"/>
              <a:t> </a:t>
            </a:r>
            <a:r>
              <a:rPr lang="de-DE" baseline="0" dirty="0" err="1"/>
              <a:t>consist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a </a:t>
            </a:r>
            <a:r>
              <a:rPr lang="de-DE" baseline="0" dirty="0" err="1"/>
              <a:t>single</a:t>
            </a:r>
            <a:r>
              <a:rPr lang="de-DE" baseline="0" dirty="0"/>
              <a:t> </a:t>
            </a:r>
            <a:r>
              <a:rPr lang="de-DE" baseline="0" dirty="0" err="1"/>
              <a:t>node</a:t>
            </a:r>
            <a:r>
              <a:rPr lang="de-DE" baseline="0" dirty="0"/>
              <a:t>.</a:t>
            </a:r>
          </a:p>
          <a:p>
            <a:pPr marL="0" indent="0">
              <a:buNone/>
            </a:pPr>
            <a:endParaRPr lang="de-DE" baseline="0" dirty="0"/>
          </a:p>
          <a:p>
            <a:pPr marL="0" indent="0">
              <a:buNone/>
            </a:pPr>
            <a:r>
              <a:rPr lang="de-DE" baseline="0" dirty="0"/>
              <a:t>In </a:t>
            </a:r>
            <a:r>
              <a:rPr lang="de-DE" baseline="0" dirty="0" err="1"/>
              <a:t>this</a:t>
            </a:r>
            <a:r>
              <a:rPr lang="de-DE" baseline="0" dirty="0"/>
              <a:t> </a:t>
            </a:r>
            <a:r>
              <a:rPr lang="de-DE" baseline="0" dirty="0" err="1"/>
              <a:t>example</a:t>
            </a:r>
            <a:r>
              <a:rPr lang="de-DE" baseline="0" dirty="0"/>
              <a:t>, 4 </a:t>
            </a:r>
            <a:r>
              <a:rPr lang="de-DE" baseline="0" dirty="0" err="1"/>
              <a:t>decides</a:t>
            </a:r>
            <a:r>
              <a:rPr lang="de-DE" baseline="0" dirty="0"/>
              <a:t>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it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aligned</a:t>
            </a:r>
            <a:r>
              <a:rPr lang="de-DE" baseline="0" dirty="0"/>
              <a:t> </a:t>
            </a:r>
            <a:r>
              <a:rPr lang="de-DE" baseline="0" dirty="0" err="1"/>
              <a:t>with</a:t>
            </a:r>
            <a:r>
              <a:rPr lang="de-DE" baseline="0" dirty="0"/>
              <a:t> 2 (not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other</a:t>
            </a:r>
            <a:r>
              <a:rPr lang="de-DE" baseline="0" dirty="0"/>
              <a:t> </a:t>
            </a:r>
            <a:r>
              <a:rPr lang="de-DE" baseline="0" dirty="0" err="1"/>
              <a:t>way</a:t>
            </a:r>
            <a:r>
              <a:rPr lang="de-DE" baseline="0" dirty="0"/>
              <a:t> </a:t>
            </a:r>
            <a:r>
              <a:rPr lang="de-DE" baseline="0" dirty="0" err="1"/>
              <a:t>around</a:t>
            </a:r>
            <a:r>
              <a:rPr lang="de-DE" baseline="0" dirty="0"/>
              <a:t>).</a:t>
            </a:r>
          </a:p>
          <a:p>
            <a:pPr marL="0" indent="0">
              <a:buNone/>
            </a:pPr>
            <a:r>
              <a:rPr lang="de-DE" baseline="0" dirty="0"/>
              <a:t>8 </a:t>
            </a:r>
            <a:r>
              <a:rPr lang="de-DE" baseline="0" dirty="0" err="1"/>
              <a:t>decides</a:t>
            </a:r>
            <a:r>
              <a:rPr lang="de-DE" baseline="0" dirty="0"/>
              <a:t>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aligns</a:t>
            </a:r>
            <a:r>
              <a:rPr lang="de-DE" baseline="0" dirty="0"/>
              <a:t> </a:t>
            </a:r>
            <a:r>
              <a:rPr lang="de-DE" baseline="0" dirty="0" err="1"/>
              <a:t>with</a:t>
            </a:r>
            <a:r>
              <a:rPr lang="de-DE" baseline="0" dirty="0"/>
              <a:t> 7, not 5, </a:t>
            </a:r>
            <a:r>
              <a:rPr lang="de-DE" baseline="0" dirty="0" err="1"/>
              <a:t>because</a:t>
            </a:r>
            <a:r>
              <a:rPr lang="de-DE" baseline="0" dirty="0"/>
              <a:t>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iterate</a:t>
            </a:r>
            <a:r>
              <a:rPr lang="de-DE" baseline="0" dirty="0"/>
              <a:t> </a:t>
            </a:r>
            <a:r>
              <a:rPr lang="de-DE" baseline="0" dirty="0" err="1"/>
              <a:t>from</a:t>
            </a:r>
            <a:r>
              <a:rPr lang="de-DE" baseline="0" dirty="0"/>
              <a:t> top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bottom</a:t>
            </a:r>
            <a:r>
              <a:rPr lang="de-DE" baseline="0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E9D29-CF7E-42CF-BC4C-877F10CDE2C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3070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on </a:t>
            </a:r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, </a:t>
            </a:r>
            <a:r>
              <a:rPr lang="de-DE" dirty="0" err="1"/>
              <a:t>node</a:t>
            </a:r>
            <a:r>
              <a:rPr lang="de-DE" dirty="0"/>
              <a:t> 8 will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consider</a:t>
            </a:r>
            <a:r>
              <a:rPr lang="de-DE" dirty="0"/>
              <a:t> m -&gt; </a:t>
            </a:r>
            <a:r>
              <a:rPr lang="de-DE" dirty="0" err="1"/>
              <a:t>node</a:t>
            </a:r>
            <a:r>
              <a:rPr lang="de-DE" dirty="0"/>
              <a:t> 7, </a:t>
            </a:r>
            <a:r>
              <a:rPr lang="de-DE" dirty="0" err="1"/>
              <a:t>then</a:t>
            </a:r>
            <a:r>
              <a:rPr lang="de-DE" dirty="0"/>
              <a:t> 5, </a:t>
            </a:r>
            <a:r>
              <a:rPr lang="de-DE" dirty="0" err="1"/>
              <a:t>therefore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will </a:t>
            </a:r>
            <a:r>
              <a:rPr lang="de-DE" dirty="0" err="1"/>
              <a:t>align</a:t>
            </a:r>
            <a:r>
              <a:rPr lang="de-DE" dirty="0"/>
              <a:t> </a:t>
            </a:r>
            <a:r>
              <a:rPr lang="de-DE" dirty="0" err="1"/>
              <a:t>itself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7.</a:t>
            </a:r>
          </a:p>
          <a:p>
            <a:endParaRPr lang="de-DE" dirty="0"/>
          </a:p>
          <a:p>
            <a:r>
              <a:rPr lang="de-DE" dirty="0" err="1"/>
              <a:t>r</a:t>
            </a:r>
            <a:r>
              <a:rPr lang="de-DE" dirty="0"/>
              <a:t> </a:t>
            </a:r>
            <a:r>
              <a:rPr lang="de-DE" dirty="0" err="1"/>
              <a:t>serves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avoid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I </a:t>
            </a:r>
            <a:r>
              <a:rPr lang="de-DE" dirty="0" err="1"/>
              <a:t>try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avoid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align</a:t>
            </a:r>
            <a:r>
              <a:rPr lang="de-DE" dirty="0"/>
              <a:t> </a:t>
            </a:r>
            <a:r>
              <a:rPr lang="de-DE" dirty="0" err="1"/>
              <a:t>myself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nodes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aligned</a:t>
            </a:r>
            <a:r>
              <a:rPr lang="de-DE" dirty="0"/>
              <a:t> </a:t>
            </a:r>
            <a:r>
              <a:rPr lang="de-DE" dirty="0" err="1"/>
              <a:t>nodes</a:t>
            </a:r>
            <a:r>
              <a:rPr lang="de-DE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8740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Before</a:t>
            </a:r>
            <a:r>
              <a:rPr lang="de-DE" dirty="0"/>
              <a:t> I </a:t>
            </a:r>
            <a:r>
              <a:rPr lang="de-DE" dirty="0" err="1"/>
              <a:t>continue</a:t>
            </a:r>
            <a:r>
              <a:rPr lang="de-DE" dirty="0"/>
              <a:t>, </a:t>
            </a:r>
            <a:r>
              <a:rPr lang="de-DE" dirty="0" err="1"/>
              <a:t>I'd</a:t>
            </a:r>
            <a:r>
              <a:rPr lang="de-DE" baseline="0" dirty="0"/>
              <a:t> like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shortly</a:t>
            </a:r>
            <a:r>
              <a:rPr lang="de-DE" baseline="0" dirty="0"/>
              <a:t> </a:t>
            </a:r>
            <a:r>
              <a:rPr lang="de-DE" baseline="0" dirty="0" err="1"/>
              <a:t>introduce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general</a:t>
            </a:r>
            <a:r>
              <a:rPr lang="de-DE" baseline="0" dirty="0"/>
              <a:t> </a:t>
            </a:r>
            <a:r>
              <a:rPr lang="de-DE" baseline="0" dirty="0" err="1"/>
              <a:t>idea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approach</a:t>
            </a:r>
            <a:r>
              <a:rPr lang="de-DE" baseline="0" dirty="0"/>
              <a:t> </a:t>
            </a:r>
            <a:r>
              <a:rPr lang="de-DE" baseline="0" dirty="0" err="1"/>
              <a:t>by</a:t>
            </a:r>
            <a:r>
              <a:rPr lang="de-DE" baseline="0" dirty="0"/>
              <a:t> Brandes </a:t>
            </a:r>
            <a:r>
              <a:rPr lang="de-DE" baseline="0" dirty="0" err="1"/>
              <a:t>and</a:t>
            </a:r>
            <a:r>
              <a:rPr lang="de-DE" baseline="0" dirty="0"/>
              <a:t> Köpf.</a:t>
            </a:r>
          </a:p>
          <a:p>
            <a:endParaRPr lang="de-DE" baseline="0" dirty="0"/>
          </a:p>
          <a:p>
            <a:r>
              <a:rPr lang="de-DE" baseline="0" dirty="0" err="1"/>
              <a:t>It</a:t>
            </a:r>
            <a:r>
              <a:rPr lang="de-DE" baseline="0" dirty="0"/>
              <a:t> </a:t>
            </a:r>
            <a:r>
              <a:rPr lang="de-DE" baseline="0" dirty="0" err="1"/>
              <a:t>consists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three</a:t>
            </a:r>
            <a:r>
              <a:rPr lang="de-DE" baseline="0" dirty="0"/>
              <a:t> </a:t>
            </a:r>
            <a:r>
              <a:rPr lang="de-DE" baseline="0" dirty="0" err="1"/>
              <a:t>steps</a:t>
            </a:r>
            <a:r>
              <a:rPr lang="de-DE" baseline="0" dirty="0"/>
              <a:t>:</a:t>
            </a:r>
          </a:p>
          <a:p>
            <a:pPr marL="228600" indent="-228600">
              <a:buAutoNum type="arabicParenR"/>
            </a:pPr>
            <a:r>
              <a:rPr lang="de-DE" baseline="0" dirty="0" err="1"/>
              <a:t>Alignment</a:t>
            </a:r>
            <a:r>
              <a:rPr lang="de-DE" baseline="0" dirty="0"/>
              <a:t> </a:t>
            </a:r>
          </a:p>
          <a:p>
            <a:pPr marL="228600" indent="-228600">
              <a:buAutoNum type="arabicParenR"/>
            </a:pPr>
            <a:r>
              <a:rPr lang="de-DE" baseline="0" dirty="0" err="1"/>
              <a:t>Compaction</a:t>
            </a:r>
            <a:r>
              <a:rPr lang="de-DE" baseline="0" dirty="0"/>
              <a:t> </a:t>
            </a:r>
          </a:p>
          <a:p>
            <a:pPr marL="228600" indent="-228600">
              <a:buAutoNum type="arabicParenR"/>
            </a:pPr>
            <a:r>
              <a:rPr lang="de-DE" baseline="0" dirty="0" err="1"/>
              <a:t>Balancing</a:t>
            </a:r>
            <a:endParaRPr lang="de-DE" baseline="0" dirty="0"/>
          </a:p>
          <a:p>
            <a:pPr marL="0" indent="0">
              <a:buNone/>
            </a:pPr>
            <a:endParaRPr lang="de-DE" baseline="0" dirty="0"/>
          </a:p>
          <a:p>
            <a:pPr marL="0" indent="0">
              <a:buNone/>
            </a:pPr>
            <a:r>
              <a:rPr lang="de-DE" baseline="0" dirty="0" err="1"/>
              <a:t>During</a:t>
            </a:r>
            <a:r>
              <a:rPr lang="de-DE" baseline="0" dirty="0"/>
              <a:t> </a:t>
            </a:r>
            <a:r>
              <a:rPr lang="de-DE" baseline="0" dirty="0" err="1"/>
              <a:t>alingment</a:t>
            </a:r>
            <a:r>
              <a:rPr lang="de-DE" baseline="0" dirty="0"/>
              <a:t> </a:t>
            </a:r>
            <a:r>
              <a:rPr lang="de-DE" baseline="0" dirty="0" err="1"/>
              <a:t>series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nodes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selected</a:t>
            </a:r>
            <a:r>
              <a:rPr lang="de-DE" baseline="0" dirty="0"/>
              <a:t> </a:t>
            </a:r>
            <a:r>
              <a:rPr lang="de-DE" baseline="0" dirty="0" err="1"/>
              <a:t>which</a:t>
            </a:r>
            <a:r>
              <a:rPr lang="de-DE" baseline="0" dirty="0"/>
              <a:t> </a:t>
            </a:r>
            <a:r>
              <a:rPr lang="de-DE" baseline="0" dirty="0" err="1"/>
              <a:t>should</a:t>
            </a:r>
            <a:r>
              <a:rPr lang="de-DE" baseline="0" dirty="0"/>
              <a:t> </a:t>
            </a:r>
            <a:r>
              <a:rPr lang="de-DE" baseline="0" dirty="0" err="1"/>
              <a:t>be</a:t>
            </a:r>
            <a:r>
              <a:rPr lang="de-DE" baseline="0" dirty="0"/>
              <a:t> </a:t>
            </a:r>
            <a:r>
              <a:rPr lang="de-DE" baseline="0" dirty="0" err="1"/>
              <a:t>placed</a:t>
            </a:r>
            <a:r>
              <a:rPr lang="de-DE" baseline="0" dirty="0"/>
              <a:t> such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edges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drawn</a:t>
            </a:r>
            <a:r>
              <a:rPr lang="de-DE" baseline="0" dirty="0"/>
              <a:t> </a:t>
            </a:r>
            <a:r>
              <a:rPr lang="de-DE" baseline="0" dirty="0" err="1"/>
              <a:t>straight</a:t>
            </a:r>
            <a:r>
              <a:rPr lang="de-DE" baseline="0" dirty="0"/>
              <a:t>. </a:t>
            </a:r>
          </a:p>
          <a:p>
            <a:pPr marL="0" indent="0">
              <a:buNone/>
            </a:pPr>
            <a:endParaRPr lang="de-DE" baseline="0" dirty="0"/>
          </a:p>
          <a:p>
            <a:pPr marL="0" indent="0">
              <a:buNone/>
            </a:pPr>
            <a:r>
              <a:rPr lang="de-DE" baseline="0" dirty="0"/>
              <a:t>Such a </a:t>
            </a:r>
            <a:r>
              <a:rPr lang="de-DE" baseline="0" dirty="0" err="1"/>
              <a:t>set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also </a:t>
            </a:r>
            <a:r>
              <a:rPr lang="de-DE" baseline="0" dirty="0" err="1"/>
              <a:t>called</a:t>
            </a:r>
            <a:r>
              <a:rPr lang="de-DE" baseline="0" dirty="0"/>
              <a:t> block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first</a:t>
            </a:r>
            <a:r>
              <a:rPr lang="de-DE" baseline="0" dirty="0"/>
              <a:t> </a:t>
            </a:r>
            <a:r>
              <a:rPr lang="de-DE" baseline="0" dirty="0" err="1"/>
              <a:t>node</a:t>
            </a:r>
            <a:r>
              <a:rPr lang="de-DE" baseline="0" dirty="0"/>
              <a:t> in </a:t>
            </a:r>
            <a:r>
              <a:rPr lang="de-DE" baseline="0" dirty="0" err="1"/>
              <a:t>the</a:t>
            </a:r>
            <a:r>
              <a:rPr lang="de-DE" baseline="0" dirty="0"/>
              <a:t> block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called</a:t>
            </a:r>
            <a:r>
              <a:rPr lang="de-DE" baseline="0" dirty="0"/>
              <a:t> </a:t>
            </a:r>
            <a:r>
              <a:rPr lang="de-DE" baseline="0" dirty="0" err="1"/>
              <a:t>its</a:t>
            </a:r>
            <a:r>
              <a:rPr lang="de-DE" baseline="0" dirty="0"/>
              <a:t> "</a:t>
            </a:r>
            <a:r>
              <a:rPr lang="de-DE" baseline="0" dirty="0" err="1"/>
              <a:t>root</a:t>
            </a:r>
            <a:r>
              <a:rPr lang="de-DE" baseline="0" dirty="0"/>
              <a:t>".</a:t>
            </a:r>
          </a:p>
          <a:p>
            <a:pPr marL="0" indent="0">
              <a:buNone/>
            </a:pPr>
            <a:endParaRPr lang="de-DE" baseline="0" dirty="0"/>
          </a:p>
          <a:p>
            <a:pPr marL="0" indent="0">
              <a:buNone/>
            </a:pPr>
            <a:r>
              <a:rPr lang="de-DE" baseline="0" dirty="0"/>
              <a:t>In </a:t>
            </a:r>
            <a:r>
              <a:rPr lang="de-DE" baseline="0" dirty="0" err="1"/>
              <a:t>this</a:t>
            </a:r>
            <a:r>
              <a:rPr lang="de-DE" baseline="0" dirty="0"/>
              <a:t> </a:t>
            </a:r>
            <a:r>
              <a:rPr lang="de-DE" baseline="0" dirty="0" err="1"/>
              <a:t>example</a:t>
            </a:r>
            <a:r>
              <a:rPr lang="de-DE" baseline="0" dirty="0"/>
              <a:t>, </a:t>
            </a:r>
            <a:r>
              <a:rPr lang="de-DE" baseline="0" dirty="0" err="1"/>
              <a:t>there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4 </a:t>
            </a:r>
            <a:r>
              <a:rPr lang="de-DE" baseline="0" dirty="0" err="1"/>
              <a:t>blocks</a:t>
            </a:r>
            <a:r>
              <a:rPr lang="de-DE" baseline="0" dirty="0"/>
              <a:t>, </a:t>
            </a:r>
            <a:r>
              <a:rPr lang="de-DE" baseline="0" dirty="0" err="1"/>
              <a:t>two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them</a:t>
            </a:r>
            <a:r>
              <a:rPr lang="de-DE" baseline="0" dirty="0"/>
              <a:t> </a:t>
            </a:r>
            <a:r>
              <a:rPr lang="de-DE" baseline="0" dirty="0" err="1"/>
              <a:t>consist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a </a:t>
            </a:r>
            <a:r>
              <a:rPr lang="de-DE" baseline="0" dirty="0" err="1"/>
              <a:t>single</a:t>
            </a:r>
            <a:r>
              <a:rPr lang="de-DE" baseline="0" dirty="0"/>
              <a:t> </a:t>
            </a:r>
            <a:r>
              <a:rPr lang="de-DE" baseline="0" dirty="0" err="1"/>
              <a:t>node</a:t>
            </a:r>
            <a:r>
              <a:rPr lang="de-DE" baseline="0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E9D29-CF7E-42CF-BC4C-877F10CDE2C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093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this case, use left-topmost successor in block graph to identify classes.</a:t>
            </a:r>
          </a:p>
          <a:p>
            <a:endParaRPr lang="en-US" dirty="0"/>
          </a:p>
          <a:p>
            <a:r>
              <a:rPr lang="en-US" dirty="0"/>
              <a:t>Internal compaction of classes corresponds to longest path layering.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84200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blocks</a:t>
            </a:r>
            <a:r>
              <a:rPr lang="de-DE" baseline="0" dirty="0"/>
              <a:t> a </a:t>
            </a:r>
            <a:r>
              <a:rPr lang="de-DE" baseline="0" dirty="0" err="1"/>
              <a:t>concecptual</a:t>
            </a:r>
            <a:r>
              <a:rPr lang="de-DE" baseline="0" dirty="0"/>
              <a:t> block </a:t>
            </a:r>
            <a:r>
              <a:rPr lang="de-DE" baseline="0" dirty="0" err="1"/>
              <a:t>graph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created</a:t>
            </a:r>
            <a:r>
              <a:rPr lang="de-DE" baseline="0" dirty="0"/>
              <a:t>. </a:t>
            </a:r>
          </a:p>
          <a:p>
            <a:r>
              <a:rPr lang="de-DE" baseline="0" dirty="0"/>
              <a:t>In </a:t>
            </a:r>
            <a:r>
              <a:rPr lang="de-DE" baseline="0" dirty="0" err="1"/>
              <a:t>this</a:t>
            </a:r>
            <a:r>
              <a:rPr lang="de-DE" baseline="0" dirty="0"/>
              <a:t> </a:t>
            </a:r>
            <a:r>
              <a:rPr lang="de-DE" baseline="0" dirty="0" err="1"/>
              <a:t>graph</a:t>
            </a:r>
            <a:r>
              <a:rPr lang="de-DE" baseline="0" dirty="0"/>
              <a:t> </a:t>
            </a:r>
            <a:r>
              <a:rPr lang="de-DE" baseline="0" dirty="0" err="1"/>
              <a:t>blocks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nodes</a:t>
            </a:r>
            <a:r>
              <a:rPr lang="de-DE" baseline="0" dirty="0"/>
              <a:t>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connected</a:t>
            </a:r>
            <a:r>
              <a:rPr lang="de-DE" baseline="0" dirty="0"/>
              <a:t> </a:t>
            </a:r>
            <a:r>
              <a:rPr lang="de-DE" baseline="0" dirty="0" err="1"/>
              <a:t>by</a:t>
            </a:r>
            <a:r>
              <a:rPr lang="de-DE" baseline="0" dirty="0"/>
              <a:t> an </a:t>
            </a:r>
            <a:r>
              <a:rPr lang="de-DE" baseline="0" dirty="0" err="1"/>
              <a:t>edge</a:t>
            </a:r>
            <a:r>
              <a:rPr lang="de-DE" baseline="0" dirty="0"/>
              <a:t> </a:t>
            </a:r>
            <a:r>
              <a:rPr lang="de-DE" baseline="0" dirty="0" err="1"/>
              <a:t>if</a:t>
            </a:r>
            <a:r>
              <a:rPr lang="de-DE" baseline="0" dirty="0"/>
              <a:t> </a:t>
            </a:r>
            <a:r>
              <a:rPr lang="de-DE" baseline="0" dirty="0" err="1"/>
              <a:t>they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adjacent</a:t>
            </a:r>
            <a:r>
              <a:rPr lang="de-DE" baseline="0" dirty="0"/>
              <a:t>.</a:t>
            </a:r>
          </a:p>
          <a:p>
            <a:endParaRPr lang="de-DE" baseline="0" dirty="0"/>
          </a:p>
          <a:p>
            <a:r>
              <a:rPr lang="de-DE" baseline="0" dirty="0"/>
              <a:t>This </a:t>
            </a:r>
            <a:r>
              <a:rPr lang="de-DE" baseline="0" dirty="0" err="1"/>
              <a:t>graph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used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perform</a:t>
            </a:r>
            <a:r>
              <a:rPr lang="de-DE" baseline="0" dirty="0"/>
              <a:t> a </a:t>
            </a:r>
            <a:r>
              <a:rPr lang="de-DE" baseline="0" dirty="0" err="1"/>
              <a:t>variation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what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known</a:t>
            </a:r>
            <a:r>
              <a:rPr lang="de-DE" baseline="0" dirty="0"/>
              <a:t> </a:t>
            </a:r>
            <a:r>
              <a:rPr lang="de-DE" baseline="0" dirty="0" err="1"/>
              <a:t>as</a:t>
            </a:r>
            <a:r>
              <a:rPr lang="de-DE" baseline="0" dirty="0"/>
              <a:t> </a:t>
            </a:r>
            <a:r>
              <a:rPr lang="de-DE" baseline="0" dirty="0" err="1"/>
              <a:t>longest</a:t>
            </a:r>
            <a:r>
              <a:rPr lang="de-DE" baseline="0" dirty="0"/>
              <a:t> </a:t>
            </a:r>
            <a:r>
              <a:rPr lang="de-DE" baseline="0" dirty="0" err="1"/>
              <a:t>path</a:t>
            </a:r>
            <a:r>
              <a:rPr lang="de-DE" baseline="0" dirty="0"/>
              <a:t> </a:t>
            </a:r>
            <a:r>
              <a:rPr lang="de-DE" baseline="0" dirty="0" err="1"/>
              <a:t>layering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</a:p>
          <a:p>
            <a:r>
              <a:rPr lang="de-DE" baseline="0" dirty="0" err="1"/>
              <a:t>place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blocks</a:t>
            </a:r>
            <a:r>
              <a:rPr lang="de-DE" baseline="0" dirty="0"/>
              <a:t> </a:t>
            </a:r>
            <a:r>
              <a:rPr lang="de-DE" baseline="0" dirty="0" err="1"/>
              <a:t>compactly</a:t>
            </a:r>
            <a:r>
              <a:rPr lang="de-DE" baseline="0" dirty="0"/>
              <a:t>. </a:t>
            </a:r>
          </a:p>
          <a:p>
            <a:endParaRPr lang="de-DE" baseline="0" dirty="0"/>
          </a:p>
          <a:p>
            <a:r>
              <a:rPr lang="de-DE" baseline="0" dirty="0" err="1"/>
              <a:t>However</a:t>
            </a:r>
            <a:r>
              <a:rPr lang="de-DE" baseline="0" dirty="0"/>
              <a:t>, </a:t>
            </a:r>
            <a:r>
              <a:rPr lang="de-DE" baseline="0" dirty="0" err="1"/>
              <a:t>there's</a:t>
            </a:r>
            <a:r>
              <a:rPr lang="de-DE" baseline="0" dirty="0"/>
              <a:t> a </a:t>
            </a:r>
            <a:r>
              <a:rPr lang="de-DE" baseline="0" dirty="0" err="1"/>
              <a:t>further</a:t>
            </a:r>
            <a:r>
              <a:rPr lang="de-DE" baseline="0" dirty="0"/>
              <a:t> </a:t>
            </a:r>
            <a:r>
              <a:rPr lang="de-DE" baseline="0" dirty="0" err="1"/>
              <a:t>detail</a:t>
            </a:r>
            <a:r>
              <a:rPr lang="de-DE" baseline="0" dirty="0"/>
              <a:t>. </a:t>
            </a:r>
            <a:r>
              <a:rPr lang="de-DE" baseline="0" dirty="0" err="1"/>
              <a:t>If</a:t>
            </a:r>
            <a:r>
              <a:rPr lang="de-DE" baseline="0" dirty="0"/>
              <a:t> </a:t>
            </a:r>
            <a:r>
              <a:rPr lang="de-DE" baseline="0" dirty="0" err="1"/>
              <a:t>we</a:t>
            </a:r>
            <a:r>
              <a:rPr lang="de-DE" baseline="0" dirty="0"/>
              <a:t> do </a:t>
            </a:r>
            <a:r>
              <a:rPr lang="de-DE" baseline="0" dirty="0" err="1"/>
              <a:t>this</a:t>
            </a:r>
            <a:r>
              <a:rPr lang="de-DE" baseline="0" dirty="0"/>
              <a:t> </a:t>
            </a:r>
            <a:r>
              <a:rPr lang="de-DE" baseline="0" dirty="0" err="1"/>
              <a:t>for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overall</a:t>
            </a:r>
            <a:r>
              <a:rPr lang="de-DE" baseline="0" dirty="0"/>
              <a:t> </a:t>
            </a:r>
            <a:r>
              <a:rPr lang="de-DE" baseline="0" dirty="0" err="1"/>
              <a:t>graph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result</a:t>
            </a:r>
            <a:r>
              <a:rPr lang="de-DE" baseline="0" dirty="0"/>
              <a:t> </a:t>
            </a:r>
          </a:p>
          <a:p>
            <a:r>
              <a:rPr lang="de-DE" baseline="0" dirty="0" err="1"/>
              <a:t>might</a:t>
            </a:r>
            <a:r>
              <a:rPr lang="de-DE" baseline="0" dirty="0"/>
              <a:t> not </a:t>
            </a:r>
            <a:r>
              <a:rPr lang="de-DE" baseline="0" dirty="0" err="1"/>
              <a:t>be</a:t>
            </a:r>
            <a:r>
              <a:rPr lang="de-DE" baseline="0" dirty="0"/>
              <a:t> </a:t>
            </a:r>
            <a:r>
              <a:rPr lang="de-DE" baseline="0" dirty="0" err="1"/>
              <a:t>as</a:t>
            </a:r>
            <a:r>
              <a:rPr lang="de-DE" baseline="0" dirty="0"/>
              <a:t> </a:t>
            </a:r>
            <a:r>
              <a:rPr lang="de-DE" baseline="0" dirty="0" err="1"/>
              <a:t>compact</a:t>
            </a:r>
            <a:r>
              <a:rPr lang="de-DE" baseline="0" dirty="0"/>
              <a:t> </a:t>
            </a:r>
            <a:r>
              <a:rPr lang="de-DE" baseline="0" dirty="0" err="1"/>
              <a:t>as</a:t>
            </a:r>
            <a:r>
              <a:rPr lang="de-DE" baseline="0" dirty="0"/>
              <a:t>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desire</a:t>
            </a:r>
            <a:r>
              <a:rPr lang="de-DE" baseline="0" dirty="0"/>
              <a:t>. </a:t>
            </a:r>
          </a:p>
          <a:p>
            <a:r>
              <a:rPr lang="de-DE" baseline="0" dirty="0" err="1"/>
              <a:t>Since</a:t>
            </a:r>
            <a:r>
              <a:rPr lang="de-DE" baseline="0" dirty="0"/>
              <a:t> </a:t>
            </a:r>
            <a:r>
              <a:rPr lang="de-DE" baseline="0" dirty="0" err="1"/>
              <a:t>there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node</a:t>
            </a:r>
            <a:r>
              <a:rPr lang="de-DE" baseline="0" dirty="0"/>
              <a:t> 9 </a:t>
            </a:r>
            <a:r>
              <a:rPr lang="de-DE" baseline="0" dirty="0" err="1"/>
              <a:t>over</a:t>
            </a:r>
            <a:r>
              <a:rPr lang="de-DE" baseline="0" dirty="0"/>
              <a:t> </a:t>
            </a:r>
            <a:r>
              <a:rPr lang="de-DE" baseline="0" dirty="0" err="1"/>
              <a:t>node</a:t>
            </a:r>
            <a:r>
              <a:rPr lang="de-DE" baseline="0" dirty="0"/>
              <a:t> 2, </a:t>
            </a:r>
            <a:r>
              <a:rPr lang="de-DE" baseline="0" dirty="0" err="1"/>
              <a:t>the</a:t>
            </a:r>
            <a:r>
              <a:rPr lang="de-DE" baseline="0" dirty="0"/>
              <a:t> block 678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placed</a:t>
            </a:r>
            <a:r>
              <a:rPr lang="de-DE" baseline="0" dirty="0"/>
              <a:t> </a:t>
            </a:r>
            <a:r>
              <a:rPr lang="de-DE" baseline="0" dirty="0" err="1"/>
              <a:t>further</a:t>
            </a:r>
            <a:r>
              <a:rPr lang="de-DE" baseline="0" dirty="0"/>
              <a:t> </a:t>
            </a:r>
          </a:p>
          <a:p>
            <a:r>
              <a:rPr lang="de-DE" baseline="0" dirty="0" err="1"/>
              <a:t>away</a:t>
            </a:r>
            <a:r>
              <a:rPr lang="de-DE" baseline="0" dirty="0"/>
              <a:t> </a:t>
            </a:r>
            <a:r>
              <a:rPr lang="de-DE" baseline="0" dirty="0" err="1"/>
              <a:t>than</a:t>
            </a:r>
            <a:r>
              <a:rPr lang="de-DE" baseline="0" dirty="0"/>
              <a:t> </a:t>
            </a:r>
            <a:r>
              <a:rPr lang="de-DE" baseline="0" dirty="0" err="1"/>
              <a:t>necessary</a:t>
            </a:r>
            <a:r>
              <a:rPr lang="de-DE" baseline="0" dirty="0"/>
              <a:t>.</a:t>
            </a:r>
          </a:p>
          <a:p>
            <a:endParaRPr lang="de-DE" baseline="0" dirty="0"/>
          </a:p>
          <a:p>
            <a:r>
              <a:rPr lang="de-DE" baseline="0" dirty="0" err="1"/>
              <a:t>For</a:t>
            </a:r>
            <a:r>
              <a:rPr lang="de-DE" baseline="0" dirty="0"/>
              <a:t> </a:t>
            </a:r>
            <a:r>
              <a:rPr lang="de-DE" baseline="0" dirty="0" err="1"/>
              <a:t>this</a:t>
            </a:r>
            <a:r>
              <a:rPr lang="de-DE" baseline="0" dirty="0"/>
              <a:t> </a:t>
            </a:r>
            <a:r>
              <a:rPr lang="de-DE" baseline="0" dirty="0" err="1"/>
              <a:t>reason</a:t>
            </a:r>
            <a:r>
              <a:rPr lang="de-DE" baseline="0" dirty="0"/>
              <a:t> </a:t>
            </a:r>
            <a:r>
              <a:rPr lang="de-DE" baseline="0" dirty="0" err="1"/>
              <a:t>certain</a:t>
            </a:r>
            <a:r>
              <a:rPr lang="de-DE" baseline="0" dirty="0"/>
              <a:t> </a:t>
            </a:r>
            <a:r>
              <a:rPr lang="de-DE" baseline="0" dirty="0" err="1"/>
              <a:t>sinks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block </a:t>
            </a:r>
            <a:r>
              <a:rPr lang="de-DE" baseline="0" dirty="0" err="1"/>
              <a:t>graph</a:t>
            </a:r>
            <a:r>
              <a:rPr lang="de-DE" baseline="0" dirty="0"/>
              <a:t> (</a:t>
            </a:r>
            <a:r>
              <a:rPr lang="de-DE" baseline="0" dirty="0" err="1"/>
              <a:t>represented</a:t>
            </a:r>
            <a:r>
              <a:rPr lang="de-DE" baseline="0" dirty="0"/>
              <a:t> </a:t>
            </a:r>
            <a:r>
              <a:rPr lang="de-DE" baseline="0" dirty="0" err="1"/>
              <a:t>by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root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a block)</a:t>
            </a:r>
          </a:p>
          <a:p>
            <a:r>
              <a:rPr lang="de-DE" baseline="0" dirty="0" err="1"/>
              <a:t>represent</a:t>
            </a:r>
            <a:r>
              <a:rPr lang="de-DE" baseline="0" dirty="0"/>
              <a:t> </a:t>
            </a:r>
            <a:r>
              <a:rPr lang="de-DE" baseline="0" dirty="0" err="1"/>
              <a:t>classes</a:t>
            </a:r>
            <a:r>
              <a:rPr lang="de-DE" baseline="0" dirty="0"/>
              <a:t>.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all block </a:t>
            </a:r>
            <a:r>
              <a:rPr lang="de-DE" baseline="0" dirty="0" err="1"/>
              <a:t>nodes</a:t>
            </a:r>
            <a:r>
              <a:rPr lang="de-DE" baseline="0" dirty="0"/>
              <a:t>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can</a:t>
            </a:r>
            <a:r>
              <a:rPr lang="de-DE" baseline="0" dirty="0"/>
              <a:t> </a:t>
            </a:r>
            <a:r>
              <a:rPr lang="de-DE" baseline="0" dirty="0" err="1"/>
              <a:t>reach</a:t>
            </a:r>
            <a:r>
              <a:rPr lang="de-DE" baseline="0" dirty="0"/>
              <a:t> </a:t>
            </a:r>
            <a:r>
              <a:rPr lang="de-DE" baseline="0" dirty="0" err="1"/>
              <a:t>this</a:t>
            </a:r>
            <a:r>
              <a:rPr lang="de-DE" baseline="0" dirty="0"/>
              <a:t> sink</a:t>
            </a:r>
          </a:p>
          <a:p>
            <a:r>
              <a:rPr lang="de-DE" baseline="0" dirty="0" err="1"/>
              <a:t>belong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same </a:t>
            </a:r>
            <a:r>
              <a:rPr lang="de-DE" baseline="0" dirty="0" err="1"/>
              <a:t>class</a:t>
            </a:r>
            <a:r>
              <a:rPr lang="de-DE" baseline="0" dirty="0"/>
              <a:t>.</a:t>
            </a:r>
          </a:p>
          <a:p>
            <a:endParaRPr lang="de-DE" baseline="0" dirty="0"/>
          </a:p>
          <a:p>
            <a:r>
              <a:rPr lang="de-DE" baseline="0" dirty="0" err="1"/>
              <a:t>Now</a:t>
            </a:r>
            <a:r>
              <a:rPr lang="de-DE" baseline="0" dirty="0"/>
              <a:t>, </a:t>
            </a:r>
            <a:r>
              <a:rPr lang="de-DE" baseline="0" dirty="0" err="1"/>
              <a:t>within</a:t>
            </a:r>
            <a:r>
              <a:rPr lang="de-DE" baseline="0" dirty="0"/>
              <a:t> </a:t>
            </a:r>
            <a:r>
              <a:rPr lang="de-DE" baseline="0" dirty="0" err="1"/>
              <a:t>each</a:t>
            </a:r>
            <a:r>
              <a:rPr lang="de-DE" baseline="0" dirty="0"/>
              <a:t> </a:t>
            </a:r>
            <a:r>
              <a:rPr lang="de-DE" baseline="0" dirty="0" err="1"/>
              <a:t>class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longest</a:t>
            </a:r>
            <a:r>
              <a:rPr lang="de-DE" baseline="0" dirty="0"/>
              <a:t> </a:t>
            </a:r>
            <a:r>
              <a:rPr lang="de-DE" baseline="0" dirty="0" err="1"/>
              <a:t>path</a:t>
            </a:r>
            <a:r>
              <a:rPr lang="de-DE" baseline="0" dirty="0"/>
              <a:t> </a:t>
            </a:r>
            <a:r>
              <a:rPr lang="de-DE" baseline="0" dirty="0" err="1"/>
              <a:t>layering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performed</a:t>
            </a:r>
            <a:r>
              <a:rPr lang="de-DE" baseline="0" dirty="0"/>
              <a:t>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</a:p>
          <a:p>
            <a:r>
              <a:rPr lang="de-DE" baseline="0" dirty="0"/>
              <a:t>a </a:t>
            </a:r>
            <a:r>
              <a:rPr lang="de-DE" baseline="0" dirty="0" err="1"/>
              <a:t>minimum</a:t>
            </a:r>
            <a:r>
              <a:rPr lang="de-DE" baseline="0" dirty="0"/>
              <a:t> </a:t>
            </a:r>
            <a:r>
              <a:rPr lang="de-DE" baseline="0" dirty="0" err="1"/>
              <a:t>separation</a:t>
            </a:r>
            <a:r>
              <a:rPr lang="de-DE" baseline="0" dirty="0"/>
              <a:t> </a:t>
            </a:r>
            <a:r>
              <a:rPr lang="de-DE" baseline="0" dirty="0" err="1"/>
              <a:t>between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classes</a:t>
            </a:r>
            <a:endParaRPr lang="de-DE" baseline="0" dirty="0"/>
          </a:p>
          <a:p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applied</a:t>
            </a:r>
            <a:r>
              <a:rPr lang="de-DE" baseline="0" dirty="0"/>
              <a:t> after all </a:t>
            </a:r>
            <a:r>
              <a:rPr lang="de-DE" baseline="0" dirty="0" err="1"/>
              <a:t>blocks</a:t>
            </a:r>
            <a:r>
              <a:rPr lang="de-DE" baseline="0" dirty="0"/>
              <a:t> </a:t>
            </a:r>
            <a:r>
              <a:rPr lang="de-DE" baseline="0" dirty="0" err="1"/>
              <a:t>have</a:t>
            </a:r>
            <a:r>
              <a:rPr lang="de-DE" baseline="0" dirty="0"/>
              <a:t> </a:t>
            </a:r>
            <a:r>
              <a:rPr lang="de-DE" baseline="0" dirty="0" err="1"/>
              <a:t>been</a:t>
            </a:r>
            <a:r>
              <a:rPr lang="de-DE" baseline="0" dirty="0"/>
              <a:t> </a:t>
            </a:r>
            <a:r>
              <a:rPr lang="de-DE" baseline="0" dirty="0" err="1"/>
              <a:t>placed</a:t>
            </a:r>
            <a:r>
              <a:rPr lang="de-DE" baseline="0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E9D29-CF7E-42CF-BC4C-877F10CDE2C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872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Remember</a:t>
            </a:r>
            <a:r>
              <a:rPr lang="de-DE" baseline="0" dirty="0"/>
              <a:t> that we iterate in a certain order</a:t>
            </a:r>
          </a:p>
          <a:p>
            <a:r>
              <a:rPr lang="de-DE" baseline="0" dirty="0"/>
              <a:t> -&gt; for this reason root nodes of a block are encountered first and the shift is applied before any block internal node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positioned</a:t>
            </a:r>
            <a:endParaRPr lang="de-DE" baseline="0" dirty="0"/>
          </a:p>
          <a:p>
            <a:endParaRPr lang="de-DE" baseline="0" dirty="0"/>
          </a:p>
          <a:p>
            <a:endParaRPr lang="de-DE" baseline="0" dirty="0"/>
          </a:p>
          <a:p>
            <a:r>
              <a:rPr lang="de-DE" baseline="0" dirty="0" err="1"/>
              <a:t>placeBlock</a:t>
            </a:r>
            <a:r>
              <a:rPr lang="de-DE" baseline="0" dirty="0"/>
              <a:t> </a:t>
            </a:r>
            <a:r>
              <a:rPr lang="de-DE" baseline="0" dirty="0" err="1"/>
              <a:t>pushes</a:t>
            </a:r>
            <a:r>
              <a:rPr lang="de-DE" baseline="0" dirty="0"/>
              <a:t> </a:t>
            </a:r>
            <a:r>
              <a:rPr lang="de-DE" baseline="0" dirty="0" err="1"/>
              <a:t>blocks</a:t>
            </a:r>
            <a:r>
              <a:rPr lang="de-DE" baseline="0" dirty="0"/>
              <a:t> </a:t>
            </a:r>
            <a:r>
              <a:rPr lang="de-DE" baseline="0" dirty="0" err="1"/>
              <a:t>within</a:t>
            </a:r>
            <a:r>
              <a:rPr lang="de-DE" baseline="0" dirty="0"/>
              <a:t> </a:t>
            </a:r>
            <a:r>
              <a:rPr lang="de-DE" baseline="0" dirty="0" err="1"/>
              <a:t>class</a:t>
            </a:r>
            <a:r>
              <a:rPr lang="de-DE" baseline="0" dirty="0"/>
              <a:t> </a:t>
            </a:r>
            <a:r>
              <a:rPr lang="de-DE" baseline="0" dirty="0" err="1"/>
              <a:t>as</a:t>
            </a:r>
            <a:r>
              <a:rPr lang="de-DE" baseline="0" dirty="0"/>
              <a:t> </a:t>
            </a:r>
            <a:r>
              <a:rPr lang="de-DE" baseline="0" dirty="0" err="1"/>
              <a:t>close</a:t>
            </a:r>
            <a:r>
              <a:rPr lang="de-DE" baseline="0" dirty="0"/>
              <a:t> </a:t>
            </a:r>
            <a:r>
              <a:rPr lang="de-DE" baseline="0" dirty="0" err="1"/>
              <a:t>together</a:t>
            </a:r>
            <a:r>
              <a:rPr lang="de-DE" baseline="0" dirty="0"/>
              <a:t> </a:t>
            </a:r>
            <a:r>
              <a:rPr lang="de-DE" baseline="0" dirty="0" err="1"/>
              <a:t>as</a:t>
            </a:r>
            <a:r>
              <a:rPr lang="de-DE" baseline="0" dirty="0"/>
              <a:t> </a:t>
            </a:r>
            <a:r>
              <a:rPr lang="de-DE" baseline="0" dirty="0" err="1"/>
              <a:t>possible</a:t>
            </a:r>
            <a:r>
              <a:rPr lang="de-DE" baseline="0" dirty="0"/>
              <a:t>, </a:t>
            </a:r>
            <a:r>
              <a:rPr lang="de-DE" baseline="0" dirty="0" err="1"/>
              <a:t>and</a:t>
            </a:r>
            <a:r>
              <a:rPr lang="de-DE" baseline="0" dirty="0"/>
              <a:t> also </a:t>
            </a:r>
            <a:r>
              <a:rPr lang="de-DE" baseline="0" dirty="0" err="1"/>
              <a:t>rembers</a:t>
            </a:r>
            <a:r>
              <a:rPr lang="de-DE" baseline="0" dirty="0"/>
              <a:t> </a:t>
            </a:r>
            <a:r>
              <a:rPr lang="de-DE" baseline="0" dirty="0" err="1"/>
              <a:t>offset</a:t>
            </a:r>
            <a:r>
              <a:rPr lang="de-DE" baseline="0" dirty="0"/>
              <a:t> </a:t>
            </a:r>
            <a:r>
              <a:rPr lang="de-DE" baseline="0" dirty="0" err="1"/>
              <a:t>between</a:t>
            </a:r>
            <a:r>
              <a:rPr lang="de-DE" baseline="0" dirty="0"/>
              <a:t> </a:t>
            </a:r>
            <a:r>
              <a:rPr lang="de-DE" baseline="0" dirty="0" err="1"/>
              <a:t>classes</a:t>
            </a:r>
            <a:r>
              <a:rPr lang="de-DE" baseline="0" dirty="0"/>
              <a:t> (in </a:t>
            </a:r>
            <a:r>
              <a:rPr lang="de-DE" baseline="0" dirty="0" err="1"/>
              <a:t>shift</a:t>
            </a:r>
            <a:r>
              <a:rPr lang="de-DE" baseline="0" dirty="0"/>
              <a:t>[])</a:t>
            </a:r>
          </a:p>
          <a:p>
            <a:endParaRPr lang="de-DE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Erratum, 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http://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algo.uni-konstanz.de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members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brandes</a:t>
            </a:r>
            <a:r>
              <a:rPr lang="de-D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de-DE" sz="1200" b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publications: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 Alg. 3,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final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conditional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assignment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v=</a:t>
            </a:r>
            <a:r>
              <a:rPr lang="de-DE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root</a:t>
            </a:r>
            <a:r>
              <a:rPr lang="de-DE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[v]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shift</a:t>
            </a:r>
            <a:r>
              <a:rPr lang="de-DE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[sink[v]]&lt;∞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de-DE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x[v]←x[v]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shift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[sink[</a:t>
            </a:r>
            <a:r>
              <a:rPr lang="de-DE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]] (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multiple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class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offset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</a:t>
            </a:r>
            <a:r>
              <a:rPr lang="de-DE" dirty="0"/>
              <a:t> 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1008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First, v = 9,</a:t>
            </a:r>
          </a:p>
          <a:p>
            <a:r>
              <a:rPr lang="en-US" dirty="0"/>
              <a:t>9 gets y_9 = 0</a:t>
            </a:r>
          </a:p>
          <a:p>
            <a:r>
              <a:rPr lang="en-US" dirty="0"/>
              <a:t>do loop does nothing, since </a:t>
            </a:r>
            <a:r>
              <a:rPr lang="en-US" dirty="0" err="1"/>
              <a:t>pos</a:t>
            </a:r>
            <a:r>
              <a:rPr lang="en-US" dirty="0"/>
              <a:t>[9] = 1.</a:t>
            </a:r>
          </a:p>
          <a:p>
            <a:endParaRPr lang="en-US" dirty="0"/>
          </a:p>
          <a:p>
            <a:r>
              <a:rPr lang="en-US" dirty="0"/>
              <a:t>Next, call </a:t>
            </a:r>
            <a:r>
              <a:rPr lang="en-US" dirty="0" err="1"/>
              <a:t>placeBlock</a:t>
            </a:r>
            <a:r>
              <a:rPr lang="en-US" dirty="0"/>
              <a:t>(2), thus v = 2</a:t>
            </a:r>
          </a:p>
          <a:p>
            <a:r>
              <a:rPr lang="en-US" dirty="0"/>
              <a:t>y_2 = 0</a:t>
            </a:r>
          </a:p>
          <a:p>
            <a:r>
              <a:rPr lang="en-US" dirty="0" err="1"/>
              <a:t>pos</a:t>
            </a:r>
            <a:r>
              <a:rPr lang="en-US" dirty="0"/>
              <a:t>[2] = 1,</a:t>
            </a:r>
          </a:p>
          <a:p>
            <a:r>
              <a:rPr lang="en-US" dirty="0"/>
              <a:t>Have </a:t>
            </a:r>
            <a:r>
              <a:rPr lang="en-US" dirty="0" err="1"/>
              <a:t>pred</a:t>
            </a:r>
            <a:r>
              <a:rPr lang="en-US" dirty="0"/>
              <a:t>[2] = 9.</a:t>
            </a:r>
          </a:p>
          <a:p>
            <a:r>
              <a:rPr lang="en-US" dirty="0"/>
              <a:t>u = root[9] = 9.</a:t>
            </a:r>
          </a:p>
          <a:p>
            <a:r>
              <a:rPr lang="en-US" dirty="0"/>
              <a:t>Call </a:t>
            </a:r>
            <a:r>
              <a:rPr lang="en-US" dirty="0" err="1"/>
              <a:t>placeBlock</a:t>
            </a:r>
            <a:r>
              <a:rPr lang="en-US" dirty="0"/>
              <a:t>(9), which does nothing, as y_9 is already defined.</a:t>
            </a:r>
          </a:p>
          <a:p>
            <a:r>
              <a:rPr lang="en-US" dirty="0"/>
              <a:t>Have sink[2] = 2, thus assign sink[2] = sink[9] = 9.</a:t>
            </a:r>
          </a:p>
          <a:p>
            <a:endParaRPr lang="en-US" dirty="0"/>
          </a:p>
          <a:p>
            <a:r>
              <a:rPr lang="en-US" dirty="0"/>
              <a:t>Now enter else-branch, since 2 and 9 belong to same class.</a:t>
            </a:r>
          </a:p>
          <a:p>
            <a:r>
              <a:rPr lang="en-US" dirty="0"/>
              <a:t>Thus assign y_2 = y_9 + s = s.</a:t>
            </a:r>
          </a:p>
          <a:p>
            <a:r>
              <a:rPr lang="en-US" dirty="0"/>
              <a:t>Assign w = align[2] = 2, thus break out of while loop.</a:t>
            </a:r>
          </a:p>
          <a:p>
            <a:r>
              <a:rPr lang="en-US" dirty="0"/>
              <a:t>While loop serves to work through whole block.</a:t>
            </a:r>
          </a:p>
          <a:p>
            <a:endParaRPr lang="en-US" dirty="0"/>
          </a:p>
          <a:p>
            <a:r>
              <a:rPr lang="en-US" dirty="0"/>
              <a:t>Advance to v = 3, w = 4 (3 is aligned with 4, thus align[3] = 4)</a:t>
            </a:r>
          </a:p>
          <a:p>
            <a:r>
              <a:rPr lang="en-US" dirty="0"/>
              <a:t>Assign u = 6</a:t>
            </a:r>
          </a:p>
          <a:p>
            <a:r>
              <a:rPr lang="en-US" dirty="0"/>
              <a:t>Recursive call to </a:t>
            </a:r>
            <a:r>
              <a:rPr lang="en-US" dirty="0" err="1"/>
              <a:t>placeBlock</a:t>
            </a:r>
            <a:r>
              <a:rPr lang="en-US" dirty="0"/>
              <a:t>(6), which just assigns y_6 = 0</a:t>
            </a:r>
          </a:p>
          <a:p>
            <a:r>
              <a:rPr lang="en-US" dirty="0"/>
              <a:t>Have sink[v=3] = 9 != sink[u=6] = 6</a:t>
            </a:r>
          </a:p>
          <a:p>
            <a:r>
              <a:rPr lang="en-US" dirty="0"/>
              <a:t>Assign shift[sink[u=6] = 6] = min {shift[sink[u=6] = 6] = infinity, y_3 (= 2s) – y_6 (= 0) – s } = 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75852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y_v^1 \</a:t>
            </a:r>
            <a:r>
              <a:rPr lang="es-ES" dirty="0" err="1"/>
              <a:t>leq</a:t>
            </a:r>
            <a:r>
              <a:rPr lang="es-ES" dirty="0"/>
              <a:t> y_v^2 \</a:t>
            </a:r>
            <a:r>
              <a:rPr lang="es-ES" dirty="0" err="1"/>
              <a:t>leq</a:t>
            </a:r>
            <a:r>
              <a:rPr lang="es-ES" dirty="0"/>
              <a:t> y_v^3 \</a:t>
            </a:r>
            <a:r>
              <a:rPr lang="es-ES" dirty="0" err="1"/>
              <a:t>leq</a:t>
            </a:r>
            <a:r>
              <a:rPr lang="es-ES" dirty="0"/>
              <a:t> y_v^4 </a:t>
            </a:r>
          </a:p>
          <a:p>
            <a:endParaRPr lang="es-ES" dirty="0"/>
          </a:p>
          <a:p>
            <a:r>
              <a:rPr lang="es-ES" dirty="0" err="1"/>
              <a:t>y_v</a:t>
            </a:r>
            <a:r>
              <a:rPr lang="es-ES" dirty="0"/>
              <a:t> = \frac{(</a:t>
            </a:r>
            <a:r>
              <a:rPr lang="es-ES" dirty="0" err="1"/>
              <a:t>y_v</a:t>
            </a:r>
            <a:r>
              <a:rPr lang="es-ES" dirty="0"/>
              <a:t>^{2} + </a:t>
            </a:r>
            <a:r>
              <a:rPr lang="es-ES" dirty="0" err="1"/>
              <a:t>y_v</a:t>
            </a:r>
            <a:r>
              <a:rPr lang="es-ES" dirty="0"/>
              <a:t>^{3})}{2}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94946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the final step, a</a:t>
            </a:r>
            <a:r>
              <a:rPr lang="de-DE" baseline="0" dirty="0"/>
              <a:t> balanced layout is determined.</a:t>
            </a:r>
            <a:endParaRPr lang="de-DE" dirty="0"/>
          </a:p>
          <a:p>
            <a:endParaRPr lang="de-DE" dirty="0"/>
          </a:p>
          <a:p>
            <a:r>
              <a:rPr lang="de-DE" dirty="0"/>
              <a:t>Actually,</a:t>
            </a:r>
            <a:r>
              <a:rPr lang="de-DE" baseline="0" dirty="0"/>
              <a:t> _four_ layouts are calculated which are biased into one direction … </a:t>
            </a:r>
            <a:endParaRPr lang="de-DE" dirty="0"/>
          </a:p>
          <a:p>
            <a:endParaRPr lang="de-DE" dirty="0"/>
          </a:p>
          <a:p>
            <a:r>
              <a:rPr lang="de-DE" baseline="0" dirty="0"/>
              <a:t>… these</a:t>
            </a:r>
            <a:r>
              <a:rPr lang="de-DE" dirty="0"/>
              <a:t> four biased</a:t>
            </a:r>
            <a:r>
              <a:rPr lang="de-DE" baseline="0" dirty="0"/>
              <a:t> layouts are combined into one balanced layout.</a:t>
            </a:r>
          </a:p>
          <a:p>
            <a:endParaRPr lang="de-DE" baseline="0" dirty="0"/>
          </a:p>
          <a:p>
            <a:endParaRPr lang="de-DE" baseline="0" dirty="0"/>
          </a:p>
          <a:p>
            <a:r>
              <a:rPr lang="de-DE" baseline="0" dirty="0"/>
              <a:t>I would like to note however that with orthogonally routed edges we get four bendpoints here. </a:t>
            </a:r>
          </a:p>
          <a:p>
            <a:r>
              <a:rPr lang="de-DE" baseline="0" dirty="0"/>
              <a:t>Whereas when we chose one of the biased layouts, we get only two. </a:t>
            </a:r>
          </a:p>
          <a:p>
            <a:endParaRPr lang="de-DE" baseline="0" dirty="0"/>
          </a:p>
          <a:p>
            <a:r>
              <a:rPr lang="de-DE" baseline="0" dirty="0">
                <a:sym typeface="Wingdings" panose="05000000000000000000" pitchFamily="2" charset="2"/>
              </a:rPr>
              <a:t> Balancing optional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E9D29-CF7E-42CF-BC4C-877F10CDE2C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26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69407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the final step, a</a:t>
            </a:r>
            <a:r>
              <a:rPr lang="de-DE" baseline="0" dirty="0"/>
              <a:t> balanced layout is determined.</a:t>
            </a:r>
            <a:endParaRPr lang="de-DE" dirty="0"/>
          </a:p>
          <a:p>
            <a:endParaRPr lang="de-DE" dirty="0"/>
          </a:p>
          <a:p>
            <a:r>
              <a:rPr lang="de-DE" dirty="0"/>
              <a:t>Actually,</a:t>
            </a:r>
            <a:r>
              <a:rPr lang="de-DE" baseline="0" dirty="0"/>
              <a:t> _four_ layouts are calculated which are biased into one direction … </a:t>
            </a:r>
            <a:endParaRPr lang="de-DE" dirty="0"/>
          </a:p>
          <a:p>
            <a:endParaRPr lang="de-DE" dirty="0"/>
          </a:p>
          <a:p>
            <a:r>
              <a:rPr lang="de-DE" baseline="0" dirty="0"/>
              <a:t>… these</a:t>
            </a:r>
            <a:r>
              <a:rPr lang="de-DE" dirty="0"/>
              <a:t> four biased</a:t>
            </a:r>
            <a:r>
              <a:rPr lang="de-DE" baseline="0" dirty="0"/>
              <a:t> layouts are combined into one balanced layout.</a:t>
            </a:r>
          </a:p>
          <a:p>
            <a:endParaRPr lang="de-DE" baseline="0" dirty="0"/>
          </a:p>
          <a:p>
            <a:endParaRPr lang="de-DE" baseline="0" dirty="0"/>
          </a:p>
          <a:p>
            <a:r>
              <a:rPr lang="de-DE" baseline="0" dirty="0"/>
              <a:t>I would like to note however that with orthogonally routed edges we get four bendpoints here. </a:t>
            </a:r>
          </a:p>
          <a:p>
            <a:r>
              <a:rPr lang="de-DE" baseline="0" dirty="0"/>
              <a:t>Whereas when we chose one of the biased layouts, we get only two. </a:t>
            </a:r>
          </a:p>
          <a:p>
            <a:endParaRPr lang="de-DE" baseline="0" dirty="0"/>
          </a:p>
          <a:p>
            <a:r>
              <a:rPr lang="de-DE" baseline="0" dirty="0">
                <a:sym typeface="Wingdings" panose="05000000000000000000" pitchFamily="2" charset="2"/>
              </a:rPr>
              <a:t> Balancing optional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E9D29-CF7E-42CF-BC4C-877F10CDE2C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479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Goal: straight long edges!</a:t>
            </a:r>
            <a:r>
              <a:rPr lang="de-DE" baseline="0" dirty="0"/>
              <a:t> Somewhat balanced placement</a:t>
            </a:r>
          </a:p>
          <a:p>
            <a:endParaRPr lang="de-DE" baseline="0" dirty="0"/>
          </a:p>
          <a:p>
            <a:r>
              <a:rPr lang="de-DE" baseline="0" dirty="0"/>
              <a:t>Buchheim O(n log^2 n)</a:t>
            </a:r>
          </a:p>
          <a:p>
            <a:r>
              <a:rPr lang="de-DE" baseline="0" dirty="0"/>
              <a:t>BK O(n)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C5CE-222C-4659-9A99-B99FC42AF6E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5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Now</a:t>
            </a:r>
            <a:r>
              <a:rPr lang="de-DE" dirty="0"/>
              <a:t>, </a:t>
            </a:r>
            <a:r>
              <a:rPr lang="de-DE" dirty="0" err="1"/>
              <a:t>earlier</a:t>
            </a:r>
            <a:r>
              <a:rPr lang="de-DE" dirty="0"/>
              <a:t> I </a:t>
            </a:r>
            <a:r>
              <a:rPr lang="de-DE" dirty="0" err="1"/>
              <a:t>said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have</a:t>
            </a:r>
            <a:r>
              <a:rPr lang="de-DE" baseline="0" dirty="0"/>
              <a:t> </a:t>
            </a:r>
            <a:r>
              <a:rPr lang="de-DE" baseline="0" dirty="0" err="1"/>
              <a:t>nodes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different </a:t>
            </a:r>
            <a:r>
              <a:rPr lang="de-DE" baseline="0" dirty="0" err="1"/>
              <a:t>sizes</a:t>
            </a:r>
            <a:r>
              <a:rPr lang="de-DE" baseline="0" dirty="0"/>
              <a:t> … so </a:t>
            </a:r>
            <a:r>
              <a:rPr lang="de-DE" baseline="0" dirty="0" err="1"/>
              <a:t>let's</a:t>
            </a:r>
            <a:r>
              <a:rPr lang="de-DE" baseline="0" dirty="0"/>
              <a:t> </a:t>
            </a:r>
            <a:r>
              <a:rPr lang="de-DE" baseline="0" dirty="0" err="1"/>
              <a:t>increase</a:t>
            </a:r>
            <a:r>
              <a:rPr lang="de-DE" baseline="0" dirty="0"/>
              <a:t> </a:t>
            </a:r>
            <a:r>
              <a:rPr lang="de-DE" baseline="0" dirty="0" err="1"/>
              <a:t>one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nodes</a:t>
            </a:r>
            <a:r>
              <a:rPr lang="de-DE" baseline="0" dirty="0"/>
              <a:t> …</a:t>
            </a:r>
          </a:p>
          <a:p>
            <a:endParaRPr lang="de-DE" baseline="0" dirty="0"/>
          </a:p>
          <a:p>
            <a:r>
              <a:rPr lang="de-DE" baseline="0" dirty="0"/>
              <a:t>…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let's</a:t>
            </a:r>
            <a:r>
              <a:rPr lang="de-DE" baseline="0" dirty="0"/>
              <a:t> </a:t>
            </a:r>
            <a:r>
              <a:rPr lang="de-DE" baseline="0" dirty="0" err="1"/>
              <a:t>add</a:t>
            </a:r>
            <a:r>
              <a:rPr lang="de-DE" baseline="0" dirty="0"/>
              <a:t> </a:t>
            </a:r>
            <a:r>
              <a:rPr lang="de-DE" baseline="0" dirty="0" err="1"/>
              <a:t>some</a:t>
            </a:r>
            <a:r>
              <a:rPr lang="de-DE" baseline="0" dirty="0"/>
              <a:t> </a:t>
            </a:r>
            <a:r>
              <a:rPr lang="de-DE" baseline="0" dirty="0" err="1"/>
              <a:t>ports</a:t>
            </a:r>
            <a:r>
              <a:rPr lang="de-DE" baseline="0" dirty="0"/>
              <a:t>.</a:t>
            </a:r>
            <a:endParaRPr lang="de-DE" dirty="0"/>
          </a:p>
          <a:p>
            <a:endParaRPr lang="de-DE" baseline="0" dirty="0"/>
          </a:p>
          <a:p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see</a:t>
            </a:r>
            <a:r>
              <a:rPr lang="de-DE" baseline="0" dirty="0"/>
              <a:t> </a:t>
            </a:r>
            <a:r>
              <a:rPr lang="de-DE" baseline="0" dirty="0" err="1"/>
              <a:t>two</a:t>
            </a:r>
            <a:r>
              <a:rPr lang="de-DE" baseline="0" dirty="0"/>
              <a:t> </a:t>
            </a:r>
            <a:r>
              <a:rPr lang="de-DE" baseline="0" dirty="0" err="1"/>
              <a:t>problems</a:t>
            </a:r>
            <a:r>
              <a:rPr lang="de-DE" baseline="0" dirty="0"/>
              <a:t> </a:t>
            </a:r>
            <a:r>
              <a:rPr lang="de-DE" baseline="0" dirty="0" err="1"/>
              <a:t>here</a:t>
            </a:r>
            <a:r>
              <a:rPr lang="de-DE" baseline="0" dirty="0"/>
              <a:t>.</a:t>
            </a:r>
          </a:p>
          <a:p>
            <a:endParaRPr lang="de-DE" baseline="0" dirty="0"/>
          </a:p>
          <a:p>
            <a:r>
              <a:rPr lang="de-DE" baseline="0" dirty="0" err="1"/>
              <a:t>Firts</a:t>
            </a:r>
            <a:r>
              <a:rPr lang="de-DE" baseline="0" dirty="0"/>
              <a:t>, due </a:t>
            </a:r>
            <a:r>
              <a:rPr lang="de-DE" baseline="0" dirty="0" err="1"/>
              <a:t>to</a:t>
            </a:r>
            <a:r>
              <a:rPr lang="de-DE" baseline="0" dirty="0"/>
              <a:t> a </a:t>
            </a:r>
            <a:r>
              <a:rPr lang="de-DE" baseline="0" dirty="0" err="1"/>
              <a:t>common</a:t>
            </a:r>
            <a:r>
              <a:rPr lang="de-DE" baseline="0" dirty="0"/>
              <a:t> </a:t>
            </a:r>
            <a:r>
              <a:rPr lang="de-DE" baseline="0" dirty="0" err="1"/>
              <a:t>separation</a:t>
            </a:r>
            <a:r>
              <a:rPr lang="de-DE" baseline="0" dirty="0"/>
              <a:t> </a:t>
            </a:r>
            <a:r>
              <a:rPr lang="de-DE" baseline="0" dirty="0" err="1"/>
              <a:t>value</a:t>
            </a:r>
            <a:r>
              <a:rPr lang="de-DE" baseline="0" dirty="0"/>
              <a:t>,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have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increase</a:t>
            </a:r>
            <a:r>
              <a:rPr lang="de-DE" baseline="0" dirty="0"/>
              <a:t> </a:t>
            </a:r>
            <a:r>
              <a:rPr lang="de-DE" baseline="0" dirty="0" err="1"/>
              <a:t>this</a:t>
            </a:r>
            <a:r>
              <a:rPr lang="de-DE" baseline="0" dirty="0"/>
              <a:t> </a:t>
            </a:r>
          </a:p>
          <a:p>
            <a:r>
              <a:rPr lang="de-DE" baseline="0" dirty="0" err="1"/>
              <a:t>separation</a:t>
            </a:r>
            <a:r>
              <a:rPr lang="de-DE" baseline="0" dirty="0"/>
              <a:t> such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it's</a:t>
            </a:r>
            <a:r>
              <a:rPr lang="de-DE" baseline="0" dirty="0"/>
              <a:t> </a:t>
            </a:r>
            <a:r>
              <a:rPr lang="de-DE" baseline="0" dirty="0" err="1"/>
              <a:t>guaranteed</a:t>
            </a:r>
            <a:r>
              <a:rPr lang="de-DE" baseline="0" dirty="0"/>
              <a:t>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nodes</a:t>
            </a:r>
            <a:r>
              <a:rPr lang="de-DE" baseline="0" dirty="0"/>
              <a:t> </a:t>
            </a:r>
            <a:r>
              <a:rPr lang="de-DE" baseline="0" dirty="0" err="1"/>
              <a:t>don't</a:t>
            </a:r>
            <a:r>
              <a:rPr lang="de-DE" baseline="0" dirty="0"/>
              <a:t> </a:t>
            </a:r>
            <a:r>
              <a:rPr lang="de-DE" baseline="0" dirty="0" err="1"/>
              <a:t>overlap</a:t>
            </a:r>
            <a:r>
              <a:rPr lang="de-DE" baseline="0" dirty="0"/>
              <a:t>.</a:t>
            </a:r>
          </a:p>
          <a:p>
            <a:endParaRPr lang="de-DE" baseline="0" dirty="0"/>
          </a:p>
          <a:p>
            <a:r>
              <a:rPr lang="de-DE" baseline="0" dirty="0"/>
              <a:t>Second, due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ports</a:t>
            </a:r>
            <a:r>
              <a:rPr lang="de-DE" baseline="0" dirty="0"/>
              <a:t>, </a:t>
            </a:r>
            <a:r>
              <a:rPr lang="de-DE" baseline="0" dirty="0" err="1"/>
              <a:t>edges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not </a:t>
            </a:r>
            <a:r>
              <a:rPr lang="de-DE" baseline="0" dirty="0" err="1"/>
              <a:t>straight</a:t>
            </a:r>
            <a:r>
              <a:rPr lang="de-DE" baseline="0" dirty="0"/>
              <a:t> </a:t>
            </a:r>
            <a:r>
              <a:rPr lang="de-DE" baseline="0" dirty="0" err="1"/>
              <a:t>anymore</a:t>
            </a:r>
            <a:r>
              <a:rPr lang="de-DE" baseline="0" dirty="0"/>
              <a:t>. </a:t>
            </a:r>
          </a:p>
          <a:p>
            <a:endParaRPr lang="de-DE" baseline="0" dirty="0"/>
          </a:p>
          <a:p>
            <a:r>
              <a:rPr lang="de-DE" baseline="0" dirty="0"/>
              <a:t>In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paper</a:t>
            </a:r>
            <a:r>
              <a:rPr lang="de-DE" baseline="0" dirty="0"/>
              <a:t>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presented</a:t>
            </a:r>
            <a:r>
              <a:rPr lang="de-DE" baseline="0" dirty="0"/>
              <a:t> </a:t>
            </a:r>
            <a:r>
              <a:rPr lang="de-DE" baseline="0" dirty="0" err="1"/>
              <a:t>methods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solve</a:t>
            </a:r>
            <a:r>
              <a:rPr lang="de-DE" baseline="0" dirty="0"/>
              <a:t> </a:t>
            </a:r>
            <a:r>
              <a:rPr lang="de-DE" baseline="0" dirty="0" err="1"/>
              <a:t>these</a:t>
            </a:r>
            <a:r>
              <a:rPr lang="de-DE" baseline="0" dirty="0"/>
              <a:t> </a:t>
            </a:r>
            <a:r>
              <a:rPr lang="de-DE" baseline="0" dirty="0" err="1"/>
              <a:t>issues</a:t>
            </a:r>
            <a:r>
              <a:rPr lang="de-DE" baseline="0" dirty="0"/>
              <a:t>. In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remainder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my</a:t>
            </a:r>
            <a:r>
              <a:rPr lang="de-DE" baseline="0" dirty="0"/>
              <a:t> </a:t>
            </a:r>
            <a:r>
              <a:rPr lang="de-DE" baseline="0" dirty="0" err="1"/>
              <a:t>talk</a:t>
            </a:r>
            <a:r>
              <a:rPr lang="de-DE" baseline="0" dirty="0"/>
              <a:t> </a:t>
            </a:r>
            <a:r>
              <a:rPr lang="de-DE" baseline="0" dirty="0" err="1"/>
              <a:t>I'll</a:t>
            </a:r>
            <a:r>
              <a:rPr lang="de-DE" baseline="0" dirty="0"/>
              <a:t> </a:t>
            </a:r>
            <a:r>
              <a:rPr lang="de-DE" baseline="0" dirty="0" err="1"/>
              <a:t>give</a:t>
            </a:r>
            <a:r>
              <a:rPr lang="de-DE" baseline="0" dirty="0"/>
              <a:t> </a:t>
            </a:r>
            <a:r>
              <a:rPr lang="de-DE" baseline="0" dirty="0" err="1"/>
              <a:t>you</a:t>
            </a:r>
            <a:r>
              <a:rPr lang="de-DE" baseline="0" dirty="0"/>
              <a:t> a </a:t>
            </a:r>
            <a:r>
              <a:rPr lang="de-DE" baseline="0" dirty="0" err="1"/>
              <a:t>basic</a:t>
            </a:r>
            <a:r>
              <a:rPr lang="de-DE" baseline="0" dirty="0"/>
              <a:t> </a:t>
            </a:r>
            <a:r>
              <a:rPr lang="de-DE" baseline="0" dirty="0" err="1"/>
              <a:t>overview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our</a:t>
            </a:r>
            <a:r>
              <a:rPr lang="de-DE" baseline="0" dirty="0"/>
              <a:t> </a:t>
            </a:r>
            <a:r>
              <a:rPr lang="de-DE" baseline="0" dirty="0" err="1"/>
              <a:t>solutions</a:t>
            </a:r>
            <a:r>
              <a:rPr lang="de-DE" baseline="0" dirty="0"/>
              <a:t>. </a:t>
            </a:r>
            <a:r>
              <a:rPr lang="de-DE" baseline="0" dirty="0" err="1"/>
              <a:t>If</a:t>
            </a:r>
            <a:r>
              <a:rPr lang="de-DE" baseline="0" dirty="0"/>
              <a:t> </a:t>
            </a:r>
            <a:r>
              <a:rPr lang="de-DE" baseline="0" dirty="0" err="1"/>
              <a:t>you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interested</a:t>
            </a:r>
            <a:r>
              <a:rPr lang="de-DE" baseline="0" dirty="0"/>
              <a:t> in </a:t>
            </a:r>
            <a:r>
              <a:rPr lang="de-DE" baseline="0" dirty="0" err="1"/>
              <a:t>further</a:t>
            </a:r>
            <a:r>
              <a:rPr lang="de-DE" baseline="0" dirty="0"/>
              <a:t> </a:t>
            </a:r>
            <a:r>
              <a:rPr lang="de-DE" baseline="0" dirty="0" err="1"/>
              <a:t>details</a:t>
            </a:r>
            <a:r>
              <a:rPr lang="de-DE" baseline="0" dirty="0"/>
              <a:t> </a:t>
            </a:r>
            <a:r>
              <a:rPr lang="de-DE" baseline="0" dirty="0" err="1"/>
              <a:t>please</a:t>
            </a:r>
            <a:r>
              <a:rPr lang="de-DE" baseline="0" dirty="0"/>
              <a:t> </a:t>
            </a:r>
            <a:r>
              <a:rPr lang="de-DE" baseline="0" dirty="0" err="1"/>
              <a:t>have</a:t>
            </a:r>
            <a:r>
              <a:rPr lang="de-DE" baseline="0" dirty="0"/>
              <a:t> a </a:t>
            </a:r>
            <a:r>
              <a:rPr lang="de-DE" baseline="0" dirty="0" err="1"/>
              <a:t>look</a:t>
            </a:r>
            <a:r>
              <a:rPr lang="de-DE" baseline="0" dirty="0"/>
              <a:t> at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paper</a:t>
            </a:r>
            <a:r>
              <a:rPr lang="de-DE" baseline="0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E9D29-CF7E-42CF-BC4C-877F10CDE2C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299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the</a:t>
            </a:r>
            <a:r>
              <a:rPr lang="de-DE" dirty="0"/>
              <a:t> final </a:t>
            </a:r>
            <a:r>
              <a:rPr lang="de-DE" dirty="0" err="1"/>
              <a:t>step</a:t>
            </a:r>
            <a:r>
              <a:rPr lang="de-DE" dirty="0"/>
              <a:t>, a</a:t>
            </a:r>
            <a:r>
              <a:rPr lang="de-DE" baseline="0" dirty="0"/>
              <a:t> </a:t>
            </a:r>
            <a:r>
              <a:rPr lang="de-DE" baseline="0" dirty="0" err="1"/>
              <a:t>balanced</a:t>
            </a:r>
            <a:r>
              <a:rPr lang="de-DE" baseline="0" dirty="0"/>
              <a:t> </a:t>
            </a:r>
            <a:r>
              <a:rPr lang="de-DE" baseline="0" dirty="0" err="1"/>
              <a:t>layout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determined</a:t>
            </a:r>
            <a:r>
              <a:rPr lang="de-DE" baseline="0" dirty="0"/>
              <a:t>.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Actually</a:t>
            </a:r>
            <a:r>
              <a:rPr lang="de-DE" dirty="0"/>
              <a:t>,</a:t>
            </a:r>
            <a:r>
              <a:rPr lang="de-DE" baseline="0" dirty="0"/>
              <a:t> _</a:t>
            </a:r>
            <a:r>
              <a:rPr lang="de-DE" baseline="0" dirty="0" err="1"/>
              <a:t>four</a:t>
            </a:r>
            <a:r>
              <a:rPr lang="de-DE" baseline="0" dirty="0"/>
              <a:t>_ </a:t>
            </a:r>
            <a:r>
              <a:rPr lang="de-DE" baseline="0" dirty="0" err="1"/>
              <a:t>layouts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calculated</a:t>
            </a:r>
            <a:r>
              <a:rPr lang="de-DE" baseline="0" dirty="0"/>
              <a:t> </a:t>
            </a:r>
            <a:r>
              <a:rPr lang="de-DE" baseline="0" dirty="0" err="1"/>
              <a:t>which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biased</a:t>
            </a:r>
            <a:r>
              <a:rPr lang="de-DE" baseline="0" dirty="0"/>
              <a:t> </a:t>
            </a:r>
            <a:r>
              <a:rPr lang="de-DE" baseline="0" dirty="0" err="1"/>
              <a:t>into</a:t>
            </a:r>
            <a:r>
              <a:rPr lang="de-DE" baseline="0" dirty="0"/>
              <a:t> </a:t>
            </a:r>
            <a:r>
              <a:rPr lang="de-DE" baseline="0" dirty="0" err="1"/>
              <a:t>one</a:t>
            </a:r>
            <a:r>
              <a:rPr lang="de-DE" baseline="0" dirty="0"/>
              <a:t> </a:t>
            </a:r>
            <a:r>
              <a:rPr lang="de-DE" baseline="0" dirty="0" err="1"/>
              <a:t>direction</a:t>
            </a:r>
            <a:r>
              <a:rPr lang="de-DE" baseline="0" dirty="0"/>
              <a:t> … </a:t>
            </a:r>
            <a:endParaRPr lang="de-DE" dirty="0"/>
          </a:p>
          <a:p>
            <a:endParaRPr lang="de-DE" dirty="0"/>
          </a:p>
          <a:p>
            <a:r>
              <a:rPr lang="de-DE" baseline="0" dirty="0"/>
              <a:t>… </a:t>
            </a:r>
            <a:r>
              <a:rPr lang="de-DE" baseline="0" dirty="0" err="1"/>
              <a:t>these</a:t>
            </a:r>
            <a:r>
              <a:rPr lang="de-DE" dirty="0"/>
              <a:t> </a:t>
            </a:r>
            <a:r>
              <a:rPr lang="de-DE" dirty="0" err="1"/>
              <a:t>four</a:t>
            </a:r>
            <a:r>
              <a:rPr lang="de-DE" dirty="0"/>
              <a:t> </a:t>
            </a:r>
            <a:r>
              <a:rPr lang="de-DE" dirty="0" err="1"/>
              <a:t>biased</a:t>
            </a:r>
            <a:r>
              <a:rPr lang="de-DE" baseline="0" dirty="0"/>
              <a:t> </a:t>
            </a:r>
            <a:r>
              <a:rPr lang="de-DE" baseline="0" dirty="0" err="1"/>
              <a:t>layouts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combined</a:t>
            </a:r>
            <a:r>
              <a:rPr lang="de-DE" baseline="0" dirty="0"/>
              <a:t> </a:t>
            </a:r>
            <a:r>
              <a:rPr lang="de-DE" baseline="0" dirty="0" err="1"/>
              <a:t>into</a:t>
            </a:r>
            <a:r>
              <a:rPr lang="de-DE" baseline="0" dirty="0"/>
              <a:t> </a:t>
            </a:r>
            <a:r>
              <a:rPr lang="de-DE" baseline="0" dirty="0" err="1"/>
              <a:t>one</a:t>
            </a:r>
            <a:r>
              <a:rPr lang="de-DE" baseline="0" dirty="0"/>
              <a:t> </a:t>
            </a:r>
            <a:r>
              <a:rPr lang="de-DE" baseline="0" dirty="0" err="1"/>
              <a:t>balanced</a:t>
            </a:r>
            <a:r>
              <a:rPr lang="de-DE" baseline="0" dirty="0"/>
              <a:t> </a:t>
            </a:r>
            <a:r>
              <a:rPr lang="de-DE" baseline="0" dirty="0" err="1"/>
              <a:t>layout</a:t>
            </a:r>
            <a:r>
              <a:rPr lang="de-DE" baseline="0" dirty="0"/>
              <a:t>.</a:t>
            </a:r>
          </a:p>
          <a:p>
            <a:endParaRPr lang="de-DE" baseline="0" dirty="0"/>
          </a:p>
          <a:p>
            <a:endParaRPr lang="de-DE" baseline="0" dirty="0"/>
          </a:p>
          <a:p>
            <a:r>
              <a:rPr lang="de-DE" baseline="0" dirty="0"/>
              <a:t>I </a:t>
            </a:r>
            <a:r>
              <a:rPr lang="de-DE" baseline="0" dirty="0" err="1"/>
              <a:t>would</a:t>
            </a:r>
            <a:r>
              <a:rPr lang="de-DE" baseline="0" dirty="0"/>
              <a:t> like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note</a:t>
            </a:r>
            <a:r>
              <a:rPr lang="de-DE" baseline="0" dirty="0"/>
              <a:t> </a:t>
            </a:r>
            <a:r>
              <a:rPr lang="de-DE" baseline="0" dirty="0" err="1"/>
              <a:t>however</a:t>
            </a:r>
            <a:r>
              <a:rPr lang="de-DE" baseline="0" dirty="0"/>
              <a:t>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with</a:t>
            </a:r>
            <a:r>
              <a:rPr lang="de-DE" baseline="0" dirty="0"/>
              <a:t> </a:t>
            </a:r>
            <a:r>
              <a:rPr lang="de-DE" baseline="0" dirty="0" err="1"/>
              <a:t>orthogonally</a:t>
            </a:r>
            <a:r>
              <a:rPr lang="de-DE" baseline="0" dirty="0"/>
              <a:t> </a:t>
            </a:r>
            <a:r>
              <a:rPr lang="de-DE" baseline="0" dirty="0" err="1"/>
              <a:t>routed</a:t>
            </a:r>
            <a:r>
              <a:rPr lang="de-DE" baseline="0" dirty="0"/>
              <a:t> </a:t>
            </a:r>
            <a:r>
              <a:rPr lang="de-DE" baseline="0" dirty="0" err="1"/>
              <a:t>edges</a:t>
            </a:r>
            <a:r>
              <a:rPr lang="de-DE" baseline="0" dirty="0"/>
              <a:t>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get</a:t>
            </a:r>
            <a:r>
              <a:rPr lang="de-DE" baseline="0" dirty="0"/>
              <a:t> </a:t>
            </a:r>
            <a:r>
              <a:rPr lang="de-DE" baseline="0" dirty="0" err="1"/>
              <a:t>four</a:t>
            </a:r>
            <a:r>
              <a:rPr lang="de-DE" baseline="0" dirty="0"/>
              <a:t> </a:t>
            </a:r>
            <a:r>
              <a:rPr lang="de-DE" baseline="0" dirty="0" err="1"/>
              <a:t>bendpoints</a:t>
            </a:r>
            <a:r>
              <a:rPr lang="de-DE" baseline="0" dirty="0"/>
              <a:t> </a:t>
            </a:r>
            <a:r>
              <a:rPr lang="de-DE" baseline="0" dirty="0" err="1"/>
              <a:t>here</a:t>
            </a:r>
            <a:r>
              <a:rPr lang="de-DE" baseline="0" dirty="0"/>
              <a:t>. </a:t>
            </a:r>
          </a:p>
          <a:p>
            <a:r>
              <a:rPr lang="de-DE" baseline="0" dirty="0" err="1"/>
              <a:t>Whereas</a:t>
            </a:r>
            <a:r>
              <a:rPr lang="de-DE" baseline="0" dirty="0"/>
              <a:t> </a:t>
            </a:r>
            <a:r>
              <a:rPr lang="de-DE" baseline="0" dirty="0" err="1"/>
              <a:t>when</a:t>
            </a:r>
            <a:r>
              <a:rPr lang="de-DE" baseline="0" dirty="0"/>
              <a:t>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chose</a:t>
            </a:r>
            <a:r>
              <a:rPr lang="de-DE" baseline="0" dirty="0"/>
              <a:t> </a:t>
            </a:r>
            <a:r>
              <a:rPr lang="de-DE" baseline="0" dirty="0" err="1"/>
              <a:t>one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biased</a:t>
            </a:r>
            <a:r>
              <a:rPr lang="de-DE" baseline="0" dirty="0"/>
              <a:t> </a:t>
            </a:r>
            <a:r>
              <a:rPr lang="de-DE" baseline="0" dirty="0" err="1"/>
              <a:t>layouts</a:t>
            </a:r>
            <a:r>
              <a:rPr lang="de-DE" baseline="0" dirty="0"/>
              <a:t>,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get</a:t>
            </a:r>
            <a:r>
              <a:rPr lang="de-DE" baseline="0" dirty="0"/>
              <a:t> </a:t>
            </a:r>
            <a:r>
              <a:rPr lang="de-DE" baseline="0" dirty="0" err="1"/>
              <a:t>only</a:t>
            </a:r>
            <a:r>
              <a:rPr lang="de-DE" baseline="0" dirty="0"/>
              <a:t> </a:t>
            </a:r>
            <a:r>
              <a:rPr lang="de-DE" baseline="0" dirty="0" err="1"/>
              <a:t>two</a:t>
            </a:r>
            <a:r>
              <a:rPr lang="de-DE" baseline="0" dirty="0"/>
              <a:t>. </a:t>
            </a:r>
          </a:p>
          <a:p>
            <a:endParaRPr lang="de-DE" baseline="0" dirty="0"/>
          </a:p>
          <a:p>
            <a:r>
              <a:rPr lang="de-DE" baseline="0" dirty="0">
                <a:sym typeface="Wingdings" panose="05000000000000000000" pitchFamily="2" charset="2"/>
              </a:rPr>
              <a:t> </a:t>
            </a:r>
            <a:r>
              <a:rPr lang="de-DE" baseline="0" dirty="0" err="1">
                <a:sym typeface="Wingdings" panose="05000000000000000000" pitchFamily="2" charset="2"/>
              </a:rPr>
              <a:t>Balancing</a:t>
            </a:r>
            <a:r>
              <a:rPr lang="de-DE" baseline="0" dirty="0">
                <a:sym typeface="Wingdings" panose="05000000000000000000" pitchFamily="2" charset="2"/>
              </a:rPr>
              <a:t> optional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E9D29-CF7E-42CF-BC4C-877F10CDE2C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8835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cope</a:t>
            </a:r>
            <a:r>
              <a:rPr lang="de-DE" baseline="0" dirty="0"/>
              <a:t> </a:t>
            </a:r>
            <a:r>
              <a:rPr lang="de-DE" baseline="0" dirty="0" err="1"/>
              <a:t>with</a:t>
            </a:r>
            <a:r>
              <a:rPr lang="de-DE" baseline="0" dirty="0"/>
              <a:t> </a:t>
            </a:r>
            <a:r>
              <a:rPr lang="de-DE" baseline="0" dirty="0" err="1"/>
              <a:t>ports</a:t>
            </a:r>
            <a:r>
              <a:rPr lang="de-DE" baseline="0" dirty="0"/>
              <a:t>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edges</a:t>
            </a:r>
            <a:r>
              <a:rPr lang="de-DE" baseline="0" dirty="0"/>
              <a:t> </a:t>
            </a:r>
            <a:r>
              <a:rPr lang="de-DE" baseline="0" dirty="0" err="1"/>
              <a:t>being</a:t>
            </a:r>
            <a:r>
              <a:rPr lang="de-DE" baseline="0" dirty="0"/>
              <a:t> non-</a:t>
            </a:r>
            <a:r>
              <a:rPr lang="de-DE" baseline="0" dirty="0" err="1"/>
              <a:t>straight</a:t>
            </a:r>
            <a:r>
              <a:rPr lang="de-DE" baseline="0" dirty="0"/>
              <a:t>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introduced</a:t>
            </a:r>
            <a:r>
              <a:rPr lang="de-DE" baseline="0" dirty="0"/>
              <a:t> a </a:t>
            </a:r>
            <a:r>
              <a:rPr lang="de-DE" baseline="0" dirty="0" err="1"/>
              <a:t>new</a:t>
            </a:r>
            <a:r>
              <a:rPr lang="de-DE" baseline="0" dirty="0"/>
              <a:t> </a:t>
            </a:r>
            <a:r>
              <a:rPr lang="de-DE" baseline="0" dirty="0" err="1"/>
              <a:t>step</a:t>
            </a:r>
            <a:r>
              <a:rPr lang="de-DE" baseline="0" dirty="0"/>
              <a:t>, </a:t>
            </a:r>
            <a:r>
              <a:rPr lang="de-DE" baseline="0" dirty="0" err="1"/>
              <a:t>which</a:t>
            </a:r>
            <a:r>
              <a:rPr lang="de-DE" baseline="0" dirty="0"/>
              <a:t>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call</a:t>
            </a:r>
            <a:r>
              <a:rPr lang="de-DE" baseline="0" dirty="0"/>
              <a:t> </a:t>
            </a:r>
            <a:r>
              <a:rPr lang="de-DE" baseline="0" dirty="0" err="1"/>
              <a:t>inner</a:t>
            </a:r>
            <a:r>
              <a:rPr lang="de-DE" baseline="0" dirty="0"/>
              <a:t> </a:t>
            </a:r>
            <a:r>
              <a:rPr lang="de-DE" baseline="0" dirty="0" err="1"/>
              <a:t>shift</a:t>
            </a:r>
            <a:r>
              <a:rPr lang="de-DE" baseline="0" dirty="0"/>
              <a:t>. </a:t>
            </a:r>
          </a:p>
          <a:p>
            <a:endParaRPr lang="de-DE" baseline="0" dirty="0"/>
          </a:p>
          <a:p>
            <a:r>
              <a:rPr lang="de-DE" baseline="0" dirty="0" err="1"/>
              <a:t>It</a:t>
            </a:r>
            <a:r>
              <a:rPr lang="de-DE" baseline="0" dirty="0"/>
              <a:t> </a:t>
            </a:r>
            <a:r>
              <a:rPr lang="de-DE" baseline="0" dirty="0" err="1"/>
              <a:t>runs</a:t>
            </a:r>
            <a:r>
              <a:rPr lang="de-DE" baseline="0" dirty="0"/>
              <a:t> after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alignment</a:t>
            </a:r>
            <a:r>
              <a:rPr lang="de-DE" baseline="0" dirty="0"/>
              <a:t> </a:t>
            </a:r>
            <a:r>
              <a:rPr lang="de-DE" baseline="0" dirty="0" err="1"/>
              <a:t>step</a:t>
            </a:r>
            <a:r>
              <a:rPr lang="de-DE" baseline="0" dirty="0"/>
              <a:t>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calculates</a:t>
            </a:r>
            <a:r>
              <a:rPr lang="de-DE" baseline="0" dirty="0"/>
              <a:t> </a:t>
            </a:r>
            <a:r>
              <a:rPr lang="de-DE" baseline="0" dirty="0" err="1"/>
              <a:t>offsets</a:t>
            </a:r>
            <a:r>
              <a:rPr lang="de-DE" baseline="0" dirty="0"/>
              <a:t> </a:t>
            </a:r>
            <a:r>
              <a:rPr lang="de-DE" baseline="0" dirty="0" err="1"/>
              <a:t>for</a:t>
            </a:r>
            <a:r>
              <a:rPr lang="de-DE" baseline="0" dirty="0"/>
              <a:t> </a:t>
            </a:r>
            <a:r>
              <a:rPr lang="de-DE" baseline="0" dirty="0" err="1"/>
              <a:t>nodes</a:t>
            </a:r>
            <a:r>
              <a:rPr lang="de-DE" baseline="0" dirty="0"/>
              <a:t> </a:t>
            </a:r>
            <a:r>
              <a:rPr lang="de-DE" baseline="0" dirty="0" err="1"/>
              <a:t>within</a:t>
            </a:r>
            <a:r>
              <a:rPr lang="de-DE" baseline="0" dirty="0"/>
              <a:t> </a:t>
            </a:r>
            <a:r>
              <a:rPr lang="de-DE" baseline="0" dirty="0" err="1"/>
              <a:t>blocks</a:t>
            </a:r>
            <a:r>
              <a:rPr lang="de-DE" baseline="0" dirty="0"/>
              <a:t>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correlate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port</a:t>
            </a:r>
            <a:r>
              <a:rPr lang="de-DE" baseline="0" dirty="0"/>
              <a:t> </a:t>
            </a:r>
            <a:r>
              <a:rPr lang="de-DE" baseline="0" dirty="0" err="1"/>
              <a:t>positions</a:t>
            </a:r>
            <a:r>
              <a:rPr lang="de-DE" baseline="0" dirty="0"/>
              <a:t>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E9D29-CF7E-42CF-BC4C-877F10CDE2C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5604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Second, </a:t>
            </a:r>
            <a:r>
              <a:rPr lang="de-DE" dirty="0" err="1"/>
              <a:t>instead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a global</a:t>
            </a:r>
            <a:r>
              <a:rPr lang="de-DE" baseline="0" dirty="0"/>
              <a:t> </a:t>
            </a:r>
            <a:r>
              <a:rPr lang="de-DE" baseline="0" dirty="0" err="1"/>
              <a:t>separation</a:t>
            </a:r>
            <a:r>
              <a:rPr lang="de-DE" baseline="0" dirty="0"/>
              <a:t> </a:t>
            </a:r>
            <a:r>
              <a:rPr lang="de-DE" baseline="0" dirty="0" err="1"/>
              <a:t>value</a:t>
            </a:r>
            <a:r>
              <a:rPr lang="de-DE" baseline="0" dirty="0"/>
              <a:t>,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allow</a:t>
            </a:r>
            <a:r>
              <a:rPr lang="de-DE" baseline="0" dirty="0"/>
              <a:t> </a:t>
            </a:r>
            <a:r>
              <a:rPr lang="de-DE" baseline="0" dirty="0" err="1"/>
              <a:t>blocks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interleave</a:t>
            </a:r>
            <a:r>
              <a:rPr lang="de-DE" baseline="0" dirty="0"/>
              <a:t>. </a:t>
            </a:r>
          </a:p>
          <a:p>
            <a:endParaRPr lang="de-DE" baseline="0" dirty="0"/>
          </a:p>
          <a:p>
            <a:r>
              <a:rPr lang="de-DE" baseline="0" dirty="0"/>
              <a:t>In </a:t>
            </a:r>
            <a:r>
              <a:rPr lang="de-DE" baseline="0" dirty="0" err="1"/>
              <a:t>other</a:t>
            </a:r>
            <a:r>
              <a:rPr lang="de-DE" baseline="0" dirty="0"/>
              <a:t> </a:t>
            </a:r>
            <a:r>
              <a:rPr lang="de-DE" baseline="0" dirty="0" err="1"/>
              <a:t>words</a:t>
            </a:r>
            <a:r>
              <a:rPr lang="de-DE" baseline="0" dirty="0"/>
              <a:t>, </a:t>
            </a:r>
            <a:r>
              <a:rPr lang="de-DE" baseline="0" dirty="0" err="1"/>
              <a:t>we</a:t>
            </a:r>
            <a:r>
              <a:rPr lang="de-DE" baseline="0" dirty="0"/>
              <a:t> do not </a:t>
            </a:r>
            <a:r>
              <a:rPr lang="de-DE" baseline="0" dirty="0" err="1"/>
              <a:t>use</a:t>
            </a:r>
            <a:r>
              <a:rPr lang="de-DE" baseline="0" dirty="0"/>
              <a:t> </a:t>
            </a:r>
            <a:r>
              <a:rPr lang="de-DE" baseline="0" dirty="0" err="1"/>
              <a:t>their</a:t>
            </a:r>
            <a:r>
              <a:rPr lang="de-DE" baseline="0" dirty="0"/>
              <a:t> </a:t>
            </a:r>
            <a:r>
              <a:rPr lang="de-DE" baseline="0" dirty="0" err="1"/>
              <a:t>bounding</a:t>
            </a:r>
            <a:r>
              <a:rPr lang="de-DE" baseline="0" dirty="0"/>
              <a:t> </a:t>
            </a:r>
            <a:r>
              <a:rPr lang="de-DE" baseline="0" dirty="0" err="1"/>
              <a:t>boxes</a:t>
            </a:r>
            <a:r>
              <a:rPr lang="de-DE" baseline="0" dirty="0"/>
              <a:t>, but </a:t>
            </a:r>
            <a:r>
              <a:rPr lang="de-DE" baseline="0" dirty="0" err="1"/>
              <a:t>some</a:t>
            </a:r>
            <a:r>
              <a:rPr lang="de-DE" baseline="0" dirty="0"/>
              <a:t> </a:t>
            </a:r>
            <a:r>
              <a:rPr lang="de-DE" baseline="0" dirty="0" err="1"/>
              <a:t>kind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rectangular</a:t>
            </a:r>
            <a:r>
              <a:rPr lang="de-DE" baseline="0" dirty="0"/>
              <a:t> </a:t>
            </a:r>
            <a:r>
              <a:rPr lang="de-DE" baseline="0" dirty="0" err="1"/>
              <a:t>hull</a:t>
            </a:r>
            <a:r>
              <a:rPr lang="de-DE" baseline="0" dirty="0"/>
              <a:t>. </a:t>
            </a:r>
          </a:p>
          <a:p>
            <a:endParaRPr lang="de-DE" baseline="0" dirty="0"/>
          </a:p>
          <a:p>
            <a:r>
              <a:rPr lang="de-DE" baseline="0" dirty="0"/>
              <a:t>So, </a:t>
            </a:r>
            <a:r>
              <a:rPr lang="de-DE" baseline="0" dirty="0" err="1"/>
              <a:t>during</a:t>
            </a:r>
            <a:r>
              <a:rPr lang="de-DE" baseline="0" dirty="0"/>
              <a:t> </a:t>
            </a:r>
            <a:r>
              <a:rPr lang="de-DE" baseline="0" dirty="0" err="1"/>
              <a:t>compaction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inner</a:t>
            </a:r>
            <a:r>
              <a:rPr lang="de-DE" baseline="0" dirty="0"/>
              <a:t> </a:t>
            </a:r>
            <a:r>
              <a:rPr lang="de-DE" baseline="0" dirty="0" err="1"/>
              <a:t>shift</a:t>
            </a:r>
            <a:r>
              <a:rPr lang="de-DE" baseline="0" dirty="0"/>
              <a:t>,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size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a </a:t>
            </a:r>
            <a:r>
              <a:rPr lang="de-DE" baseline="0" dirty="0" err="1"/>
              <a:t>node</a:t>
            </a:r>
            <a:r>
              <a:rPr lang="de-DE" baseline="0" dirty="0"/>
              <a:t>,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further</a:t>
            </a:r>
            <a:r>
              <a:rPr lang="de-DE" baseline="0" dirty="0"/>
              <a:t> </a:t>
            </a:r>
            <a:r>
              <a:rPr lang="de-DE" baseline="0" dirty="0" err="1"/>
              <a:t>information</a:t>
            </a:r>
            <a:r>
              <a:rPr lang="de-DE" baseline="0" dirty="0"/>
              <a:t> such </a:t>
            </a:r>
            <a:r>
              <a:rPr lang="de-DE" baseline="0" dirty="0" err="1"/>
              <a:t>as</a:t>
            </a:r>
            <a:r>
              <a:rPr lang="de-DE" baseline="0" dirty="0"/>
              <a:t> </a:t>
            </a:r>
            <a:r>
              <a:rPr lang="de-DE" baseline="0" dirty="0" err="1"/>
              <a:t>margins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used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determine</a:t>
            </a:r>
            <a:r>
              <a:rPr lang="de-DE" baseline="0" dirty="0"/>
              <a:t> </a:t>
            </a:r>
            <a:r>
              <a:rPr lang="de-DE" baseline="0" dirty="0" err="1"/>
              <a:t>coordinates</a:t>
            </a:r>
            <a:r>
              <a:rPr lang="de-DE" baseline="0" dirty="0"/>
              <a:t>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E9D29-CF7E-42CF-BC4C-877F10CDE2C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5752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So this would be a minimal example illustration of my previous point.</a:t>
            </a:r>
          </a:p>
          <a:p>
            <a:endParaRPr lang="de-DE" dirty="0"/>
          </a:p>
          <a:p>
            <a:r>
              <a:rPr lang="de-DE" dirty="0" err="1"/>
              <a:t>One</a:t>
            </a:r>
            <a:r>
              <a:rPr lang="de-DE" baseline="0" dirty="0"/>
              <a:t> </a:t>
            </a:r>
            <a:r>
              <a:rPr lang="de-DE" baseline="0" dirty="0" err="1"/>
              <a:t>can</a:t>
            </a:r>
            <a:r>
              <a:rPr lang="de-DE" baseline="0" dirty="0"/>
              <a:t> </a:t>
            </a:r>
            <a:r>
              <a:rPr lang="de-DE" baseline="0" dirty="0" err="1"/>
              <a:t>observe</a:t>
            </a:r>
            <a:r>
              <a:rPr lang="de-DE" baseline="0" dirty="0"/>
              <a:t> </a:t>
            </a:r>
            <a:r>
              <a:rPr lang="de-DE" baseline="0" dirty="0" err="1"/>
              <a:t>here</a:t>
            </a:r>
            <a:r>
              <a:rPr lang="de-DE" baseline="0" dirty="0"/>
              <a:t>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this</a:t>
            </a:r>
            <a:r>
              <a:rPr lang="de-DE" baseline="0" dirty="0"/>
              <a:t> </a:t>
            </a:r>
            <a:r>
              <a:rPr lang="de-DE" baseline="0" dirty="0" err="1"/>
              <a:t>edge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not </a:t>
            </a:r>
            <a:r>
              <a:rPr lang="de-DE" baseline="0" dirty="0" err="1"/>
              <a:t>straight</a:t>
            </a:r>
            <a:r>
              <a:rPr lang="de-DE" baseline="0" dirty="0"/>
              <a:t> </a:t>
            </a:r>
            <a:r>
              <a:rPr lang="de-DE" baseline="0" dirty="0" err="1"/>
              <a:t>because</a:t>
            </a:r>
            <a:r>
              <a:rPr lang="de-DE" baseline="0" dirty="0"/>
              <a:t>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compacted</a:t>
            </a:r>
            <a:r>
              <a:rPr lang="de-DE" baseline="0" dirty="0"/>
              <a:t> </a:t>
            </a:r>
            <a:r>
              <a:rPr lang="de-DE" baseline="0" dirty="0" err="1"/>
              <a:t>everything</a:t>
            </a:r>
            <a:r>
              <a:rPr lang="de-DE" baseline="0" dirty="0"/>
              <a:t> </a:t>
            </a:r>
            <a:r>
              <a:rPr lang="de-DE" baseline="0" dirty="0" err="1"/>
              <a:t>kind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too</a:t>
            </a:r>
            <a:r>
              <a:rPr lang="de-DE" baseline="0" dirty="0"/>
              <a:t> </a:t>
            </a:r>
            <a:r>
              <a:rPr lang="de-DE" baseline="0" dirty="0" err="1"/>
              <a:t>much</a:t>
            </a:r>
            <a:r>
              <a:rPr lang="de-DE" baseline="0" dirty="0"/>
              <a:t>. </a:t>
            </a:r>
          </a:p>
          <a:p>
            <a:endParaRPr lang="de-DE" baseline="0" dirty="0"/>
          </a:p>
          <a:p>
            <a:r>
              <a:rPr lang="de-DE" baseline="0" dirty="0"/>
              <a:t>So </a:t>
            </a:r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added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possibility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calculate</a:t>
            </a:r>
            <a:r>
              <a:rPr lang="de-DE" baseline="0" dirty="0"/>
              <a:t> a </a:t>
            </a:r>
            <a:r>
              <a:rPr lang="de-DE" baseline="0" dirty="0" err="1"/>
              <a:t>threshold</a:t>
            </a:r>
            <a:r>
              <a:rPr lang="de-DE" baseline="0" dirty="0"/>
              <a:t> </a:t>
            </a:r>
            <a:r>
              <a:rPr lang="de-DE" baseline="0" dirty="0" err="1"/>
              <a:t>value</a:t>
            </a:r>
            <a:r>
              <a:rPr lang="de-DE" baseline="0" dirty="0"/>
              <a:t> </a:t>
            </a:r>
            <a:r>
              <a:rPr lang="de-DE" baseline="0" dirty="0" err="1"/>
              <a:t>based</a:t>
            </a:r>
            <a:r>
              <a:rPr lang="de-DE" baseline="0" dirty="0"/>
              <a:t> on such </a:t>
            </a:r>
            <a:r>
              <a:rPr lang="de-DE" baseline="0" dirty="0" err="1"/>
              <a:t>edges</a:t>
            </a:r>
            <a:r>
              <a:rPr lang="de-DE" baseline="0" dirty="0"/>
              <a:t> …</a:t>
            </a:r>
          </a:p>
          <a:p>
            <a:r>
              <a:rPr lang="de-DE" baseline="0" dirty="0"/>
              <a:t>… such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compaction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only</a:t>
            </a:r>
            <a:r>
              <a:rPr lang="de-DE" baseline="0" dirty="0"/>
              <a:t> </a:t>
            </a:r>
            <a:r>
              <a:rPr lang="de-DE" baseline="0" dirty="0" err="1"/>
              <a:t>allowed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moved</a:t>
            </a:r>
            <a:r>
              <a:rPr lang="de-DE" baseline="0" dirty="0"/>
              <a:t> </a:t>
            </a:r>
            <a:r>
              <a:rPr lang="de-DE" baseline="0" dirty="0" err="1"/>
              <a:t>this</a:t>
            </a:r>
            <a:r>
              <a:rPr lang="de-DE" baseline="0" dirty="0"/>
              <a:t> block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far</a:t>
            </a:r>
            <a:r>
              <a:rPr lang="de-DE" baseline="0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E9D29-CF7E-42CF-BC4C-877F10CDE2C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5249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I'd</a:t>
            </a:r>
            <a:r>
              <a:rPr lang="de-DE" baseline="0" dirty="0"/>
              <a:t> like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close</a:t>
            </a:r>
            <a:r>
              <a:rPr lang="de-DE" baseline="0" dirty="0"/>
              <a:t> </a:t>
            </a:r>
            <a:r>
              <a:rPr lang="de-DE" baseline="0" dirty="0" err="1"/>
              <a:t>with</a:t>
            </a:r>
            <a:r>
              <a:rPr lang="de-DE" baseline="0" dirty="0"/>
              <a:t> an open </a:t>
            </a:r>
            <a:r>
              <a:rPr lang="de-DE" baseline="0" dirty="0" err="1"/>
              <a:t>problem</a:t>
            </a:r>
            <a:r>
              <a:rPr lang="de-DE" baseline="0" dirty="0"/>
              <a:t>.</a:t>
            </a:r>
          </a:p>
          <a:p>
            <a:endParaRPr lang="de-DE" baseline="0" dirty="0"/>
          </a:p>
          <a:p>
            <a:r>
              <a:rPr lang="de-DE" baseline="0" dirty="0" err="1"/>
              <a:t>One</a:t>
            </a:r>
            <a:r>
              <a:rPr lang="de-DE" baseline="0" dirty="0"/>
              <a:t> was </a:t>
            </a:r>
            <a:r>
              <a:rPr lang="de-DE" baseline="0" dirty="0" err="1"/>
              <a:t>already</a:t>
            </a:r>
            <a:r>
              <a:rPr lang="de-DE" baseline="0" dirty="0"/>
              <a:t> </a:t>
            </a:r>
            <a:r>
              <a:rPr lang="de-DE" baseline="0" dirty="0" err="1"/>
              <a:t>mentioned</a:t>
            </a:r>
            <a:r>
              <a:rPr lang="de-DE" baseline="0" dirty="0"/>
              <a:t> </a:t>
            </a:r>
            <a:r>
              <a:rPr lang="de-DE" baseline="0" dirty="0" err="1"/>
              <a:t>by</a:t>
            </a:r>
            <a:r>
              <a:rPr lang="de-DE" baseline="0" dirty="0"/>
              <a:t> BK, </a:t>
            </a:r>
            <a:r>
              <a:rPr lang="de-DE" baseline="0" dirty="0" err="1"/>
              <a:t>straight</a:t>
            </a:r>
            <a:r>
              <a:rPr lang="de-DE" baseline="0" dirty="0"/>
              <a:t> </a:t>
            </a:r>
            <a:r>
              <a:rPr lang="de-DE" baseline="0" dirty="0" err="1"/>
              <a:t>edges</a:t>
            </a:r>
            <a:r>
              <a:rPr lang="de-DE" baseline="0" dirty="0"/>
              <a:t> </a:t>
            </a:r>
            <a:r>
              <a:rPr lang="de-DE" baseline="0" dirty="0" err="1"/>
              <a:t>can</a:t>
            </a:r>
            <a:r>
              <a:rPr lang="de-DE" baseline="0" dirty="0"/>
              <a:t> in </a:t>
            </a:r>
            <a:r>
              <a:rPr lang="de-DE" baseline="0" dirty="0" err="1"/>
              <a:t>unfortunate</a:t>
            </a:r>
            <a:r>
              <a:rPr lang="de-DE" baseline="0" dirty="0"/>
              <a:t> </a:t>
            </a:r>
            <a:r>
              <a:rPr lang="de-DE" baseline="0" dirty="0" err="1"/>
              <a:t>situations</a:t>
            </a:r>
            <a:endParaRPr lang="de-DE" baseline="0" dirty="0"/>
          </a:p>
          <a:p>
            <a:r>
              <a:rPr lang="de-DE" baseline="0" dirty="0" err="1"/>
              <a:t>result</a:t>
            </a:r>
            <a:r>
              <a:rPr lang="de-DE" baseline="0" dirty="0"/>
              <a:t> in a </a:t>
            </a:r>
            <a:r>
              <a:rPr lang="de-DE" baseline="0" dirty="0" err="1"/>
              <a:t>bad</a:t>
            </a:r>
            <a:r>
              <a:rPr lang="de-DE" baseline="0" dirty="0"/>
              <a:t> </a:t>
            </a:r>
            <a:r>
              <a:rPr lang="de-DE" baseline="0" dirty="0" err="1"/>
              <a:t>compactness</a:t>
            </a:r>
            <a:r>
              <a:rPr lang="de-DE" baseline="0" dirty="0"/>
              <a:t>. </a:t>
            </a:r>
          </a:p>
          <a:p>
            <a:endParaRPr lang="de-DE" baseline="0" dirty="0"/>
          </a:p>
          <a:p>
            <a:r>
              <a:rPr lang="de-DE" baseline="0" dirty="0"/>
              <a:t>The same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true</a:t>
            </a:r>
            <a:r>
              <a:rPr lang="de-DE" baseline="0" dirty="0"/>
              <a:t> </a:t>
            </a:r>
            <a:r>
              <a:rPr lang="de-DE" baseline="0" dirty="0" err="1"/>
              <a:t>for</a:t>
            </a:r>
            <a:r>
              <a:rPr lang="de-DE" baseline="0" dirty="0"/>
              <a:t> </a:t>
            </a:r>
            <a:r>
              <a:rPr lang="de-DE" baseline="0" dirty="0" err="1"/>
              <a:t>unfortunate</a:t>
            </a:r>
            <a:r>
              <a:rPr lang="de-DE" baseline="0" dirty="0"/>
              <a:t> </a:t>
            </a:r>
            <a:r>
              <a:rPr lang="de-DE" baseline="0" dirty="0" err="1"/>
              <a:t>port</a:t>
            </a:r>
            <a:r>
              <a:rPr lang="de-DE" baseline="0" dirty="0"/>
              <a:t> </a:t>
            </a:r>
            <a:r>
              <a:rPr lang="de-DE" baseline="0" dirty="0" err="1"/>
              <a:t>positions</a:t>
            </a:r>
            <a:r>
              <a:rPr lang="de-DE" baseline="0" dirty="0"/>
              <a:t>.</a:t>
            </a:r>
          </a:p>
          <a:p>
            <a:endParaRPr lang="de-DE" baseline="0" dirty="0"/>
          </a:p>
          <a:p>
            <a:r>
              <a:rPr lang="de-DE" baseline="0" dirty="0" err="1"/>
              <a:t>We</a:t>
            </a:r>
            <a:r>
              <a:rPr lang="de-DE" baseline="0" dirty="0"/>
              <a:t> </a:t>
            </a:r>
            <a:r>
              <a:rPr lang="de-DE" baseline="0" dirty="0" err="1"/>
              <a:t>believe</a:t>
            </a:r>
            <a:r>
              <a:rPr lang="de-DE" baseline="0" dirty="0"/>
              <a:t>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this</a:t>
            </a:r>
            <a:r>
              <a:rPr lang="de-DE" baseline="0" dirty="0"/>
              <a:t> </a:t>
            </a:r>
            <a:r>
              <a:rPr lang="de-DE" baseline="0" dirty="0" err="1"/>
              <a:t>can</a:t>
            </a:r>
            <a:r>
              <a:rPr lang="de-DE" baseline="0" dirty="0"/>
              <a:t> </a:t>
            </a:r>
            <a:r>
              <a:rPr lang="de-DE" baseline="0" dirty="0" err="1"/>
              <a:t>be</a:t>
            </a:r>
            <a:r>
              <a:rPr lang="de-DE" baseline="0" dirty="0"/>
              <a:t> </a:t>
            </a:r>
            <a:r>
              <a:rPr lang="de-DE" baseline="0" dirty="0" err="1"/>
              <a:t>takled</a:t>
            </a:r>
            <a:r>
              <a:rPr lang="de-DE" baseline="0" dirty="0"/>
              <a:t> </a:t>
            </a:r>
            <a:r>
              <a:rPr lang="de-DE" baseline="0" dirty="0" err="1"/>
              <a:t>by</a:t>
            </a:r>
            <a:r>
              <a:rPr lang="de-DE" baseline="0" dirty="0"/>
              <a:t> </a:t>
            </a:r>
            <a:r>
              <a:rPr lang="de-DE" baseline="0" dirty="0" err="1"/>
              <a:t>drawing</a:t>
            </a:r>
            <a:r>
              <a:rPr lang="de-DE" baseline="0" dirty="0"/>
              <a:t> a </a:t>
            </a:r>
            <a:r>
              <a:rPr lang="de-DE" baseline="0" dirty="0" err="1"/>
              <a:t>small</a:t>
            </a:r>
            <a:r>
              <a:rPr lang="de-DE" baseline="0" dirty="0"/>
              <a:t> </a:t>
            </a:r>
            <a:r>
              <a:rPr lang="de-DE" baseline="0" dirty="0" err="1"/>
              <a:t>set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</a:p>
          <a:p>
            <a:r>
              <a:rPr lang="de-DE" baseline="0" dirty="0" err="1"/>
              <a:t>Edges</a:t>
            </a:r>
            <a:r>
              <a:rPr lang="de-DE" baseline="0" dirty="0"/>
              <a:t> non </a:t>
            </a:r>
            <a:r>
              <a:rPr lang="de-DE" baseline="0" dirty="0" err="1"/>
              <a:t>straight</a:t>
            </a:r>
            <a:r>
              <a:rPr lang="de-DE" baseline="0" dirty="0"/>
              <a:t>. </a:t>
            </a:r>
          </a:p>
          <a:p>
            <a:r>
              <a:rPr lang="de-DE" baseline="0" dirty="0"/>
              <a:t>In </a:t>
            </a:r>
            <a:r>
              <a:rPr lang="de-DE" baseline="0" dirty="0" err="1"/>
              <a:t>these</a:t>
            </a:r>
            <a:r>
              <a:rPr lang="de-DE" baseline="0" dirty="0"/>
              <a:t> </a:t>
            </a:r>
            <a:r>
              <a:rPr lang="de-DE" baseline="0" dirty="0" err="1"/>
              <a:t>examples</a:t>
            </a:r>
            <a:r>
              <a:rPr lang="de-DE" baseline="0" dirty="0"/>
              <a:t> </a:t>
            </a:r>
            <a:r>
              <a:rPr lang="de-DE" baseline="0" dirty="0" err="1"/>
              <a:t>these</a:t>
            </a:r>
            <a:r>
              <a:rPr lang="de-DE" baseline="0" dirty="0"/>
              <a:t> </a:t>
            </a:r>
            <a:r>
              <a:rPr lang="de-DE" baseline="0" dirty="0" err="1"/>
              <a:t>two</a:t>
            </a:r>
            <a:r>
              <a:rPr lang="de-DE" baseline="0" dirty="0"/>
              <a:t> </a:t>
            </a:r>
            <a:r>
              <a:rPr lang="de-DE" baseline="0" dirty="0" err="1"/>
              <a:t>edges</a:t>
            </a:r>
            <a:r>
              <a:rPr lang="de-DE" baseline="0" dirty="0"/>
              <a:t>. </a:t>
            </a:r>
          </a:p>
          <a:p>
            <a:endParaRPr lang="de-DE" baseline="0" dirty="0"/>
          </a:p>
          <a:p>
            <a:r>
              <a:rPr lang="de-DE" baseline="0" dirty="0"/>
              <a:t>The </a:t>
            </a:r>
            <a:r>
              <a:rPr lang="de-DE" baseline="0" dirty="0" err="1"/>
              <a:t>question</a:t>
            </a:r>
            <a:r>
              <a:rPr lang="de-DE" baseline="0" dirty="0"/>
              <a:t>, </a:t>
            </a:r>
            <a:r>
              <a:rPr lang="de-DE" baseline="0" dirty="0" err="1"/>
              <a:t>however</a:t>
            </a:r>
            <a:r>
              <a:rPr lang="de-DE" baseline="0" dirty="0"/>
              <a:t>,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how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find such </a:t>
            </a:r>
            <a:r>
              <a:rPr lang="de-DE" baseline="0" dirty="0" err="1"/>
              <a:t>edges</a:t>
            </a:r>
            <a:r>
              <a:rPr lang="de-DE" baseline="0" dirty="0"/>
              <a:t>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E9D29-CF7E-42CF-BC4C-877F10CDE2C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1579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Sugiyama,</a:t>
            </a:r>
            <a:r>
              <a:rPr lang="de-DE" baseline="0" dirty="0"/>
              <a:t> Tagawa, Toda 1981</a:t>
            </a:r>
          </a:p>
          <a:p>
            <a:endParaRPr lang="de-DE" baseline="0" dirty="0"/>
          </a:p>
          <a:p>
            <a:r>
              <a:rPr lang="de-DE" baseline="0" dirty="0"/>
              <a:t>Before I come to the pecularities of data flow diagram a reminder of the layer-based approach.</a:t>
            </a:r>
          </a:p>
          <a:p>
            <a:endParaRPr lang="de-D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C5CE-222C-4659-9A99-B99FC42AF6E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758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Sugiyama,</a:t>
            </a:r>
            <a:r>
              <a:rPr lang="de-DE" baseline="0" dirty="0"/>
              <a:t> Tagawa, Toda 1981</a:t>
            </a:r>
          </a:p>
          <a:p>
            <a:endParaRPr lang="de-DE" baseline="0" dirty="0"/>
          </a:p>
          <a:p>
            <a:r>
              <a:rPr lang="de-DE" baseline="0" dirty="0"/>
              <a:t>Before I come to the pecularities of data flow diagram a reminder of the layer-based approach.</a:t>
            </a:r>
          </a:p>
          <a:p>
            <a:endParaRPr lang="de-D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C5CE-222C-4659-9A99-B99FC42AF6E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859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Sugiyama,</a:t>
            </a:r>
            <a:r>
              <a:rPr lang="de-DE" baseline="0" dirty="0"/>
              <a:t> Tagawa, Toda 1981</a:t>
            </a:r>
          </a:p>
          <a:p>
            <a:endParaRPr lang="de-DE" baseline="0" dirty="0"/>
          </a:p>
          <a:p>
            <a:r>
              <a:rPr lang="de-DE" baseline="0" dirty="0"/>
              <a:t>Before I come to the pecularities of data flow diagram a reminder of the layer-based approach.</a:t>
            </a:r>
          </a:p>
          <a:p>
            <a:endParaRPr lang="de-D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C5CE-222C-4659-9A99-B99FC42AF6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/>
              <a:t>FS04: </a:t>
            </a:r>
          </a:p>
          <a:p>
            <a:pPr marL="171450" indent="-171450">
              <a:buFontTx/>
              <a:buChar char="-"/>
            </a:pPr>
            <a:r>
              <a:rPr lang="de-DE" dirty="0"/>
              <a:t>Layering algorithm that splits</a:t>
            </a:r>
            <a:r>
              <a:rPr lang="de-DE" baseline="0" dirty="0"/>
              <a:t> the nodes during layering</a:t>
            </a:r>
          </a:p>
          <a:p>
            <a:pPr marL="171450" indent="-171450">
              <a:buFontTx/>
              <a:buChar char="-"/>
            </a:pPr>
            <a:r>
              <a:rPr lang="de-DE" baseline="0" dirty="0"/>
              <a:t>A parameter gives flexibility in how compact the layout may get</a:t>
            </a:r>
          </a:p>
          <a:p>
            <a:pPr marL="171450" indent="-171450">
              <a:buFontTx/>
              <a:buChar char="-"/>
            </a:pPr>
            <a:r>
              <a:rPr lang="de-DE" baseline="0" dirty="0"/>
              <a:t>Show that there are settings where node/edge crossings cannot be prevented</a:t>
            </a:r>
          </a:p>
          <a:p>
            <a:endParaRPr lang="de-DE" dirty="0"/>
          </a:p>
          <a:p>
            <a:r>
              <a:rPr lang="de-DE" dirty="0"/>
              <a:t>Implications on following phases!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C5CE-222C-4659-9A99-B99FC42AF6E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777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When splitting large nodes,</a:t>
            </a:r>
            <a:r>
              <a:rPr lang="de-DE" baseline="0" dirty="0"/>
              <a:t> node edge crossings can happen since the crossing minimization/edge routing is allowed to use the space between two layers for edges. 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76925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Constraints</a:t>
            </a:r>
            <a:r>
              <a:rPr lang="de-DE" dirty="0"/>
              <a:t> C </a:t>
            </a:r>
            <a:r>
              <a:rPr lang="de-DE" dirty="0" err="1"/>
              <a:t>correspond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edges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rectangles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C5CE-222C-4659-9A99-B99FC42AF6EC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493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Constraints</a:t>
            </a:r>
            <a:r>
              <a:rPr lang="de-DE" dirty="0"/>
              <a:t> C </a:t>
            </a:r>
            <a:r>
              <a:rPr lang="de-DE" dirty="0" err="1"/>
              <a:t>correspond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edges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rectangles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C5CE-222C-4659-9A99-B99FC42AF6EC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23130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 sorted based on x coordinates </a:t>
            </a:r>
            <a:r>
              <a:rPr lang="de-DE"/>
              <a:t>of rectangles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3150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Must ensure that edges connected to North/South side stay together with their nodes, </a:t>
            </a:r>
          </a:p>
          <a:p>
            <a:r>
              <a:rPr lang="en-US" dirty="0"/>
              <a:t>and that multiple vertical segments of same edge (as n5 -&gt; n6) don’t move past each other but may align with each other, i.e., don’t require horizontal spacing between them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5938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Ptolemy: 529 diagrams, ~25 nodes, ~30 edges</a:t>
            </a:r>
          </a:p>
          <a:p>
            <a:r>
              <a:rPr lang="de-DE" dirty="0"/>
              <a:t>EHANDBOOK:</a:t>
            </a:r>
            <a:r>
              <a:rPr lang="de-DE" baseline="0" dirty="0"/>
              <a:t> 69 diagrams, ~16 nodes, ~20 edges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C5CE-222C-4659-9A99-B99FC42AF6EC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3663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Sugiyama,</a:t>
            </a:r>
            <a:r>
              <a:rPr lang="de-DE" baseline="0" dirty="0"/>
              <a:t> Tagawa, Toda 1981</a:t>
            </a:r>
          </a:p>
          <a:p>
            <a:endParaRPr lang="de-DE" baseline="0" dirty="0"/>
          </a:p>
          <a:p>
            <a:r>
              <a:rPr lang="de-DE" baseline="0" dirty="0"/>
              <a:t>Before I come to the pecularities of data flow diagram a reminder of the layer-based approach.</a:t>
            </a:r>
          </a:p>
          <a:p>
            <a:endParaRPr lang="de-D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C5CE-222C-4659-9A99-B99FC42AF6EC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8302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0E9D29-CF7E-42CF-BC4C-877F10CDE2C8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162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Sugiyama,</a:t>
            </a:r>
            <a:r>
              <a:rPr lang="de-DE" baseline="0" dirty="0"/>
              <a:t> Tagawa, Toda 1981</a:t>
            </a:r>
          </a:p>
          <a:p>
            <a:endParaRPr lang="de-DE" baseline="0" dirty="0"/>
          </a:p>
          <a:p>
            <a:r>
              <a:rPr lang="de-DE" baseline="0" dirty="0"/>
              <a:t>Before I come to the pecularities of data flow diagram a reminder of the layer-based approach.</a:t>
            </a:r>
          </a:p>
          <a:p>
            <a:endParaRPr lang="de-D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C5CE-222C-4659-9A99-B99FC42AF6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02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Sugiyama,</a:t>
            </a:r>
            <a:r>
              <a:rPr lang="de-DE" baseline="0" dirty="0"/>
              <a:t> Tagawa, Toda 1981</a:t>
            </a:r>
          </a:p>
          <a:p>
            <a:endParaRPr lang="de-DE" baseline="0" dirty="0"/>
          </a:p>
          <a:p>
            <a:r>
              <a:rPr lang="de-DE" baseline="0" dirty="0"/>
              <a:t>Before I come to the pecularities of data flow diagram a reminder of the layer-based approach.</a:t>
            </a:r>
          </a:p>
          <a:p>
            <a:endParaRPr lang="de-D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C5CE-222C-4659-9A99-B99FC42AF6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537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\sum_{e=(</a:t>
            </a:r>
            <a:r>
              <a:rPr lang="es-ES" dirty="0" err="1"/>
              <a:t>u,v</a:t>
            </a:r>
            <a:r>
              <a:rPr lang="es-ES" dirty="0"/>
              <a:t>) \in E} \omega_{e} \</a:t>
            </a:r>
            <a:r>
              <a:rPr lang="es-ES" dirty="0" err="1"/>
              <a:t>enspace</a:t>
            </a:r>
            <a:r>
              <a:rPr lang="es-ES" dirty="0"/>
              <a:t> | </a:t>
            </a:r>
            <a:r>
              <a:rPr lang="es-ES" dirty="0" err="1"/>
              <a:t>y_u</a:t>
            </a:r>
            <a:r>
              <a:rPr lang="es-ES" dirty="0"/>
              <a:t> - </a:t>
            </a:r>
            <a:r>
              <a:rPr lang="es-ES" dirty="0" err="1"/>
              <a:t>y_v</a:t>
            </a:r>
            <a:r>
              <a:rPr lang="es-ES" dirty="0"/>
              <a:t> |</a:t>
            </a:r>
          </a:p>
          <a:p>
            <a:endParaRPr lang="es-ES" dirty="0"/>
          </a:p>
          <a:p>
            <a:endParaRPr lang="es-ES" dirty="0"/>
          </a:p>
          <a:p>
            <a:r>
              <a:rPr lang="de-DE" dirty="0"/>
              <a:t>\begin{align*} </a:t>
            </a:r>
          </a:p>
          <a:p>
            <a:r>
              <a:rPr lang="de-DE" dirty="0"/>
              <a:t> y_v - y_u \geq s &amp; \qquad \forall u,v \in V \wedge \text{pred}(u) = v</a:t>
            </a:r>
          </a:p>
          <a:p>
            <a:r>
              <a:rPr lang="de-DE" dirty="0"/>
              <a:t>\end{align*}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8604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Goal: straight long edges!</a:t>
            </a:r>
            <a:r>
              <a:rPr lang="de-DE" baseline="0" dirty="0"/>
              <a:t> Somewhat balanced placement</a:t>
            </a:r>
          </a:p>
          <a:p>
            <a:endParaRPr lang="de-DE" baseline="0" dirty="0"/>
          </a:p>
          <a:p>
            <a:r>
              <a:rPr lang="de-DE" baseline="0" dirty="0" err="1"/>
              <a:t>Achieve</a:t>
            </a:r>
            <a:r>
              <a:rPr lang="de-DE" baseline="0" dirty="0"/>
              <a:t> </a:t>
            </a:r>
            <a:r>
              <a:rPr lang="de-DE" baseline="0" dirty="0" err="1"/>
              <a:t>straight</a:t>
            </a:r>
            <a:r>
              <a:rPr lang="de-DE" baseline="0" dirty="0"/>
              <a:t> </a:t>
            </a:r>
            <a:r>
              <a:rPr lang="de-DE" baseline="0" dirty="0" err="1"/>
              <a:t>long</a:t>
            </a:r>
            <a:r>
              <a:rPr lang="de-DE" baseline="0" dirty="0"/>
              <a:t> </a:t>
            </a:r>
            <a:r>
              <a:rPr lang="de-DE" baseline="0" dirty="0" err="1"/>
              <a:t>edges</a:t>
            </a:r>
            <a:r>
              <a:rPr lang="de-DE" baseline="0" dirty="0"/>
              <a:t> </a:t>
            </a:r>
            <a:r>
              <a:rPr lang="de-DE" baseline="0" dirty="0" err="1"/>
              <a:t>by</a:t>
            </a:r>
            <a:r>
              <a:rPr lang="de-DE" baseline="0" dirty="0"/>
              <a:t> </a:t>
            </a:r>
            <a:r>
              <a:rPr lang="de-DE" baseline="0" dirty="0" err="1"/>
              <a:t>higher</a:t>
            </a:r>
            <a:r>
              <a:rPr lang="de-DE" baseline="0" dirty="0"/>
              <a:t> </a:t>
            </a:r>
            <a:r>
              <a:rPr lang="de-DE" baseline="0" dirty="0" err="1"/>
              <a:t>weight</a:t>
            </a:r>
            <a:r>
              <a:rPr lang="de-DE" baseline="0" dirty="0"/>
              <a:t> </a:t>
            </a:r>
            <a:r>
              <a:rPr lang="de-DE" baseline="0" dirty="0" err="1"/>
              <a:t>for</a:t>
            </a:r>
            <a:r>
              <a:rPr lang="de-DE" baseline="0" dirty="0"/>
              <a:t> </a:t>
            </a:r>
            <a:r>
              <a:rPr lang="de-DE" baseline="0" dirty="0" err="1"/>
              <a:t>edges</a:t>
            </a:r>
            <a:r>
              <a:rPr lang="de-DE" baseline="0" dirty="0"/>
              <a:t> </a:t>
            </a:r>
            <a:r>
              <a:rPr lang="de-DE" baseline="0" dirty="0" err="1"/>
              <a:t>involving</a:t>
            </a:r>
            <a:r>
              <a:rPr lang="de-DE" baseline="0" dirty="0"/>
              <a:t> </a:t>
            </a:r>
            <a:r>
              <a:rPr lang="de-DE" baseline="0" dirty="0" err="1"/>
              <a:t>dummy</a:t>
            </a:r>
            <a:r>
              <a:rPr lang="de-DE" baseline="0" dirty="0"/>
              <a:t> </a:t>
            </a:r>
            <a:r>
              <a:rPr lang="de-DE" baseline="0" dirty="0" err="1"/>
              <a:t>nodes</a:t>
            </a:r>
            <a:r>
              <a:rPr lang="de-DE" baseline="0" dirty="0"/>
              <a:t>.</a:t>
            </a:r>
          </a:p>
          <a:p>
            <a:endParaRPr lang="de-DE" baseline="0" dirty="0"/>
          </a:p>
          <a:p>
            <a:r>
              <a:rPr lang="de-DE" baseline="0" dirty="0"/>
              <a:t>In </a:t>
            </a:r>
            <a:r>
              <a:rPr lang="de-DE" baseline="0" dirty="0" err="1"/>
              <a:t>this</a:t>
            </a:r>
            <a:r>
              <a:rPr lang="de-DE" baseline="0" dirty="0"/>
              <a:t> </a:t>
            </a:r>
            <a:r>
              <a:rPr lang="de-DE" baseline="0" dirty="0" err="1"/>
              <a:t>example</a:t>
            </a:r>
            <a:r>
              <a:rPr lang="de-DE" baseline="0" dirty="0"/>
              <a:t>, </a:t>
            </a:r>
            <a:r>
              <a:rPr lang="de-DE" baseline="0" dirty="0" err="1"/>
              <a:t>note</a:t>
            </a:r>
            <a:r>
              <a:rPr lang="de-DE" baseline="0" dirty="0"/>
              <a:t>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long</a:t>
            </a:r>
            <a:r>
              <a:rPr lang="de-DE" baseline="0" dirty="0"/>
              <a:t> </a:t>
            </a:r>
            <a:r>
              <a:rPr lang="de-DE" baseline="0" dirty="0" err="1"/>
              <a:t>edge</a:t>
            </a:r>
            <a:r>
              <a:rPr lang="de-DE" baseline="0" dirty="0"/>
              <a:t> </a:t>
            </a:r>
            <a:r>
              <a:rPr lang="de-DE" baseline="0" dirty="0" err="1"/>
              <a:t>from</a:t>
            </a:r>
            <a:r>
              <a:rPr lang="de-DE" baseline="0" dirty="0"/>
              <a:t> </a:t>
            </a:r>
            <a:r>
              <a:rPr lang="de-DE" baseline="0" dirty="0" err="1"/>
              <a:t>QueueControl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Counter – q1 </a:t>
            </a:r>
            <a:r>
              <a:rPr lang="de-DE" baseline="0" dirty="0" err="1"/>
              <a:t>has</a:t>
            </a:r>
            <a:r>
              <a:rPr lang="de-DE" baseline="0" dirty="0"/>
              <a:t> </a:t>
            </a:r>
            <a:r>
              <a:rPr lang="de-DE" baseline="0" dirty="0" err="1"/>
              <a:t>four</a:t>
            </a:r>
            <a:r>
              <a:rPr lang="de-DE" baseline="0" dirty="0"/>
              <a:t> </a:t>
            </a:r>
            <a:r>
              <a:rPr lang="de-DE" baseline="0" dirty="0" err="1"/>
              <a:t>bends</a:t>
            </a:r>
            <a:r>
              <a:rPr lang="de-DE" baseline="0" dirty="0"/>
              <a:t>, </a:t>
            </a:r>
            <a:r>
              <a:rPr lang="de-DE" baseline="0" dirty="0" err="1"/>
              <a:t>instead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just </a:t>
            </a:r>
            <a:r>
              <a:rPr lang="de-DE" baseline="0" dirty="0" err="1"/>
              <a:t>two</a:t>
            </a:r>
            <a:r>
              <a:rPr lang="de-DE" baseline="0" dirty="0"/>
              <a:t>, </a:t>
            </a:r>
            <a:r>
              <a:rPr lang="de-DE" baseline="0" dirty="0" err="1"/>
              <a:t>since</a:t>
            </a:r>
            <a:r>
              <a:rPr lang="de-DE" baseline="0" dirty="0"/>
              <a:t> </a:t>
            </a:r>
            <a:r>
              <a:rPr lang="de-DE" baseline="0" dirty="0" err="1"/>
              <a:t>having</a:t>
            </a:r>
            <a:r>
              <a:rPr lang="de-DE" baseline="0" dirty="0"/>
              <a:t> just </a:t>
            </a:r>
            <a:r>
              <a:rPr lang="de-DE" baseline="0" dirty="0" err="1"/>
              <a:t>two</a:t>
            </a:r>
            <a:r>
              <a:rPr lang="de-DE" baseline="0" dirty="0"/>
              <a:t> </a:t>
            </a:r>
            <a:r>
              <a:rPr lang="de-DE" baseline="0" dirty="0" err="1"/>
              <a:t>bends</a:t>
            </a:r>
            <a:r>
              <a:rPr lang="de-DE" baseline="0" dirty="0"/>
              <a:t> </a:t>
            </a:r>
            <a:r>
              <a:rPr lang="de-DE" baseline="0" dirty="0" err="1"/>
              <a:t>would</a:t>
            </a:r>
            <a:r>
              <a:rPr lang="de-DE" baseline="0" dirty="0"/>
              <a:t> </a:t>
            </a:r>
            <a:r>
              <a:rPr lang="de-DE" baseline="0" dirty="0" err="1"/>
              <a:t>make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drawing</a:t>
            </a:r>
            <a:r>
              <a:rPr lang="de-DE" baseline="0" dirty="0"/>
              <a:t> </a:t>
            </a:r>
            <a:r>
              <a:rPr lang="de-DE" baseline="0" dirty="0" err="1"/>
              <a:t>taller</a:t>
            </a:r>
            <a:r>
              <a:rPr lang="de-DE" baseline="0" dirty="0"/>
              <a:t> (</a:t>
            </a:r>
            <a:r>
              <a:rPr lang="de-DE" baseline="0" dirty="0" err="1"/>
              <a:t>longer</a:t>
            </a:r>
            <a:r>
              <a:rPr lang="de-DE" baseline="0" dirty="0"/>
              <a:t> </a:t>
            </a:r>
            <a:r>
              <a:rPr lang="de-DE" baseline="0" dirty="0" err="1"/>
              <a:t>vertical</a:t>
            </a:r>
            <a:r>
              <a:rPr lang="de-DE" baseline="0" dirty="0"/>
              <a:t> </a:t>
            </a:r>
            <a:r>
              <a:rPr lang="de-DE" baseline="0" dirty="0" err="1"/>
              <a:t>edge</a:t>
            </a:r>
            <a:r>
              <a:rPr lang="de-DE" baseline="0" dirty="0"/>
              <a:t> </a:t>
            </a:r>
            <a:r>
              <a:rPr lang="de-DE" baseline="0" dirty="0" err="1"/>
              <a:t>segments</a:t>
            </a:r>
            <a:r>
              <a:rPr lang="de-DE" baseline="0" dirty="0"/>
              <a:t> </a:t>
            </a:r>
            <a:r>
              <a:rPr lang="de-DE" baseline="0" dirty="0" err="1"/>
              <a:t>from</a:t>
            </a:r>
            <a:r>
              <a:rPr lang="de-DE" baseline="0" dirty="0"/>
              <a:t> </a:t>
            </a:r>
            <a:r>
              <a:rPr lang="de-DE" baseline="0" dirty="0" err="1"/>
              <a:t>QueControl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Display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feedback</a:t>
            </a:r>
            <a:r>
              <a:rPr lang="de-DE" baseline="0" dirty="0"/>
              <a:t> </a:t>
            </a:r>
            <a:r>
              <a:rPr lang="de-DE" baseline="0" dirty="0" err="1"/>
              <a:t>edge</a:t>
            </a:r>
            <a:r>
              <a:rPr lang="de-DE" baseline="0" dirty="0"/>
              <a:t>).</a:t>
            </a:r>
          </a:p>
          <a:p>
            <a:endParaRPr lang="de-DE" baseline="0" dirty="0"/>
          </a:p>
          <a:p>
            <a:r>
              <a:rPr lang="de-DE" baseline="0" dirty="0"/>
              <a:t>The </a:t>
            </a:r>
            <a:r>
              <a:rPr lang="de-DE" baseline="0" dirty="0" err="1"/>
              <a:t>implementation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GKNV93 </a:t>
            </a:r>
            <a:r>
              <a:rPr lang="de-DE" baseline="0" dirty="0" err="1"/>
              <a:t>has</a:t>
            </a:r>
            <a:r>
              <a:rPr lang="de-DE" baseline="0" dirty="0"/>
              <a:t> </a:t>
            </a:r>
            <a:r>
              <a:rPr lang="de-DE" baseline="0" dirty="0" err="1"/>
              <a:t>potentially</a:t>
            </a:r>
            <a:r>
              <a:rPr lang="de-DE" baseline="0" dirty="0"/>
              <a:t> </a:t>
            </a:r>
            <a:r>
              <a:rPr lang="de-DE" baseline="0" dirty="0" err="1"/>
              <a:t>exponential</a:t>
            </a:r>
            <a:r>
              <a:rPr lang="de-DE" baseline="0" dirty="0"/>
              <a:t> </a:t>
            </a:r>
            <a:r>
              <a:rPr lang="de-DE" baseline="0" dirty="0" err="1"/>
              <a:t>run</a:t>
            </a:r>
            <a:r>
              <a:rPr lang="de-DE" baseline="0" dirty="0"/>
              <a:t> time (at least not </a:t>
            </a:r>
            <a:r>
              <a:rPr lang="de-DE" baseline="0" dirty="0" err="1"/>
              <a:t>proven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</a:t>
            </a:r>
            <a:r>
              <a:rPr lang="de-DE" baseline="0" dirty="0" err="1"/>
              <a:t>be</a:t>
            </a:r>
            <a:r>
              <a:rPr lang="de-DE" baseline="0" dirty="0"/>
              <a:t> </a:t>
            </a:r>
            <a:r>
              <a:rPr lang="de-DE" baseline="0" dirty="0" err="1"/>
              <a:t>polynomial</a:t>
            </a:r>
            <a:r>
              <a:rPr lang="de-DE" baseline="0" dirty="0"/>
              <a:t>), but </a:t>
            </a:r>
            <a:r>
              <a:rPr lang="de-DE" baseline="0" dirty="0" err="1"/>
              <a:t>is</a:t>
            </a:r>
            <a:r>
              <a:rPr lang="de-DE" baseline="0" dirty="0"/>
              <a:t> fast in </a:t>
            </a:r>
            <a:r>
              <a:rPr lang="de-DE" baseline="0" dirty="0" err="1"/>
              <a:t>practice</a:t>
            </a:r>
            <a:r>
              <a:rPr lang="de-DE" baseline="0" dirty="0"/>
              <a:t> </a:t>
            </a:r>
            <a:r>
              <a:rPr lang="de-DE" baseline="0" dirty="0" err="1"/>
              <a:t>for</a:t>
            </a:r>
            <a:r>
              <a:rPr lang="de-DE" baseline="0" dirty="0"/>
              <a:t> </a:t>
            </a:r>
            <a:r>
              <a:rPr lang="de-DE" baseline="0" dirty="0" err="1"/>
              <a:t>small</a:t>
            </a:r>
            <a:r>
              <a:rPr lang="de-DE" baseline="0" dirty="0"/>
              <a:t> </a:t>
            </a:r>
            <a:r>
              <a:rPr lang="de-DE" baseline="0" dirty="0" err="1"/>
              <a:t>graphs</a:t>
            </a:r>
            <a:r>
              <a:rPr lang="de-DE" baseline="0" dirty="0"/>
              <a:t>. In </a:t>
            </a:r>
            <a:r>
              <a:rPr lang="de-DE" baseline="0" dirty="0" err="1"/>
              <a:t>general</a:t>
            </a:r>
            <a:r>
              <a:rPr lang="de-DE" baseline="0" dirty="0"/>
              <a:t>, </a:t>
            </a:r>
            <a:r>
              <a:rPr lang="de-DE" baseline="0" dirty="0" err="1"/>
              <a:t>network</a:t>
            </a:r>
            <a:r>
              <a:rPr lang="de-DE" baseline="0" dirty="0"/>
              <a:t> </a:t>
            </a:r>
            <a:r>
              <a:rPr lang="de-DE" baseline="0" dirty="0" err="1"/>
              <a:t>simplex</a:t>
            </a:r>
            <a:r>
              <a:rPr lang="de-DE" baseline="0" dirty="0"/>
              <a:t> (</a:t>
            </a:r>
            <a:r>
              <a:rPr lang="de-DE" baseline="0" dirty="0" err="1"/>
              <a:t>graph</a:t>
            </a:r>
            <a:r>
              <a:rPr lang="de-DE" baseline="0" dirty="0"/>
              <a:t> </a:t>
            </a:r>
            <a:r>
              <a:rPr lang="de-DE" baseline="0" dirty="0" err="1"/>
              <a:t>version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simplex</a:t>
            </a:r>
            <a:r>
              <a:rPr lang="de-DE" baseline="0" dirty="0"/>
              <a:t> </a:t>
            </a:r>
            <a:r>
              <a:rPr lang="de-DE" baseline="0" dirty="0" err="1"/>
              <a:t>algorithm</a:t>
            </a:r>
            <a:r>
              <a:rPr lang="de-DE" baseline="0" dirty="0"/>
              <a:t>) </a:t>
            </a:r>
            <a:r>
              <a:rPr lang="de-DE" baseline="0" dirty="0" err="1"/>
              <a:t>has</a:t>
            </a:r>
            <a:r>
              <a:rPr lang="de-DE" baseline="0" dirty="0"/>
              <a:t> </a:t>
            </a:r>
            <a:r>
              <a:rPr lang="de-DE" baseline="0" dirty="0" err="1"/>
              <a:t>polynomial</a:t>
            </a:r>
            <a:r>
              <a:rPr lang="de-DE" baseline="0" dirty="0"/>
              <a:t> </a:t>
            </a:r>
            <a:r>
              <a:rPr lang="de-DE" baseline="0" dirty="0" err="1"/>
              <a:t>complexity</a:t>
            </a:r>
            <a:r>
              <a:rPr lang="de-DE" baseline="0" dirty="0"/>
              <a:t> (?).</a:t>
            </a:r>
          </a:p>
          <a:p>
            <a:endParaRPr lang="de-DE" baseline="0" dirty="0"/>
          </a:p>
          <a:p>
            <a:r>
              <a:rPr lang="de-DE" baseline="0" dirty="0"/>
              <a:t>Not </a:t>
            </a:r>
            <a:r>
              <a:rPr lang="de-DE" baseline="0" dirty="0" err="1"/>
              <a:t>yet</a:t>
            </a:r>
            <a:r>
              <a:rPr lang="de-DE" baseline="0" dirty="0"/>
              <a:t> relevant </a:t>
            </a:r>
            <a:r>
              <a:rPr lang="de-DE" baseline="0" dirty="0" err="1"/>
              <a:t>here</a:t>
            </a:r>
            <a:r>
              <a:rPr lang="de-DE" baseline="0" dirty="0"/>
              <a:t>:</a:t>
            </a:r>
          </a:p>
          <a:p>
            <a:r>
              <a:rPr lang="de-DE" baseline="0" dirty="0"/>
              <a:t>Buchheim O(n log^2 n)</a:t>
            </a:r>
          </a:p>
          <a:p>
            <a:r>
              <a:rPr lang="de-DE" baseline="0" dirty="0"/>
              <a:t>BK O(n)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C5CE-222C-4659-9A99-B99FC42AF6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837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de-DE" dirty="0"/>
              <a:t>\sum_{i=0}^k |\widetilde{y} - </a:t>
            </a:r>
            <a:r>
              <a:rPr lang="de-DE" dirty="0" err="1"/>
              <a:t>y_i</a:t>
            </a:r>
            <a:r>
              <a:rPr lang="de-DE" dirty="0"/>
              <a:t>|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V </a:t>
            </a:r>
            <a:r>
              <a:rPr lang="de-DE" dirty="0" err="1"/>
              <a:t>and</a:t>
            </a:r>
            <a:r>
              <a:rPr lang="de-DE" dirty="0"/>
              <a:t> E </a:t>
            </a:r>
            <a:r>
              <a:rPr lang="de-DE" dirty="0" err="1"/>
              <a:t>include</a:t>
            </a:r>
            <a:r>
              <a:rPr lang="de-DE" dirty="0"/>
              <a:t> </a:t>
            </a:r>
            <a:r>
              <a:rPr lang="de-DE" dirty="0" err="1"/>
              <a:t>dummy</a:t>
            </a:r>
            <a:r>
              <a:rPr lang="de-DE" dirty="0"/>
              <a:t> </a:t>
            </a:r>
            <a:r>
              <a:rPr lang="de-DE" dirty="0" err="1"/>
              <a:t>nodes</a:t>
            </a:r>
            <a:r>
              <a:rPr lang="de-DE" dirty="0"/>
              <a:t>,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edges</a:t>
            </a:r>
            <a:endParaRPr lang="de-DE" dirty="0"/>
          </a:p>
          <a:p>
            <a:pPr lvl="1"/>
            <a:r>
              <a:rPr lang="de-DE" dirty="0"/>
              <a:t>Q: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may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V </a:t>
            </a:r>
            <a:r>
              <a:rPr lang="de-DE" dirty="0" err="1"/>
              <a:t>relate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 V? May </a:t>
            </a:r>
            <a:r>
              <a:rPr lang="de-DE" dirty="0" err="1"/>
              <a:t>potentially</a:t>
            </a:r>
            <a:r>
              <a:rPr lang="de-DE" dirty="0"/>
              <a:t> </a:t>
            </a:r>
            <a:r>
              <a:rPr lang="de-DE" dirty="0" err="1"/>
              <a:t>introduce</a:t>
            </a:r>
            <a:r>
              <a:rPr lang="de-DE" dirty="0"/>
              <a:t> </a:t>
            </a:r>
            <a:r>
              <a:rPr lang="de-DE" dirty="0" err="1"/>
              <a:t>quadratic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dummy</a:t>
            </a:r>
            <a:r>
              <a:rPr lang="de-DE" dirty="0"/>
              <a:t> </a:t>
            </a:r>
            <a:r>
              <a:rPr lang="de-DE" dirty="0" err="1"/>
              <a:t>nodes</a:t>
            </a:r>
            <a:r>
              <a:rPr lang="de-DE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0059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de-DE" dirty="0"/>
              <a:t>Calculate four extremal layouts</a:t>
            </a:r>
          </a:p>
          <a:p>
            <a:pPr lvl="2"/>
            <a:r>
              <a:rPr lang="de-DE" dirty="0"/>
              <a:t>Two steps: </a:t>
            </a:r>
            <a:r>
              <a:rPr lang="de-DE" i="1" dirty="0"/>
              <a:t>alignment</a:t>
            </a:r>
            <a:r>
              <a:rPr lang="de-DE" dirty="0"/>
              <a:t> and </a:t>
            </a:r>
            <a:r>
              <a:rPr lang="de-DE" i="1" dirty="0"/>
              <a:t>compaction</a:t>
            </a:r>
            <a:endParaRPr lang="de-DE" dirty="0"/>
          </a:p>
          <a:p>
            <a:pPr lvl="1"/>
            <a:r>
              <a:rPr lang="de-DE" dirty="0"/>
              <a:t>Combine them into a balanced layout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5041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603B9-A550-48C2-A5EA-21CA86B8245B}" type="datetime1">
              <a:rPr lang="de-DE" smtClean="0"/>
              <a:t>10.06.18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395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6694-CB8D-43DD-AEA3-C92B092D8E10}" type="datetime1">
              <a:rPr lang="de-DE" smtClean="0"/>
              <a:t>10.06.18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2197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5B49-75F6-490F-956A-A91E588D3B8E}" type="datetime1">
              <a:rPr lang="de-DE" smtClean="0"/>
              <a:t>10.06.18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546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5F115-20A0-4405-988A-79ECEDCACDFA}" type="datetime1">
              <a:rPr lang="de-DE" smtClean="0"/>
              <a:t>10.06.18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350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161-BCD7-4160-BB49-0E2BA50035AA}" type="datetime1">
              <a:rPr lang="de-DE" smtClean="0"/>
              <a:t>10.06.18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4207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5CD93-1FC1-4C9B-A555-2AD73D4C9E8C}" type="datetime1">
              <a:rPr lang="de-DE" smtClean="0"/>
              <a:t>10.06.18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2160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5D08-9930-4D96-9860-46F41205B256}" type="datetime1">
              <a:rPr lang="de-DE" smtClean="0"/>
              <a:t>10.06.18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243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5D08-9930-4D96-9860-46F41205B256}" type="datetime1">
              <a:rPr lang="de-DE" smtClean="0"/>
              <a:t>10.06.18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271544" y="247929"/>
            <a:ext cx="633369" cy="708368"/>
            <a:chOff x="5294737" y="4315364"/>
            <a:chExt cx="925250" cy="708368"/>
          </a:xfrm>
        </p:grpSpPr>
        <p:sp>
          <p:nvSpPr>
            <p:cNvPr id="8" name="Rounded Rectangle 7"/>
            <p:cNvSpPr>
              <a:spLocks noChangeAspect="1"/>
            </p:cNvSpPr>
            <p:nvPr/>
          </p:nvSpPr>
          <p:spPr>
            <a:xfrm>
              <a:off x="5294738" y="4354284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sp>
          <p:nvSpPr>
            <p:cNvPr id="9" name="Rounded Rectangle 8"/>
            <p:cNvSpPr>
              <a:spLocks noChangeAspect="1"/>
            </p:cNvSpPr>
            <p:nvPr/>
          </p:nvSpPr>
          <p:spPr>
            <a:xfrm>
              <a:off x="5294738" y="4494255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sp>
          <p:nvSpPr>
            <p:cNvPr id="10" name="Rounded Rectangle 9"/>
            <p:cNvSpPr>
              <a:spLocks noChangeAspect="1"/>
            </p:cNvSpPr>
            <p:nvPr/>
          </p:nvSpPr>
          <p:spPr>
            <a:xfrm>
              <a:off x="5294737" y="4634227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sp>
          <p:nvSpPr>
            <p:cNvPr id="11" name="Rounded Rectangle 10"/>
            <p:cNvSpPr>
              <a:spLocks noChangeAspect="1"/>
            </p:cNvSpPr>
            <p:nvPr/>
          </p:nvSpPr>
          <p:spPr>
            <a:xfrm>
              <a:off x="5294737" y="4774199"/>
              <a:ext cx="925249" cy="72652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sp>
          <p:nvSpPr>
            <p:cNvPr id="12" name="Rounded Rectangle 11"/>
            <p:cNvSpPr>
              <a:spLocks noChangeAspect="1"/>
            </p:cNvSpPr>
            <p:nvPr/>
          </p:nvSpPr>
          <p:spPr>
            <a:xfrm>
              <a:off x="5294737" y="4914171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5380172" y="4315364"/>
              <a:ext cx="736263" cy="708368"/>
              <a:chOff x="1347375" y="1822612"/>
              <a:chExt cx="2596037" cy="3923187"/>
            </a:xfrm>
            <a:effectLst/>
          </p:grpSpPr>
          <p:sp>
            <p:nvSpPr>
              <p:cNvPr id="14" name="Rounded Rectangle 13"/>
              <p:cNvSpPr/>
              <p:nvPr/>
            </p:nvSpPr>
            <p:spPr>
              <a:xfrm>
                <a:off x="1347380" y="1822612"/>
                <a:ext cx="2596032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1347375" y="2604095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1347375" y="3379303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1347375" y="4154516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1347375" y="4934592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1347375" y="5700080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64961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5D08-9930-4D96-9860-46F41205B256}" type="datetime1">
              <a:rPr lang="de-DE" smtClean="0"/>
              <a:t>10.06.18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271544" y="247929"/>
            <a:ext cx="633369" cy="708368"/>
            <a:chOff x="5294737" y="4315364"/>
            <a:chExt cx="925250" cy="708368"/>
          </a:xfrm>
        </p:grpSpPr>
        <p:sp>
          <p:nvSpPr>
            <p:cNvPr id="8" name="Rounded Rectangle 7"/>
            <p:cNvSpPr>
              <a:spLocks noChangeAspect="1"/>
            </p:cNvSpPr>
            <p:nvPr/>
          </p:nvSpPr>
          <p:spPr>
            <a:xfrm>
              <a:off x="5294738" y="4354284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sp>
          <p:nvSpPr>
            <p:cNvPr id="9" name="Rounded Rectangle 8"/>
            <p:cNvSpPr>
              <a:spLocks noChangeAspect="1"/>
            </p:cNvSpPr>
            <p:nvPr/>
          </p:nvSpPr>
          <p:spPr>
            <a:xfrm>
              <a:off x="5294738" y="4494255"/>
              <a:ext cx="925249" cy="72652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sp>
          <p:nvSpPr>
            <p:cNvPr id="10" name="Rounded Rectangle 9"/>
            <p:cNvSpPr>
              <a:spLocks noChangeAspect="1"/>
            </p:cNvSpPr>
            <p:nvPr/>
          </p:nvSpPr>
          <p:spPr>
            <a:xfrm>
              <a:off x="5294737" y="4634227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sp>
          <p:nvSpPr>
            <p:cNvPr id="11" name="Rounded Rectangle 10"/>
            <p:cNvSpPr>
              <a:spLocks noChangeAspect="1"/>
            </p:cNvSpPr>
            <p:nvPr/>
          </p:nvSpPr>
          <p:spPr>
            <a:xfrm>
              <a:off x="5294737" y="4774199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sp>
          <p:nvSpPr>
            <p:cNvPr id="12" name="Rounded Rectangle 11"/>
            <p:cNvSpPr>
              <a:spLocks noChangeAspect="1"/>
            </p:cNvSpPr>
            <p:nvPr/>
          </p:nvSpPr>
          <p:spPr>
            <a:xfrm>
              <a:off x="5294737" y="4914171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5380172" y="4315364"/>
              <a:ext cx="736263" cy="708368"/>
              <a:chOff x="1347375" y="1822612"/>
              <a:chExt cx="2596037" cy="3923187"/>
            </a:xfrm>
            <a:effectLst/>
          </p:grpSpPr>
          <p:sp>
            <p:nvSpPr>
              <p:cNvPr id="14" name="Rounded Rectangle 13"/>
              <p:cNvSpPr/>
              <p:nvPr/>
            </p:nvSpPr>
            <p:spPr>
              <a:xfrm>
                <a:off x="1347380" y="1822612"/>
                <a:ext cx="2596032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1347375" y="2604095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1347375" y="3379303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1347375" y="4154516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1347375" y="4934592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1347375" y="5700080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762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5D08-9930-4D96-9860-46F41205B256}" type="datetime1">
              <a:rPr lang="de-DE" smtClean="0"/>
              <a:t>10.06.18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271544" y="247928"/>
            <a:ext cx="633369" cy="745829"/>
            <a:chOff x="5294737" y="4315363"/>
            <a:chExt cx="925250" cy="745829"/>
          </a:xfrm>
        </p:grpSpPr>
        <p:sp>
          <p:nvSpPr>
            <p:cNvPr id="8" name="Rounded Rectangle 7"/>
            <p:cNvSpPr>
              <a:spLocks noChangeAspect="1"/>
            </p:cNvSpPr>
            <p:nvPr/>
          </p:nvSpPr>
          <p:spPr>
            <a:xfrm>
              <a:off x="5294738" y="4354284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sp>
          <p:nvSpPr>
            <p:cNvPr id="9" name="Rounded Rectangle 8"/>
            <p:cNvSpPr>
              <a:spLocks noChangeAspect="1"/>
            </p:cNvSpPr>
            <p:nvPr/>
          </p:nvSpPr>
          <p:spPr>
            <a:xfrm>
              <a:off x="5294738" y="4494255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sp>
          <p:nvSpPr>
            <p:cNvPr id="10" name="Rounded Rectangle 9"/>
            <p:cNvSpPr>
              <a:spLocks noChangeAspect="1"/>
            </p:cNvSpPr>
            <p:nvPr/>
          </p:nvSpPr>
          <p:spPr>
            <a:xfrm>
              <a:off x="5294737" y="4634227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sp>
          <p:nvSpPr>
            <p:cNvPr id="11" name="Rounded Rectangle 10"/>
            <p:cNvSpPr>
              <a:spLocks noChangeAspect="1"/>
            </p:cNvSpPr>
            <p:nvPr/>
          </p:nvSpPr>
          <p:spPr>
            <a:xfrm>
              <a:off x="5294737" y="4774199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sp>
          <p:nvSpPr>
            <p:cNvPr id="12" name="Rounded Rectangle 11"/>
            <p:cNvSpPr>
              <a:spLocks noChangeAspect="1"/>
            </p:cNvSpPr>
            <p:nvPr/>
          </p:nvSpPr>
          <p:spPr>
            <a:xfrm>
              <a:off x="5294737" y="4914171"/>
              <a:ext cx="925249" cy="7265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accent3">
                  <a:shade val="50000"/>
                </a:schemeClr>
              </a:solidFill>
            </a:ln>
            <a:effec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sz="200" dirty="0"/>
            </a:p>
          </p:txBody>
        </p:sp>
        <p:grpSp>
          <p:nvGrpSpPr>
            <p:cNvPr id="13" name="Group 12"/>
            <p:cNvGrpSpPr>
              <a:grpSpLocks noChangeAspect="1"/>
            </p:cNvGrpSpPr>
            <p:nvPr userDrawn="1"/>
          </p:nvGrpSpPr>
          <p:grpSpPr>
            <a:xfrm>
              <a:off x="5380172" y="4315363"/>
              <a:ext cx="736264" cy="745829"/>
              <a:chOff x="1347375" y="1822612"/>
              <a:chExt cx="2596042" cy="4130676"/>
            </a:xfrm>
            <a:effectLst/>
          </p:grpSpPr>
          <p:sp>
            <p:nvSpPr>
              <p:cNvPr id="14" name="Rounded Rectangle 13"/>
              <p:cNvSpPr/>
              <p:nvPr userDrawn="1"/>
            </p:nvSpPr>
            <p:spPr>
              <a:xfrm>
                <a:off x="1347375" y="1822612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5" name="Rounded Rectangle 14"/>
              <p:cNvSpPr/>
              <p:nvPr userDrawn="1"/>
            </p:nvSpPr>
            <p:spPr>
              <a:xfrm>
                <a:off x="1347375" y="2604092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6" name="Rounded Rectangle 15"/>
              <p:cNvSpPr/>
              <p:nvPr userDrawn="1"/>
            </p:nvSpPr>
            <p:spPr>
              <a:xfrm>
                <a:off x="1347375" y="3379303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7" name="Rounded Rectangle 16"/>
              <p:cNvSpPr/>
              <p:nvPr userDrawn="1"/>
            </p:nvSpPr>
            <p:spPr>
              <a:xfrm>
                <a:off x="1347375" y="4154514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8" name="Rounded Rectangle 17"/>
              <p:cNvSpPr/>
              <p:nvPr userDrawn="1"/>
            </p:nvSpPr>
            <p:spPr>
              <a:xfrm>
                <a:off x="1347375" y="4934588"/>
                <a:ext cx="2596037" cy="45719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  <p:sp>
            <p:nvSpPr>
              <p:cNvPr id="19" name="Rounded Rectangle 18"/>
              <p:cNvSpPr/>
              <p:nvPr userDrawn="1"/>
            </p:nvSpPr>
            <p:spPr>
              <a:xfrm>
                <a:off x="1347380" y="5700079"/>
                <a:ext cx="2596037" cy="253209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001">
                <a:schemeClr val="dk2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0886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80BD-CC0E-4C3A-86FF-D617240F3B33}" type="datetime1">
              <a:rPr lang="de-DE" smtClean="0"/>
              <a:t>10.06.18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949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2F4-5FAC-4B33-8A3C-DBDA40FECC18}" type="datetime1">
              <a:rPr lang="de-DE" smtClean="0"/>
              <a:t>10.06.18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412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9CA9-A2B7-431F-8F99-353D67AF69A8}" type="datetime1">
              <a:rPr lang="de-DE" smtClean="0"/>
              <a:t>10.06.18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79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8DEB-FD51-411A-814A-D9190D324298}" type="datetime1">
              <a:rPr lang="de-DE" smtClean="0"/>
              <a:t>10.06.18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7607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28601"/>
            <a:ext cx="7886700" cy="942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00175"/>
            <a:ext cx="7886700" cy="47767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BA2C2-B91A-4743-B144-A64AED9F318C}" type="datetime1">
              <a:rPr lang="de-DE" smtClean="0"/>
              <a:t>10.06.18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696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74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emf"/><Relationship Id="rId5" Type="http://schemas.openxmlformats.org/officeDocument/2006/relationships/image" Target="../media/image11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vh@informatik.uni-kiel.de?subject=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5-Minute Review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400175"/>
            <a:ext cx="8210550" cy="4776788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i="1" dirty="0" err="1"/>
              <a:t>inverted</a:t>
            </a:r>
            <a:r>
              <a:rPr lang="de-DE" i="1" dirty="0"/>
              <a:t> </a:t>
            </a:r>
            <a:r>
              <a:rPr lang="de-DE" i="1" dirty="0" err="1"/>
              <a:t>ports</a:t>
            </a:r>
            <a:r>
              <a:rPr lang="de-DE" dirty="0"/>
              <a:t>? </a:t>
            </a:r>
            <a:br>
              <a:rPr lang="de-DE" dirty="0"/>
            </a:b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deal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i="1" dirty="0" err="1"/>
              <a:t>hyperedges</a:t>
            </a:r>
            <a:r>
              <a:rPr lang="de-DE" dirty="0"/>
              <a:t>? </a:t>
            </a:r>
            <a:br>
              <a:rPr lang="de-DE" dirty="0"/>
            </a:b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route </a:t>
            </a:r>
            <a:r>
              <a:rPr lang="de-DE" dirty="0" err="1"/>
              <a:t>them</a:t>
            </a:r>
            <a:r>
              <a:rPr lang="de-DE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In </a:t>
            </a:r>
            <a:r>
              <a:rPr lang="de-DE" dirty="0" err="1"/>
              <a:t>layer-based</a:t>
            </a:r>
            <a:r>
              <a:rPr lang="de-DE" dirty="0"/>
              <a:t> </a:t>
            </a:r>
            <a:r>
              <a:rPr lang="de-DE" dirty="0" err="1"/>
              <a:t>drawings</a:t>
            </a:r>
            <a:r>
              <a:rPr lang="de-DE" dirty="0"/>
              <a:t>,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objectives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idea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BK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placer</a:t>
            </a:r>
            <a:r>
              <a:rPr lang="de-DE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motivation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i="1" dirty="0" err="1"/>
              <a:t>splitting</a:t>
            </a:r>
            <a:r>
              <a:rPr lang="de-DE" i="1" dirty="0"/>
              <a:t> </a:t>
            </a:r>
            <a:r>
              <a:rPr lang="de-DE" i="1" dirty="0" err="1"/>
              <a:t>wide</a:t>
            </a:r>
            <a:r>
              <a:rPr lang="de-DE" i="1" dirty="0"/>
              <a:t> </a:t>
            </a:r>
            <a:r>
              <a:rPr lang="de-DE" i="1" dirty="0" err="1"/>
              <a:t>nodes</a:t>
            </a:r>
            <a:r>
              <a:rPr lang="de-DE" dirty="0"/>
              <a:t>?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9009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Optimization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88819"/>
            <a:ext cx="7886700" cy="33375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3600" dirty="0"/>
              <a:t>Pros</a:t>
            </a:r>
          </a:p>
          <a:p>
            <a:pPr lvl="1"/>
            <a:r>
              <a:rPr lang="de-DE" sz="2800" dirty="0"/>
              <a:t>Intuitive</a:t>
            </a:r>
          </a:p>
          <a:p>
            <a:pPr lvl="1"/>
            <a:r>
              <a:rPr lang="de-DE" sz="2800" dirty="0"/>
              <a:t>Flexible, easy to add further objectives</a:t>
            </a:r>
          </a:p>
          <a:p>
            <a:pPr lvl="1"/>
            <a:endParaRPr lang="de-DE" sz="2800" dirty="0"/>
          </a:p>
          <a:p>
            <a:pPr marL="0" indent="0">
              <a:buNone/>
            </a:pPr>
            <a:r>
              <a:rPr lang="de-DE" sz="3600" dirty="0"/>
              <a:t>Cons</a:t>
            </a:r>
          </a:p>
          <a:p>
            <a:pPr lvl="1"/>
            <a:r>
              <a:rPr lang="de-DE" sz="2800" dirty="0"/>
              <a:t>May require a solver, hard to implement</a:t>
            </a:r>
          </a:p>
          <a:p>
            <a:pPr lvl="1"/>
            <a:r>
              <a:rPr lang="de-DE" sz="2800" dirty="0"/>
              <a:t>Possibly slow for large graphs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02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BK Node Placement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400175"/>
                <a:ext cx="7886700" cy="4428749"/>
              </a:xfrm>
            </p:spPr>
            <p:txBody>
              <a:bodyPr wrap="square" anchor="t" anchorCtr="0">
                <a:normAutofit/>
              </a:bodyPr>
              <a:lstStyle/>
              <a:p>
                <a:pPr marL="0" indent="0">
                  <a:buNone/>
                </a:pPr>
                <a:r>
                  <a:rPr lang="de-DE" dirty="0" err="1"/>
                  <a:t>Objectives</a:t>
                </a:r>
                <a:endParaRPr lang="de-DE" dirty="0"/>
              </a:p>
              <a:p>
                <a:pPr lvl="1"/>
                <a:r>
                  <a:rPr lang="de-DE" dirty="0"/>
                  <a:t>Preserve node order</a:t>
                </a:r>
              </a:p>
              <a:p>
                <a:pPr lvl="1"/>
                <a:r>
                  <a:rPr lang="de-DE" dirty="0"/>
                  <a:t>At most two bends per edge, straight long edges</a:t>
                </a:r>
              </a:p>
              <a:p>
                <a:pPr lvl="1"/>
                <a:r>
                  <a:rPr lang="de-DE" dirty="0"/>
                  <a:t>Short edges, balanced node positions</a:t>
                </a:r>
              </a:p>
              <a:p>
                <a:pPr marL="0" indent="0">
                  <a:buNone/>
                </a:pPr>
                <a:r>
                  <a:rPr lang="de-DE" dirty="0"/>
                  <a:t>Main Idea</a:t>
                </a:r>
              </a:p>
              <a:p>
                <a:pPr lvl="1"/>
                <a:r>
                  <a:rPr lang="de-DE" dirty="0"/>
                  <a:t>                        is minimized i</a:t>
                </a:r>
                <a:r>
                  <a:rPr lang="de-DE" dirty="0">
                    <a:latin typeface="+mn-lt"/>
                  </a:rPr>
                  <a:t>f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de-DE" baseline="-25000" dirty="0">
                    <a:latin typeface="+mn-lt"/>
                  </a:rPr>
                  <a:t> </a:t>
                </a:r>
                <a:r>
                  <a:rPr lang="de-DE" dirty="0"/>
                  <a:t>is the median of </a:t>
                </a:r>
                <a:r>
                  <a:rPr lang="de-DE" i="1" dirty="0">
                    <a:latin typeface="+mn-lt"/>
                  </a:rPr>
                  <a:t>y</a:t>
                </a:r>
                <a:r>
                  <a:rPr lang="de-DE" i="1" baseline="-25000" dirty="0">
                    <a:latin typeface="+mn-lt"/>
                  </a:rPr>
                  <a:t>i</a:t>
                </a:r>
                <a:endParaRPr lang="de-DE" i="1" dirty="0">
                  <a:latin typeface="+mn-lt"/>
                </a:endParaRPr>
              </a:p>
              <a:p>
                <a:pPr lvl="1"/>
                <a:r>
                  <a:rPr lang="de-DE" dirty="0"/>
                  <a:t>Align nodes with their median neighbors </a:t>
                </a:r>
                <a:r>
                  <a:rPr lang="de-DE" sz="1800" dirty="0"/>
                  <a:t>(if possible)</a:t>
                </a:r>
              </a:p>
              <a:p>
                <a:pPr marL="0" indent="0">
                  <a:buNone/>
                </a:pPr>
                <a:r>
                  <a:rPr lang="de-DE" dirty="0"/>
                  <a:t>Performance </a:t>
                </a:r>
              </a:p>
              <a:p>
                <a:pPr lvl="1"/>
                <a:r>
                  <a:rPr lang="de-DE" dirty="0"/>
                  <a:t>O(|</a:t>
                </a:r>
                <a:r>
                  <a:rPr lang="de-DE" i="1" dirty="0"/>
                  <a:t>V</a:t>
                </a:r>
                <a:r>
                  <a:rPr lang="de-DE" dirty="0"/>
                  <a:t>| + |</a:t>
                </a:r>
                <a:r>
                  <a:rPr lang="de-DE" i="1" dirty="0"/>
                  <a:t>E</a:t>
                </a:r>
                <a:r>
                  <a:rPr lang="de-DE" dirty="0"/>
                  <a:t>|)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400175"/>
                <a:ext cx="7886700" cy="4428749"/>
              </a:xfrm>
              <a:blipFill>
                <a:blip r:embed="rId3"/>
                <a:stretch>
                  <a:fillRect l="-1929" t="-2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10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1371600" y="5828924"/>
            <a:ext cx="6400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/>
              <a:t>[BK02] </a:t>
            </a:r>
            <a:r>
              <a:rPr lang="en-US" i="1" dirty="0" err="1"/>
              <a:t>Brandes</a:t>
            </a:r>
            <a:r>
              <a:rPr lang="en-US" i="1" dirty="0"/>
              <a:t> and </a:t>
            </a:r>
            <a:r>
              <a:rPr lang="en-US" i="1" dirty="0" err="1"/>
              <a:t>Köpf</a:t>
            </a:r>
            <a:endParaRPr lang="en-US" i="1" dirty="0"/>
          </a:p>
          <a:p>
            <a:pPr algn="ctr"/>
            <a:r>
              <a:rPr lang="en-US" dirty="0"/>
              <a:t>Fast and simple horizontal coordinate assignment</a:t>
            </a:r>
          </a:p>
          <a:p>
            <a:pPr algn="ctr"/>
            <a:r>
              <a:rPr lang="en-US" sz="1400" dirty="0"/>
              <a:t>Graph Drawing (2002)</a:t>
            </a:r>
            <a:endParaRPr lang="de-DE" sz="1400" dirty="0"/>
          </a:p>
        </p:txBody>
      </p:sp>
      <p:pic>
        <p:nvPicPr>
          <p:cNvPr id="1030" name="Picture 6" descr="https://latex.codecogs.com/png.latex?%5Cinline%20%5Cdpi%7B300%7D%20%5Cfn_phv%20%5Chuge%20%5Csum_%7Bi%3D0%7D%5Ek%20%7C%5Cwidetilde%7By%7D%20-%20y_i%7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420" y="3787975"/>
            <a:ext cx="1473835" cy="36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84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BK Node 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dirty="0"/>
              <a:t>Algorithm</a:t>
            </a:r>
          </a:p>
          <a:p>
            <a:pPr lvl="1"/>
            <a:r>
              <a:rPr lang="de-DE" dirty="0"/>
              <a:t>Calculate four extremal layouts</a:t>
            </a:r>
            <a:r>
              <a:rPr lang="de-DE" baseline="30000" dirty="0"/>
              <a:t>1</a:t>
            </a:r>
            <a:r>
              <a:rPr lang="de-DE" dirty="0"/>
              <a:t>:</a:t>
            </a:r>
          </a:p>
          <a:p>
            <a:pPr lvl="2"/>
            <a:r>
              <a:rPr lang="de-DE" dirty="0"/>
              <a:t>Iterate all layers </a:t>
            </a:r>
            <a:r>
              <a:rPr lang="de-DE" i="1" dirty="0">
                <a:latin typeface="Consolas" panose="020B0609020204030204" pitchFamily="49" charset="0"/>
              </a:rPr>
              <a:t>L</a:t>
            </a:r>
            <a:r>
              <a:rPr lang="de-DE" i="1" baseline="-25000" dirty="0">
                <a:latin typeface="Consolas" panose="020B0609020204030204" pitchFamily="49" charset="0"/>
              </a:rPr>
              <a:t>i</a:t>
            </a:r>
            <a:endParaRPr lang="de-DE" dirty="0">
              <a:latin typeface="Consolas" panose="020B0609020204030204" pitchFamily="49" charset="0"/>
            </a:endParaRPr>
          </a:p>
          <a:p>
            <a:pPr lvl="2"/>
            <a:r>
              <a:rPr lang="de-DE" dirty="0"/>
              <a:t>Iterate </a:t>
            </a:r>
            <a:r>
              <a:rPr lang="de-DE" i="1" dirty="0">
                <a:latin typeface="Consolas" panose="020B0609020204030204" pitchFamily="49" charset="0"/>
              </a:rPr>
              <a:t>L</a:t>
            </a:r>
            <a:r>
              <a:rPr lang="de-DE" i="1" baseline="-25000" dirty="0">
                <a:latin typeface="Consolas" panose="020B0609020204030204" pitchFamily="49" charset="0"/>
              </a:rPr>
              <a:t>i</a:t>
            </a:r>
            <a:r>
              <a:rPr lang="de-DE" dirty="0"/>
              <a:t>‘s nodes </a:t>
            </a:r>
            <a:r>
              <a:rPr lang="de-DE" i="1" dirty="0">
                <a:latin typeface="Consolas" panose="020B0609020204030204" pitchFamily="49" charset="0"/>
              </a:rPr>
              <a:t>v</a:t>
            </a:r>
            <a:r>
              <a:rPr lang="de-DE" i="1" baseline="-25000" dirty="0">
                <a:latin typeface="Consolas" panose="020B0609020204030204" pitchFamily="49" charset="0"/>
              </a:rPr>
              <a:t>k</a:t>
            </a:r>
            <a:r>
              <a:rPr lang="de-DE" i="1" baseline="30000" dirty="0">
                <a:latin typeface="Consolas" panose="020B0609020204030204" pitchFamily="49" charset="0"/>
              </a:rPr>
              <a:t>i</a:t>
            </a:r>
            <a:endParaRPr lang="de-DE" dirty="0"/>
          </a:p>
          <a:p>
            <a:pPr lvl="1"/>
            <a:r>
              <a:rPr lang="de-DE" dirty="0"/>
              <a:t>Calculate </a:t>
            </a:r>
            <a:r>
              <a:rPr lang="de-DE" i="1" dirty="0"/>
              <a:t>blocks </a:t>
            </a:r>
          </a:p>
          <a:p>
            <a:pPr lvl="2"/>
            <a:r>
              <a:rPr lang="de-DE" dirty="0"/>
              <a:t>Series of nodes that should be aligned</a:t>
            </a:r>
            <a:endParaRPr lang="de-DE" i="1" dirty="0"/>
          </a:p>
          <a:p>
            <a:pPr lvl="1"/>
            <a:r>
              <a:rPr lang="de-DE" dirty="0"/>
              <a:t>Compact the blocks as much as possible</a:t>
            </a:r>
          </a:p>
          <a:p>
            <a:pPr lvl="1"/>
            <a:r>
              <a:rPr lang="de-DE" dirty="0"/>
              <a:t>Balance</a:t>
            </a:r>
          </a:p>
          <a:p>
            <a:pPr marL="0" indent="0">
              <a:buNone/>
            </a:pPr>
            <a:r>
              <a:rPr lang="de-DE" dirty="0"/>
              <a:t>Data</a:t>
            </a:r>
          </a:p>
          <a:p>
            <a:pPr marL="457200" lvl="1" indent="0">
              <a:buNone/>
            </a:pPr>
            <a:r>
              <a:rPr lang="de-DE" sz="2000" dirty="0">
                <a:latin typeface="Consolas" panose="020B0609020204030204" pitchFamily="49" charset="0"/>
              </a:rPr>
              <a:t>align[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] =</a:t>
            </a:r>
            <a:r>
              <a:rPr lang="de-DE" sz="2000" b="1" i="1" dirty="0">
                <a:latin typeface="Consolas" panose="020B0609020204030204" pitchFamily="49" charset="0"/>
              </a:rPr>
              <a:t> </a:t>
            </a:r>
            <a:r>
              <a:rPr lang="de-DE" sz="2000" i="1" dirty="0">
                <a:latin typeface="Consolas" panose="020B0609020204030204" pitchFamily="49" charset="0"/>
              </a:rPr>
              <a:t>u     </a:t>
            </a:r>
            <a:r>
              <a:rPr lang="de-DE" dirty="0"/>
              <a:t>array representing alignments (cyclic)</a:t>
            </a:r>
            <a:endParaRPr lang="de-DE" b="1" i="1" dirty="0"/>
          </a:p>
          <a:p>
            <a:pPr marL="457200" lvl="1" indent="0">
              <a:buNone/>
            </a:pPr>
            <a:r>
              <a:rPr lang="de-DE" sz="2000" dirty="0">
                <a:latin typeface="Consolas" panose="020B0609020204030204" pitchFamily="49" charset="0"/>
              </a:rPr>
              <a:t>root[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]          </a:t>
            </a:r>
            <a:r>
              <a:rPr lang="de-DE" dirty="0"/>
              <a:t>root node of </a:t>
            </a:r>
            <a:r>
              <a:rPr lang="de-DE" i="1" dirty="0">
                <a:latin typeface="Consolas" panose="020B0609020204030204" pitchFamily="49" charset="0"/>
              </a:rPr>
              <a:t>v</a:t>
            </a:r>
            <a:r>
              <a:rPr lang="de-DE" dirty="0"/>
              <a:t>‘s block</a:t>
            </a:r>
          </a:p>
          <a:p>
            <a:pPr marL="457200" lvl="1" indent="0">
              <a:buNone/>
            </a:pPr>
            <a:r>
              <a:rPr lang="de-DE" sz="2000" dirty="0">
                <a:latin typeface="Consolas" panose="020B0609020204030204" pitchFamily="49" charset="0"/>
              </a:rPr>
              <a:t>pos[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i="1" baseline="-25000" dirty="0">
                <a:latin typeface="Consolas" panose="020B0609020204030204" pitchFamily="49" charset="0"/>
              </a:rPr>
              <a:t>k</a:t>
            </a:r>
            <a:r>
              <a:rPr lang="de-DE" sz="2000" i="1" baseline="30000" dirty="0">
                <a:latin typeface="Consolas" panose="020B0609020204030204" pitchFamily="49" charset="0"/>
              </a:rPr>
              <a:t>i</a:t>
            </a:r>
            <a:r>
              <a:rPr lang="de-DE" sz="2000" dirty="0">
                <a:latin typeface="Consolas" panose="020B0609020204030204" pitchFamily="49" charset="0"/>
              </a:rPr>
              <a:t>] = </a:t>
            </a:r>
            <a:r>
              <a:rPr lang="de-DE" sz="2000" i="1" dirty="0">
                <a:latin typeface="Consolas" panose="020B0609020204030204" pitchFamily="49" charset="0"/>
              </a:rPr>
              <a:t>k</a:t>
            </a:r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11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628650" y="6352144"/>
            <a:ext cx="3955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aseline="30000" dirty="0"/>
              <a:t>1 </a:t>
            </a:r>
            <a:r>
              <a:rPr lang="de-DE" dirty="0"/>
              <a:t>using different tradeoffs for the median</a:t>
            </a:r>
            <a:endParaRPr lang="de-DE" baseline="30000" dirty="0"/>
          </a:p>
        </p:txBody>
      </p:sp>
    </p:spTree>
    <p:extLst>
      <p:ext uri="{BB962C8B-B14F-4D97-AF65-F5344CB8AC3E}">
        <p14:creationId xmlns:p14="http://schemas.microsoft.com/office/powerpoint/2010/main" val="93089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Conflicts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00174"/>
            <a:ext cx="7886700" cy="5321301"/>
          </a:xfrm>
        </p:spPr>
        <p:txBody>
          <a:bodyPr>
            <a:normAutofit fontScale="700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de-DE" dirty="0"/>
              <a:t>Remember Objectives</a:t>
            </a:r>
          </a:p>
          <a:p>
            <a:pPr lvl="1"/>
            <a:r>
              <a:rPr lang="de-DE" dirty="0"/>
              <a:t>Preserve node order</a:t>
            </a:r>
          </a:p>
          <a:p>
            <a:pPr lvl="1"/>
            <a:r>
              <a:rPr lang="de-DE" dirty="0"/>
              <a:t>At most two bends per edge, straight long edges</a:t>
            </a:r>
          </a:p>
          <a:p>
            <a:pPr lvl="1"/>
            <a:r>
              <a:rPr lang="de-DE" dirty="0"/>
              <a:t>Short edges, balanced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positions</a:t>
            </a:r>
            <a:br>
              <a:rPr lang="de-DE" dirty="0"/>
            </a:br>
            <a:endParaRPr lang="de-DE" dirty="0"/>
          </a:p>
          <a:p>
            <a:pPr marL="0" indent="0">
              <a:buNone/>
            </a:pPr>
            <a:r>
              <a:rPr lang="de-DE" sz="2600" i="1" dirty="0" err="1"/>
              <a:t>Inner</a:t>
            </a:r>
            <a:r>
              <a:rPr lang="de-DE" sz="2600" i="1" dirty="0"/>
              <a:t> </a:t>
            </a:r>
            <a:r>
              <a:rPr lang="de-DE" sz="2600" i="1" dirty="0" err="1"/>
              <a:t>segments</a:t>
            </a:r>
            <a:r>
              <a:rPr lang="de-DE" sz="2600" dirty="0"/>
              <a:t>: </a:t>
            </a:r>
            <a:r>
              <a:rPr lang="de-DE" sz="2600" dirty="0" err="1"/>
              <a:t>segments</a:t>
            </a:r>
            <a:r>
              <a:rPr lang="de-DE" sz="2600" dirty="0"/>
              <a:t> </a:t>
            </a:r>
            <a:r>
              <a:rPr lang="de-DE" sz="2600" dirty="0" err="1"/>
              <a:t>between</a:t>
            </a:r>
            <a:r>
              <a:rPr lang="de-DE" sz="2600" dirty="0"/>
              <a:t> </a:t>
            </a:r>
            <a:r>
              <a:rPr lang="de-DE" sz="2600" dirty="0" err="1"/>
              <a:t>dummy</a:t>
            </a:r>
            <a:r>
              <a:rPr lang="de-DE" sz="2600" dirty="0"/>
              <a:t> </a:t>
            </a:r>
            <a:r>
              <a:rPr lang="de-DE" sz="2600" dirty="0" err="1"/>
              <a:t>nodes</a:t>
            </a:r>
            <a:endParaRPr lang="de-DE" sz="2600" dirty="0"/>
          </a:p>
          <a:p>
            <a:pPr marL="0" indent="0">
              <a:buNone/>
            </a:pPr>
            <a:r>
              <a:rPr lang="de-DE" sz="2600" dirty="0" err="1"/>
              <a:t>Marking</a:t>
            </a:r>
            <a:r>
              <a:rPr lang="de-DE" sz="2600" dirty="0"/>
              <a:t> an </a:t>
            </a:r>
            <a:r>
              <a:rPr lang="de-DE" sz="2600" dirty="0" err="1"/>
              <a:t>edge</a:t>
            </a:r>
            <a:r>
              <a:rPr lang="de-DE" sz="2600" dirty="0"/>
              <a:t> </a:t>
            </a:r>
            <a:r>
              <a:rPr lang="de-DE" sz="2600" dirty="0" err="1"/>
              <a:t>segment</a:t>
            </a:r>
            <a:r>
              <a:rPr lang="de-DE" sz="2600" dirty="0"/>
              <a:t> </a:t>
            </a:r>
            <a:r>
              <a:rPr lang="de-DE" sz="2600" dirty="0" err="1"/>
              <a:t>as</a:t>
            </a:r>
            <a:r>
              <a:rPr lang="de-DE" sz="2600" dirty="0"/>
              <a:t> </a:t>
            </a:r>
            <a:r>
              <a:rPr lang="de-DE" sz="2600" i="1" dirty="0" err="1"/>
              <a:t>conflicted</a:t>
            </a:r>
            <a:r>
              <a:rPr lang="de-DE" sz="2600" dirty="0"/>
              <a:t> </a:t>
            </a:r>
            <a:r>
              <a:rPr lang="de-DE" sz="2600" dirty="0" err="1"/>
              <a:t>means</a:t>
            </a:r>
            <a:r>
              <a:rPr lang="de-DE" sz="2600" dirty="0"/>
              <a:t> </a:t>
            </a:r>
            <a:r>
              <a:rPr lang="de-DE" sz="2600" dirty="0" err="1"/>
              <a:t>that</a:t>
            </a:r>
            <a:r>
              <a:rPr lang="de-DE" sz="2600" dirty="0"/>
              <a:t> </a:t>
            </a:r>
            <a:r>
              <a:rPr lang="de-DE" sz="2600" dirty="0" err="1"/>
              <a:t>we</a:t>
            </a:r>
            <a:r>
              <a:rPr lang="de-DE" sz="2600" dirty="0"/>
              <a:t> </a:t>
            </a:r>
            <a:r>
              <a:rPr lang="de-DE" sz="2600" dirty="0" err="1"/>
              <a:t>don‘t</a:t>
            </a:r>
            <a:r>
              <a:rPr lang="de-DE" sz="2600" dirty="0"/>
              <a:t> </a:t>
            </a:r>
            <a:r>
              <a:rPr lang="de-DE" sz="2600" dirty="0" err="1"/>
              <a:t>try</a:t>
            </a:r>
            <a:r>
              <a:rPr lang="de-DE" sz="2600" dirty="0"/>
              <a:t> </a:t>
            </a:r>
            <a:r>
              <a:rPr lang="de-DE" sz="2600" dirty="0" err="1"/>
              <a:t>to</a:t>
            </a:r>
            <a:r>
              <a:rPr lang="de-DE" sz="2600" dirty="0"/>
              <a:t> </a:t>
            </a:r>
            <a:r>
              <a:rPr lang="de-DE" sz="2600" dirty="0" err="1"/>
              <a:t>align</a:t>
            </a:r>
            <a:r>
              <a:rPr lang="de-DE" sz="2600" dirty="0"/>
              <a:t> </a:t>
            </a:r>
            <a:r>
              <a:rPr lang="de-DE" sz="2600" dirty="0" err="1"/>
              <a:t>it</a:t>
            </a:r>
            <a:endParaRPr lang="de-DE" sz="2600" dirty="0"/>
          </a:p>
          <a:p>
            <a:pPr lvl="1">
              <a:spcAft>
                <a:spcPts val="600"/>
              </a:spcAft>
            </a:pPr>
            <a:endParaRPr lang="de-DE" dirty="0"/>
          </a:p>
          <a:p>
            <a:pPr marL="0" indent="0">
              <a:spcAft>
                <a:spcPts val="600"/>
              </a:spcAft>
              <a:buNone/>
            </a:pPr>
            <a:r>
              <a:rPr lang="de-DE" sz="3000" dirty="0"/>
              <a:t>Type 2</a:t>
            </a:r>
            <a:r>
              <a:rPr lang="de-DE" dirty="0"/>
              <a:t>    </a:t>
            </a:r>
            <a:r>
              <a:rPr lang="de-DE" sz="2600" dirty="0"/>
              <a:t>two </a:t>
            </a:r>
            <a:r>
              <a:rPr lang="de-DE" sz="2600" dirty="0" err="1"/>
              <a:t>inner</a:t>
            </a:r>
            <a:r>
              <a:rPr lang="de-DE" sz="2600" dirty="0"/>
              <a:t> </a:t>
            </a:r>
            <a:r>
              <a:rPr lang="de-DE" sz="2600" dirty="0" err="1"/>
              <a:t>segments</a:t>
            </a:r>
            <a:r>
              <a:rPr lang="de-DE" sz="2600" dirty="0"/>
              <a:t> </a:t>
            </a:r>
            <a:r>
              <a:rPr lang="de-DE" sz="2600" dirty="0" err="1"/>
              <a:t>cross</a:t>
            </a:r>
            <a:endParaRPr lang="de-DE" sz="3000" dirty="0"/>
          </a:p>
          <a:p>
            <a:pPr lvl="1">
              <a:spcAft>
                <a:spcPts val="600"/>
              </a:spcAft>
            </a:pPr>
            <a:r>
              <a:rPr lang="de-DE" dirty="0" err="1"/>
              <a:t>Usually</a:t>
            </a:r>
            <a:r>
              <a:rPr lang="de-DE" dirty="0"/>
              <a:t>, </a:t>
            </a:r>
            <a:r>
              <a:rPr lang="de-DE" dirty="0" err="1"/>
              <a:t>prevent</a:t>
            </a:r>
            <a:r>
              <a:rPr lang="de-DE" dirty="0"/>
              <a:t> this during crossing minimization</a:t>
            </a:r>
          </a:p>
          <a:p>
            <a:pPr lvl="1">
              <a:spcAft>
                <a:spcPts val="1000"/>
              </a:spcAft>
            </a:pP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still </a:t>
            </a:r>
            <a:r>
              <a:rPr lang="de-DE" dirty="0" err="1"/>
              <a:t>occurs</a:t>
            </a:r>
            <a:r>
              <a:rPr lang="de-DE" dirty="0"/>
              <a:t>: </a:t>
            </a:r>
            <a:r>
              <a:rPr lang="de-DE" dirty="0" err="1"/>
              <a:t>mark</a:t>
            </a:r>
            <a:r>
              <a:rPr lang="de-DE" dirty="0"/>
              <a:t> one of the </a:t>
            </a:r>
            <a:r>
              <a:rPr lang="de-DE" dirty="0" err="1"/>
              <a:t>segments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conflicted</a:t>
            </a:r>
            <a:endParaRPr lang="de-DE" dirty="0"/>
          </a:p>
          <a:p>
            <a:pPr marL="0" indent="0">
              <a:spcAft>
                <a:spcPts val="600"/>
              </a:spcAft>
              <a:buNone/>
            </a:pPr>
            <a:r>
              <a:rPr lang="de-DE" sz="3000" dirty="0"/>
              <a:t>Type 1</a:t>
            </a:r>
            <a:r>
              <a:rPr lang="de-DE" dirty="0"/>
              <a:t>    </a:t>
            </a:r>
            <a:r>
              <a:rPr lang="de-DE" sz="2600" dirty="0"/>
              <a:t>an inner segment </a:t>
            </a:r>
            <a:r>
              <a:rPr lang="de-DE" sz="2600" dirty="0" err="1"/>
              <a:t>crosses</a:t>
            </a:r>
            <a:r>
              <a:rPr lang="de-DE" sz="2600" dirty="0"/>
              <a:t> a non-</a:t>
            </a:r>
            <a:r>
              <a:rPr lang="de-DE" sz="2600" dirty="0" err="1"/>
              <a:t>inner</a:t>
            </a:r>
            <a:r>
              <a:rPr lang="de-DE" sz="2600" dirty="0"/>
              <a:t> </a:t>
            </a:r>
            <a:r>
              <a:rPr lang="de-DE" sz="2600" dirty="0" err="1"/>
              <a:t>segment</a:t>
            </a:r>
            <a:endParaRPr lang="de-DE" dirty="0"/>
          </a:p>
          <a:p>
            <a:pPr lvl="1">
              <a:spcAft>
                <a:spcPts val="1000"/>
              </a:spcAft>
            </a:pPr>
            <a:r>
              <a:rPr lang="de-DE" dirty="0"/>
              <a:t>Mark </a:t>
            </a:r>
            <a:r>
              <a:rPr lang="de-DE" dirty="0" err="1"/>
              <a:t>the</a:t>
            </a:r>
            <a:r>
              <a:rPr lang="de-DE" dirty="0"/>
              <a:t> non-</a:t>
            </a:r>
            <a:r>
              <a:rPr lang="de-DE" dirty="0" err="1"/>
              <a:t>inner</a:t>
            </a:r>
            <a:r>
              <a:rPr lang="de-DE" dirty="0"/>
              <a:t> </a:t>
            </a:r>
            <a:r>
              <a:rPr lang="de-DE" dirty="0" err="1"/>
              <a:t>segment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conflicted</a:t>
            </a:r>
            <a:endParaRPr lang="de-DE" dirty="0"/>
          </a:p>
          <a:p>
            <a:pPr marL="0" indent="0">
              <a:spcAft>
                <a:spcPts val="600"/>
              </a:spcAft>
              <a:buNone/>
            </a:pPr>
            <a:r>
              <a:rPr lang="de-DE" sz="3000" dirty="0">
                <a:latin typeface="+mn-lt"/>
              </a:rPr>
              <a:t>Type 0</a:t>
            </a:r>
            <a:r>
              <a:rPr lang="de-DE" dirty="0">
                <a:latin typeface="+mn-lt"/>
              </a:rPr>
              <a:t>    </a:t>
            </a:r>
            <a:r>
              <a:rPr lang="de-DE" sz="2600" dirty="0" err="1"/>
              <a:t>two</a:t>
            </a:r>
            <a:r>
              <a:rPr lang="de-DE" sz="2600" dirty="0"/>
              <a:t> non-</a:t>
            </a:r>
            <a:r>
              <a:rPr lang="de-DE" sz="2600" dirty="0" err="1"/>
              <a:t>inner</a:t>
            </a:r>
            <a:r>
              <a:rPr lang="de-DE" sz="2600" dirty="0"/>
              <a:t> segments cross</a:t>
            </a:r>
            <a:endParaRPr lang="de-DE" dirty="0"/>
          </a:p>
          <a:p>
            <a:pPr lvl="1">
              <a:spcAft>
                <a:spcPts val="600"/>
              </a:spcAft>
            </a:pPr>
            <a:r>
              <a:rPr lang="de-DE" dirty="0"/>
              <a:t>Favor one of the segments based on current iteration order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90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Blocks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Main Idea</a:t>
            </a:r>
          </a:p>
          <a:p>
            <a:pPr lvl="1"/>
            <a:r>
              <a:rPr lang="de-DE" dirty="0"/>
              <a:t>Align nodes with their median predecessor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13</a:t>
            </a:fld>
            <a:endParaRPr lang="de-DE" dirty="0"/>
          </a:p>
        </p:txBody>
      </p:sp>
      <p:pic>
        <p:nvPicPr>
          <p:cNvPr id="1026" name="Picture 2" descr="D:\Uni\papers\gd15\talk\images\bkoriginal_blocksclasses_1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650" y="2919234"/>
            <a:ext cx="3452701" cy="235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ni\papers\gd15\talk\images\bkoriginal_blocksclasses_2.e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650" y="2919234"/>
            <a:ext cx="3452701" cy="235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44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Computing Blocks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0" indent="0">
                  <a:spcAft>
                    <a:spcPts val="0"/>
                  </a:spcAft>
                  <a:buNone/>
                </a:pPr>
                <a:r>
                  <a:rPr lang="de-DE" sz="2000" dirty="0">
                    <a:latin typeface="Consolas" panose="020B0609020204030204" pitchFamily="49" charset="0"/>
                  </a:rPr>
                  <a:t>root[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dirty="0">
                    <a:latin typeface="Consolas" panose="020B0609020204030204" pitchFamily="49" charset="0"/>
                  </a:rPr>
                  <a:t>] = 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dirty="0">
                    <a:latin typeface="Consolas" panose="020B0609020204030204" pitchFamily="49" charset="0"/>
                  </a:rPr>
                  <a:t>, align[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dirty="0">
                    <a:latin typeface="Consolas" panose="020B0609020204030204" pitchFamily="49" charset="0"/>
                  </a:rPr>
                  <a:t>] = 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dirty="0">
                    <a:latin typeface="Consolas" panose="020B0609020204030204" pitchFamily="49" charset="0"/>
                  </a:rPr>
                  <a:t>  for all 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az-Cyrl-AZ" sz="2000" dirty="0">
                    <a:latin typeface="Consolas" panose="020B0609020204030204" pitchFamily="49" charset="0"/>
                  </a:rPr>
                  <a:t>∈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</a:p>
              <a:p>
                <a:pPr marL="0" indent="0">
                  <a:spcAft>
                    <a:spcPts val="0"/>
                  </a:spcAft>
                  <a:buNone/>
                </a:pPr>
                <a:r>
                  <a:rPr lang="de-DE" sz="2000" b="1" dirty="0">
                    <a:latin typeface="Consolas" panose="020B0609020204030204" pitchFamily="49" charset="0"/>
                  </a:rPr>
                  <a:t>for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i="1" dirty="0">
                    <a:latin typeface="Consolas" panose="020B0609020204030204" pitchFamily="49" charset="0"/>
                  </a:rPr>
                  <a:t>L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i</a:t>
                </a:r>
                <a:r>
                  <a:rPr lang="de-DE" sz="2000" dirty="0">
                    <a:latin typeface="Consolas" panose="020B0609020204030204" pitchFamily="49" charset="0"/>
                  </a:rPr>
                  <a:t> in </a:t>
                </a:r>
                <a:r>
                  <a:rPr lang="de-DE" sz="2000" i="1" dirty="0">
                    <a:latin typeface="Consolas" panose="020B0609020204030204" pitchFamily="49" charset="0"/>
                  </a:rPr>
                  <a:t>L</a:t>
                </a:r>
              </a:p>
              <a:p>
                <a:pPr marL="0" indent="0">
                  <a:spcAft>
                    <a:spcPts val="0"/>
                  </a:spcAft>
                  <a:buNone/>
                </a:pPr>
                <a:r>
                  <a:rPr lang="de-DE" sz="2000" dirty="0">
                    <a:latin typeface="Consolas" panose="020B0609020204030204" pitchFamily="49" charset="0"/>
                  </a:rPr>
                  <a:t>  </a:t>
                </a:r>
                <a:r>
                  <a:rPr lang="de-DE" sz="2000" i="1" dirty="0">
                    <a:latin typeface="Consolas" panose="020B0609020204030204" pitchFamily="49" charset="0"/>
                  </a:rPr>
                  <a:t>r</a:t>
                </a:r>
                <a:r>
                  <a:rPr lang="de-DE" sz="2000" dirty="0">
                    <a:latin typeface="Consolas" panose="020B0609020204030204" pitchFamily="49" charset="0"/>
                  </a:rPr>
                  <a:t> = 0   // </a:t>
                </a:r>
                <a:r>
                  <a:rPr lang="de-DE" sz="2000" dirty="0" err="1">
                    <a:latin typeface="Consolas" panose="020B0609020204030204" pitchFamily="49" charset="0"/>
                  </a:rPr>
                  <a:t>Serves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dirty="0" err="1">
                    <a:latin typeface="Consolas" panose="020B0609020204030204" pitchFamily="49" charset="0"/>
                  </a:rPr>
                  <a:t>to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dirty="0" err="1">
                    <a:latin typeface="Consolas" panose="020B0609020204030204" pitchFamily="49" charset="0"/>
                  </a:rPr>
                  <a:t>avoid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dirty="0" err="1">
                    <a:latin typeface="Consolas" panose="020B0609020204030204" pitchFamily="49" charset="0"/>
                  </a:rPr>
                  <a:t>infeasible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dirty="0" err="1">
                    <a:latin typeface="Consolas" panose="020B0609020204030204" pitchFamily="49" charset="0"/>
                  </a:rPr>
                  <a:t>alignments</a:t>
                </a:r>
                <a:endParaRPr lang="de-DE" sz="2000" dirty="0">
                  <a:latin typeface="Consolas" panose="020B0609020204030204" pitchFamily="49" charset="0"/>
                </a:endParaRPr>
              </a:p>
              <a:p>
                <a:pPr marL="0" indent="0">
                  <a:spcAft>
                    <a:spcPts val="0"/>
                  </a:spcAft>
                  <a:buNone/>
                </a:pPr>
                <a:r>
                  <a:rPr lang="de-DE" sz="2000" dirty="0">
                    <a:latin typeface="Consolas" panose="020B0609020204030204" pitchFamily="49" charset="0"/>
                  </a:rPr>
                  <a:t>  </a:t>
                </a:r>
                <a:r>
                  <a:rPr lang="de-DE" sz="2000" b="1" dirty="0">
                    <a:latin typeface="Consolas" panose="020B0609020204030204" pitchFamily="49" charset="0"/>
                  </a:rPr>
                  <a:t>for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k</a:t>
                </a:r>
                <a:r>
                  <a:rPr lang="de-DE" sz="2000" i="1" baseline="30000" dirty="0">
                    <a:latin typeface="Consolas" panose="020B0609020204030204" pitchFamily="49" charset="0"/>
                  </a:rPr>
                  <a:t>i</a:t>
                </a:r>
                <a:r>
                  <a:rPr lang="de-DE" sz="2000" dirty="0">
                    <a:latin typeface="Consolas" panose="020B0609020204030204" pitchFamily="49" charset="0"/>
                  </a:rPr>
                  <a:t> in </a:t>
                </a:r>
                <a:r>
                  <a:rPr lang="de-DE" sz="2000" i="1" dirty="0">
                    <a:latin typeface="Consolas" panose="020B0609020204030204" pitchFamily="49" charset="0"/>
                  </a:rPr>
                  <a:t>L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i</a:t>
                </a:r>
              </a:p>
              <a:p>
                <a:pPr marL="0" indent="0">
                  <a:spcAft>
                    <a:spcPts val="0"/>
                  </a:spcAft>
                  <a:buNone/>
                </a:pPr>
                <a:r>
                  <a:rPr lang="de-DE" sz="2000" dirty="0">
                    <a:latin typeface="Consolas" panose="020B0609020204030204" pitchFamily="49" charset="0"/>
                  </a:rPr>
                  <a:t>    </a:t>
                </a:r>
                <a:r>
                  <a:rPr lang="de-DE" sz="2000" b="1" dirty="0" err="1">
                    <a:latin typeface="Consolas" panose="020B0609020204030204" pitchFamily="49" charset="0"/>
                  </a:rPr>
                  <a:t>if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i="1" dirty="0" err="1">
                    <a:latin typeface="Consolas" panose="020B0609020204030204" pitchFamily="49" charset="0"/>
                  </a:rPr>
                  <a:t>v</a:t>
                </a:r>
                <a:r>
                  <a:rPr lang="de-DE" sz="2000" i="1" baseline="-25000" dirty="0" err="1">
                    <a:latin typeface="Consolas" panose="020B0609020204030204" pitchFamily="49" charset="0"/>
                  </a:rPr>
                  <a:t>k</a:t>
                </a:r>
                <a:r>
                  <a:rPr lang="de-DE" sz="2000" i="1" baseline="30000" dirty="0" err="1">
                    <a:latin typeface="Consolas" panose="020B0609020204030204" pitchFamily="49" charset="0"/>
                  </a:rPr>
                  <a:t>i</a:t>
                </a:r>
                <a:r>
                  <a:rPr lang="de-DE" sz="2000" i="1" baseline="30000" dirty="0">
                    <a:latin typeface="Consolas" panose="020B0609020204030204" pitchFamily="49" charset="0"/>
                  </a:rPr>
                  <a:t> </a:t>
                </a:r>
                <a:r>
                  <a:rPr lang="de-DE" sz="2000" dirty="0" err="1">
                    <a:latin typeface="Consolas" panose="020B0609020204030204" pitchFamily="49" charset="0"/>
                  </a:rPr>
                  <a:t>has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dirty="0" err="1">
                    <a:latin typeface="Consolas" panose="020B0609020204030204" pitchFamily="49" charset="0"/>
                  </a:rPr>
                  <a:t>left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dirty="0" err="1">
                    <a:latin typeface="Consolas" panose="020B0609020204030204" pitchFamily="49" charset="0"/>
                  </a:rPr>
                  <a:t>neighbors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i="1" dirty="0">
                    <a:latin typeface="Consolas" panose="020B0609020204030204" pitchFamily="49" charset="0"/>
                  </a:rPr>
                  <a:t>u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1</a:t>
                </a:r>
                <a:r>
                  <a:rPr lang="de-DE" sz="2000" dirty="0">
                    <a:latin typeface="Consolas" panose="020B0609020204030204" pitchFamily="49" charset="0"/>
                  </a:rPr>
                  <a:t> ... </a:t>
                </a:r>
                <a:r>
                  <a:rPr lang="de-DE" sz="2000" i="1" dirty="0" err="1">
                    <a:latin typeface="Consolas" panose="020B0609020204030204" pitchFamily="49" charset="0"/>
                  </a:rPr>
                  <a:t>u</a:t>
                </a:r>
                <a:r>
                  <a:rPr lang="de-DE" sz="2000" i="1" baseline="-25000" dirty="0" err="1">
                    <a:latin typeface="Consolas" panose="020B0609020204030204" pitchFamily="49" charset="0"/>
                  </a:rPr>
                  <a:t>d</a:t>
                </a:r>
                <a:r>
                  <a:rPr lang="de-DE" sz="2000" dirty="0">
                    <a:latin typeface="Consolas" panose="020B0609020204030204" pitchFamily="49" charset="0"/>
                  </a:rPr>
                  <a:t> (in </a:t>
                </a:r>
                <a:r>
                  <a:rPr lang="de-DE" sz="2000" dirty="0" err="1">
                    <a:latin typeface="Consolas" panose="020B0609020204030204" pitchFamily="49" charset="0"/>
                  </a:rPr>
                  <a:t>that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dirty="0" err="1">
                    <a:latin typeface="Consolas" panose="020B0609020204030204" pitchFamily="49" charset="0"/>
                  </a:rPr>
                  <a:t>order</a:t>
                </a:r>
                <a:r>
                  <a:rPr lang="de-DE" sz="2000" dirty="0">
                    <a:latin typeface="Consolas" panose="020B0609020204030204" pitchFamily="49" charset="0"/>
                  </a:rPr>
                  <a:t>)</a:t>
                </a:r>
              </a:p>
              <a:p>
                <a:pPr marL="0" indent="0">
                  <a:spcAft>
                    <a:spcPts val="0"/>
                  </a:spcAft>
                  <a:buNone/>
                </a:pPr>
                <a:r>
                  <a:rPr lang="de-DE" sz="2000" dirty="0">
                    <a:latin typeface="Consolas" panose="020B0609020204030204" pitchFamily="49" charset="0"/>
                  </a:rPr>
                  <a:t>      </a:t>
                </a:r>
                <a:r>
                  <a:rPr lang="de-DE" sz="2000" b="1" dirty="0">
                    <a:latin typeface="Consolas" panose="020B0609020204030204" pitchFamily="49" charset="0"/>
                  </a:rPr>
                  <a:t>for</a:t>
                </a:r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  <a:r>
                  <a:rPr lang="de-DE" sz="2000" i="1" dirty="0">
                    <a:latin typeface="Consolas" panose="020B0609020204030204" pitchFamily="49" charset="0"/>
                  </a:rPr>
                  <a:t>m</a:t>
                </a:r>
                <a:r>
                  <a:rPr lang="de-DE" sz="2000" dirty="0">
                    <a:latin typeface="Consolas" panose="020B0609020204030204" pitchFamily="49" charset="0"/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begChr m:val="⌊"/>
                        <m:endChr m:val="⌋"/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</m:e>
                    </m:d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begChr m:val="⌈"/>
                        <m:endChr m:val="⌉"/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ox>
                          <m:boxPr>
                            <m:ctrlP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</m:e>
                    </m:d>
                  </m:oMath>
                </a14:m>
                <a:r>
                  <a:rPr lang="de-DE" sz="2000" dirty="0">
                    <a:latin typeface="Consolas" panose="020B0609020204030204" pitchFamily="49" charset="0"/>
                  </a:rPr>
                  <a:t> </a:t>
                </a:r>
              </a:p>
              <a:p>
                <a:pPr marL="0" indent="0">
                  <a:spcAft>
                    <a:spcPts val="0"/>
                  </a:spcAft>
                  <a:buNone/>
                </a:pPr>
                <a:r>
                  <a:rPr lang="de-DE" sz="2000" dirty="0">
                    <a:latin typeface="Consolas" panose="020B0609020204030204" pitchFamily="49" charset="0"/>
                  </a:rPr>
                  <a:t>        </a:t>
                </a:r>
                <a:r>
                  <a:rPr lang="de-DE" sz="2000" b="1" dirty="0">
                    <a:latin typeface="Consolas" panose="020B0609020204030204" pitchFamily="49" charset="0"/>
                  </a:rPr>
                  <a:t>if</a:t>
                </a:r>
                <a:r>
                  <a:rPr lang="de-DE" sz="2000" dirty="0">
                    <a:latin typeface="Consolas" panose="020B0609020204030204" pitchFamily="49" charset="0"/>
                  </a:rPr>
                  <a:t> align[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k</a:t>
                </a:r>
                <a:r>
                  <a:rPr lang="de-DE" sz="2000" i="1" baseline="30000" dirty="0">
                    <a:latin typeface="Consolas" panose="020B0609020204030204" pitchFamily="49" charset="0"/>
                  </a:rPr>
                  <a:t>i</a:t>
                </a:r>
                <a:r>
                  <a:rPr lang="de-DE" sz="2000" dirty="0">
                    <a:latin typeface="Consolas" panose="020B0609020204030204" pitchFamily="49" charset="0"/>
                  </a:rPr>
                  <a:t>] = 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k</a:t>
                </a:r>
                <a:r>
                  <a:rPr lang="de-DE" sz="2000" i="1" baseline="30000" dirty="0">
                    <a:latin typeface="Consolas" panose="020B0609020204030204" pitchFamily="49" charset="0"/>
                  </a:rPr>
                  <a:t>i</a:t>
                </a:r>
                <a:endParaRPr lang="de-DE" sz="2000" i="1" dirty="0">
                  <a:latin typeface="Consolas" panose="020B0609020204030204" pitchFamily="49" charset="0"/>
                </a:endParaRPr>
              </a:p>
              <a:p>
                <a:pPr marL="0" indent="0">
                  <a:spcAft>
                    <a:spcPts val="0"/>
                  </a:spcAft>
                  <a:buNone/>
                </a:pPr>
                <a:r>
                  <a:rPr lang="de-DE" sz="2000" dirty="0">
                    <a:latin typeface="Consolas" panose="020B0609020204030204" pitchFamily="49" charset="0"/>
                  </a:rPr>
                  <a:t>          </a:t>
                </a:r>
                <a:r>
                  <a:rPr lang="de-DE" sz="2000" b="1" dirty="0">
                    <a:latin typeface="Consolas" panose="020B0609020204030204" pitchFamily="49" charset="0"/>
                  </a:rPr>
                  <a:t>if</a:t>
                </a:r>
                <a:r>
                  <a:rPr lang="de-DE" sz="2000" dirty="0">
                    <a:latin typeface="Consolas" panose="020B0609020204030204" pitchFamily="49" charset="0"/>
                  </a:rPr>
                  <a:t> (</a:t>
                </a:r>
                <a:r>
                  <a:rPr lang="de-DE" sz="2000" i="1" dirty="0">
                    <a:latin typeface="Consolas" panose="020B0609020204030204" pitchFamily="49" charset="0"/>
                  </a:rPr>
                  <a:t>u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m</a:t>
                </a:r>
                <a:r>
                  <a:rPr lang="de-DE" sz="2000" dirty="0">
                    <a:latin typeface="Consolas" panose="020B0609020204030204" pitchFamily="49" charset="0"/>
                  </a:rPr>
                  <a:t>, 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k</a:t>
                </a:r>
                <a:r>
                  <a:rPr lang="de-DE" sz="2000" i="1" baseline="30000" dirty="0">
                    <a:latin typeface="Consolas" panose="020B0609020204030204" pitchFamily="49" charset="0"/>
                  </a:rPr>
                  <a:t>i</a:t>
                </a:r>
                <a:r>
                  <a:rPr lang="de-DE" sz="2000" dirty="0">
                    <a:latin typeface="Consolas" panose="020B0609020204030204" pitchFamily="49" charset="0"/>
                  </a:rPr>
                  <a:t>) not </a:t>
                </a:r>
                <a:r>
                  <a:rPr lang="de-DE" sz="2000" i="1" dirty="0" err="1">
                    <a:latin typeface="Consolas" panose="020B0609020204030204" pitchFamily="49" charset="0"/>
                  </a:rPr>
                  <a:t>conflicted</a:t>
                </a:r>
                <a:r>
                  <a:rPr lang="de-DE" sz="2000" dirty="0">
                    <a:latin typeface="Consolas" panose="020B0609020204030204" pitchFamily="49" charset="0"/>
                  </a:rPr>
                  <a:t> and </a:t>
                </a:r>
                <a:r>
                  <a:rPr lang="de-DE" sz="2000" i="1" dirty="0">
                    <a:latin typeface="Consolas" panose="020B0609020204030204" pitchFamily="49" charset="0"/>
                  </a:rPr>
                  <a:t>r</a:t>
                </a:r>
                <a:r>
                  <a:rPr lang="de-DE" sz="2000" dirty="0">
                    <a:latin typeface="Consolas" panose="020B0609020204030204" pitchFamily="49" charset="0"/>
                  </a:rPr>
                  <a:t> &lt; pos[</a:t>
                </a:r>
                <a:r>
                  <a:rPr lang="de-DE" sz="2000" i="1" dirty="0">
                    <a:latin typeface="Consolas" panose="020B0609020204030204" pitchFamily="49" charset="0"/>
                  </a:rPr>
                  <a:t>u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m</a:t>
                </a:r>
                <a:r>
                  <a:rPr lang="de-DE" sz="2000" dirty="0">
                    <a:latin typeface="Consolas" panose="020B0609020204030204" pitchFamily="49" charset="0"/>
                  </a:rPr>
                  <a:t>]</a:t>
                </a:r>
              </a:p>
              <a:p>
                <a:pPr marL="0" indent="0">
                  <a:spcAft>
                    <a:spcPts val="0"/>
                  </a:spcAft>
                  <a:buNone/>
                </a:pPr>
                <a:r>
                  <a:rPr lang="de-DE" sz="2000" dirty="0">
                    <a:latin typeface="Consolas" panose="020B0609020204030204" pitchFamily="49" charset="0"/>
                  </a:rPr>
                  <a:t>            align[</a:t>
                </a:r>
                <a:r>
                  <a:rPr lang="de-DE" sz="2000" i="1" dirty="0">
                    <a:latin typeface="Consolas" panose="020B0609020204030204" pitchFamily="49" charset="0"/>
                  </a:rPr>
                  <a:t>u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m</a:t>
                </a:r>
                <a:r>
                  <a:rPr lang="de-DE" sz="2000" dirty="0">
                    <a:latin typeface="Consolas" panose="020B0609020204030204" pitchFamily="49" charset="0"/>
                  </a:rPr>
                  <a:t>] = 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k</a:t>
                </a:r>
                <a:r>
                  <a:rPr lang="de-DE" sz="2000" i="1" baseline="30000" dirty="0">
                    <a:latin typeface="Consolas" panose="020B0609020204030204" pitchFamily="49" charset="0"/>
                  </a:rPr>
                  <a:t>i</a:t>
                </a:r>
              </a:p>
              <a:p>
                <a:pPr marL="0" indent="0">
                  <a:spcAft>
                    <a:spcPts val="0"/>
                  </a:spcAft>
                  <a:buNone/>
                </a:pPr>
                <a:r>
                  <a:rPr lang="de-DE" sz="2000" dirty="0">
                    <a:latin typeface="Consolas" panose="020B0609020204030204" pitchFamily="49" charset="0"/>
                  </a:rPr>
                  <a:t>            root[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k</a:t>
                </a:r>
                <a:r>
                  <a:rPr lang="de-DE" sz="2000" i="1" baseline="30000" dirty="0">
                    <a:latin typeface="Consolas" panose="020B0609020204030204" pitchFamily="49" charset="0"/>
                  </a:rPr>
                  <a:t>i</a:t>
                </a:r>
                <a:r>
                  <a:rPr lang="de-DE" sz="2000" dirty="0">
                    <a:latin typeface="Consolas" panose="020B0609020204030204" pitchFamily="49" charset="0"/>
                  </a:rPr>
                  <a:t>] = root[</a:t>
                </a:r>
                <a:r>
                  <a:rPr lang="de-DE" sz="2000" i="1" dirty="0">
                    <a:latin typeface="Consolas" panose="020B0609020204030204" pitchFamily="49" charset="0"/>
                  </a:rPr>
                  <a:t>u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m</a:t>
                </a:r>
                <a:r>
                  <a:rPr lang="de-DE" sz="2000" dirty="0">
                    <a:latin typeface="Consolas" panose="020B0609020204030204" pitchFamily="49" charset="0"/>
                  </a:rPr>
                  <a:t>]</a:t>
                </a:r>
              </a:p>
              <a:p>
                <a:pPr marL="0" indent="0">
                  <a:spcAft>
                    <a:spcPts val="0"/>
                  </a:spcAft>
                  <a:buNone/>
                </a:pPr>
                <a:r>
                  <a:rPr lang="de-DE" sz="2000" dirty="0">
                    <a:latin typeface="Consolas" panose="020B0609020204030204" pitchFamily="49" charset="0"/>
                  </a:rPr>
                  <a:t>            align[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k</a:t>
                </a:r>
                <a:r>
                  <a:rPr lang="de-DE" sz="2000" i="1" baseline="30000" dirty="0">
                    <a:latin typeface="Consolas" panose="020B0609020204030204" pitchFamily="49" charset="0"/>
                  </a:rPr>
                  <a:t>i</a:t>
                </a:r>
                <a:r>
                  <a:rPr lang="de-DE" sz="2000" dirty="0">
                    <a:latin typeface="Consolas" panose="020B0609020204030204" pitchFamily="49" charset="0"/>
                  </a:rPr>
                  <a:t>] = root[</a:t>
                </a:r>
                <a:r>
                  <a:rPr lang="de-DE" sz="2000" i="1" dirty="0">
                    <a:latin typeface="Consolas" panose="020B0609020204030204" pitchFamily="49" charset="0"/>
                  </a:rPr>
                  <a:t>v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k</a:t>
                </a:r>
                <a:r>
                  <a:rPr lang="de-DE" sz="2000" i="1" baseline="30000" dirty="0">
                    <a:latin typeface="Consolas" panose="020B0609020204030204" pitchFamily="49" charset="0"/>
                  </a:rPr>
                  <a:t>i</a:t>
                </a:r>
                <a:r>
                  <a:rPr lang="de-DE" sz="2000" dirty="0">
                    <a:latin typeface="Consolas" panose="020B0609020204030204" pitchFamily="49" charset="0"/>
                  </a:rPr>
                  <a:t>]</a:t>
                </a:r>
              </a:p>
              <a:p>
                <a:pPr marL="0" indent="0">
                  <a:spcAft>
                    <a:spcPts val="0"/>
                  </a:spcAft>
                  <a:buNone/>
                </a:pPr>
                <a:r>
                  <a:rPr lang="de-DE" sz="2000" dirty="0">
                    <a:latin typeface="Consolas" panose="020B0609020204030204" pitchFamily="49" charset="0"/>
                  </a:rPr>
                  <a:t>            </a:t>
                </a:r>
                <a:r>
                  <a:rPr lang="de-DE" sz="2000" i="1" dirty="0">
                    <a:latin typeface="Consolas" panose="020B0609020204030204" pitchFamily="49" charset="0"/>
                  </a:rPr>
                  <a:t>r</a:t>
                </a:r>
                <a:r>
                  <a:rPr lang="de-DE" sz="2000" dirty="0">
                    <a:latin typeface="Consolas" panose="020B0609020204030204" pitchFamily="49" charset="0"/>
                  </a:rPr>
                  <a:t> = pos[</a:t>
                </a:r>
                <a:r>
                  <a:rPr lang="de-DE" sz="2000" i="1" dirty="0">
                    <a:latin typeface="Consolas" panose="020B0609020204030204" pitchFamily="49" charset="0"/>
                  </a:rPr>
                  <a:t>u</a:t>
                </a:r>
                <a:r>
                  <a:rPr lang="de-DE" sz="2000" i="1" baseline="-25000" dirty="0">
                    <a:latin typeface="Consolas" panose="020B0609020204030204" pitchFamily="49" charset="0"/>
                  </a:rPr>
                  <a:t>m</a:t>
                </a:r>
                <a:r>
                  <a:rPr lang="de-DE" sz="2000" dirty="0">
                    <a:latin typeface="Consolas" panose="020B0609020204030204" pitchFamily="49" charset="0"/>
                  </a:rPr>
                  <a:t>]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04" t="-1326"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14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628650" y="6246525"/>
            <a:ext cx="3602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aseline="30000" dirty="0"/>
              <a:t>1 </a:t>
            </a:r>
            <a:r>
              <a:rPr lang="de-DE" sz="1600" dirty="0"/>
              <a:t>  connected nodes in the previous layer  </a:t>
            </a:r>
          </a:p>
          <a:p>
            <a:r>
              <a:rPr lang="de-DE" sz="1600" baseline="30000" dirty="0"/>
              <a:t>2    </a:t>
            </a:r>
            <a:r>
              <a:rPr lang="de-DE" sz="1600" dirty="0"/>
              <a:t>discussed</a:t>
            </a:r>
            <a:r>
              <a:rPr lang="de-DE" sz="1600" baseline="30000" dirty="0"/>
              <a:t> </a:t>
            </a:r>
            <a:r>
              <a:rPr lang="de-DE" sz="1600" dirty="0"/>
              <a:t>later</a:t>
            </a:r>
          </a:p>
        </p:txBody>
      </p:sp>
      <p:pic>
        <p:nvPicPr>
          <p:cNvPr id="6" name="Picture 3" descr="D:\Uni\papers\gd15\talk\images\bkoriginal_blocksclasses_2.emf">
            <a:extLst>
              <a:ext uri="{FF2B5EF4-FFF2-40B4-BE49-F238E27FC236}">
                <a16:creationId xmlns:a16="http://schemas.microsoft.com/office/drawing/2014/main" id="{E74CA519-08BF-1540-AE47-41A011672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876" y="4739453"/>
            <a:ext cx="2905548" cy="198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988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Blocks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15</a:t>
            </a:fld>
            <a:endParaRPr lang="de-DE" dirty="0"/>
          </a:p>
        </p:txBody>
      </p:sp>
      <p:pic>
        <p:nvPicPr>
          <p:cNvPr id="1026" name="Picture 2" descr="D:\Uni\papers\gd15\talk\images\bkoriginal_blocksclasses_1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650" y="2595384"/>
            <a:ext cx="3452701" cy="235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ni\papers\gd15\talk\images\bkoriginal_blocksclasses_2.e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650" y="2595384"/>
            <a:ext cx="3452701" cy="235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68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Compaction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72916"/>
            <a:ext cx="7886700" cy="4776788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Main Idea</a:t>
            </a:r>
          </a:p>
          <a:p>
            <a:pPr lvl="1"/>
            <a:r>
              <a:rPr lang="de-DE" dirty="0"/>
              <a:t>Imagine a </a:t>
            </a:r>
            <a:r>
              <a:rPr lang="de-DE" i="1" dirty="0"/>
              <a:t>block graph</a:t>
            </a:r>
            <a:endParaRPr lang="de-DE" dirty="0"/>
          </a:p>
          <a:p>
            <a:pPr lvl="2"/>
            <a:r>
              <a:rPr lang="de-DE" dirty="0"/>
              <a:t>Blocks are nodes, edges between adjacent</a:t>
            </a:r>
            <a:r>
              <a:rPr lang="de-DE" baseline="30000" dirty="0"/>
              <a:t>1</a:t>
            </a:r>
            <a:r>
              <a:rPr lang="de-DE" dirty="0"/>
              <a:t> blocks</a:t>
            </a:r>
            <a:endParaRPr lang="de-DE" i="1" dirty="0"/>
          </a:p>
          <a:p>
            <a:pPr lvl="1"/>
            <a:r>
              <a:rPr lang="de-DE" dirty="0"/>
              <a:t>Divide the block graph into </a:t>
            </a:r>
            <a:r>
              <a:rPr lang="de-DE" i="1" dirty="0"/>
              <a:t>classes</a:t>
            </a:r>
          </a:p>
          <a:p>
            <a:pPr lvl="2"/>
            <a:r>
              <a:rPr lang="de-DE" dirty="0"/>
              <a:t>Represented by a unique </a:t>
            </a:r>
            <a:r>
              <a:rPr lang="de-DE" i="1" dirty="0"/>
              <a:t>sink</a:t>
            </a:r>
          </a:p>
          <a:p>
            <a:pPr lvl="1"/>
            <a:r>
              <a:rPr lang="de-DE" dirty="0"/>
              <a:t>Compact </a:t>
            </a:r>
            <a:r>
              <a:rPr lang="de-DE" dirty="0" err="1"/>
              <a:t>classes</a:t>
            </a:r>
            <a:r>
              <a:rPr lang="de-DE" dirty="0"/>
              <a:t> </a:t>
            </a:r>
            <a:r>
              <a:rPr lang="de-DE" dirty="0" err="1">
                <a:solidFill>
                  <a:srgbClr val="FF0000"/>
                </a:solidFill>
              </a:rPr>
              <a:t>internally</a:t>
            </a:r>
            <a:r>
              <a:rPr lang="de-DE" dirty="0"/>
              <a:t>, ...</a:t>
            </a:r>
          </a:p>
          <a:p>
            <a:pPr lvl="1"/>
            <a:r>
              <a:rPr lang="de-DE" dirty="0"/>
              <a:t>... </a:t>
            </a:r>
            <a:r>
              <a:rPr lang="de-DE" dirty="0" err="1"/>
              <a:t>then</a:t>
            </a:r>
            <a:r>
              <a:rPr lang="de-DE" dirty="0"/>
              <a:t> compact </a:t>
            </a:r>
            <a:r>
              <a:rPr lang="de-DE" dirty="0">
                <a:solidFill>
                  <a:srgbClr val="0070C0"/>
                </a:solidFill>
              </a:rPr>
              <a:t>classes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16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49" y="3960688"/>
            <a:ext cx="2457452" cy="22852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449" y="3960688"/>
            <a:ext cx="2457452" cy="22852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50" y="6313210"/>
            <a:ext cx="6192273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aseline="30000" dirty="0"/>
              <a:t>1</a:t>
            </a:r>
            <a:r>
              <a:rPr lang="de-DE" sz="1400" dirty="0"/>
              <a:t> Two blocks are adjacent in layer </a:t>
            </a:r>
            <a:r>
              <a:rPr lang="de-DE" sz="1400" i="1" dirty="0">
                <a:latin typeface="Consolas" panose="020B0609020204030204" pitchFamily="49" charset="0"/>
              </a:rPr>
              <a:t>L</a:t>
            </a:r>
            <a:r>
              <a:rPr lang="de-DE" sz="1400" i="1" baseline="-25000" dirty="0">
                <a:latin typeface="Consolas" panose="020B0609020204030204" pitchFamily="49" charset="0"/>
              </a:rPr>
              <a:t>i</a:t>
            </a:r>
            <a:r>
              <a:rPr lang="de-DE" sz="1400" dirty="0"/>
              <a:t> if they contain nodes </a:t>
            </a:r>
            <a:r>
              <a:rPr lang="de-DE" sz="1400" dirty="0">
                <a:latin typeface="Consolas" panose="020B0609020204030204" pitchFamily="49" charset="0"/>
              </a:rPr>
              <a:t>v</a:t>
            </a:r>
            <a:r>
              <a:rPr lang="de-DE" sz="1400" baseline="-25000" dirty="0">
                <a:latin typeface="Consolas" panose="020B0609020204030204" pitchFamily="49" charset="0"/>
              </a:rPr>
              <a:t>r</a:t>
            </a:r>
            <a:r>
              <a:rPr lang="de-DE" sz="1400" baseline="30000" dirty="0">
                <a:latin typeface="Consolas" panose="020B0609020204030204" pitchFamily="49" charset="0"/>
              </a:rPr>
              <a:t>i</a:t>
            </a:r>
            <a:r>
              <a:rPr lang="de-DE" sz="1400" dirty="0"/>
              <a:t> and </a:t>
            </a:r>
            <a:r>
              <a:rPr lang="de-DE" sz="1400" dirty="0">
                <a:latin typeface="Consolas" panose="020B0609020204030204" pitchFamily="49" charset="0"/>
              </a:rPr>
              <a:t>v</a:t>
            </a:r>
            <a:r>
              <a:rPr lang="de-DE" sz="1400" baseline="-25000" dirty="0">
                <a:latin typeface="Consolas" panose="020B0609020204030204" pitchFamily="49" charset="0"/>
              </a:rPr>
              <a:t>s</a:t>
            </a:r>
            <a:r>
              <a:rPr lang="de-DE" sz="1400" baseline="30000" dirty="0">
                <a:latin typeface="Consolas" panose="020B0609020204030204" pitchFamily="49" charset="0"/>
              </a:rPr>
              <a:t>i</a:t>
            </a:r>
            <a:r>
              <a:rPr lang="de-DE" sz="1400" dirty="0"/>
              <a:t> and |</a:t>
            </a:r>
            <a:r>
              <a:rPr lang="de-DE" sz="1400" i="1" dirty="0">
                <a:latin typeface="Consolas" panose="020B0609020204030204" pitchFamily="49" charset="0"/>
              </a:rPr>
              <a:t>r</a:t>
            </a:r>
            <a:r>
              <a:rPr lang="de-DE" sz="1400" dirty="0"/>
              <a:t>-</a:t>
            </a:r>
            <a:r>
              <a:rPr lang="de-DE" sz="1400" i="1" dirty="0">
                <a:latin typeface="Consolas" panose="020B0609020204030204" pitchFamily="49" charset="0"/>
              </a:rPr>
              <a:t>s</a:t>
            </a:r>
            <a:r>
              <a:rPr lang="de-DE" sz="1400" dirty="0"/>
              <a:t>| = 1</a:t>
            </a:r>
          </a:p>
          <a:p>
            <a:pPr marL="342900" indent="-342900">
              <a:buAutoNum type="arabicPlain"/>
            </a:pPr>
            <a:endParaRPr lang="de-DE" sz="1400" baseline="30000" dirty="0"/>
          </a:p>
        </p:txBody>
      </p: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F9011E0F-63B4-6544-AC43-A20359B7EB96}"/>
              </a:ext>
            </a:extLst>
          </p:cNvPr>
          <p:cNvCxnSpPr/>
          <p:nvPr/>
        </p:nvCxnSpPr>
        <p:spPr>
          <a:xfrm>
            <a:off x="6352673" y="4552749"/>
            <a:ext cx="0" cy="442762"/>
          </a:xfrm>
          <a:prstGeom prst="line">
            <a:avLst/>
          </a:prstGeom>
          <a:ln w="50800">
            <a:solidFill>
              <a:srgbClr val="0070C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F2157F1E-5043-C74C-A901-1D1CB86682C2}"/>
              </a:ext>
            </a:extLst>
          </p:cNvPr>
          <p:cNvCxnSpPr>
            <a:cxnSpLocks/>
          </p:cNvCxnSpPr>
          <p:nvPr/>
        </p:nvCxnSpPr>
        <p:spPr>
          <a:xfrm flipV="1">
            <a:off x="1700785" y="4389713"/>
            <a:ext cx="1" cy="229822"/>
          </a:xfrm>
          <a:prstGeom prst="line">
            <a:avLst/>
          </a:prstGeom>
          <a:ln w="508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CB66F4B8-C604-8841-A89D-0E82A71B7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5685" y="4828219"/>
            <a:ext cx="330200" cy="406400"/>
          </a:xfrm>
          <a:prstGeom prst="rect">
            <a:avLst/>
          </a:prstGeom>
        </p:spPr>
      </p:pic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52879C4E-1867-1948-99D8-62EEB9E16B32}"/>
              </a:ext>
            </a:extLst>
          </p:cNvPr>
          <p:cNvCxnSpPr>
            <a:cxnSpLocks/>
          </p:cNvCxnSpPr>
          <p:nvPr/>
        </p:nvCxnSpPr>
        <p:spPr>
          <a:xfrm flipV="1">
            <a:off x="1703833" y="5581481"/>
            <a:ext cx="1" cy="229822"/>
          </a:xfrm>
          <a:prstGeom prst="line">
            <a:avLst/>
          </a:prstGeom>
          <a:ln w="508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00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Compaction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00175"/>
            <a:ext cx="8515350" cy="4776788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Data</a:t>
            </a:r>
          </a:p>
          <a:p>
            <a:pPr marL="457200" lvl="1" indent="0">
              <a:buNone/>
            </a:pPr>
            <a:r>
              <a:rPr lang="de-DE" sz="2000" dirty="0">
                <a:latin typeface="Consolas" panose="020B0609020204030204" pitchFamily="49" charset="0"/>
              </a:rPr>
              <a:t>align[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] =</a:t>
            </a:r>
            <a:r>
              <a:rPr lang="de-DE" sz="2000" b="1" i="1" dirty="0">
                <a:latin typeface="Consolas" panose="020B0609020204030204" pitchFamily="49" charset="0"/>
              </a:rPr>
              <a:t> </a:t>
            </a:r>
            <a:r>
              <a:rPr lang="de-DE" sz="2000" i="1" dirty="0">
                <a:latin typeface="Consolas" panose="020B0609020204030204" pitchFamily="49" charset="0"/>
              </a:rPr>
              <a:t>u   </a:t>
            </a:r>
            <a:r>
              <a:rPr lang="de-DE" dirty="0"/>
              <a:t>array representing alignments (cyclic)</a:t>
            </a:r>
            <a:endParaRPr lang="de-DE" b="1" i="1" dirty="0"/>
          </a:p>
          <a:p>
            <a:pPr marL="457200" lvl="1" indent="0">
              <a:buNone/>
            </a:pPr>
            <a:r>
              <a:rPr lang="de-DE" sz="2000" dirty="0">
                <a:latin typeface="Consolas" panose="020B0609020204030204" pitchFamily="49" charset="0"/>
              </a:rPr>
              <a:t>root[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]        </a:t>
            </a:r>
            <a:r>
              <a:rPr lang="de-DE" dirty="0"/>
              <a:t>root node of </a:t>
            </a:r>
            <a:r>
              <a:rPr lang="de-DE" i="1" dirty="0">
                <a:latin typeface="Consolas" panose="020B0609020204030204" pitchFamily="49" charset="0"/>
              </a:rPr>
              <a:t>v</a:t>
            </a:r>
            <a:r>
              <a:rPr lang="de-DE" dirty="0"/>
              <a:t>‘s block</a:t>
            </a:r>
          </a:p>
          <a:p>
            <a:pPr marL="457200" lvl="1" indent="0">
              <a:buNone/>
            </a:pPr>
            <a:r>
              <a:rPr lang="de-DE" sz="2000" dirty="0">
                <a:latin typeface="Consolas" panose="020B0609020204030204" pitchFamily="49" charset="0"/>
              </a:rPr>
              <a:t>pos[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i="1" baseline="-25000" dirty="0">
                <a:latin typeface="Consolas" panose="020B0609020204030204" pitchFamily="49" charset="0"/>
              </a:rPr>
              <a:t>k</a:t>
            </a:r>
            <a:r>
              <a:rPr lang="de-DE" sz="2000" i="1" baseline="30000" dirty="0">
                <a:latin typeface="Consolas" panose="020B0609020204030204" pitchFamily="49" charset="0"/>
              </a:rPr>
              <a:t>i</a:t>
            </a:r>
            <a:r>
              <a:rPr lang="de-DE" sz="2000" dirty="0">
                <a:latin typeface="Consolas" panose="020B0609020204030204" pitchFamily="49" charset="0"/>
              </a:rPr>
              <a:t>] = </a:t>
            </a:r>
            <a:r>
              <a:rPr lang="de-DE" sz="2000" i="1" dirty="0">
                <a:latin typeface="Consolas" panose="020B0609020204030204" pitchFamily="49" charset="0"/>
              </a:rPr>
              <a:t>k</a:t>
            </a:r>
          </a:p>
          <a:p>
            <a:pPr marL="457200" lvl="1" indent="0">
              <a:buNone/>
            </a:pPr>
            <a:endParaRPr lang="de-DE" sz="2000" i="1" dirty="0"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de-DE" sz="2000" dirty="0">
                <a:latin typeface="Consolas" panose="020B0609020204030204" pitchFamily="49" charset="0"/>
              </a:rPr>
              <a:t>sink[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]        </a:t>
            </a:r>
            <a:r>
              <a:rPr lang="de-DE" dirty="0">
                <a:latin typeface="+mn-lt"/>
              </a:rPr>
              <a:t>sink reachable by </a:t>
            </a:r>
            <a:r>
              <a:rPr lang="de-DE" i="1" dirty="0">
                <a:latin typeface="Consolas" panose="020B0609020204030204" pitchFamily="49" charset="0"/>
              </a:rPr>
              <a:t>v</a:t>
            </a:r>
            <a:r>
              <a:rPr lang="de-DE" dirty="0">
                <a:latin typeface="+mn-lt"/>
              </a:rPr>
              <a:t>, represents </a:t>
            </a:r>
            <a:r>
              <a:rPr lang="de-DE" i="1" dirty="0">
                <a:latin typeface="Consolas" panose="020B0609020204030204" pitchFamily="49" charset="0"/>
              </a:rPr>
              <a:t>v</a:t>
            </a:r>
            <a:r>
              <a:rPr lang="de-DE" dirty="0">
                <a:latin typeface="+mn-lt"/>
              </a:rPr>
              <a:t>‘s class</a:t>
            </a:r>
            <a:endParaRPr lang="de-DE" sz="2000" dirty="0">
              <a:latin typeface="+mn-lt"/>
            </a:endParaRPr>
          </a:p>
          <a:p>
            <a:pPr marL="457200" lvl="1" indent="0">
              <a:buNone/>
            </a:pPr>
            <a:r>
              <a:rPr lang="de-DE" sz="2000" dirty="0">
                <a:latin typeface="Consolas" panose="020B0609020204030204" pitchFamily="49" charset="0"/>
              </a:rPr>
              <a:t>shift[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]</a:t>
            </a:r>
            <a:r>
              <a:rPr lang="de-DE" dirty="0"/>
              <a:t>            </a:t>
            </a:r>
            <a:r>
              <a:rPr lang="de-DE" dirty="0" err="1"/>
              <a:t>offset</a:t>
            </a:r>
            <a:r>
              <a:rPr lang="de-DE" dirty="0"/>
              <a:t> by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v‘s</a:t>
            </a:r>
            <a:r>
              <a:rPr lang="de-DE" dirty="0"/>
              <a:t> </a:t>
            </a: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be moved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17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316" y="4671191"/>
            <a:ext cx="2147610" cy="1997127"/>
          </a:xfrm>
          <a:prstGeom prst="rect">
            <a:avLst/>
          </a:prstGeom>
        </p:spPr>
      </p:pic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57F1EDE4-F145-7D40-AB5B-41264C4D5C70}"/>
              </a:ext>
            </a:extLst>
          </p:cNvPr>
          <p:cNvCxnSpPr/>
          <p:nvPr/>
        </p:nvCxnSpPr>
        <p:spPr>
          <a:xfrm>
            <a:off x="4427621" y="5188017"/>
            <a:ext cx="0" cy="442762"/>
          </a:xfrm>
          <a:prstGeom prst="line">
            <a:avLst/>
          </a:prstGeom>
          <a:ln w="508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48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D:\Uni\papers\gd15\talk\images\bkoriginal_blocksclasses_5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650" y="2165184"/>
            <a:ext cx="3452701" cy="320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D:\Uni\papers\gd15\talk\images\bkoriginal_blocksclasses_4.e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650" y="2165184"/>
            <a:ext cx="3452701" cy="320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D:\Uni\papers\gd15\talk\images\bkoriginal_blocksclasses_6.e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650" y="2165184"/>
            <a:ext cx="3452701" cy="320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D:\Uni\papers\gd15\talk\images\bkoriginal_blocksclasses_7.em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650" y="2165184"/>
            <a:ext cx="3452701" cy="320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Compaction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750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953293" y="2435846"/>
            <a:ext cx="3007857" cy="1641775"/>
            <a:chOff x="2696118" y="4181439"/>
            <a:chExt cx="4501788" cy="2116183"/>
          </a:xfrm>
        </p:grpSpPr>
        <p:sp>
          <p:nvSpPr>
            <p:cNvPr id="4" name="Rectangle 3"/>
            <p:cNvSpPr/>
            <p:nvPr/>
          </p:nvSpPr>
          <p:spPr>
            <a:xfrm>
              <a:off x="3946887" y="4181439"/>
              <a:ext cx="1116875" cy="211618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584643" y="5520382"/>
              <a:ext cx="1613263" cy="7772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696118" y="5683668"/>
              <a:ext cx="609871" cy="61395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155077" y="4423101"/>
              <a:ext cx="665389" cy="422071"/>
              <a:chOff x="4221752" y="3448593"/>
              <a:chExt cx="665389" cy="422071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4221752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658541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822256" y="5775357"/>
              <a:ext cx="357593" cy="215288"/>
              <a:chOff x="4221752" y="3448593"/>
              <a:chExt cx="665389" cy="422071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4221752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4658541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5903157" y="5604621"/>
              <a:ext cx="976234" cy="307647"/>
              <a:chOff x="5941752" y="4598124"/>
              <a:chExt cx="976234" cy="422071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5941752" y="4598124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6689386" y="4598124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4262846" y="4717019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Oval 16"/>
            <p:cNvSpPr/>
            <p:nvPr/>
          </p:nvSpPr>
          <p:spPr>
            <a:xfrm>
              <a:off x="4699632" y="4723550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Oval 17"/>
            <p:cNvSpPr/>
            <p:nvPr/>
          </p:nvSpPr>
          <p:spPr>
            <a:xfrm>
              <a:off x="2884409" y="5835433"/>
              <a:ext cx="45719" cy="6725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Oval 18"/>
            <p:cNvSpPr/>
            <p:nvPr/>
          </p:nvSpPr>
          <p:spPr>
            <a:xfrm>
              <a:off x="3117361" y="5835433"/>
              <a:ext cx="45719" cy="6725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Oval 19"/>
            <p:cNvSpPr/>
            <p:nvPr/>
          </p:nvSpPr>
          <p:spPr>
            <a:xfrm>
              <a:off x="5946443" y="5692772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Oval 20"/>
            <p:cNvSpPr/>
            <p:nvPr/>
          </p:nvSpPr>
          <p:spPr>
            <a:xfrm>
              <a:off x="6774616" y="5759448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76" name="Shape 176"/>
          <p:cNvSpPr>
            <a:spLocks noGrp="1"/>
          </p:cNvSpPr>
          <p:nvPr>
            <p:ph type="ctrTitle"/>
          </p:nvPr>
        </p:nvSpPr>
        <p:spPr>
          <a:xfrm>
            <a:off x="165132" y="272177"/>
            <a:ext cx="8813734" cy="4000076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275203">
              <a:defRPr sz="5360"/>
            </a:pPr>
            <a:r>
              <a:rPr sz="4400" dirty="0" err="1"/>
              <a:t>Inf-GraphDraw</a:t>
            </a:r>
            <a:r>
              <a:rPr sz="4400" dirty="0"/>
              <a:t>:</a:t>
            </a:r>
          </a:p>
          <a:p>
            <a:pPr defTabSz="275203">
              <a:defRPr sz="5360"/>
            </a:pPr>
            <a:r>
              <a:rPr sz="4400" dirty="0"/>
              <a:t>Automatic Graph Drawing</a:t>
            </a:r>
          </a:p>
          <a:p>
            <a:pPr defTabSz="275203">
              <a:defRPr sz="5360"/>
            </a:pPr>
            <a:r>
              <a:rPr sz="4400" dirty="0"/>
              <a:t>Lecture </a:t>
            </a:r>
            <a:r>
              <a:rPr lang="de-DE" sz="4400" dirty="0"/>
              <a:t>7</a:t>
            </a:r>
            <a:endParaRPr sz="4400" dirty="0"/>
          </a:p>
          <a:p>
            <a:pPr defTabSz="275203">
              <a:defRPr sz="5360"/>
            </a:pPr>
            <a:endParaRPr sz="3600" dirty="0"/>
          </a:p>
          <a:p>
            <a:pPr algn="l" defTabSz="275203">
              <a:defRPr sz="536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de-DE" sz="4400" dirty="0"/>
              <a:t>									Nodes </a:t>
            </a:r>
            <a:r>
              <a:rPr lang="de-DE" sz="4400" dirty="0" err="1"/>
              <a:t>and</a:t>
            </a:r>
            <a:r>
              <a:rPr lang="de-DE" sz="4400" dirty="0"/>
              <a:t> </a:t>
            </a:r>
            <a:br>
              <a:rPr lang="de-DE" sz="4400" dirty="0"/>
            </a:br>
            <a:r>
              <a:rPr lang="de-DE" sz="4400" dirty="0"/>
              <a:t>							</a:t>
            </a:r>
            <a:r>
              <a:rPr lang="de-DE" sz="4400" dirty="0" err="1"/>
              <a:t>Their</a:t>
            </a:r>
            <a:r>
              <a:rPr lang="de-DE" sz="4400" dirty="0"/>
              <a:t> Size</a:t>
            </a:r>
            <a:endParaRPr sz="4400" dirty="0"/>
          </a:p>
        </p:txBody>
      </p:sp>
      <p:sp>
        <p:nvSpPr>
          <p:cNvPr id="177" name="Shape 177"/>
          <p:cNvSpPr>
            <a:spLocks noGrp="1"/>
          </p:cNvSpPr>
          <p:nvPr>
            <p:ph type="subTitle" sz="quarter" idx="1"/>
          </p:nvPr>
        </p:nvSpPr>
        <p:spPr>
          <a:xfrm>
            <a:off x="664142" y="4951912"/>
            <a:ext cx="7815714" cy="167836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defTabSz="390213">
              <a:defRPr sz="3040"/>
            </a:pPr>
            <a:r>
              <a:rPr lang="de-DE" sz="2800" dirty="0"/>
              <a:t>Reinhard von Hanxleden</a:t>
            </a:r>
            <a:br>
              <a:rPr lang="de-DE" sz="2800" dirty="0"/>
            </a:br>
            <a:r>
              <a:rPr lang="de-DE" sz="2800" u="sng" dirty="0">
                <a:hlinkClick r:id="rId3"/>
              </a:rPr>
              <a:t>rvh@informatik.uni-kiel.de</a:t>
            </a:r>
          </a:p>
          <a:p>
            <a:pPr defTabSz="390213">
              <a:defRPr sz="3040"/>
            </a:pPr>
            <a:r>
              <a:rPr lang="de-DE" sz="2800" dirty="0"/>
              <a:t>This </a:t>
            </a:r>
            <a:r>
              <a:rPr lang="de-DE" sz="2800" dirty="0" err="1"/>
              <a:t>lecture</a:t>
            </a:r>
            <a:r>
              <a:rPr lang="de-DE" sz="2800" dirty="0"/>
              <a:t> </a:t>
            </a:r>
            <a:r>
              <a:rPr lang="de-DE" sz="2800" dirty="0" err="1"/>
              <a:t>is</a:t>
            </a:r>
            <a:r>
              <a:rPr lang="de-DE" sz="2800" dirty="0"/>
              <a:t> </a:t>
            </a:r>
            <a:r>
              <a:rPr lang="de-DE" sz="2800" dirty="0" err="1"/>
              <a:t>based</a:t>
            </a:r>
            <a:r>
              <a:rPr lang="de-DE" sz="2800" dirty="0"/>
              <a:t> on material </a:t>
            </a:r>
            <a:r>
              <a:rPr lang="de-DE" sz="2800" dirty="0" err="1"/>
              <a:t>kindly</a:t>
            </a:r>
            <a:r>
              <a:rPr lang="de-DE" sz="2800" dirty="0"/>
              <a:t> </a:t>
            </a:r>
            <a:r>
              <a:rPr lang="de-DE" sz="2800" dirty="0" err="1"/>
              <a:t>provided</a:t>
            </a:r>
            <a:r>
              <a:rPr lang="de-DE" sz="2800" dirty="0"/>
              <a:t> </a:t>
            </a:r>
            <a:r>
              <a:rPr lang="de-DE" sz="2800" dirty="0" err="1"/>
              <a:t>by</a:t>
            </a:r>
            <a:r>
              <a:rPr lang="de-DE" sz="2800" dirty="0"/>
              <a:t> Ulf Rüegg</a:t>
            </a:r>
            <a:endParaRPr sz="2800" u="sng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838768375"/>
      </p:ext>
    </p:extLst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Compaction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375569"/>
            <a:ext cx="8515350" cy="477678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dirty="0">
                <a:latin typeface="Consolas" panose="020B0609020204030204" pitchFamily="49" charset="0"/>
              </a:rPr>
              <a:t>sink[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] = v, shift[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] = ∞     for all 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 ∈ 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i="1" dirty="0">
                <a:latin typeface="Consolas" panose="020B0609020204030204" pitchFamily="49" charset="0"/>
              </a:rPr>
              <a:t>y</a:t>
            </a:r>
            <a:r>
              <a:rPr lang="de-DE" sz="1600" i="1" baseline="-25000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 = undef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600" dirty="0"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dirty="0">
                <a:latin typeface="Consolas" panose="020B0609020204030204" pitchFamily="49" charset="0"/>
              </a:rPr>
              <a:t>// </a:t>
            </a:r>
            <a:r>
              <a:rPr lang="de-DE" sz="1600" dirty="0" err="1">
                <a:latin typeface="Consolas" panose="020B0609020204030204" pitchFamily="49" charset="0"/>
              </a:rPr>
              <a:t>Compute</a:t>
            </a:r>
            <a:r>
              <a:rPr lang="de-DE" sz="1600" dirty="0">
                <a:latin typeface="Consolas" panose="020B0609020204030204" pitchFamily="49" charset="0"/>
              </a:rPr>
              <a:t> relative </a:t>
            </a:r>
            <a:r>
              <a:rPr lang="de-DE" sz="1600" dirty="0" err="1">
                <a:latin typeface="Consolas" panose="020B0609020204030204" pitchFamily="49" charset="0"/>
              </a:rPr>
              <a:t>coordinates</a:t>
            </a:r>
            <a:endParaRPr lang="de-DE" sz="1600" dirty="0"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dirty="0">
                <a:latin typeface="Consolas" panose="020B0609020204030204" pitchFamily="49" charset="0"/>
              </a:rPr>
              <a:t>// </a:t>
            </a:r>
            <a:r>
              <a:rPr lang="de-DE" sz="1600" dirty="0" err="1">
                <a:latin typeface="Consolas" panose="020B0609020204030204" pitchFamily="49" charset="0"/>
              </a:rPr>
              <a:t>Iterate</a:t>
            </a:r>
            <a:r>
              <a:rPr lang="de-DE" sz="1600" dirty="0">
                <a:latin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</a:rPr>
              <a:t>over</a:t>
            </a:r>
            <a:r>
              <a:rPr lang="de-DE" sz="1600" dirty="0">
                <a:latin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</a:rPr>
              <a:t>layers</a:t>
            </a:r>
            <a:r>
              <a:rPr lang="de-DE" sz="1600" dirty="0">
                <a:latin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</a:rPr>
              <a:t>and</a:t>
            </a:r>
            <a:r>
              <a:rPr lang="de-DE" sz="1600" dirty="0">
                <a:latin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</a:rPr>
              <a:t>nodes</a:t>
            </a:r>
            <a:r>
              <a:rPr lang="de-DE" sz="1600" dirty="0">
                <a:latin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</a:rPr>
              <a:t>within</a:t>
            </a:r>
            <a:r>
              <a:rPr lang="de-DE" sz="1600" dirty="0">
                <a:latin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</a:rPr>
              <a:t>layer</a:t>
            </a:r>
            <a:r>
              <a:rPr lang="de-DE" sz="1600" dirty="0">
                <a:latin typeface="Consolas" panose="020B0609020204030204" pitchFamily="49" charset="0"/>
              </a:rPr>
              <a:t>, in 1 </a:t>
            </a:r>
            <a:r>
              <a:rPr lang="de-DE" sz="1600" dirty="0" err="1">
                <a:latin typeface="Consolas" panose="020B0609020204030204" pitchFamily="49" charset="0"/>
              </a:rPr>
              <a:t>of</a:t>
            </a:r>
            <a:r>
              <a:rPr lang="de-DE" sz="1600" dirty="0">
                <a:latin typeface="Consolas" panose="020B0609020204030204" pitchFamily="49" charset="0"/>
              </a:rPr>
              <a:t> 4 </a:t>
            </a:r>
            <a:r>
              <a:rPr lang="de-DE" sz="1600" dirty="0" err="1">
                <a:latin typeface="Consolas" panose="020B0609020204030204" pitchFamily="49" charset="0"/>
              </a:rPr>
              <a:t>possible</a:t>
            </a:r>
            <a:r>
              <a:rPr lang="de-DE" sz="1600" dirty="0">
                <a:latin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</a:rPr>
              <a:t>orders</a:t>
            </a:r>
            <a:endParaRPr lang="de-DE" sz="1600" dirty="0"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b="1" dirty="0">
                <a:latin typeface="Consolas" panose="020B0609020204030204" pitchFamily="49" charset="0"/>
              </a:rPr>
              <a:t>for</a:t>
            </a:r>
            <a:r>
              <a:rPr lang="de-DE" sz="1600" dirty="0">
                <a:latin typeface="Consolas" panose="020B0609020204030204" pitchFamily="49" charset="0"/>
              </a:rPr>
              <a:t> 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 in 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dirty="0">
                <a:latin typeface="Consolas" panose="020B0609020204030204" pitchFamily="49" charset="0"/>
              </a:rPr>
              <a:t>  </a:t>
            </a:r>
            <a:r>
              <a:rPr lang="de-DE" sz="1600" b="1" dirty="0">
                <a:latin typeface="Consolas" panose="020B0609020204030204" pitchFamily="49" charset="0"/>
              </a:rPr>
              <a:t>if</a:t>
            </a:r>
            <a:r>
              <a:rPr lang="de-DE" sz="1600" dirty="0">
                <a:latin typeface="Consolas" panose="020B0609020204030204" pitchFamily="49" charset="0"/>
              </a:rPr>
              <a:t> </a:t>
            </a:r>
            <a:r>
              <a:rPr lang="de-DE" sz="1600" i="1" dirty="0">
                <a:latin typeface="Consolas" panose="020B0609020204030204" pitchFamily="49" charset="0"/>
              </a:rPr>
              <a:t>v = </a:t>
            </a:r>
            <a:r>
              <a:rPr lang="de-DE" sz="1600" dirty="0">
                <a:latin typeface="Consolas" panose="020B0609020204030204" pitchFamily="49" charset="0"/>
              </a:rPr>
              <a:t>root[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]</a:t>
            </a:r>
            <a:endParaRPr lang="de-DE" sz="1600" i="1" dirty="0"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dirty="0">
                <a:latin typeface="Consolas" panose="020B0609020204030204" pitchFamily="49" charset="0"/>
              </a:rPr>
              <a:t>    placeBlock(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600" dirty="0">
              <a:latin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dirty="0">
                <a:latin typeface="Consolas" panose="020B0609020204030204" pitchFamily="49" charset="0"/>
              </a:rPr>
              <a:t>// </a:t>
            </a:r>
            <a:r>
              <a:rPr lang="de-DE" sz="1600" dirty="0" err="1">
                <a:latin typeface="Consolas" panose="020B0609020204030204" pitchFamily="49" charset="0"/>
              </a:rPr>
              <a:t>Compute</a:t>
            </a:r>
            <a:r>
              <a:rPr lang="de-DE" sz="1600" dirty="0">
                <a:latin typeface="Consolas" panose="020B0609020204030204" pitchFamily="49" charset="0"/>
              </a:rPr>
              <a:t> absolute coordinates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b="1" dirty="0">
                <a:latin typeface="Consolas" panose="020B0609020204030204" pitchFamily="49" charset="0"/>
              </a:rPr>
              <a:t>for</a:t>
            </a:r>
            <a:r>
              <a:rPr lang="de-DE" sz="1600" dirty="0">
                <a:latin typeface="Consolas" panose="020B0609020204030204" pitchFamily="49" charset="0"/>
              </a:rPr>
              <a:t> 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 in 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dirty="0">
                <a:latin typeface="Consolas" panose="020B0609020204030204" pitchFamily="49" charset="0"/>
              </a:rPr>
              <a:t>  </a:t>
            </a:r>
            <a:r>
              <a:rPr lang="de-DE" sz="1600" i="1" dirty="0">
                <a:latin typeface="Consolas" panose="020B0609020204030204" pitchFamily="49" charset="0"/>
              </a:rPr>
              <a:t>y</a:t>
            </a:r>
            <a:r>
              <a:rPr lang="de-DE" sz="1600" i="1" baseline="-25000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 = </a:t>
            </a:r>
            <a:r>
              <a:rPr lang="de-DE" sz="1600" i="1" dirty="0">
                <a:latin typeface="Consolas" panose="020B0609020204030204" pitchFamily="49" charset="0"/>
              </a:rPr>
              <a:t>y</a:t>
            </a:r>
            <a:r>
              <a:rPr lang="de-DE" sz="1600" baseline="-25000" dirty="0">
                <a:latin typeface="Consolas" panose="020B0609020204030204" pitchFamily="49" charset="0"/>
              </a:rPr>
              <a:t>root[</a:t>
            </a:r>
            <a:r>
              <a:rPr lang="de-DE" sz="1600" i="1" baseline="-25000" dirty="0">
                <a:latin typeface="Consolas" panose="020B0609020204030204" pitchFamily="49" charset="0"/>
              </a:rPr>
              <a:t>v</a:t>
            </a:r>
            <a:r>
              <a:rPr lang="de-DE" sz="1600" baseline="-25000" dirty="0">
                <a:latin typeface="Consolas" panose="020B0609020204030204" pitchFamily="49" charset="0"/>
              </a:rPr>
              <a:t>]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dirty="0">
                <a:latin typeface="Consolas" panose="020B0609020204030204" pitchFamily="49" charset="0"/>
              </a:rPr>
              <a:t>  </a:t>
            </a:r>
            <a:r>
              <a:rPr lang="de-DE" sz="1600" b="1" dirty="0">
                <a:latin typeface="Consolas" panose="020B0609020204030204" pitchFamily="49" charset="0"/>
              </a:rPr>
              <a:t>if</a:t>
            </a:r>
            <a:r>
              <a:rPr lang="de-DE" sz="1600" dirty="0">
                <a:latin typeface="Consolas" panose="020B0609020204030204" pitchFamily="49" charset="0"/>
              </a:rPr>
              <a:t> </a:t>
            </a:r>
            <a:r>
              <a:rPr lang="de-DE" sz="1600" i="1" dirty="0">
                <a:latin typeface="Consolas" panose="020B0609020204030204" pitchFamily="49" charset="0"/>
              </a:rPr>
              <a:t>v = </a:t>
            </a:r>
            <a:r>
              <a:rPr lang="de-DE" sz="1600" dirty="0">
                <a:latin typeface="Consolas" panose="020B0609020204030204" pitchFamily="49" charset="0"/>
              </a:rPr>
              <a:t>root[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] </a:t>
            </a:r>
            <a:r>
              <a:rPr lang="de-DE" sz="1600" b="1" dirty="0">
                <a:latin typeface="Consolas" panose="020B0609020204030204" pitchFamily="49" charset="0"/>
              </a:rPr>
              <a:t>and</a:t>
            </a:r>
            <a:r>
              <a:rPr lang="de-DE" sz="1600" dirty="0">
                <a:latin typeface="Consolas" panose="020B0609020204030204" pitchFamily="49" charset="0"/>
              </a:rPr>
              <a:t> shift[sink[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]] &lt; ∞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600" dirty="0">
                <a:latin typeface="Consolas" panose="020B0609020204030204" pitchFamily="49" charset="0"/>
              </a:rPr>
              <a:t>    </a:t>
            </a:r>
            <a:r>
              <a:rPr lang="de-DE" sz="1600" i="1" dirty="0">
                <a:latin typeface="Consolas" panose="020B0609020204030204" pitchFamily="49" charset="0"/>
              </a:rPr>
              <a:t>y</a:t>
            </a:r>
            <a:r>
              <a:rPr lang="de-DE" sz="1600" i="1" baseline="-25000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 = </a:t>
            </a:r>
            <a:r>
              <a:rPr lang="de-DE" sz="1600" i="1" dirty="0">
                <a:latin typeface="Consolas" panose="020B0609020204030204" pitchFamily="49" charset="0"/>
              </a:rPr>
              <a:t>y</a:t>
            </a:r>
            <a:r>
              <a:rPr lang="de-DE" sz="1600" i="1" baseline="-25000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 + shift[sink[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  <a:r>
              <a:rPr lang="de-DE" sz="1600" dirty="0">
                <a:latin typeface="Consolas" panose="020B0609020204030204" pitchFamily="49" charset="0"/>
              </a:rPr>
              <a:t>]]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769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Compaction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00175"/>
            <a:ext cx="8387334" cy="4776788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de-DE" sz="2000" b="1" dirty="0">
                <a:latin typeface="Consolas" panose="020B0609020204030204" pitchFamily="49" charset="0"/>
              </a:rPr>
              <a:t>function</a:t>
            </a:r>
            <a:r>
              <a:rPr lang="de-DE" sz="2000" dirty="0">
                <a:latin typeface="Consolas" panose="020B0609020204030204" pitchFamily="49" charset="0"/>
              </a:rPr>
              <a:t> placeBlock(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)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</a:t>
            </a:r>
            <a:r>
              <a:rPr lang="de-DE" sz="2000" b="1" dirty="0">
                <a:latin typeface="Consolas" panose="020B0609020204030204" pitchFamily="49" charset="0"/>
              </a:rPr>
              <a:t>if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de-DE" sz="2000" i="1" dirty="0">
                <a:latin typeface="Consolas" panose="020B0609020204030204" pitchFamily="49" charset="0"/>
              </a:rPr>
              <a:t>y</a:t>
            </a:r>
            <a:r>
              <a:rPr lang="de-DE" sz="2000" i="1" baseline="-25000" dirty="0">
                <a:latin typeface="Consolas" panose="020B0609020204030204" pitchFamily="49" charset="0"/>
              </a:rPr>
              <a:t>v</a:t>
            </a:r>
            <a:r>
              <a:rPr lang="de-DE" sz="2000" baseline="-25000" dirty="0">
                <a:latin typeface="Consolas" panose="020B0609020204030204" pitchFamily="49" charset="0"/>
              </a:rPr>
              <a:t> </a:t>
            </a:r>
            <a:r>
              <a:rPr lang="de-DE" sz="2000" dirty="0">
                <a:latin typeface="Consolas" panose="020B0609020204030204" pitchFamily="49" charset="0"/>
              </a:rPr>
              <a:t>undef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</a:t>
            </a:r>
            <a:r>
              <a:rPr lang="de-DE" sz="2000" i="1" dirty="0">
                <a:latin typeface="Consolas" panose="020B0609020204030204" pitchFamily="49" charset="0"/>
              </a:rPr>
              <a:t>y</a:t>
            </a:r>
            <a:r>
              <a:rPr lang="de-DE" sz="2000" i="1" baseline="-25000" dirty="0">
                <a:latin typeface="Consolas" panose="020B0609020204030204" pitchFamily="49" charset="0"/>
              </a:rPr>
              <a:t>v </a:t>
            </a:r>
            <a:r>
              <a:rPr lang="de-DE" sz="2000" dirty="0">
                <a:latin typeface="Consolas" panose="020B0609020204030204" pitchFamily="49" charset="0"/>
              </a:rPr>
              <a:t>= 0, </a:t>
            </a:r>
            <a:r>
              <a:rPr lang="de-DE" sz="2000" i="1" dirty="0">
                <a:latin typeface="Consolas" panose="020B0609020204030204" pitchFamily="49" charset="0"/>
              </a:rPr>
              <a:t>w</a:t>
            </a:r>
            <a:r>
              <a:rPr lang="de-DE" sz="2000" dirty="0">
                <a:latin typeface="Consolas" panose="020B0609020204030204" pitchFamily="49" charset="0"/>
              </a:rPr>
              <a:t> = 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</a:t>
            </a:r>
            <a:r>
              <a:rPr lang="de-DE" sz="2000" b="1" dirty="0">
                <a:latin typeface="Consolas" panose="020B0609020204030204" pitchFamily="49" charset="0"/>
              </a:rPr>
              <a:t>do </a:t>
            </a:r>
            <a:r>
              <a:rPr lang="de-DE" sz="2000" dirty="0">
                <a:latin typeface="Consolas" panose="020B0609020204030204" pitchFamily="49" charset="0"/>
              </a:rPr>
              <a:t>// </a:t>
            </a:r>
            <a:r>
              <a:rPr lang="de-DE" sz="2000" dirty="0" err="1">
                <a:latin typeface="Consolas" panose="020B0609020204030204" pitchFamily="49" charset="0"/>
              </a:rPr>
              <a:t>work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de-DE" sz="2000" dirty="0" err="1">
                <a:latin typeface="Consolas" panose="020B0609020204030204" pitchFamily="49" charset="0"/>
              </a:rPr>
              <a:t>through</a:t>
            </a:r>
            <a:r>
              <a:rPr lang="de-DE" sz="2000" dirty="0">
                <a:latin typeface="Consolas" panose="020B0609020204030204" pitchFamily="49" charset="0"/>
              </a:rPr>
              <a:t> block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</a:t>
            </a:r>
            <a:r>
              <a:rPr lang="de-DE" sz="2000" b="1" dirty="0">
                <a:latin typeface="Consolas" panose="020B0609020204030204" pitchFamily="49" charset="0"/>
              </a:rPr>
              <a:t>if</a:t>
            </a:r>
            <a:r>
              <a:rPr lang="de-DE" sz="2000" dirty="0">
                <a:latin typeface="Consolas" panose="020B0609020204030204" pitchFamily="49" charset="0"/>
              </a:rPr>
              <a:t> pos[</a:t>
            </a:r>
            <a:r>
              <a:rPr lang="de-DE" sz="2000" i="1" dirty="0">
                <a:latin typeface="Consolas" panose="020B0609020204030204" pitchFamily="49" charset="0"/>
              </a:rPr>
              <a:t>w</a:t>
            </a:r>
            <a:r>
              <a:rPr lang="de-DE" sz="2000" dirty="0">
                <a:latin typeface="Consolas" panose="020B0609020204030204" pitchFamily="49" charset="0"/>
              </a:rPr>
              <a:t>] &gt; 1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</a:t>
            </a:r>
            <a:r>
              <a:rPr lang="de-DE" sz="2000" i="1" dirty="0">
                <a:latin typeface="Consolas" panose="020B0609020204030204" pitchFamily="49" charset="0"/>
              </a:rPr>
              <a:t>u</a:t>
            </a:r>
            <a:r>
              <a:rPr lang="de-DE" sz="2000" dirty="0">
                <a:latin typeface="Consolas" panose="020B0609020204030204" pitchFamily="49" charset="0"/>
              </a:rPr>
              <a:t> = root[pred</a:t>
            </a:r>
            <a:r>
              <a:rPr lang="de-DE" sz="2000" baseline="30000" dirty="0">
                <a:latin typeface="+mn-lt"/>
              </a:rPr>
              <a:t>1</a:t>
            </a:r>
            <a:r>
              <a:rPr lang="de-DE" sz="2000" dirty="0">
                <a:latin typeface="Consolas" panose="020B0609020204030204" pitchFamily="49" charset="0"/>
              </a:rPr>
              <a:t>[</a:t>
            </a:r>
            <a:r>
              <a:rPr lang="de-DE" sz="2000" i="1" dirty="0">
                <a:latin typeface="Consolas" panose="020B0609020204030204" pitchFamily="49" charset="0"/>
              </a:rPr>
              <a:t>w</a:t>
            </a:r>
            <a:r>
              <a:rPr lang="de-DE" sz="2000" dirty="0">
                <a:latin typeface="Consolas" panose="020B0609020204030204" pitchFamily="49" charset="0"/>
              </a:rPr>
              <a:t>]]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placeBlock(</a:t>
            </a:r>
            <a:r>
              <a:rPr lang="de-DE" sz="2000" i="1" dirty="0">
                <a:latin typeface="Consolas" panose="020B0609020204030204" pitchFamily="49" charset="0"/>
              </a:rPr>
              <a:t>u</a:t>
            </a:r>
            <a:r>
              <a:rPr lang="de-DE" sz="2000" dirty="0">
                <a:latin typeface="Consolas" panose="020B0609020204030204" pitchFamily="49" charset="0"/>
              </a:rPr>
              <a:t>)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</a:t>
            </a:r>
            <a:r>
              <a:rPr lang="de-DE" sz="2000" b="1" dirty="0">
                <a:latin typeface="Consolas" panose="020B0609020204030204" pitchFamily="49" charset="0"/>
              </a:rPr>
              <a:t>if</a:t>
            </a:r>
            <a:r>
              <a:rPr lang="de-DE" sz="2000" dirty="0">
                <a:latin typeface="Consolas" panose="020B0609020204030204" pitchFamily="49" charset="0"/>
              </a:rPr>
              <a:t> sink[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] == 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de-DE" sz="2000" b="1" dirty="0">
                <a:latin typeface="Consolas" panose="020B0609020204030204" pitchFamily="49" charset="0"/>
              </a:rPr>
              <a:t>then</a:t>
            </a:r>
            <a:r>
              <a:rPr lang="de-DE" sz="2000" dirty="0">
                <a:latin typeface="Consolas" panose="020B0609020204030204" pitchFamily="49" charset="0"/>
              </a:rPr>
              <a:t> sink[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] = sink[</a:t>
            </a:r>
            <a:r>
              <a:rPr lang="de-DE" sz="2000" i="1" dirty="0">
                <a:latin typeface="Consolas" panose="020B0609020204030204" pitchFamily="49" charset="0"/>
              </a:rPr>
              <a:t>u</a:t>
            </a:r>
            <a:r>
              <a:rPr lang="de-DE" sz="2000" dirty="0">
                <a:latin typeface="Consolas" panose="020B0609020204030204" pitchFamily="49" charset="0"/>
              </a:rPr>
              <a:t>]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</a:t>
            </a:r>
            <a:r>
              <a:rPr lang="de-DE" sz="2000" b="1" dirty="0">
                <a:latin typeface="Consolas" panose="020B0609020204030204" pitchFamily="49" charset="0"/>
              </a:rPr>
              <a:t>if</a:t>
            </a:r>
            <a:r>
              <a:rPr lang="de-DE" sz="2000" dirty="0">
                <a:latin typeface="Consolas" panose="020B0609020204030204" pitchFamily="49" charset="0"/>
              </a:rPr>
              <a:t> sink[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] == sink[</a:t>
            </a:r>
            <a:r>
              <a:rPr lang="de-DE" sz="2000" i="1" dirty="0" err="1">
                <a:latin typeface="Consolas" panose="020B0609020204030204" pitchFamily="49" charset="0"/>
              </a:rPr>
              <a:t>u</a:t>
            </a:r>
            <a:r>
              <a:rPr lang="de-DE" sz="2000" dirty="0">
                <a:latin typeface="Consolas" panose="020B0609020204030204" pitchFamily="49" charset="0"/>
              </a:rPr>
              <a:t>] // </a:t>
            </a:r>
            <a:r>
              <a:rPr lang="de-DE" sz="2000" dirty="0" err="1">
                <a:latin typeface="Consolas" panose="020B0609020204030204" pitchFamily="49" charset="0"/>
              </a:rPr>
              <a:t>u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de-DE" sz="2000" dirty="0" err="1">
                <a:latin typeface="Consolas" panose="020B0609020204030204" pitchFamily="49" charset="0"/>
              </a:rPr>
              <a:t>and</a:t>
            </a:r>
            <a:r>
              <a:rPr lang="de-DE" sz="2000" dirty="0">
                <a:latin typeface="Consolas" panose="020B0609020204030204" pitchFamily="49" charset="0"/>
              </a:rPr>
              <a:t> v in same </a:t>
            </a:r>
            <a:r>
              <a:rPr lang="de-DE" sz="2000" dirty="0" err="1">
                <a:latin typeface="Consolas" panose="020B0609020204030204" pitchFamily="49" charset="0"/>
              </a:rPr>
              <a:t>class</a:t>
            </a:r>
            <a:r>
              <a:rPr lang="de-DE" sz="2000" dirty="0">
                <a:latin typeface="Consolas" panose="020B0609020204030204" pitchFamily="49" charset="0"/>
              </a:rPr>
              <a:t>?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	   </a:t>
            </a:r>
            <a:r>
              <a:rPr lang="de-DE" sz="2000" i="1" dirty="0" err="1">
                <a:latin typeface="Consolas" panose="020B0609020204030204" pitchFamily="49" charset="0"/>
              </a:rPr>
              <a:t>y</a:t>
            </a:r>
            <a:r>
              <a:rPr lang="de-DE" sz="2000" i="1" baseline="-25000" dirty="0" err="1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 = </a:t>
            </a:r>
            <a:r>
              <a:rPr lang="de-DE" sz="2000" dirty="0" err="1">
                <a:latin typeface="Consolas" panose="020B0609020204030204" pitchFamily="49" charset="0"/>
              </a:rPr>
              <a:t>max</a:t>
            </a:r>
            <a:r>
              <a:rPr lang="de-DE" sz="2000" dirty="0">
                <a:latin typeface="Consolas" panose="020B0609020204030204" pitchFamily="49" charset="0"/>
              </a:rPr>
              <a:t> { </a:t>
            </a:r>
            <a:r>
              <a:rPr lang="de-DE" sz="2000" i="1" dirty="0" err="1">
                <a:latin typeface="Consolas" panose="020B0609020204030204" pitchFamily="49" charset="0"/>
              </a:rPr>
              <a:t>y</a:t>
            </a:r>
            <a:r>
              <a:rPr lang="de-DE" sz="2000" i="1" baseline="-25000" dirty="0" err="1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, </a:t>
            </a:r>
            <a:r>
              <a:rPr lang="de-DE" sz="2000" i="1" dirty="0" err="1">
                <a:latin typeface="Consolas" panose="020B0609020204030204" pitchFamily="49" charset="0"/>
              </a:rPr>
              <a:t>y</a:t>
            </a:r>
            <a:r>
              <a:rPr lang="de-DE" sz="2000" i="1" baseline="-25000" dirty="0" err="1">
                <a:latin typeface="Consolas" panose="020B0609020204030204" pitchFamily="49" charset="0"/>
              </a:rPr>
              <a:t>u</a:t>
            </a:r>
            <a:r>
              <a:rPr lang="de-DE" sz="2000" dirty="0">
                <a:latin typeface="Consolas" panose="020B0609020204030204" pitchFamily="49" charset="0"/>
              </a:rPr>
              <a:t> + </a:t>
            </a:r>
            <a:r>
              <a:rPr lang="de-DE" sz="2000" i="1" dirty="0">
                <a:latin typeface="Consolas" panose="020B0609020204030204" pitchFamily="49" charset="0"/>
              </a:rPr>
              <a:t>s</a:t>
            </a:r>
            <a:r>
              <a:rPr lang="de-DE" sz="2000" dirty="0">
                <a:latin typeface="Consolas" panose="020B0609020204030204" pitchFamily="49" charset="0"/>
              </a:rPr>
              <a:t> } 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	 </a:t>
            </a:r>
            <a:r>
              <a:rPr lang="de-DE" sz="2000" b="1" dirty="0" err="1">
                <a:latin typeface="Consolas" panose="020B0609020204030204" pitchFamily="49" charset="0"/>
              </a:rPr>
              <a:t>else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  </a:t>
            </a:r>
            <a:r>
              <a:rPr lang="de-DE" sz="2000" dirty="0" err="1">
                <a:latin typeface="Consolas" panose="020B0609020204030204" pitchFamily="49" charset="0"/>
              </a:rPr>
              <a:t>shift</a:t>
            </a:r>
            <a:r>
              <a:rPr lang="de-DE" sz="2000" dirty="0">
                <a:latin typeface="Consolas" panose="020B0609020204030204" pitchFamily="49" charset="0"/>
              </a:rPr>
              <a:t>[sink[</a:t>
            </a:r>
            <a:r>
              <a:rPr lang="de-DE" sz="2000" i="1" dirty="0">
                <a:latin typeface="Consolas" panose="020B0609020204030204" pitchFamily="49" charset="0"/>
              </a:rPr>
              <a:t>u</a:t>
            </a:r>
            <a:r>
              <a:rPr lang="de-DE" sz="2000" dirty="0">
                <a:latin typeface="Consolas" panose="020B0609020204030204" pitchFamily="49" charset="0"/>
              </a:rPr>
              <a:t>]] = min { shift[sink[</a:t>
            </a:r>
            <a:r>
              <a:rPr lang="de-DE" sz="2000" i="1" dirty="0">
                <a:latin typeface="Consolas" panose="020B0609020204030204" pitchFamily="49" charset="0"/>
              </a:rPr>
              <a:t>u</a:t>
            </a:r>
            <a:r>
              <a:rPr lang="de-DE" sz="2000" dirty="0">
                <a:latin typeface="Consolas" panose="020B0609020204030204" pitchFamily="49" charset="0"/>
              </a:rPr>
              <a:t>]], </a:t>
            </a:r>
            <a:r>
              <a:rPr lang="de-DE" sz="2000" i="1" dirty="0">
                <a:latin typeface="Consolas" panose="020B0609020204030204" pitchFamily="49" charset="0"/>
              </a:rPr>
              <a:t>y</a:t>
            </a:r>
            <a:r>
              <a:rPr lang="de-DE" sz="2000" i="1" baseline="-25000" dirty="0">
                <a:latin typeface="Consolas" panose="020B0609020204030204" pitchFamily="49" charset="0"/>
              </a:rPr>
              <a:t>v</a:t>
            </a:r>
            <a:r>
              <a:rPr lang="de-DE" sz="2000" dirty="0">
                <a:latin typeface="Consolas" panose="020B0609020204030204" pitchFamily="49" charset="0"/>
              </a:rPr>
              <a:t> - </a:t>
            </a:r>
            <a:r>
              <a:rPr lang="de-DE" sz="2000" i="1" dirty="0">
                <a:latin typeface="Consolas" panose="020B0609020204030204" pitchFamily="49" charset="0"/>
              </a:rPr>
              <a:t>y</a:t>
            </a:r>
            <a:r>
              <a:rPr lang="de-DE" sz="2000" i="1" baseline="-25000" dirty="0">
                <a:latin typeface="Consolas" panose="020B0609020204030204" pitchFamily="49" charset="0"/>
              </a:rPr>
              <a:t>u</a:t>
            </a:r>
            <a:r>
              <a:rPr lang="de-DE" sz="2000" dirty="0">
                <a:latin typeface="Consolas" panose="020B0609020204030204" pitchFamily="49" charset="0"/>
              </a:rPr>
              <a:t> - </a:t>
            </a:r>
            <a:r>
              <a:rPr lang="de-DE" sz="2000" i="1" dirty="0">
                <a:latin typeface="Consolas" panose="020B0609020204030204" pitchFamily="49" charset="0"/>
              </a:rPr>
              <a:t>s</a:t>
            </a:r>
            <a:r>
              <a:rPr lang="de-DE" sz="2000" dirty="0">
                <a:latin typeface="Consolas" panose="020B0609020204030204" pitchFamily="49" charset="0"/>
              </a:rPr>
              <a:t> }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i="1" dirty="0">
                <a:latin typeface="Consolas" panose="020B0609020204030204" pitchFamily="49" charset="0"/>
              </a:rPr>
              <a:t>	</a:t>
            </a:r>
            <a:r>
              <a:rPr lang="de-DE" sz="2000" i="1" dirty="0" err="1">
                <a:latin typeface="Consolas" panose="020B0609020204030204" pitchFamily="49" charset="0"/>
              </a:rPr>
              <a:t>w</a:t>
            </a:r>
            <a:r>
              <a:rPr lang="de-DE" sz="2000" dirty="0">
                <a:latin typeface="Consolas" panose="020B0609020204030204" pitchFamily="49" charset="0"/>
              </a:rPr>
              <a:t> = align[</a:t>
            </a:r>
            <a:r>
              <a:rPr lang="de-DE" sz="2000" i="1" dirty="0">
                <a:latin typeface="Consolas" panose="020B0609020204030204" pitchFamily="49" charset="0"/>
              </a:rPr>
              <a:t>w</a:t>
            </a:r>
            <a:r>
              <a:rPr lang="de-DE" sz="2000" dirty="0">
                <a:latin typeface="Consolas" panose="020B0609020204030204" pitchFamily="49" charset="0"/>
              </a:rPr>
              <a:t>]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</a:t>
            </a:r>
            <a:r>
              <a:rPr lang="de-DE" sz="2000" b="1" dirty="0">
                <a:latin typeface="Consolas" panose="020B0609020204030204" pitchFamily="49" charset="0"/>
              </a:rPr>
              <a:t>while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de-DE" sz="2000" i="1" dirty="0">
                <a:latin typeface="Consolas" panose="020B0609020204030204" pitchFamily="49" charset="0"/>
              </a:rPr>
              <a:t>w</a:t>
            </a:r>
            <a:r>
              <a:rPr lang="de-DE" sz="2000" dirty="0">
                <a:latin typeface="Consolas" panose="020B0609020204030204" pitchFamily="49" charset="0"/>
              </a:rPr>
              <a:t> != </a:t>
            </a:r>
            <a:r>
              <a:rPr lang="de-DE" sz="2000" i="1" dirty="0">
                <a:latin typeface="Consolas" panose="020B0609020204030204" pitchFamily="49" charset="0"/>
              </a:rPr>
              <a:t>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20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628650" y="6236286"/>
            <a:ext cx="3153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aseline="30000" dirty="0"/>
              <a:t>1  </a:t>
            </a:r>
            <a:r>
              <a:rPr lang="de-DE" sz="1600" dirty="0" err="1"/>
              <a:t>Remember</a:t>
            </a:r>
            <a:r>
              <a:rPr lang="de-DE" sz="1600" dirty="0"/>
              <a:t>: </a:t>
            </a:r>
            <a:r>
              <a:rPr lang="de-DE" sz="1600" dirty="0" err="1">
                <a:latin typeface="Consolas" panose="020B0609020204030204" pitchFamily="49" charset="0"/>
              </a:rPr>
              <a:t>pred</a:t>
            </a:r>
            <a:r>
              <a:rPr lang="de-DE" sz="1600" dirty="0">
                <a:latin typeface="Consolas" panose="020B0609020204030204" pitchFamily="49" charset="0"/>
              </a:rPr>
              <a:t>[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  <a:r>
              <a:rPr lang="de-DE" sz="1600" i="1" baseline="-25000" dirty="0">
                <a:latin typeface="Consolas" panose="020B0609020204030204" pitchFamily="49" charset="0"/>
              </a:rPr>
              <a:t>k</a:t>
            </a:r>
            <a:r>
              <a:rPr lang="de-DE" sz="1600" i="1" baseline="30000" dirty="0">
                <a:latin typeface="Consolas" panose="020B0609020204030204" pitchFamily="49" charset="0"/>
              </a:rPr>
              <a:t>i</a:t>
            </a:r>
            <a:r>
              <a:rPr lang="de-DE" sz="1600" dirty="0">
                <a:latin typeface="Consolas" panose="020B0609020204030204" pitchFamily="49" charset="0"/>
              </a:rPr>
              <a:t>] = </a:t>
            </a:r>
            <a:r>
              <a:rPr lang="de-DE" sz="1600" i="1" dirty="0">
                <a:latin typeface="Consolas" panose="020B0609020204030204" pitchFamily="49" charset="0"/>
              </a:rPr>
              <a:t>v</a:t>
            </a:r>
            <a:r>
              <a:rPr lang="de-DE" sz="1600" i="1" baseline="-25000" dirty="0">
                <a:latin typeface="Consolas" panose="020B0609020204030204" pitchFamily="49" charset="0"/>
              </a:rPr>
              <a:t>k-1</a:t>
            </a:r>
            <a:r>
              <a:rPr lang="de-DE" sz="1600" i="1" baseline="30000" dirty="0">
                <a:latin typeface="Consolas" panose="020B0609020204030204" pitchFamily="49" charset="0"/>
              </a:rPr>
              <a:t>i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3EE4717B-74C1-0D44-88EE-13D0588ADF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135" y="1245913"/>
            <a:ext cx="2457452" cy="228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65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Balancing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/>
              <a:t>Main Idea</a:t>
            </a:r>
          </a:p>
          <a:p>
            <a:pPr lvl="1"/>
            <a:r>
              <a:rPr lang="de-DE" dirty="0"/>
              <a:t>Combine the four extremal layouts into one</a:t>
            </a:r>
            <a:br>
              <a:rPr lang="de-DE" dirty="0"/>
            </a:br>
            <a:r>
              <a:rPr lang="de-DE" dirty="0"/>
              <a:t>by setting </a:t>
            </a:r>
            <a:r>
              <a:rPr lang="de-DE" i="1" dirty="0">
                <a:latin typeface="Consolas" panose="020B0609020204030204" pitchFamily="49" charset="0"/>
              </a:rPr>
              <a:t>y</a:t>
            </a:r>
            <a:r>
              <a:rPr lang="de-DE" i="1" baseline="-25000" dirty="0">
                <a:latin typeface="Consolas" panose="020B0609020204030204" pitchFamily="49" charset="0"/>
              </a:rPr>
              <a:t>v</a:t>
            </a:r>
            <a:r>
              <a:rPr lang="de-DE" i="1" baseline="-25000" dirty="0"/>
              <a:t> </a:t>
            </a:r>
            <a:r>
              <a:rPr lang="de-DE" dirty="0"/>
              <a:t>for each </a:t>
            </a:r>
            <a:r>
              <a:rPr lang="de-DE" i="1" dirty="0">
                <a:latin typeface="Consolas" panose="020B0609020204030204" pitchFamily="49" charset="0"/>
              </a:rPr>
              <a:t>v</a:t>
            </a:r>
            <a:r>
              <a:rPr lang="de-DE" dirty="0"/>
              <a:t> ∈ </a:t>
            </a:r>
            <a:r>
              <a:rPr lang="de-DE" i="1" dirty="0">
                <a:latin typeface="Consolas" panose="020B0609020204030204" pitchFamily="49" charset="0"/>
              </a:rPr>
              <a:t>V</a:t>
            </a:r>
            <a:r>
              <a:rPr lang="de-DE" dirty="0">
                <a:latin typeface="+mn-lt"/>
              </a:rPr>
              <a:t> as the </a:t>
            </a:r>
            <a:r>
              <a:rPr lang="de-DE" i="1" dirty="0">
                <a:latin typeface="+mn-lt"/>
              </a:rPr>
              <a:t>average median</a:t>
            </a:r>
            <a:r>
              <a:rPr lang="de-DE" dirty="0">
                <a:latin typeface="+mn-lt"/>
              </a:rPr>
              <a:t>:</a:t>
            </a:r>
          </a:p>
          <a:p>
            <a:pPr lvl="1"/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Paper contains a proof that this </a:t>
            </a:r>
          </a:p>
          <a:p>
            <a:pPr lvl="1"/>
            <a:r>
              <a:rPr lang="de-DE" dirty="0"/>
              <a:t>Preserves the order in each layer </a:t>
            </a:r>
          </a:p>
          <a:p>
            <a:pPr lvl="1"/>
            <a:r>
              <a:rPr lang="de-DE" dirty="0"/>
              <a:t>Preserves separations </a:t>
            </a:r>
          </a:p>
          <a:p>
            <a:pPr lvl="1"/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21</a:t>
            </a:fld>
            <a:endParaRPr lang="de-DE"/>
          </a:p>
        </p:txBody>
      </p:sp>
      <p:pic>
        <p:nvPicPr>
          <p:cNvPr id="5" name="Picture 2" descr="https://latex.codecogs.com/png.latex?%5Cdpi%7B300%7D%20%5Cfn_phv%20%5Chuge%20y_v%5E1%20%5Cleq%20y_v%5E2%20%5Cleq%20y_v%5E3%20%5Cleq%20y_v%5E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396" y="2854875"/>
            <a:ext cx="2617470" cy="39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atex.codecogs.com/png.latex?%5Cdpi%7B300%7D%20%5Cfn_phv%20%5Chuge%20y_v%20%3D%20%5Cfrac%7B%28y_v%5E%7B2%7D%20&amp;plus;%20y_v%5E%7B3%7D%29%7D%7B2%7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874" y="3560857"/>
            <a:ext cx="1868515" cy="712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04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Balancing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22</a:t>
            </a:fld>
            <a:endParaRPr lang="de-DE" dirty="0"/>
          </a:p>
        </p:txBody>
      </p:sp>
      <p:pic>
        <p:nvPicPr>
          <p:cNvPr id="3082" name="Picture 10" descr="D:\Uni\papers\gd15\talk\images\bkoriginal_1_rightdown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189" y="1752810"/>
            <a:ext cx="2623799" cy="173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D:\Uni\papers\gd15\talk\images\bkoriginal_2_rightup.e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190" y="4307384"/>
            <a:ext cx="2623799" cy="173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D:\Uni\papers\gd15\talk\images\bkoriginal_3_leftdown.e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002" y="1485680"/>
            <a:ext cx="2722810" cy="230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D:\Uni\papers\gd15\talk\images\bkoriginal_4_leftup.em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002" y="4307384"/>
            <a:ext cx="2722810" cy="173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146136C-129B-2548-BBA0-6EE2B21FDF7A}"/>
              </a:ext>
            </a:extLst>
          </p:cNvPr>
          <p:cNvSpPr txBox="1"/>
          <p:nvPr/>
        </p:nvSpPr>
        <p:spPr>
          <a:xfrm>
            <a:off x="404150" y="3729087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Upper</a:t>
            </a:r>
            <a:r>
              <a:rPr lang="en-US" dirty="0"/>
              <a:t> alignment with </a:t>
            </a:r>
            <a:r>
              <a:rPr lang="en-US" b="1" dirty="0"/>
              <a:t>left </a:t>
            </a:r>
            <a:r>
              <a:rPr lang="en-US" dirty="0"/>
              <a:t>neighbor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3C1F31E-0A1C-AF4D-B455-F5E6E4100FD7}"/>
              </a:ext>
            </a:extLst>
          </p:cNvPr>
          <p:cNvSpPr txBox="1"/>
          <p:nvPr/>
        </p:nvSpPr>
        <p:spPr>
          <a:xfrm>
            <a:off x="5667632" y="372908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Upper / right</a:t>
            </a:r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6171BF5-5F5C-FB4E-94F7-2733DF74A647}"/>
              </a:ext>
            </a:extLst>
          </p:cNvPr>
          <p:cNvSpPr txBox="1"/>
          <p:nvPr/>
        </p:nvSpPr>
        <p:spPr>
          <a:xfrm>
            <a:off x="5667632" y="606386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Lower / right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087134D-273B-A247-B0AF-DC6CC125C009}"/>
              </a:ext>
            </a:extLst>
          </p:cNvPr>
          <p:cNvSpPr txBox="1"/>
          <p:nvPr/>
        </p:nvSpPr>
        <p:spPr>
          <a:xfrm>
            <a:off x="1722549" y="606386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Lower / left</a:t>
            </a:r>
          </a:p>
        </p:txBody>
      </p:sp>
    </p:spTree>
    <p:extLst>
      <p:ext uri="{BB962C8B-B14F-4D97-AF65-F5344CB8AC3E}">
        <p14:creationId xmlns:p14="http://schemas.microsoft.com/office/powerpoint/2010/main" val="200253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93C1F31E-0A1C-AF4D-B455-F5E6E4100FD7}"/>
              </a:ext>
            </a:extLst>
          </p:cNvPr>
          <p:cNvSpPr txBox="1"/>
          <p:nvPr/>
        </p:nvSpPr>
        <p:spPr>
          <a:xfrm>
            <a:off x="5667632" y="3729087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Upper / right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228601"/>
            <a:ext cx="7886700" cy="942974"/>
          </a:xfrm>
        </p:spPr>
        <p:txBody>
          <a:bodyPr/>
          <a:lstStyle/>
          <a:p>
            <a:r>
              <a:rPr lang="de-DE" dirty="0"/>
              <a:t>Balancing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23</a:t>
            </a:fld>
            <a:endParaRPr lang="de-DE" dirty="0"/>
          </a:p>
        </p:txBody>
      </p:sp>
      <p:pic>
        <p:nvPicPr>
          <p:cNvPr id="3082" name="Picture 10" descr="D:\Uni\papers\gd15\talk\images\bkoriginal_1_rightdown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189" y="1752810"/>
            <a:ext cx="2623799" cy="173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D:\Uni\papers\gd15\talk\images\bkoriginal_2_rightup.e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190" y="4307384"/>
            <a:ext cx="2623799" cy="173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D:\Uni\papers\gd15\talk\images\bkoriginal_3_leftdown.e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002" y="1485680"/>
            <a:ext cx="2722810" cy="230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D:\Uni\papers\gd15\talk\images\bkoriginal_4_leftup.em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002" y="4307384"/>
            <a:ext cx="2722810" cy="173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146136C-129B-2548-BBA0-6EE2B21FDF7A}"/>
              </a:ext>
            </a:extLst>
          </p:cNvPr>
          <p:cNvSpPr txBox="1"/>
          <p:nvPr/>
        </p:nvSpPr>
        <p:spPr>
          <a:xfrm>
            <a:off x="404150" y="3729087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Upper</a:t>
            </a:r>
            <a:r>
              <a:rPr lang="en-US" dirty="0"/>
              <a:t> alignment with </a:t>
            </a:r>
            <a:r>
              <a:rPr lang="en-US" b="1" dirty="0"/>
              <a:t>left </a:t>
            </a:r>
            <a:r>
              <a:rPr lang="en-US" dirty="0"/>
              <a:t>neighbor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087134D-273B-A247-B0AF-DC6CC125C009}"/>
              </a:ext>
            </a:extLst>
          </p:cNvPr>
          <p:cNvSpPr txBox="1"/>
          <p:nvPr/>
        </p:nvSpPr>
        <p:spPr>
          <a:xfrm>
            <a:off x="1722549" y="606386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Lower / left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495437" y="1798530"/>
            <a:ext cx="6092215" cy="3519516"/>
          </a:xfrm>
          <a:prstGeom prst="roundRect">
            <a:avLst/>
          </a:prstGeom>
          <a:solidFill>
            <a:schemeClr val="bg1">
              <a:alpha val="8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086" name="Picture 14" descr="D:\Uni\papers\gd15\talk\images\bkoriginal_5_balanced.em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396" y="2177691"/>
            <a:ext cx="4328570" cy="293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6171BF5-5F5C-FB4E-94F7-2733DF74A647}"/>
              </a:ext>
            </a:extLst>
          </p:cNvPr>
          <p:cNvSpPr txBox="1"/>
          <p:nvPr/>
        </p:nvSpPr>
        <p:spPr>
          <a:xfrm>
            <a:off x="5667632" y="606386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Lower / right</a:t>
            </a:r>
          </a:p>
        </p:txBody>
      </p:sp>
    </p:spTree>
    <p:extLst>
      <p:ext uri="{BB962C8B-B14F-4D97-AF65-F5344CB8AC3E}">
        <p14:creationId xmlns:p14="http://schemas.microsoft.com/office/powerpoint/2010/main" val="38580501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Comparison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4664320" y="2244914"/>
            <a:ext cx="41520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Sequences, Blocks</a:t>
            </a:r>
          </a:p>
          <a:p>
            <a:pPr algn="ctr"/>
            <a:r>
              <a:rPr lang="de-DE" sz="1400" dirty="0"/>
              <a:t>Bucheim et al. [BJL01], Brandes and Köpf [BK02]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28" y="3182806"/>
            <a:ext cx="3815411" cy="16562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12569" y="2244914"/>
            <a:ext cx="2032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Network Simplex</a:t>
            </a:r>
          </a:p>
          <a:p>
            <a:pPr algn="ctr"/>
            <a:r>
              <a:rPr lang="de-DE" sz="1400" dirty="0"/>
              <a:t>Gansner et al. [GKN93]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67" y="3096439"/>
            <a:ext cx="3764606" cy="182895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46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25</a:t>
            </a:fld>
            <a:endParaRPr lang="de-DE"/>
          </a:p>
        </p:txBody>
      </p:sp>
      <p:grpSp>
        <p:nvGrpSpPr>
          <p:cNvPr id="5" name="Group 4"/>
          <p:cNvGrpSpPr/>
          <p:nvPr/>
        </p:nvGrpSpPr>
        <p:grpSpPr>
          <a:xfrm>
            <a:off x="3550730" y="3154916"/>
            <a:ext cx="3007857" cy="1641775"/>
            <a:chOff x="2696118" y="4181439"/>
            <a:chExt cx="4501788" cy="2116183"/>
          </a:xfrm>
        </p:grpSpPr>
        <p:sp>
          <p:nvSpPr>
            <p:cNvPr id="6" name="Rectangle 5"/>
            <p:cNvSpPr/>
            <p:nvPr/>
          </p:nvSpPr>
          <p:spPr>
            <a:xfrm>
              <a:off x="3946887" y="4181439"/>
              <a:ext cx="1116875" cy="211618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584643" y="5520382"/>
              <a:ext cx="1613263" cy="7772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696118" y="5683668"/>
              <a:ext cx="609871" cy="61395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155077" y="4423101"/>
              <a:ext cx="665389" cy="422071"/>
              <a:chOff x="4221752" y="3448593"/>
              <a:chExt cx="665389" cy="422071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4221752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4658541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2822256" y="5775357"/>
              <a:ext cx="357593" cy="215288"/>
              <a:chOff x="4221752" y="3448593"/>
              <a:chExt cx="665389" cy="422071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4221752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58541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903157" y="5604621"/>
              <a:ext cx="976234" cy="307647"/>
              <a:chOff x="5941752" y="4598124"/>
              <a:chExt cx="976234" cy="422071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5941752" y="4598124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6689386" y="4598124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2" name="Oval 11"/>
            <p:cNvSpPr/>
            <p:nvPr/>
          </p:nvSpPr>
          <p:spPr>
            <a:xfrm>
              <a:off x="4262846" y="4717019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Oval 12"/>
            <p:cNvSpPr/>
            <p:nvPr/>
          </p:nvSpPr>
          <p:spPr>
            <a:xfrm>
              <a:off x="4699632" y="4723550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Oval 13"/>
            <p:cNvSpPr/>
            <p:nvPr/>
          </p:nvSpPr>
          <p:spPr>
            <a:xfrm>
              <a:off x="2884409" y="5835433"/>
              <a:ext cx="45719" cy="6725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Oval 14"/>
            <p:cNvSpPr/>
            <p:nvPr/>
          </p:nvSpPr>
          <p:spPr>
            <a:xfrm>
              <a:off x="3117361" y="5835433"/>
              <a:ext cx="45719" cy="6725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Oval 15"/>
            <p:cNvSpPr/>
            <p:nvPr/>
          </p:nvSpPr>
          <p:spPr>
            <a:xfrm>
              <a:off x="5946443" y="5692772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Oval 16"/>
            <p:cNvSpPr/>
            <p:nvPr/>
          </p:nvSpPr>
          <p:spPr>
            <a:xfrm>
              <a:off x="6774616" y="5759448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84790" y="1363980"/>
            <a:ext cx="56737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/>
              <a:t>What about these guys?</a:t>
            </a:r>
          </a:p>
        </p:txBody>
      </p:sp>
    </p:spTree>
    <p:extLst>
      <p:ext uri="{BB962C8B-B14F-4D97-AF65-F5344CB8AC3E}">
        <p14:creationId xmlns:p14="http://schemas.microsoft.com/office/powerpoint/2010/main" val="17764931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700" dirty="0"/>
              <a:t>Consider</a:t>
            </a:r>
            <a:br>
              <a:rPr lang="de-DE" dirty="0"/>
            </a:br>
            <a:r>
              <a:rPr lang="de-DE" dirty="0"/>
              <a:t>Size &amp; Ports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26</a:t>
            </a:fld>
            <a:endParaRPr lang="de-DE" dirty="0"/>
          </a:p>
        </p:txBody>
      </p:sp>
      <p:pic>
        <p:nvPicPr>
          <p:cNvPr id="5125" name="Picture 5" descr="D:\Uni\papers\gd15\talk\images\bkoriginal_problems_1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281" y="2556268"/>
            <a:ext cx="3861439" cy="267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D:\Uni\papers\gd15\talk\images\bkoriginal_problems_3.e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05" y="1619746"/>
            <a:ext cx="3838590" cy="454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D:\Uni\papers\gd15\talk\images\bkoriginal_problems_4.e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05" y="1619746"/>
            <a:ext cx="3838590" cy="454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533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700" dirty="0"/>
              <a:t>Consider</a:t>
            </a:r>
            <a:br>
              <a:rPr lang="de-DE" dirty="0"/>
            </a:br>
            <a:r>
              <a:rPr lang="de-DE" dirty="0"/>
              <a:t>Orthogonal Edges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27</a:t>
            </a:fld>
            <a:endParaRPr lang="de-DE" dirty="0"/>
          </a:p>
        </p:txBody>
      </p:sp>
      <p:pic>
        <p:nvPicPr>
          <p:cNvPr id="3087" name="Picture 15" descr="D:\Uni\papers\gd15\talk\images\bkoriginal_6_balanced_orthogonal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826" y="2297810"/>
            <a:ext cx="4412349" cy="293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D:\Uni\papers\gd15\talk\images\bkoriginal_7_balanced_orthogonal_rightdown.e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826" y="2297810"/>
            <a:ext cx="4412349" cy="293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7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Inner</a:t>
            </a:r>
            <a:r>
              <a:rPr lang="de-DE" dirty="0"/>
              <a:t> </a:t>
            </a:r>
            <a:r>
              <a:rPr lang="de-DE" dirty="0" err="1"/>
              <a:t>Shift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28</a:t>
            </a:fld>
            <a:endParaRPr lang="de-DE" dirty="0"/>
          </a:p>
        </p:txBody>
      </p:sp>
      <p:pic>
        <p:nvPicPr>
          <p:cNvPr id="13314" name="Picture 2" descr="D:\Uni\papers\gd15\talk\images\innershift_1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498" y="2451870"/>
            <a:ext cx="3407004" cy="195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D:\Uni\papers\gd15\talk\images\innershift_2.e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498" y="2451870"/>
            <a:ext cx="3407004" cy="195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371600" y="6013590"/>
            <a:ext cx="64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John Julian </a:t>
            </a:r>
            <a:r>
              <a:rPr lang="en-US" sz="1400" i="1" dirty="0" err="1"/>
              <a:t>Carstens</a:t>
            </a:r>
            <a:endParaRPr lang="en-US" sz="1400" i="1" dirty="0"/>
          </a:p>
          <a:p>
            <a:pPr algn="ctr"/>
            <a:r>
              <a:rPr lang="en-US" sz="1400" dirty="0"/>
              <a:t>Node and Label Placement in a Layered Layout Algorithm</a:t>
            </a:r>
          </a:p>
          <a:p>
            <a:pPr algn="ctr"/>
            <a:r>
              <a:rPr lang="en-US" sz="1100" dirty="0"/>
              <a:t>Master Thesis (2012)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54963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828675" y="838201"/>
            <a:ext cx="3924300" cy="5362766"/>
            <a:chOff x="2655126" y="2038161"/>
            <a:chExt cx="3262396" cy="3503219"/>
          </a:xfrm>
        </p:grpSpPr>
        <p:sp>
          <p:nvSpPr>
            <p:cNvPr id="4" name="Rounded Rectangle 3"/>
            <p:cNvSpPr/>
            <p:nvPr/>
          </p:nvSpPr>
          <p:spPr>
            <a:xfrm>
              <a:off x="2655128" y="2038161"/>
              <a:ext cx="3262394" cy="402371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Cycle Breaking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655127" y="2813373"/>
              <a:ext cx="3262394" cy="402371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Layer Assignment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655126" y="3588585"/>
              <a:ext cx="3262394" cy="402371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Crossing Minimization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655126" y="4363797"/>
              <a:ext cx="3262394" cy="402371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Node Placement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655126" y="5139009"/>
              <a:ext cx="3262394" cy="402371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Edge Routing</a:t>
              </a:r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356860" y="2734754"/>
            <a:ext cx="3413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800" dirty="0"/>
              <a:t>Layer-Based </a:t>
            </a:r>
            <a:br>
              <a:rPr lang="de-DE" sz="4800" dirty="0"/>
            </a:br>
            <a:r>
              <a:rPr lang="de-DE" sz="4800" dirty="0"/>
              <a:t>Drawing</a:t>
            </a:r>
          </a:p>
        </p:txBody>
      </p:sp>
    </p:spTree>
    <p:extLst>
      <p:ext uri="{BB962C8B-B14F-4D97-AF65-F5344CB8AC3E}">
        <p14:creationId xmlns:p14="http://schemas.microsoft.com/office/powerpoint/2010/main" val="29921346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228601"/>
            <a:ext cx="7886700" cy="942974"/>
          </a:xfrm>
        </p:spPr>
        <p:txBody>
          <a:bodyPr/>
          <a:lstStyle/>
          <a:p>
            <a:r>
              <a:rPr lang="de-DE" dirty="0" err="1"/>
              <a:t>Compaction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29</a:t>
            </a:fld>
            <a:endParaRPr lang="de-DE" dirty="0"/>
          </a:p>
        </p:txBody>
      </p:sp>
      <p:pic>
        <p:nvPicPr>
          <p:cNvPr id="6148" name="Picture 4" descr="D:\Uni\papers\gd15\talk\images\compaction_3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922" y="1304385"/>
            <a:ext cx="4760157" cy="46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D:\Uni\papers\gd15\talk\images\compaction_5.e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361" y="1932541"/>
            <a:ext cx="4817279" cy="342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D:\Uni\papers\gd15\talk\images\compaction_6.e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361" y="1932541"/>
            <a:ext cx="4817279" cy="342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D:\Uni\papers\gd15\talk\images\compaction_2.em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922" y="1308561"/>
            <a:ext cx="4760157" cy="515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82E5C706-8690-9049-9EBF-165AE4541344}"/>
              </a:ext>
            </a:extLst>
          </p:cNvPr>
          <p:cNvSpPr/>
          <p:nvPr/>
        </p:nvSpPr>
        <p:spPr>
          <a:xfrm>
            <a:off x="1371600" y="6028979"/>
            <a:ext cx="64008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 err="1"/>
              <a:t>Rüegg</a:t>
            </a:r>
            <a:r>
              <a:rPr lang="en-US" sz="1400" i="1" dirty="0"/>
              <a:t>, Schulze, </a:t>
            </a:r>
            <a:r>
              <a:rPr lang="en-US" sz="1400" i="1" dirty="0" err="1"/>
              <a:t>Carstens</a:t>
            </a:r>
            <a:r>
              <a:rPr lang="en-US" sz="1400" i="1" dirty="0"/>
              <a:t>, von </a:t>
            </a:r>
            <a:r>
              <a:rPr lang="en-US" sz="1400" i="1" dirty="0" err="1"/>
              <a:t>Hanxleden</a:t>
            </a:r>
            <a:endParaRPr lang="en-US" sz="1400" i="1" dirty="0"/>
          </a:p>
          <a:p>
            <a:pPr algn="ctr"/>
            <a:r>
              <a:rPr lang="en-US" sz="1400" dirty="0"/>
              <a:t>Size- and Port-Aware Horizontal Node Coordinate Assignment</a:t>
            </a:r>
          </a:p>
          <a:p>
            <a:pPr algn="ctr"/>
            <a:r>
              <a:rPr lang="en-US" sz="1100" dirty="0"/>
              <a:t>Graph Drawing (2015)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260240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700" dirty="0"/>
              <a:t>Consider</a:t>
            </a:r>
            <a:br>
              <a:rPr lang="de-DE" dirty="0"/>
            </a:br>
            <a:r>
              <a:rPr lang="de-DE" dirty="0"/>
              <a:t>Straightness of Edges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30</a:t>
            </a:fld>
            <a:endParaRPr lang="de-DE" dirty="0"/>
          </a:p>
        </p:txBody>
      </p:sp>
      <p:pic>
        <p:nvPicPr>
          <p:cNvPr id="8194" name="Picture 2" descr="D:\Uni\papers\gd15\talk\images\straightness_1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835" y="2158731"/>
            <a:ext cx="2904330" cy="254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Uni\papers\gd15\talk\images\straightness_2.e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835" y="2158731"/>
            <a:ext cx="2904330" cy="254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Uni\papers\gd15\talk\images\straightness_3.e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577" y="2158731"/>
            <a:ext cx="2708847" cy="254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371600" y="6028979"/>
            <a:ext cx="64008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 err="1"/>
              <a:t>Rüegg</a:t>
            </a:r>
            <a:r>
              <a:rPr lang="en-US" sz="1400" i="1" dirty="0"/>
              <a:t>, Schulze, </a:t>
            </a:r>
            <a:r>
              <a:rPr lang="en-US" sz="1400" i="1" dirty="0" err="1"/>
              <a:t>Carstens</a:t>
            </a:r>
            <a:r>
              <a:rPr lang="en-US" sz="1400" i="1" dirty="0"/>
              <a:t>, von </a:t>
            </a:r>
            <a:r>
              <a:rPr lang="en-US" sz="1400" i="1" dirty="0" err="1"/>
              <a:t>Hanxleden</a:t>
            </a:r>
            <a:endParaRPr lang="en-US" sz="1400" i="1" dirty="0"/>
          </a:p>
          <a:p>
            <a:pPr algn="ctr"/>
            <a:r>
              <a:rPr lang="en-US" sz="1400" dirty="0"/>
              <a:t>Size- and Port-Aware Horizontal Node Coordinate Assignment</a:t>
            </a:r>
          </a:p>
          <a:p>
            <a:pPr algn="ctr"/>
            <a:r>
              <a:rPr lang="en-US" sz="1100" dirty="0"/>
              <a:t>Graph Drawing (2015)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335097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31</a:t>
            </a:fld>
            <a:endParaRPr lang="de-DE"/>
          </a:p>
        </p:txBody>
      </p:sp>
      <p:pic>
        <p:nvPicPr>
          <p:cNvPr id="11" name="Picture 3" descr="D:\Uni\papers\gd15\talk\images\example_sensors_amc_bk_nonstraight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03" y="1255028"/>
            <a:ext cx="8573995" cy="309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Uni\papers\gd15\talk\images\example_sensors_amc_bk_nonstraight_w_circle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03" y="1255028"/>
            <a:ext cx="8573995" cy="309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-320040" y="800100"/>
            <a:ext cx="4655820" cy="1188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381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32</a:t>
            </a:fld>
            <a:endParaRPr lang="de-DE"/>
          </a:p>
        </p:txBody>
      </p:sp>
      <p:pic>
        <p:nvPicPr>
          <p:cNvPr id="5" name="Picture 2" descr="D:\Uni\papers\gd15\talk\images\example_sensors_amc_bk_straight_blockoverlay_2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55" y="1255028"/>
            <a:ext cx="8634291" cy="309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Uni\papers\gd15\talk\images\example_sensors_amc_bk_straight_blockoverlay_3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55" y="1255028"/>
            <a:ext cx="8634291" cy="309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:\Uni\papers\gd15\talk\images\example_sensors_amc_bk_straight_blockoverlay_4.e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55" y="1255028"/>
            <a:ext cx="8634291" cy="309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D:\Uni\papers\gd15\talk\images\example_sensors_amc_bk_straight_blockoverlay_1.e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55" y="1255028"/>
            <a:ext cx="8634291" cy="309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-182880" y="792480"/>
            <a:ext cx="4655820" cy="1188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960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400" dirty="0"/>
              <a:t>Open</a:t>
            </a:r>
            <a:br>
              <a:rPr lang="de-DE" sz="2400" dirty="0"/>
            </a:br>
            <a:r>
              <a:rPr lang="de-DE" dirty="0"/>
              <a:t>Problem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33</a:t>
            </a:fld>
            <a:endParaRPr lang="de-DE" dirty="0"/>
          </a:p>
        </p:txBody>
      </p:sp>
      <p:pic>
        <p:nvPicPr>
          <p:cNvPr id="14338" name="Picture 2" descr="D:\Uni\papers\gd15\talk\images\badwidth_1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806" y="1526898"/>
            <a:ext cx="3564405" cy="4272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D:\Uni\papers\gd15\talk\images\badwidth_2.e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017" y="1221704"/>
            <a:ext cx="1551177" cy="48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37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Further Possibilities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28650" y="4457700"/>
            <a:ext cx="7886700" cy="1719262"/>
          </a:xfrm>
        </p:spPr>
        <p:txBody>
          <a:bodyPr/>
          <a:lstStyle/>
          <a:p>
            <a:r>
              <a:rPr lang="de-DE" dirty="0"/>
              <a:t>Resize nodes</a:t>
            </a:r>
          </a:p>
          <a:p>
            <a:r>
              <a:rPr lang="de-DE" dirty="0"/>
              <a:t>Move ports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34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702" y="2099750"/>
            <a:ext cx="2775210" cy="17510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088" y="2070031"/>
            <a:ext cx="3017526" cy="179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8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828675" y="838201"/>
            <a:ext cx="3924300" cy="5362766"/>
            <a:chOff x="2655126" y="2038161"/>
            <a:chExt cx="3262396" cy="3503219"/>
          </a:xfrm>
        </p:grpSpPr>
        <p:sp>
          <p:nvSpPr>
            <p:cNvPr id="4" name="Rounded Rectangle 3"/>
            <p:cNvSpPr/>
            <p:nvPr/>
          </p:nvSpPr>
          <p:spPr>
            <a:xfrm>
              <a:off x="2655128" y="2038161"/>
              <a:ext cx="3262394" cy="4023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Cycle Breaking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655127" y="2813373"/>
              <a:ext cx="3262394" cy="402371"/>
            </a:xfrm>
            <a:prstGeom prst="roundRect">
              <a:avLst/>
            </a:prstGeom>
            <a:gradFill flip="none" rotWithShape="1">
              <a:gsLst>
                <a:gs pos="33000">
                  <a:schemeClr val="bg1">
                    <a:lumMod val="95000"/>
                  </a:schemeClr>
                </a:gs>
                <a:gs pos="66000">
                  <a:schemeClr val="bg1">
                    <a:lumMod val="50000"/>
                  </a:schemeClr>
                </a:gs>
              </a:gsLst>
              <a:lin ang="10800000" scaled="0"/>
              <a:tileRect/>
            </a:gra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Layer Assignment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655126" y="3588585"/>
              <a:ext cx="3262394" cy="4023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Crossing Minimization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655126" y="4363797"/>
              <a:ext cx="3262394" cy="4023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Node Placement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655126" y="5139009"/>
              <a:ext cx="3262394" cy="4023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Edge Routing</a:t>
              </a:r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3153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828676" y="2024904"/>
            <a:ext cx="3924298" cy="615954"/>
          </a:xfrm>
          <a:prstGeom prst="roundRect">
            <a:avLst/>
          </a:prstGeom>
          <a:gradFill flip="none" rotWithShape="1">
            <a:gsLst>
              <a:gs pos="33000">
                <a:schemeClr val="bg1">
                  <a:lumMod val="95000"/>
                </a:schemeClr>
              </a:gs>
              <a:gs pos="66000">
                <a:schemeClr val="bg1">
                  <a:lumMod val="50000"/>
                </a:schemeClr>
              </a:gs>
            </a:gsLst>
            <a:lin ang="10800000" scaled="0"/>
            <a:tileRect/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latin typeface="+mj-lt"/>
              </a:rPr>
              <a:t>Layer Assignment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5710698" y="1318260"/>
            <a:ext cx="1" cy="21564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076215" y="1314013"/>
            <a:ext cx="1" cy="21564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8468768" y="1314013"/>
            <a:ext cx="1" cy="215646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36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6738994" y="1577135"/>
            <a:ext cx="746237" cy="1641775"/>
            <a:chOff x="6420635" y="2096195"/>
            <a:chExt cx="746237" cy="1641775"/>
          </a:xfrm>
        </p:grpSpPr>
        <p:sp>
          <p:nvSpPr>
            <p:cNvPr id="12" name="Rectangle 11"/>
            <p:cNvSpPr/>
            <p:nvPr/>
          </p:nvSpPr>
          <p:spPr>
            <a:xfrm>
              <a:off x="6420635" y="2096195"/>
              <a:ext cx="746237" cy="164177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559736" y="2283681"/>
              <a:ext cx="444578" cy="327451"/>
              <a:chOff x="4221752" y="3448593"/>
              <a:chExt cx="665389" cy="422071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4221752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4658541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4" name="Oval 13"/>
            <p:cNvSpPr/>
            <p:nvPr/>
          </p:nvSpPr>
          <p:spPr>
            <a:xfrm>
              <a:off x="6631742" y="2511708"/>
              <a:ext cx="48004" cy="6902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Oval 14"/>
            <p:cNvSpPr/>
            <p:nvPr/>
          </p:nvSpPr>
          <p:spPr>
            <a:xfrm>
              <a:off x="6923579" y="2516775"/>
              <a:ext cx="48004" cy="6902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8" name="Group 17"/>
          <p:cNvGrpSpPr/>
          <p:nvPr/>
        </p:nvGrpSpPr>
        <p:grpSpPr>
          <a:xfrm rot="5400000">
            <a:off x="8243910" y="2166684"/>
            <a:ext cx="407484" cy="476317"/>
            <a:chOff x="5584937" y="3261653"/>
            <a:chExt cx="407484" cy="476317"/>
          </a:xfrm>
        </p:grpSpPr>
        <p:sp>
          <p:nvSpPr>
            <p:cNvPr id="19" name="Rectangle 18"/>
            <p:cNvSpPr/>
            <p:nvPr/>
          </p:nvSpPr>
          <p:spPr>
            <a:xfrm>
              <a:off x="5584937" y="3261653"/>
              <a:ext cx="407484" cy="47631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5669216" y="3332787"/>
              <a:ext cx="238925" cy="167025"/>
              <a:chOff x="4221752" y="3448593"/>
              <a:chExt cx="665389" cy="422071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4221752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4658541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5710743" y="3379395"/>
              <a:ext cx="30547" cy="5217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Oval 21"/>
            <p:cNvSpPr/>
            <p:nvPr/>
          </p:nvSpPr>
          <p:spPr>
            <a:xfrm>
              <a:off x="5866389" y="3379395"/>
              <a:ext cx="30547" cy="5217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5" name="Group 24"/>
          <p:cNvGrpSpPr/>
          <p:nvPr/>
        </p:nvGrpSpPr>
        <p:grpSpPr>
          <a:xfrm rot="5400000">
            <a:off x="5174283" y="2090744"/>
            <a:ext cx="1077897" cy="602998"/>
            <a:chOff x="7514897" y="3134972"/>
            <a:chExt cx="1077897" cy="602998"/>
          </a:xfrm>
        </p:grpSpPr>
        <p:sp>
          <p:nvSpPr>
            <p:cNvPr id="26" name="Rectangle 25"/>
            <p:cNvSpPr/>
            <p:nvPr/>
          </p:nvSpPr>
          <p:spPr>
            <a:xfrm>
              <a:off x="7514897" y="3134972"/>
              <a:ext cx="1077897" cy="602998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727711" y="3200327"/>
              <a:ext cx="652268" cy="238678"/>
              <a:chOff x="5941752" y="4598124"/>
              <a:chExt cx="976234" cy="422071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5941752" y="4598124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6689386" y="4598124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7756633" y="3268716"/>
              <a:ext cx="48004" cy="6902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Oval 28"/>
            <p:cNvSpPr/>
            <p:nvPr/>
          </p:nvSpPr>
          <p:spPr>
            <a:xfrm>
              <a:off x="8309974" y="3320444"/>
              <a:ext cx="48004" cy="6902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3292304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700" dirty="0"/>
              <a:t>Reminder</a:t>
            </a:r>
            <a:br>
              <a:rPr lang="de-DE" dirty="0"/>
            </a:br>
            <a:r>
              <a:rPr lang="de-DE" dirty="0"/>
              <a:t>Layer Assignment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3200" dirty="0">
                <a:latin typeface="+mn-lt"/>
              </a:rPr>
              <a:t>Input</a:t>
            </a:r>
          </a:p>
          <a:p>
            <a:pPr lvl="1">
              <a:lnSpc>
                <a:spcPct val="100000"/>
              </a:lnSpc>
            </a:pPr>
            <a:r>
              <a:rPr lang="de-DE" dirty="0" err="1">
                <a:latin typeface="+mn-lt"/>
              </a:rPr>
              <a:t>Acyclic</a:t>
            </a:r>
            <a:r>
              <a:rPr lang="de-DE" dirty="0">
                <a:latin typeface="+mn-lt"/>
              </a:rPr>
              <a:t> directed graph </a:t>
            </a:r>
            <a:r>
              <a:rPr lang="de-DE" i="1" dirty="0">
                <a:latin typeface="+mn-lt"/>
              </a:rPr>
              <a:t>G = (V, E)</a:t>
            </a:r>
          </a:p>
          <a:p>
            <a:pPr lvl="1">
              <a:lnSpc>
                <a:spcPct val="100000"/>
              </a:lnSpc>
            </a:pPr>
            <a:endParaRPr lang="de-DE" dirty="0">
              <a:latin typeface="+mn-lt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de-DE" sz="3200" dirty="0">
                <a:latin typeface="+mn-lt"/>
              </a:rPr>
              <a:t>Output </a:t>
            </a:r>
          </a:p>
          <a:p>
            <a:pPr lvl="1">
              <a:lnSpc>
                <a:spcPct val="100000"/>
              </a:lnSpc>
            </a:pPr>
            <a:r>
              <a:rPr lang="de-DE" dirty="0" err="1">
                <a:latin typeface="+mn-lt"/>
              </a:rPr>
              <a:t>Layered</a:t>
            </a:r>
            <a:r>
              <a:rPr lang="de-DE" dirty="0">
                <a:latin typeface="+mn-lt"/>
              </a:rPr>
              <a:t> graph </a:t>
            </a:r>
            <a:r>
              <a:rPr lang="de-DE" i="1" dirty="0">
                <a:latin typeface="+mn-lt"/>
              </a:rPr>
              <a:t>G</a:t>
            </a:r>
            <a:r>
              <a:rPr lang="de-DE" dirty="0">
                <a:latin typeface="+mn-lt"/>
              </a:rPr>
              <a:t>‘ = (</a:t>
            </a:r>
            <a:r>
              <a:rPr lang="de-DE" i="1" dirty="0">
                <a:latin typeface="+mn-lt"/>
              </a:rPr>
              <a:t>V</a:t>
            </a:r>
            <a:r>
              <a:rPr lang="de-DE" dirty="0">
                <a:latin typeface="+mn-lt"/>
              </a:rPr>
              <a:t>‘, </a:t>
            </a:r>
            <a:r>
              <a:rPr lang="de-DE" i="1" dirty="0">
                <a:latin typeface="+mn-lt"/>
              </a:rPr>
              <a:t>E</a:t>
            </a:r>
            <a:r>
              <a:rPr lang="de-DE" dirty="0">
                <a:latin typeface="+mn-lt"/>
              </a:rPr>
              <a:t>‘, </a:t>
            </a:r>
            <a:r>
              <a:rPr lang="de-DE" i="1" dirty="0">
                <a:latin typeface="+mn-lt"/>
              </a:rPr>
              <a:t>L</a:t>
            </a:r>
            <a:r>
              <a:rPr lang="de-DE" dirty="0">
                <a:latin typeface="+mn-lt"/>
              </a:rPr>
              <a:t>)</a:t>
            </a:r>
          </a:p>
          <a:p>
            <a:pPr lvl="1">
              <a:lnSpc>
                <a:spcPct val="100000"/>
              </a:lnSpc>
            </a:pPr>
            <a:endParaRPr lang="de-DE" dirty="0">
              <a:latin typeface="+mn-lt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de-DE" dirty="0">
                <a:latin typeface="+mn-lt"/>
              </a:rPr>
              <a:t>Remember</a:t>
            </a:r>
          </a:p>
          <a:p>
            <a:pPr lvl="2">
              <a:lnSpc>
                <a:spcPct val="100000"/>
              </a:lnSpc>
            </a:pPr>
            <a:r>
              <a:rPr lang="de-DE" dirty="0">
                <a:latin typeface="+mn-lt"/>
              </a:rPr>
              <a:t>Dummy nodes and dummy edges may have </a:t>
            </a:r>
            <a:br>
              <a:rPr lang="de-DE" dirty="0">
                <a:latin typeface="+mn-lt"/>
              </a:rPr>
            </a:br>
            <a:r>
              <a:rPr lang="de-DE" dirty="0">
                <a:latin typeface="+mn-lt"/>
              </a:rPr>
              <a:t>been added to break long edges</a:t>
            </a:r>
          </a:p>
          <a:p>
            <a:pPr lvl="2">
              <a:lnSpc>
                <a:spcPct val="100000"/>
              </a:lnSpc>
            </a:pPr>
            <a:r>
              <a:rPr lang="de-DE" dirty="0">
                <a:latin typeface="+mn-lt"/>
              </a:rPr>
              <a:t>(</a:t>
            </a:r>
            <a:r>
              <a:rPr lang="de-DE" i="1" dirty="0">
                <a:latin typeface="+mn-lt"/>
              </a:rPr>
              <a:t>u</a:t>
            </a:r>
            <a:r>
              <a:rPr lang="de-DE" dirty="0">
                <a:latin typeface="+mn-lt"/>
              </a:rPr>
              <a:t>, </a:t>
            </a:r>
            <a:r>
              <a:rPr lang="de-DE" i="1" dirty="0">
                <a:latin typeface="+mn-lt"/>
              </a:rPr>
              <a:t>v</a:t>
            </a:r>
            <a:r>
              <a:rPr lang="de-DE" dirty="0">
                <a:latin typeface="+mn-lt"/>
              </a:rPr>
              <a:t>) </a:t>
            </a:r>
            <a:r>
              <a:rPr lang="az-Cyrl-AZ" dirty="0">
                <a:latin typeface="+mn-lt"/>
              </a:rPr>
              <a:t>∈</a:t>
            </a:r>
            <a:r>
              <a:rPr lang="de-DE" dirty="0">
                <a:latin typeface="+mn-lt"/>
              </a:rPr>
              <a:t> </a:t>
            </a:r>
            <a:r>
              <a:rPr lang="de-DE" i="1" dirty="0">
                <a:latin typeface="+mn-lt"/>
              </a:rPr>
              <a:t>E</a:t>
            </a:r>
            <a:r>
              <a:rPr lang="de-DE" dirty="0">
                <a:latin typeface="+mn-lt"/>
              </a:rPr>
              <a:t> with </a:t>
            </a:r>
            <a:r>
              <a:rPr lang="de-DE" i="1" dirty="0" err="1">
                <a:latin typeface="+mn-lt"/>
              </a:rPr>
              <a:t>u</a:t>
            </a:r>
            <a:r>
              <a:rPr lang="de-DE" dirty="0">
                <a:latin typeface="+mn-lt"/>
              </a:rPr>
              <a:t> </a:t>
            </a:r>
            <a:r>
              <a:rPr lang="az-Cyrl-AZ" dirty="0">
                <a:latin typeface="+mn-lt"/>
              </a:rPr>
              <a:t>∈</a:t>
            </a:r>
            <a:r>
              <a:rPr lang="de-DE" dirty="0">
                <a:latin typeface="+mn-lt"/>
              </a:rPr>
              <a:t> </a:t>
            </a:r>
            <a:r>
              <a:rPr lang="de-DE" i="1" dirty="0">
                <a:latin typeface="+mn-lt"/>
              </a:rPr>
              <a:t>L</a:t>
            </a:r>
            <a:r>
              <a:rPr lang="de-DE" i="1" baseline="-25000" dirty="0">
                <a:latin typeface="+mn-lt"/>
              </a:rPr>
              <a:t>i</a:t>
            </a:r>
            <a:r>
              <a:rPr lang="de-DE" dirty="0">
                <a:latin typeface="+mn-lt"/>
              </a:rPr>
              <a:t> and </a:t>
            </a:r>
            <a:r>
              <a:rPr lang="de-DE" i="1" dirty="0">
                <a:latin typeface="+mn-lt"/>
              </a:rPr>
              <a:t>v</a:t>
            </a:r>
            <a:r>
              <a:rPr lang="de-DE" dirty="0">
                <a:latin typeface="+mn-lt"/>
              </a:rPr>
              <a:t> </a:t>
            </a:r>
            <a:r>
              <a:rPr lang="az-Cyrl-AZ" dirty="0">
                <a:latin typeface="+mn-lt"/>
              </a:rPr>
              <a:t>∈</a:t>
            </a:r>
            <a:r>
              <a:rPr lang="de-DE" dirty="0">
                <a:latin typeface="+mn-lt"/>
              </a:rPr>
              <a:t> </a:t>
            </a:r>
            <a:r>
              <a:rPr lang="de-DE" i="1" dirty="0">
                <a:latin typeface="+mn-lt"/>
              </a:rPr>
              <a:t>L</a:t>
            </a:r>
            <a:r>
              <a:rPr lang="de-DE" i="1" baseline="-25000" dirty="0">
                <a:latin typeface="+mn-lt"/>
              </a:rPr>
              <a:t>j</a:t>
            </a:r>
            <a:r>
              <a:rPr lang="de-DE" dirty="0">
                <a:latin typeface="+mn-lt"/>
              </a:rPr>
              <a:t> implies </a:t>
            </a:r>
            <a:r>
              <a:rPr lang="de-DE" i="1" dirty="0">
                <a:latin typeface="+mn-lt"/>
              </a:rPr>
              <a:t>i</a:t>
            </a:r>
            <a:r>
              <a:rPr lang="de-DE" dirty="0">
                <a:latin typeface="+mn-lt"/>
              </a:rPr>
              <a:t> &lt; </a:t>
            </a:r>
            <a:r>
              <a:rPr lang="de-DE" i="1" dirty="0">
                <a:latin typeface="+mn-lt"/>
              </a:rPr>
              <a:t>j</a:t>
            </a:r>
          </a:p>
          <a:p>
            <a:pPr lvl="2">
              <a:lnSpc>
                <a:spcPct val="100000"/>
              </a:lnSpc>
            </a:pPr>
            <a:endParaRPr lang="de-DE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991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Proper Layering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1" y="2028324"/>
            <a:ext cx="7836369" cy="32363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028324"/>
            <a:ext cx="6310080" cy="323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43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828675" y="838201"/>
            <a:ext cx="3924300" cy="5362766"/>
            <a:chOff x="2655126" y="2038161"/>
            <a:chExt cx="3262396" cy="3503219"/>
          </a:xfrm>
        </p:grpSpPr>
        <p:sp>
          <p:nvSpPr>
            <p:cNvPr id="4" name="Rounded Rectangle 3"/>
            <p:cNvSpPr/>
            <p:nvPr/>
          </p:nvSpPr>
          <p:spPr>
            <a:xfrm>
              <a:off x="2655128" y="2038161"/>
              <a:ext cx="3262394" cy="4023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Cycle Breaking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655127" y="2813373"/>
              <a:ext cx="3262394" cy="402371"/>
            </a:xfrm>
            <a:prstGeom prst="roundRect">
              <a:avLst/>
            </a:prstGeom>
            <a:gradFill flip="none" rotWithShape="1">
              <a:gsLst>
                <a:gs pos="33000">
                  <a:schemeClr val="bg1">
                    <a:lumMod val="95000"/>
                  </a:schemeClr>
                </a:gs>
                <a:gs pos="66000">
                  <a:schemeClr val="bg1">
                    <a:lumMod val="50000"/>
                  </a:schemeClr>
                </a:gs>
              </a:gsLst>
              <a:lin ang="10800000" scaled="0"/>
              <a:tileRect/>
            </a:gra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Layer Assignment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655126" y="3588585"/>
              <a:ext cx="3262394" cy="4023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Crossing Minimization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655126" y="4363797"/>
              <a:ext cx="3262394" cy="402371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Node Placement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655126" y="5139009"/>
              <a:ext cx="3262394" cy="4023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Edge Routing</a:t>
              </a:r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383301" y="1825049"/>
            <a:ext cx="22797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 err="1"/>
              <a:t>Lec</a:t>
            </a:r>
            <a:r>
              <a:rPr lang="de-DE" sz="6000" dirty="0"/>
              <a:t>. 5</a:t>
            </a:r>
            <a:endParaRPr lang="de-DE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6383301" y="4198455"/>
            <a:ext cx="22797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 err="1"/>
              <a:t>Lec</a:t>
            </a:r>
            <a:r>
              <a:rPr lang="de-DE" sz="6000" dirty="0"/>
              <a:t>. 6</a:t>
            </a:r>
          </a:p>
        </p:txBody>
      </p:sp>
      <p:cxnSp>
        <p:nvCxnSpPr>
          <p:cNvPr id="12" name="Straight Arrow Connector 11"/>
          <p:cNvCxnSpPr>
            <a:stCxn id="2" idx="1"/>
            <a:endCxn id="4" idx="3"/>
          </p:cNvCxnSpPr>
          <p:nvPr/>
        </p:nvCxnSpPr>
        <p:spPr>
          <a:xfrm flipH="1" flipV="1">
            <a:off x="4752975" y="1146178"/>
            <a:ext cx="1630326" cy="118670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2" idx="1"/>
            <a:endCxn id="5" idx="3"/>
          </p:cNvCxnSpPr>
          <p:nvPr/>
        </p:nvCxnSpPr>
        <p:spPr>
          <a:xfrm flipH="1">
            <a:off x="4752974" y="2332881"/>
            <a:ext cx="1630327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" idx="1"/>
            <a:endCxn id="6" idx="3"/>
          </p:cNvCxnSpPr>
          <p:nvPr/>
        </p:nvCxnSpPr>
        <p:spPr>
          <a:xfrm flipH="1">
            <a:off x="4752973" y="2332881"/>
            <a:ext cx="1630328" cy="1186703"/>
          </a:xfrm>
          <a:prstGeom prst="straightConnector1">
            <a:avLst/>
          </a:prstGeom>
          <a:ln w="12700">
            <a:prstDash val="lg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3" idx="1"/>
            <a:endCxn id="6" idx="3"/>
          </p:cNvCxnSpPr>
          <p:nvPr/>
        </p:nvCxnSpPr>
        <p:spPr>
          <a:xfrm flipH="1" flipV="1">
            <a:off x="4752973" y="3519584"/>
            <a:ext cx="1630328" cy="118670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3" idx="1"/>
            <a:endCxn id="8" idx="3"/>
          </p:cNvCxnSpPr>
          <p:nvPr/>
        </p:nvCxnSpPr>
        <p:spPr>
          <a:xfrm flipH="1">
            <a:off x="4752973" y="4706287"/>
            <a:ext cx="1630328" cy="118670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958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Splitting Wide Nodes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39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322" y="1923973"/>
            <a:ext cx="5850328" cy="100820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02337" y="5705813"/>
            <a:ext cx="81130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[FS04]</a:t>
            </a:r>
            <a:r>
              <a:rPr lang="en-US" sz="2000" i="1" dirty="0"/>
              <a:t> Friedrich and Schreiber</a:t>
            </a:r>
          </a:p>
          <a:p>
            <a:pPr algn="ctr"/>
            <a:r>
              <a:rPr lang="en-US" sz="2000" dirty="0"/>
              <a:t>Flexible layering in hierarchical drawings with nodes of arbitrary size</a:t>
            </a:r>
          </a:p>
          <a:p>
            <a:pPr algn="ctr"/>
            <a:r>
              <a:rPr lang="en-US" sz="2000" dirty="0"/>
              <a:t>Twenty-Seventh Australasian Computer Science Conference 2004.</a:t>
            </a:r>
            <a:endParaRPr lang="de-DE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322" y="3683694"/>
            <a:ext cx="3034980" cy="126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7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Uni\ma\osem\13ws\uru\images\complexRouter_cross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969" y="1629709"/>
            <a:ext cx="6592062" cy="433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Node/Edge Crossings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879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190.lunapic.com/editor/working/145331703648610?4197289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" y="1556305"/>
            <a:ext cx="4913226" cy="412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190.lunapic.com/editor/working/145331703648610?64689381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438" y="1474544"/>
            <a:ext cx="4225957" cy="429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Labels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3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Observation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03" y="2229647"/>
            <a:ext cx="8229997" cy="296279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2382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700" dirty="0"/>
              <a:t>One-Dimensional </a:t>
            </a:r>
            <a:br>
              <a:rPr lang="de-DE" sz="2700" dirty="0"/>
            </a:br>
            <a:r>
              <a:rPr lang="de-DE" dirty="0"/>
              <a:t>Compaction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Main Idea </a:t>
            </a:r>
          </a:p>
          <a:p>
            <a:pPr lvl="1"/>
            <a:r>
              <a:rPr lang="de-DE" dirty="0"/>
              <a:t>Given a set of rectangles </a:t>
            </a:r>
            <a:r>
              <a:rPr lang="de-DE" i="1" dirty="0">
                <a:latin typeface="Consolas" panose="020B0609020204030204" pitchFamily="49" charset="0"/>
              </a:rPr>
              <a:t>R</a:t>
            </a:r>
            <a:r>
              <a:rPr lang="de-DE" dirty="0"/>
              <a:t> in the plane,</a:t>
            </a:r>
            <a:r>
              <a:rPr lang="de-DE" b="1" i="1" dirty="0"/>
              <a:t> </a:t>
            </a:r>
            <a:r>
              <a:rPr lang="de-DE" dirty="0"/>
              <a:t>find new</a:t>
            </a:r>
            <a:br>
              <a:rPr lang="de-DE" dirty="0"/>
            </a:br>
            <a:r>
              <a:rPr lang="de-DE" dirty="0"/>
              <a:t>x-coordinates such that the overall width is minimized and relative positions are preserved</a:t>
            </a:r>
          </a:p>
          <a:p>
            <a:pPr lvl="1"/>
            <a:endParaRPr lang="de-DE" dirty="0"/>
          </a:p>
          <a:p>
            <a:pPr marL="0" indent="0">
              <a:buNone/>
            </a:pPr>
            <a:r>
              <a:rPr lang="de-DE" dirty="0"/>
              <a:t>Method</a:t>
            </a:r>
          </a:p>
          <a:p>
            <a:pPr lvl="1"/>
            <a:r>
              <a:rPr lang="de-DE" dirty="0"/>
              <a:t>Calculate a </a:t>
            </a:r>
            <a:r>
              <a:rPr lang="de-DE" i="1" dirty="0"/>
              <a:t>constraint graph </a:t>
            </a:r>
            <a:r>
              <a:rPr lang="de-DE" i="1" dirty="0">
                <a:latin typeface="Consolas" panose="020B0609020204030204" pitchFamily="49" charset="0"/>
              </a:rPr>
              <a:t>CG</a:t>
            </a:r>
          </a:p>
          <a:p>
            <a:pPr lvl="1"/>
            <a:r>
              <a:rPr lang="de-DE" i="1" dirty="0"/>
              <a:t>Compact </a:t>
            </a:r>
            <a:r>
              <a:rPr lang="de-DE" dirty="0"/>
              <a:t>the placement resprecting the constraints</a:t>
            </a:r>
            <a:endParaRPr lang="de-DE" i="1" dirty="0"/>
          </a:p>
          <a:p>
            <a:pPr lvl="1"/>
            <a:r>
              <a:rPr lang="de-DE" dirty="0"/>
              <a:t>Rectangles are of the form </a:t>
            </a:r>
            <a:r>
              <a:rPr lang="de-DE" i="1" dirty="0">
                <a:latin typeface="Consolas" panose="020B0609020204030204" pitchFamily="49" charset="0"/>
              </a:rPr>
              <a:t>r</a:t>
            </a:r>
            <a:r>
              <a:rPr lang="de-DE" dirty="0"/>
              <a:t> = (</a:t>
            </a:r>
            <a:r>
              <a:rPr lang="de-DE" i="1" dirty="0"/>
              <a:t>x</a:t>
            </a:r>
            <a:r>
              <a:rPr lang="de-DE" i="1" baseline="-25000" dirty="0"/>
              <a:t>r</a:t>
            </a:r>
            <a:r>
              <a:rPr lang="de-DE" dirty="0"/>
              <a:t>,</a:t>
            </a:r>
            <a:r>
              <a:rPr lang="de-DE" i="1" dirty="0"/>
              <a:t> y</a:t>
            </a:r>
            <a:r>
              <a:rPr lang="de-DE" i="1" baseline="-25000" dirty="0"/>
              <a:t>r</a:t>
            </a:r>
            <a:r>
              <a:rPr lang="de-DE" dirty="0"/>
              <a:t>,</a:t>
            </a:r>
            <a:r>
              <a:rPr lang="de-DE" i="1" dirty="0"/>
              <a:t> w</a:t>
            </a:r>
            <a:r>
              <a:rPr lang="de-DE" i="1" baseline="-25000" dirty="0"/>
              <a:t>r</a:t>
            </a:r>
            <a:r>
              <a:rPr lang="de-DE" dirty="0"/>
              <a:t>,</a:t>
            </a:r>
            <a:r>
              <a:rPr lang="de-DE" i="1" dirty="0"/>
              <a:t> h</a:t>
            </a:r>
            <a:r>
              <a:rPr lang="de-DE" baseline="-25000" dirty="0"/>
              <a:t>r</a:t>
            </a:r>
            <a:r>
              <a:rPr lang="de-DE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43</a:t>
            </a:fld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1786622" y="5715298"/>
            <a:ext cx="557075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[L90]</a:t>
            </a:r>
            <a:r>
              <a:rPr lang="en-US" i="1" dirty="0"/>
              <a:t> </a:t>
            </a:r>
            <a:r>
              <a:rPr lang="en-US" i="1" dirty="0" err="1"/>
              <a:t>Lengauer</a:t>
            </a:r>
            <a:endParaRPr lang="en-US" i="1" dirty="0"/>
          </a:p>
          <a:p>
            <a:pPr algn="ctr"/>
            <a:r>
              <a:rPr lang="en-US" dirty="0"/>
              <a:t>Combinatorial algorithms for integrated circuit layout </a:t>
            </a:r>
          </a:p>
          <a:p>
            <a:pPr algn="ctr"/>
            <a:r>
              <a:rPr lang="en-US" sz="1400" dirty="0"/>
              <a:t>John Wiley &amp; Sons (1990)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12526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dirty="0"/>
              <a:t>One-Dimensional</a:t>
            </a:r>
            <a:r>
              <a:rPr lang="de-DE" sz="4400" dirty="0"/>
              <a:t> </a:t>
            </a:r>
            <a:r>
              <a:rPr lang="de-DE" sz="4000" dirty="0"/>
              <a:t>Compaction</a:t>
            </a:r>
            <a:endParaRPr lang="de-DE" sz="4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83" y="2927616"/>
            <a:ext cx="3139446" cy="20330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503" y="2927616"/>
            <a:ext cx="3139446" cy="20330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503" y="2927614"/>
            <a:ext cx="3139446" cy="20330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8770" y="1971482"/>
            <a:ext cx="3245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>
                <a:latin typeface="+mj-lt"/>
              </a:rPr>
              <a:t>Set of rectangles </a:t>
            </a:r>
            <a:r>
              <a:rPr lang="de-DE" sz="3200" i="1" dirty="0">
                <a:latin typeface="Consolas" panose="020B0609020204030204" pitchFamily="49" charset="0"/>
              </a:rPr>
              <a:t>R</a:t>
            </a:r>
            <a:endParaRPr lang="de-DE" sz="2000" i="1" dirty="0">
              <a:latin typeface="Consolas" panose="020B0609020204030204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70503" y="1850394"/>
            <a:ext cx="32127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200" dirty="0" err="1">
                <a:latin typeface="+mj-lt"/>
              </a:rPr>
              <a:t>Constraint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graph</a:t>
            </a:r>
            <a:endParaRPr lang="de-DE" sz="3200" dirty="0">
              <a:latin typeface="+mj-lt"/>
            </a:endParaRPr>
          </a:p>
          <a:p>
            <a:pPr algn="ctr"/>
            <a:r>
              <a:rPr lang="de-DE" sz="3200" i="1" dirty="0">
                <a:latin typeface="Consolas" panose="020B0609020204030204" pitchFamily="49" charset="0"/>
              </a:rPr>
              <a:t>CG </a:t>
            </a:r>
            <a:r>
              <a:rPr lang="de-DE" sz="3200" dirty="0">
                <a:latin typeface="Consolas" panose="020B0609020204030204" pitchFamily="49" charset="0"/>
              </a:rPr>
              <a:t>= (</a:t>
            </a:r>
            <a:r>
              <a:rPr lang="de-DE" sz="3200" i="1" dirty="0">
                <a:latin typeface="Consolas" panose="020B0609020204030204" pitchFamily="49" charset="0"/>
              </a:rPr>
              <a:t>R</a:t>
            </a:r>
            <a:r>
              <a:rPr lang="de-DE" sz="3200" i="1" dirty="0"/>
              <a:t>, </a:t>
            </a:r>
            <a:r>
              <a:rPr lang="de-DE" sz="3200" i="1" dirty="0">
                <a:latin typeface="Consolas" panose="020B0609020204030204" pitchFamily="49" charset="0"/>
              </a:rPr>
              <a:t>C</a:t>
            </a:r>
            <a:r>
              <a:rPr lang="de-DE" sz="3200" dirty="0"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43274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Vertical Segments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36" y="2306167"/>
            <a:ext cx="3139446" cy="20330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518" y="2306167"/>
            <a:ext cx="3139446" cy="20330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518" y="2306167"/>
            <a:ext cx="3139446" cy="203302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9057398-9633-1146-9282-EE8D04350B7A}"/>
              </a:ext>
            </a:extLst>
          </p:cNvPr>
          <p:cNvSpPr txBox="1"/>
          <p:nvPr/>
        </p:nvSpPr>
        <p:spPr>
          <a:xfrm>
            <a:off x="1184860" y="5726611"/>
            <a:ext cx="6301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Figures from</a:t>
            </a:r>
          </a:p>
          <a:p>
            <a:pPr algn="ctr"/>
            <a:r>
              <a:rPr lang="en-US" dirty="0"/>
              <a:t>Ulf </a:t>
            </a:r>
            <a:r>
              <a:rPr lang="en-US" dirty="0" err="1"/>
              <a:t>Rüegg</a:t>
            </a:r>
            <a:r>
              <a:rPr lang="en-US" dirty="0"/>
              <a:t>, Sugiyama Layouts for Prescribed Drawing Areas</a:t>
            </a:r>
          </a:p>
          <a:p>
            <a:pPr algn="ctr"/>
            <a:r>
              <a:rPr lang="en-US" dirty="0"/>
              <a:t>Dissertation, 2018</a:t>
            </a:r>
          </a:p>
        </p:txBody>
      </p:sp>
    </p:spTree>
    <p:extLst>
      <p:ext uri="{BB962C8B-B14F-4D97-AF65-F5344CB8AC3E}">
        <p14:creationId xmlns:p14="http://schemas.microsoft.com/office/powerpoint/2010/main" val="81541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dirty="0"/>
              <a:t>One-Dimensional</a:t>
            </a:r>
            <a:r>
              <a:rPr lang="de-DE" sz="4400" dirty="0"/>
              <a:t> </a:t>
            </a:r>
            <a:r>
              <a:rPr lang="de-DE" sz="4000" dirty="0"/>
              <a:t>Compaction</a:t>
            </a:r>
            <a:endParaRPr lang="de-DE" sz="4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46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56704" y="2089522"/>
            <a:ext cx="2574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err="1">
                <a:latin typeface="+mj-lt"/>
              </a:rPr>
              <a:t>Rectangles</a:t>
            </a:r>
            <a:r>
              <a:rPr lang="de-DE" sz="3200" dirty="0">
                <a:latin typeface="+mj-lt"/>
              </a:rPr>
              <a:t> </a:t>
            </a:r>
            <a:r>
              <a:rPr lang="de-DE" sz="3200" i="1" dirty="0">
                <a:latin typeface="Consolas" panose="020B0609020204030204" pitchFamily="49" charset="0"/>
              </a:rPr>
              <a:t>R</a:t>
            </a:r>
            <a:endParaRPr lang="de-DE" sz="2000" i="1" dirty="0">
              <a:latin typeface="Consolas" panose="020B0609020204030204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08248" y="2102917"/>
            <a:ext cx="5793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3200" dirty="0" err="1">
                <a:latin typeface="+mj-lt"/>
              </a:rPr>
              <a:t>Constraint</a:t>
            </a:r>
            <a:r>
              <a:rPr lang="de-DE" sz="3200" dirty="0">
                <a:latin typeface="+mj-lt"/>
              </a:rPr>
              <a:t> </a:t>
            </a:r>
            <a:r>
              <a:rPr lang="de-DE" sz="3200" dirty="0" err="1">
                <a:latin typeface="+mj-lt"/>
              </a:rPr>
              <a:t>graphs</a:t>
            </a:r>
            <a:r>
              <a:rPr lang="de-DE" sz="3200" dirty="0">
                <a:latin typeface="+mj-lt"/>
              </a:rPr>
              <a:t> </a:t>
            </a:r>
            <a:r>
              <a:rPr lang="de-DE" sz="3200" i="1" dirty="0">
                <a:latin typeface="Consolas" panose="020B0609020204030204" pitchFamily="49" charset="0"/>
              </a:rPr>
              <a:t>CG </a:t>
            </a:r>
            <a:r>
              <a:rPr lang="de-DE" sz="3200" dirty="0">
                <a:latin typeface="Consolas" panose="020B0609020204030204" pitchFamily="49" charset="0"/>
              </a:rPr>
              <a:t>= (</a:t>
            </a:r>
            <a:r>
              <a:rPr lang="de-DE" sz="3200" i="1" dirty="0">
                <a:latin typeface="Consolas" panose="020B0609020204030204" pitchFamily="49" charset="0"/>
              </a:rPr>
              <a:t>R</a:t>
            </a:r>
            <a:r>
              <a:rPr lang="de-DE" sz="3200" i="1" dirty="0"/>
              <a:t>, </a:t>
            </a:r>
            <a:r>
              <a:rPr lang="de-DE" sz="3200" i="1" dirty="0">
                <a:latin typeface="Consolas" panose="020B0609020204030204" pitchFamily="49" charset="0"/>
              </a:rPr>
              <a:t>C</a:t>
            </a:r>
            <a:r>
              <a:rPr lang="de-DE" sz="3200" dirty="0">
                <a:latin typeface="Consolas" panose="020B0609020204030204" pitchFamily="49" charset="0"/>
              </a:rPr>
              <a:t>)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D6DB5D3-C584-6B42-8F1D-CDA263E648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70" y="2863900"/>
            <a:ext cx="2532678" cy="211056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9B55488-19AA-E745-A6E9-AA66702603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691" y="2843543"/>
            <a:ext cx="2617101" cy="206835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B4C08CE-A949-594E-AEC5-EA3034A4BA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035" y="2927217"/>
            <a:ext cx="2595995" cy="2047248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E9B1F493-82AA-D342-99E3-F278448B9CDF}"/>
              </a:ext>
            </a:extLst>
          </p:cNvPr>
          <p:cNvSpPr txBox="1"/>
          <p:nvPr/>
        </p:nvSpPr>
        <p:spPr>
          <a:xfrm>
            <a:off x="1184860" y="5726611"/>
            <a:ext cx="6301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Figures from</a:t>
            </a:r>
          </a:p>
          <a:p>
            <a:pPr algn="ctr"/>
            <a:r>
              <a:rPr lang="en-US" dirty="0"/>
              <a:t>Ulf </a:t>
            </a:r>
            <a:r>
              <a:rPr lang="en-US" dirty="0" err="1"/>
              <a:t>Rüegg</a:t>
            </a:r>
            <a:r>
              <a:rPr lang="en-US" dirty="0"/>
              <a:t>, Sugiyama Layouts for Prescribed Drawing Areas</a:t>
            </a:r>
          </a:p>
          <a:p>
            <a:pPr algn="ctr"/>
            <a:r>
              <a:rPr lang="en-US" dirty="0"/>
              <a:t>Dissertation, 2018</a:t>
            </a:r>
          </a:p>
        </p:txBody>
      </p:sp>
    </p:spTree>
    <p:extLst>
      <p:ext uri="{BB962C8B-B14F-4D97-AF65-F5344CB8AC3E}">
        <p14:creationId xmlns:p14="http://schemas.microsoft.com/office/powerpoint/2010/main" val="281123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Scanline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00174"/>
            <a:ext cx="7886700" cy="5321301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dirty="0"/>
              <a:t>Main Idea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Sweep along the y axis using a scanline, introducing constraints where necessary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dirty="0"/>
              <a:t>Avoid redundant constraints</a:t>
            </a:r>
            <a:br>
              <a:rPr lang="de-DE" dirty="0"/>
            </a:br>
            <a:endParaRPr lang="de-DE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dirty="0"/>
              <a:t>Performance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de-DE" i="1" dirty="0"/>
              <a:t>O</a:t>
            </a:r>
            <a:r>
              <a:rPr lang="de-DE" dirty="0"/>
              <a:t>(|</a:t>
            </a:r>
            <a:r>
              <a:rPr lang="de-DE" b="1" i="1" dirty="0"/>
              <a:t>R</a:t>
            </a:r>
            <a:r>
              <a:rPr lang="de-DE" dirty="0"/>
              <a:t>| log |</a:t>
            </a:r>
            <a:r>
              <a:rPr lang="de-DE" b="1" i="1" dirty="0"/>
              <a:t>R</a:t>
            </a:r>
            <a:r>
              <a:rPr lang="de-DE" dirty="0"/>
              <a:t>| ) runtime and O (|</a:t>
            </a:r>
            <a:r>
              <a:rPr lang="de-DE" b="1" i="1" dirty="0"/>
              <a:t>R</a:t>
            </a:r>
            <a:r>
              <a:rPr lang="de-DE" dirty="0"/>
              <a:t>|) constraints</a:t>
            </a:r>
            <a:br>
              <a:rPr lang="de-DE" dirty="0"/>
            </a:br>
            <a:endParaRPr lang="de-DE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de-DE" dirty="0"/>
              <a:t>Data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dirty="0"/>
              <a:t>Set of rectangles </a:t>
            </a:r>
            <a:r>
              <a:rPr lang="de-DE" b="1" i="1" dirty="0"/>
              <a:t>R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dirty="0"/>
              <a:t>Set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vertical</a:t>
            </a:r>
            <a:r>
              <a:rPr lang="de-DE"/>
              <a:t> coordinates</a:t>
            </a:r>
            <a:r>
              <a:rPr lang="de-DE" dirty="0"/>
              <a:t> </a:t>
            </a:r>
            <a:r>
              <a:rPr lang="de-DE" b="1" dirty="0"/>
              <a:t>P</a:t>
            </a:r>
            <a:r>
              <a:rPr lang="de-DE" dirty="0"/>
              <a:t> = </a:t>
            </a:r>
            <a:r>
              <a:rPr lang="de-DE" b="1" i="1" dirty="0"/>
              <a:t>R</a:t>
            </a:r>
            <a:r>
              <a:rPr lang="de-DE" b="1" i="1" baseline="-25000" dirty="0"/>
              <a:t>t</a:t>
            </a:r>
            <a:r>
              <a:rPr lang="de-DE" b="1" i="1" dirty="0"/>
              <a:t> </a:t>
            </a:r>
            <a:r>
              <a:rPr lang="de-DE" dirty="0"/>
              <a:t>∪ </a:t>
            </a:r>
            <a:r>
              <a:rPr lang="de-DE" b="1" i="1" dirty="0"/>
              <a:t>R</a:t>
            </a:r>
            <a:r>
              <a:rPr lang="de-DE" b="1" i="1" baseline="-25000" dirty="0"/>
              <a:t>b</a:t>
            </a:r>
            <a:r>
              <a:rPr lang="de-DE" b="1" i="1" dirty="0"/>
              <a:t> = </a:t>
            </a:r>
            <a:r>
              <a:rPr lang="de-DE" sz="2000" dirty="0"/>
              <a:t>{ </a:t>
            </a:r>
            <a:r>
              <a:rPr lang="de-DE" sz="2000" i="1" dirty="0"/>
              <a:t>y</a:t>
            </a:r>
            <a:r>
              <a:rPr lang="de-DE" sz="2000" i="1" baseline="-25000" dirty="0"/>
              <a:t>r</a:t>
            </a:r>
            <a:r>
              <a:rPr lang="de-DE" sz="2000" dirty="0"/>
              <a:t> | </a:t>
            </a:r>
            <a:r>
              <a:rPr lang="de-DE" sz="2000" i="1" dirty="0"/>
              <a:t>r</a:t>
            </a:r>
            <a:r>
              <a:rPr lang="de-DE" sz="2000" dirty="0"/>
              <a:t> </a:t>
            </a:r>
            <a:r>
              <a:rPr lang="el-GR" sz="2000" dirty="0"/>
              <a:t>ϵ</a:t>
            </a:r>
            <a:r>
              <a:rPr lang="de-DE" sz="2000" dirty="0"/>
              <a:t> </a:t>
            </a:r>
            <a:r>
              <a:rPr lang="de-DE" sz="2000" b="1" i="1" dirty="0"/>
              <a:t>R </a:t>
            </a:r>
            <a:r>
              <a:rPr lang="de-DE" sz="2000" dirty="0"/>
              <a:t>} ∪ { </a:t>
            </a:r>
            <a:r>
              <a:rPr lang="de-DE" sz="2000" i="1" dirty="0"/>
              <a:t>y</a:t>
            </a:r>
            <a:r>
              <a:rPr lang="de-DE" sz="2000" i="1" baseline="-25000" dirty="0"/>
              <a:t>r</a:t>
            </a:r>
            <a:r>
              <a:rPr lang="de-DE" sz="2000" dirty="0"/>
              <a:t> + </a:t>
            </a:r>
            <a:r>
              <a:rPr lang="de-DE" sz="2000" i="1" dirty="0"/>
              <a:t>h</a:t>
            </a:r>
            <a:r>
              <a:rPr lang="de-DE" sz="2000" i="1" baseline="-25000" dirty="0"/>
              <a:t>r</a:t>
            </a:r>
            <a:r>
              <a:rPr lang="de-DE" sz="2000" dirty="0"/>
              <a:t> | </a:t>
            </a:r>
            <a:r>
              <a:rPr lang="de-DE" sz="2000" i="1" dirty="0"/>
              <a:t>r</a:t>
            </a:r>
            <a:r>
              <a:rPr lang="de-DE" sz="2000" dirty="0"/>
              <a:t> </a:t>
            </a:r>
            <a:r>
              <a:rPr lang="el-GR" sz="2000" dirty="0"/>
              <a:t>ϵ</a:t>
            </a:r>
            <a:r>
              <a:rPr lang="de-DE" sz="2000" dirty="0"/>
              <a:t> </a:t>
            </a:r>
            <a:r>
              <a:rPr lang="de-DE" sz="2000" b="1" i="1" dirty="0"/>
              <a:t>R </a:t>
            </a:r>
            <a:r>
              <a:rPr lang="de-DE" sz="2000" dirty="0"/>
              <a:t>}</a:t>
            </a:r>
            <a:endParaRPr lang="de-DE" dirty="0"/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dirty="0"/>
              <a:t>Sorted set </a:t>
            </a:r>
            <a:r>
              <a:rPr lang="de-DE" b="1" i="1" dirty="0"/>
              <a:t>S </a:t>
            </a:r>
            <a:r>
              <a:rPr lang="de-DE" dirty="0">
                <a:latin typeface="+mn-lt"/>
              </a:rPr>
              <a:t>based on </a:t>
            </a:r>
            <a:r>
              <a:rPr lang="de-DE" i="1" dirty="0" err="1">
                <a:latin typeface="+mn-lt"/>
              </a:rPr>
              <a:t>x</a:t>
            </a:r>
            <a:r>
              <a:rPr lang="de-DE" i="1" baseline="-25000" dirty="0" err="1">
                <a:latin typeface="+mn-lt"/>
              </a:rPr>
              <a:t>r</a:t>
            </a:r>
            <a:r>
              <a:rPr lang="de-DE" baseline="-25000" dirty="0">
                <a:latin typeface="+mn-lt"/>
              </a:rPr>
              <a:t> </a:t>
            </a:r>
            <a:r>
              <a:rPr lang="de-DE" dirty="0">
                <a:latin typeface="+mn-lt"/>
              </a:rPr>
              <a:t>; </a:t>
            </a:r>
            <a:r>
              <a:rPr lang="de-DE" dirty="0" err="1">
                <a:latin typeface="+mn-lt"/>
              </a:rPr>
              <a:t>assume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insert</a:t>
            </a:r>
            <a:r>
              <a:rPr lang="de-DE" dirty="0">
                <a:latin typeface="+mn-lt"/>
              </a:rPr>
              <a:t>/</a:t>
            </a:r>
            <a:r>
              <a:rPr lang="de-DE" dirty="0" err="1">
                <a:latin typeface="+mn-lt"/>
              </a:rPr>
              <a:t>delete</a:t>
            </a:r>
            <a:r>
              <a:rPr lang="de-DE" dirty="0">
                <a:latin typeface="+mn-lt"/>
              </a:rPr>
              <a:t> in </a:t>
            </a:r>
            <a:r>
              <a:rPr lang="de-DE" i="1" dirty="0">
                <a:latin typeface="+mn-lt"/>
              </a:rPr>
              <a:t>O</a:t>
            </a:r>
            <a:r>
              <a:rPr lang="de-DE" dirty="0">
                <a:latin typeface="+mn-lt"/>
              </a:rPr>
              <a:t>(log |</a:t>
            </a:r>
            <a:r>
              <a:rPr lang="de-DE" i="1" dirty="0">
                <a:latin typeface="+mn-lt"/>
              </a:rPr>
              <a:t>S|</a:t>
            </a:r>
            <a:r>
              <a:rPr lang="de-DE" dirty="0">
                <a:latin typeface="+mn-lt"/>
              </a:rPr>
              <a:t>), </a:t>
            </a:r>
            <a:r>
              <a:rPr lang="de-DE" dirty="0" err="1">
                <a:latin typeface="+mn-lt"/>
              </a:rPr>
              <a:t>lookup</a:t>
            </a:r>
            <a:r>
              <a:rPr lang="de-DE" dirty="0">
                <a:latin typeface="+mn-lt"/>
              </a:rPr>
              <a:t> in </a:t>
            </a:r>
            <a:r>
              <a:rPr lang="de-DE" i="1" dirty="0">
                <a:latin typeface="+mn-lt"/>
              </a:rPr>
              <a:t>O</a:t>
            </a:r>
            <a:r>
              <a:rPr lang="de-DE" dirty="0">
                <a:latin typeface="+mn-lt"/>
              </a:rPr>
              <a:t>(1)</a:t>
            </a:r>
            <a:endParaRPr lang="de-DE" i="1" baseline="-25000" dirty="0"/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dirty="0"/>
              <a:t>Candidates </a:t>
            </a:r>
            <a:r>
              <a:rPr lang="de-DE" dirty="0" err="1"/>
              <a:t>array</a:t>
            </a:r>
            <a:r>
              <a:rPr lang="de-DE" dirty="0"/>
              <a:t> </a:t>
            </a:r>
            <a:r>
              <a:rPr lang="de-DE" b="1" i="1" dirty="0" err="1"/>
              <a:t>cand</a:t>
            </a:r>
            <a:endParaRPr lang="de-DE" b="1" i="1" dirty="0"/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i="1" dirty="0"/>
              <a:t>p</a:t>
            </a:r>
            <a:r>
              <a:rPr lang="de-DE" dirty="0"/>
              <a:t> ∈ </a:t>
            </a:r>
            <a:r>
              <a:rPr lang="de-DE" i="1" dirty="0"/>
              <a:t>P</a:t>
            </a:r>
            <a:r>
              <a:rPr lang="de-DE" dirty="0"/>
              <a:t>, </a:t>
            </a:r>
            <a:r>
              <a:rPr lang="de-DE" i="1" dirty="0" err="1"/>
              <a:t>r</a:t>
            </a:r>
            <a:r>
              <a:rPr lang="de-DE" dirty="0"/>
              <a:t>(</a:t>
            </a:r>
            <a:r>
              <a:rPr lang="de-DE" i="1" dirty="0"/>
              <a:t>p</a:t>
            </a:r>
            <a:r>
              <a:rPr lang="de-DE" dirty="0"/>
              <a:t>) ∈ </a:t>
            </a:r>
            <a:r>
              <a:rPr lang="de-DE" i="1" dirty="0"/>
              <a:t>R </a:t>
            </a:r>
            <a:r>
              <a:rPr lang="de-DE" dirty="0" err="1"/>
              <a:t>denotes</a:t>
            </a:r>
            <a:r>
              <a:rPr lang="de-DE" dirty="0"/>
              <a:t> </a:t>
            </a:r>
            <a:r>
              <a:rPr lang="de-DE" dirty="0" err="1"/>
              <a:t>rectangle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p was </a:t>
            </a:r>
            <a:r>
              <a:rPr lang="de-DE" dirty="0" err="1"/>
              <a:t>added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7193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Scanline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Data: </a:t>
            </a:r>
            <a:r>
              <a:rPr lang="de-DE" sz="2000" b="1" i="1" dirty="0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, </a:t>
            </a:r>
            <a:r>
              <a:rPr lang="de-DE" sz="2000" b="1" i="1" dirty="0">
                <a:latin typeface="Consolas" panose="020B0609020204030204" pitchFamily="49" charset="0"/>
              </a:rPr>
              <a:t>P</a:t>
            </a:r>
            <a:r>
              <a:rPr lang="de-DE" sz="2000" dirty="0">
                <a:latin typeface="Consolas" panose="020B0609020204030204" pitchFamily="49" charset="0"/>
              </a:rPr>
              <a:t>, </a:t>
            </a:r>
            <a:r>
              <a:rPr lang="de-DE" sz="2000" b="1" i="1" dirty="0">
                <a:latin typeface="Consolas" panose="020B0609020204030204" pitchFamily="49" charset="0"/>
              </a:rPr>
              <a:t>S </a:t>
            </a:r>
            <a:r>
              <a:rPr lang="de-DE" sz="2000" dirty="0">
                <a:latin typeface="Consolas" panose="020B0609020204030204" pitchFamily="49" charset="0"/>
              </a:rPr>
              <a:t>(</a:t>
            </a:r>
            <a:r>
              <a:rPr lang="de-DE" sz="2000" dirty="0" err="1">
                <a:latin typeface="Consolas" panose="020B0609020204030204" pitchFamily="49" charset="0"/>
              </a:rPr>
              <a:t>init</a:t>
            </a:r>
            <a:r>
              <a:rPr lang="de-DE" sz="2000" dirty="0">
                <a:latin typeface="Consolas" panose="020B0609020204030204" pitchFamily="49" charset="0"/>
              </a:rPr>
              <a:t>. </a:t>
            </a:r>
            <a:r>
              <a:rPr lang="de-DE" sz="2000" dirty="0" err="1">
                <a:latin typeface="Consolas" panose="020B0609020204030204" pitchFamily="49" charset="0"/>
              </a:rPr>
              <a:t>empty</a:t>
            </a:r>
            <a:r>
              <a:rPr lang="de-DE" sz="2000" dirty="0">
                <a:latin typeface="Consolas" panose="020B0609020204030204" pitchFamily="49" charset="0"/>
              </a:rPr>
              <a:t>)</a:t>
            </a:r>
            <a:r>
              <a:rPr lang="de-DE" sz="2000" b="1" i="1" dirty="0">
                <a:latin typeface="Consolas" panose="020B0609020204030204" pitchFamily="49" charset="0"/>
              </a:rPr>
              <a:t>, cand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sort </a:t>
            </a:r>
            <a:r>
              <a:rPr lang="de-DE" sz="2000" b="1" i="1" dirty="0">
                <a:latin typeface="Consolas" panose="020B0609020204030204" pitchFamily="49" charset="0"/>
              </a:rPr>
              <a:t>P</a:t>
            </a:r>
            <a:r>
              <a:rPr lang="de-DE" sz="2000" dirty="0">
                <a:latin typeface="Consolas" panose="020B0609020204030204" pitchFamily="49" charset="0"/>
              </a:rPr>
              <a:t> ascendingly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b="1" dirty="0">
                <a:latin typeface="Consolas" panose="020B0609020204030204" pitchFamily="49" charset="0"/>
              </a:rPr>
              <a:t>for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de-DE" sz="2000" i="1" dirty="0">
                <a:latin typeface="Consolas" panose="020B0609020204030204" pitchFamily="49" charset="0"/>
              </a:rPr>
              <a:t>p</a:t>
            </a:r>
            <a:r>
              <a:rPr lang="de-DE" sz="2000" dirty="0">
                <a:latin typeface="Consolas" panose="020B0609020204030204" pitchFamily="49" charset="0"/>
              </a:rPr>
              <a:t> ∈ </a:t>
            </a:r>
            <a:r>
              <a:rPr lang="de-DE" sz="2000" b="1" i="1" dirty="0">
                <a:latin typeface="Consolas" panose="020B0609020204030204" pitchFamily="49" charset="0"/>
              </a:rPr>
              <a:t>P</a:t>
            </a:r>
            <a:r>
              <a:rPr lang="de-DE" sz="2000" dirty="0">
                <a:latin typeface="Consolas" panose="020B0609020204030204" pitchFamily="49" charset="0"/>
              </a:rPr>
              <a:t>, let</a:t>
            </a:r>
            <a:r>
              <a:rPr lang="de-DE" sz="2000" b="1" i="1" dirty="0">
                <a:latin typeface="Consolas" panose="020B0609020204030204" pitchFamily="49" charset="0"/>
              </a:rPr>
              <a:t> </a:t>
            </a:r>
            <a:r>
              <a:rPr lang="de-DE" sz="2000" dirty="0">
                <a:latin typeface="Consolas" panose="020B0609020204030204" pitchFamily="49" charset="0"/>
              </a:rPr>
              <a:t>r = r(p)</a:t>
            </a:r>
            <a:r>
              <a:rPr lang="de-DE" sz="2000" b="1" i="1" dirty="0">
                <a:latin typeface="Consolas" panose="020B0609020204030204" pitchFamily="49" charset="0"/>
              </a:rPr>
              <a:t> 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b="1" dirty="0">
                <a:latin typeface="Consolas" panose="020B0609020204030204" pitchFamily="49" charset="0"/>
              </a:rPr>
              <a:t>    if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de-DE" sz="2000" i="1" dirty="0">
                <a:latin typeface="Consolas" panose="020B0609020204030204" pitchFamily="49" charset="0"/>
              </a:rPr>
              <a:t>p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az-Cyrl-AZ" sz="2000" dirty="0">
                <a:latin typeface="Consolas" panose="020B0609020204030204" pitchFamily="49" charset="0"/>
              </a:rPr>
              <a:t>∈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de-DE" sz="2000" b="1" i="1" dirty="0">
                <a:latin typeface="Consolas" panose="020B0609020204030204" pitchFamily="49" charset="0"/>
              </a:rPr>
              <a:t>R</a:t>
            </a:r>
            <a:r>
              <a:rPr lang="de-DE" sz="2000" b="1" i="1" baseline="-25000" dirty="0">
                <a:latin typeface="Consolas" panose="020B0609020204030204" pitchFamily="49" charset="0"/>
              </a:rPr>
              <a:t>t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put 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 into </a:t>
            </a:r>
            <a:r>
              <a:rPr lang="de-DE" sz="2000" b="1" i="1" dirty="0">
                <a:latin typeface="Consolas" panose="020B0609020204030204" pitchFamily="49" charset="0"/>
              </a:rPr>
              <a:t>S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</a:t>
            </a:r>
            <a:r>
              <a:rPr lang="de-DE" sz="2000" b="1" i="1" dirty="0">
                <a:latin typeface="Consolas" panose="020B0609020204030204" pitchFamily="49" charset="0"/>
              </a:rPr>
              <a:t>cand</a:t>
            </a:r>
            <a:r>
              <a:rPr lang="de-DE" sz="2000" dirty="0">
                <a:latin typeface="Consolas" panose="020B0609020204030204" pitchFamily="49" charset="0"/>
              </a:rPr>
              <a:t>[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] = </a:t>
            </a:r>
            <a:r>
              <a:rPr lang="de-DE" sz="2000" b="1" i="1" dirty="0">
                <a:latin typeface="Consolas" panose="020B0609020204030204" pitchFamily="49" charset="0"/>
              </a:rPr>
              <a:t>S</a:t>
            </a:r>
            <a:r>
              <a:rPr lang="de-DE" sz="2000" dirty="0">
                <a:latin typeface="Consolas" panose="020B0609020204030204" pitchFamily="49" charset="0"/>
              </a:rPr>
              <a:t>.left(</a:t>
            </a:r>
            <a:r>
              <a:rPr lang="de-DE" sz="2000" i="1" dirty="0" err="1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)  // </a:t>
            </a:r>
            <a:r>
              <a:rPr lang="de-DE" sz="2000" dirty="0" err="1">
                <a:latin typeface="Consolas" panose="020B0609020204030204" pitchFamily="49" charset="0"/>
              </a:rPr>
              <a:t>Rectangle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de-DE" sz="2000" dirty="0" err="1">
                <a:latin typeface="Consolas" panose="020B0609020204030204" pitchFamily="49" charset="0"/>
              </a:rPr>
              <a:t>left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de-DE" sz="2000" dirty="0" err="1">
                <a:latin typeface="Consolas" panose="020B0609020204030204" pitchFamily="49" charset="0"/>
              </a:rPr>
              <a:t>of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de-DE" sz="2000" dirty="0" err="1">
                <a:latin typeface="Consolas" panose="020B0609020204030204" pitchFamily="49" charset="0"/>
              </a:rPr>
              <a:t>r</a:t>
            </a:r>
            <a:endParaRPr lang="de-DE" sz="2000" dirty="0">
              <a:latin typeface="Consolas" panose="020B06090202040302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</a:t>
            </a:r>
            <a:r>
              <a:rPr lang="de-DE" sz="2000" b="1" i="1" dirty="0">
                <a:latin typeface="Consolas" panose="020B0609020204030204" pitchFamily="49" charset="0"/>
              </a:rPr>
              <a:t>cand</a:t>
            </a:r>
            <a:r>
              <a:rPr lang="de-DE" sz="2000" dirty="0">
                <a:latin typeface="Consolas" panose="020B0609020204030204" pitchFamily="49" charset="0"/>
              </a:rPr>
              <a:t>[</a:t>
            </a:r>
            <a:r>
              <a:rPr lang="de-DE" sz="2000" b="1" i="1" dirty="0">
                <a:latin typeface="Consolas" panose="020B0609020204030204" pitchFamily="49" charset="0"/>
              </a:rPr>
              <a:t>S</a:t>
            </a:r>
            <a:r>
              <a:rPr lang="de-DE" sz="2000" dirty="0">
                <a:latin typeface="Consolas" panose="020B0609020204030204" pitchFamily="49" charset="0"/>
              </a:rPr>
              <a:t>.right(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)] = 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</a:t>
            </a:r>
            <a:r>
              <a:rPr lang="de-DE" sz="2000" b="1" dirty="0">
                <a:latin typeface="Consolas" panose="020B0609020204030204" pitchFamily="49" charset="0"/>
              </a:rPr>
              <a:t>else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</a:t>
            </a:r>
            <a:r>
              <a:rPr lang="de-DE" sz="2000" b="1" dirty="0" err="1">
                <a:latin typeface="Consolas" panose="020B0609020204030204" pitchFamily="49" charset="0"/>
              </a:rPr>
              <a:t>if</a:t>
            </a:r>
            <a:r>
              <a:rPr lang="de-DE" sz="2000" b="1" i="1" dirty="0">
                <a:latin typeface="Consolas" panose="020B0609020204030204" pitchFamily="49" charset="0"/>
              </a:rPr>
              <a:t> </a:t>
            </a:r>
            <a:r>
              <a:rPr lang="de-DE" sz="2000" b="1" i="1" dirty="0" err="1">
                <a:latin typeface="Consolas" panose="020B0609020204030204" pitchFamily="49" charset="0"/>
              </a:rPr>
              <a:t>S</a:t>
            </a:r>
            <a:r>
              <a:rPr lang="de-DE" sz="2000" dirty="0" err="1">
                <a:latin typeface="Consolas" panose="020B0609020204030204" pitchFamily="49" charset="0"/>
              </a:rPr>
              <a:t>.left</a:t>
            </a:r>
            <a:r>
              <a:rPr lang="de-DE" sz="2000" dirty="0">
                <a:latin typeface="Consolas" panose="020B0609020204030204" pitchFamily="49" charset="0"/>
              </a:rPr>
              <a:t>(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) == cand[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] 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    add (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, </a:t>
            </a:r>
            <a:r>
              <a:rPr lang="de-DE" sz="2000" b="1" i="1" dirty="0">
                <a:latin typeface="Consolas" panose="020B0609020204030204" pitchFamily="49" charset="0"/>
              </a:rPr>
              <a:t>S</a:t>
            </a:r>
            <a:r>
              <a:rPr lang="de-DE" sz="2000" dirty="0">
                <a:latin typeface="Consolas" panose="020B0609020204030204" pitchFamily="49" charset="0"/>
              </a:rPr>
              <a:t>.left(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)) to constraints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</a:t>
            </a:r>
            <a:r>
              <a:rPr lang="de-DE" sz="2000" b="1" dirty="0">
                <a:latin typeface="Consolas" panose="020B0609020204030204" pitchFamily="49" charset="0"/>
              </a:rPr>
              <a:t>if</a:t>
            </a:r>
            <a:r>
              <a:rPr lang="de-DE" sz="2000" dirty="0">
                <a:latin typeface="Consolas" panose="020B0609020204030204" pitchFamily="49" charset="0"/>
              </a:rPr>
              <a:t> </a:t>
            </a:r>
            <a:r>
              <a:rPr lang="de-DE" sz="2000" b="1" i="1" dirty="0">
                <a:latin typeface="Consolas" panose="020B0609020204030204" pitchFamily="49" charset="0"/>
              </a:rPr>
              <a:t>cand</a:t>
            </a:r>
            <a:r>
              <a:rPr lang="de-DE" sz="2000" dirty="0">
                <a:latin typeface="Consolas" panose="020B0609020204030204" pitchFamily="49" charset="0"/>
              </a:rPr>
              <a:t>[</a:t>
            </a:r>
            <a:r>
              <a:rPr lang="de-DE" sz="2000" b="1" i="1" dirty="0">
                <a:latin typeface="Consolas" panose="020B0609020204030204" pitchFamily="49" charset="0"/>
              </a:rPr>
              <a:t>S</a:t>
            </a:r>
            <a:r>
              <a:rPr lang="de-DE" sz="2000" dirty="0">
                <a:latin typeface="Consolas" panose="020B0609020204030204" pitchFamily="49" charset="0"/>
              </a:rPr>
              <a:t>.right(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)] = 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    add (</a:t>
            </a:r>
            <a:r>
              <a:rPr lang="de-DE" sz="2000" b="1" i="1" dirty="0">
                <a:latin typeface="Consolas" panose="020B0609020204030204" pitchFamily="49" charset="0"/>
              </a:rPr>
              <a:t>S</a:t>
            </a:r>
            <a:r>
              <a:rPr lang="de-DE" sz="2000" dirty="0">
                <a:latin typeface="Consolas" panose="020B0609020204030204" pitchFamily="49" charset="0"/>
              </a:rPr>
              <a:t>.right(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), 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) to constraints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DE" sz="2000" dirty="0">
                <a:latin typeface="Consolas" panose="020B0609020204030204" pitchFamily="49" charset="0"/>
              </a:rPr>
              <a:t>        remove </a:t>
            </a:r>
            <a:r>
              <a:rPr lang="de-DE" sz="2000" i="1" dirty="0">
                <a:latin typeface="Consolas" panose="020B0609020204030204" pitchFamily="49" charset="0"/>
              </a:rPr>
              <a:t>r</a:t>
            </a:r>
            <a:r>
              <a:rPr lang="de-DE" sz="2000" dirty="0">
                <a:latin typeface="Consolas" panose="020B0609020204030204" pitchFamily="49" charset="0"/>
              </a:rPr>
              <a:t> from </a:t>
            </a:r>
            <a:r>
              <a:rPr lang="de-DE" sz="2000" b="1" i="1" dirty="0">
                <a:latin typeface="Consolas" panose="020B0609020204030204" pitchFamily="49" charset="0"/>
              </a:rPr>
              <a:t>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48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7985101-F748-AE4D-B608-DDE75A2B9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355" y="1171575"/>
            <a:ext cx="2595995" cy="204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6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828675" y="4398310"/>
            <a:ext cx="3924298" cy="615954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latin typeface="+mj-lt"/>
              </a:rPr>
              <a:t>Node Placement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</a:t>
            </a:fld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7654831" y="3055234"/>
            <a:ext cx="746237" cy="1641775"/>
            <a:chOff x="6420635" y="2096195"/>
            <a:chExt cx="746237" cy="1641775"/>
          </a:xfrm>
        </p:grpSpPr>
        <p:sp>
          <p:nvSpPr>
            <p:cNvPr id="18" name="Rectangle 17"/>
            <p:cNvSpPr/>
            <p:nvPr/>
          </p:nvSpPr>
          <p:spPr>
            <a:xfrm>
              <a:off x="6420635" y="2096195"/>
              <a:ext cx="746237" cy="164177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6559736" y="2283681"/>
              <a:ext cx="444578" cy="327451"/>
              <a:chOff x="4221752" y="3448593"/>
              <a:chExt cx="665389" cy="422071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221752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4658541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6" name="Oval 25"/>
            <p:cNvSpPr/>
            <p:nvPr/>
          </p:nvSpPr>
          <p:spPr>
            <a:xfrm>
              <a:off x="6631742" y="2511708"/>
              <a:ext cx="48004" cy="6902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7" name="Oval 26"/>
            <p:cNvSpPr/>
            <p:nvPr/>
          </p:nvSpPr>
          <p:spPr>
            <a:xfrm>
              <a:off x="6923579" y="2516775"/>
              <a:ext cx="48004" cy="6902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849409" y="3719790"/>
            <a:ext cx="407484" cy="476317"/>
            <a:chOff x="5584937" y="3261653"/>
            <a:chExt cx="407484" cy="476317"/>
          </a:xfrm>
        </p:grpSpPr>
        <p:sp>
          <p:nvSpPr>
            <p:cNvPr id="22" name="Rectangle 21"/>
            <p:cNvSpPr/>
            <p:nvPr/>
          </p:nvSpPr>
          <p:spPr>
            <a:xfrm>
              <a:off x="5584937" y="3261653"/>
              <a:ext cx="407484" cy="47631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669216" y="3332787"/>
              <a:ext cx="238925" cy="167025"/>
              <a:chOff x="4221752" y="3448593"/>
              <a:chExt cx="665389" cy="422071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4221752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4658541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5710743" y="3379395"/>
              <a:ext cx="30547" cy="5217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Oval 28"/>
            <p:cNvSpPr/>
            <p:nvPr/>
          </p:nvSpPr>
          <p:spPr>
            <a:xfrm>
              <a:off x="5866389" y="3379395"/>
              <a:ext cx="30547" cy="5217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484051" y="3918174"/>
            <a:ext cx="1077897" cy="602998"/>
            <a:chOff x="7514897" y="3134972"/>
            <a:chExt cx="1077897" cy="602998"/>
          </a:xfrm>
        </p:grpSpPr>
        <p:sp>
          <p:nvSpPr>
            <p:cNvPr id="19" name="Rectangle 18"/>
            <p:cNvSpPr/>
            <p:nvPr/>
          </p:nvSpPr>
          <p:spPr>
            <a:xfrm>
              <a:off x="7514897" y="3134972"/>
              <a:ext cx="1077897" cy="602998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727711" y="3200327"/>
              <a:ext cx="652268" cy="238678"/>
              <a:chOff x="5941752" y="4598124"/>
              <a:chExt cx="976234" cy="422071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5941752" y="4598124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6689386" y="4598124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0" name="Oval 29"/>
            <p:cNvSpPr/>
            <p:nvPr/>
          </p:nvSpPr>
          <p:spPr>
            <a:xfrm>
              <a:off x="7756633" y="3268716"/>
              <a:ext cx="48004" cy="6902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Oval 30"/>
            <p:cNvSpPr/>
            <p:nvPr/>
          </p:nvSpPr>
          <p:spPr>
            <a:xfrm>
              <a:off x="8309974" y="3320444"/>
              <a:ext cx="48004" cy="6902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1" name="Rectangle 40"/>
          <p:cNvSpPr/>
          <p:nvPr/>
        </p:nvSpPr>
        <p:spPr>
          <a:xfrm>
            <a:off x="5590953" y="4530075"/>
            <a:ext cx="974799" cy="69056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2</a:t>
            </a:r>
            <a:endParaRPr lang="de-DE" sz="2800" dirty="0"/>
          </a:p>
        </p:txBody>
      </p:sp>
      <p:sp>
        <p:nvSpPr>
          <p:cNvPr id="42" name="Rectangle 41"/>
          <p:cNvSpPr/>
          <p:nvPr/>
        </p:nvSpPr>
        <p:spPr>
          <a:xfrm>
            <a:off x="6565752" y="4191937"/>
            <a:ext cx="974799" cy="10287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1</a:t>
            </a:r>
            <a:endParaRPr lang="de-DE" sz="4000" dirty="0"/>
          </a:p>
        </p:txBody>
      </p:sp>
      <p:sp>
        <p:nvSpPr>
          <p:cNvPr id="43" name="Rectangle 42"/>
          <p:cNvSpPr/>
          <p:nvPr/>
        </p:nvSpPr>
        <p:spPr>
          <a:xfrm>
            <a:off x="7540551" y="4711049"/>
            <a:ext cx="974799" cy="50958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3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28004571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Compaction Algorithm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00174"/>
            <a:ext cx="7886700" cy="55864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Simple: </a:t>
            </a:r>
            <a:r>
              <a:rPr lang="de-DE" dirty="0" err="1"/>
              <a:t>symmetric</a:t>
            </a:r>
            <a:r>
              <a:rPr lang="de-DE" dirty="0"/>
              <a:t> to longest path layering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49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24" y="2440045"/>
            <a:ext cx="2713283" cy="19335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754" y="2440046"/>
            <a:ext cx="2182867" cy="19335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923" y="2440045"/>
            <a:ext cx="2033263" cy="1933526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0DC837C-A2E4-4A4B-8B33-9DF8A0478D41}"/>
              </a:ext>
            </a:extLst>
          </p:cNvPr>
          <p:cNvSpPr txBox="1"/>
          <p:nvPr/>
        </p:nvSpPr>
        <p:spPr>
          <a:xfrm>
            <a:off x="1094768" y="4500562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Input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4EAEEAE-BFA7-BC4F-9937-E6AA6C623C76}"/>
              </a:ext>
            </a:extLst>
          </p:cNvPr>
          <p:cNvSpPr txBox="1"/>
          <p:nvPr/>
        </p:nvSpPr>
        <p:spPr>
          <a:xfrm>
            <a:off x="4126281" y="4500562"/>
            <a:ext cx="1284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Simple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8123E8D-247E-1D49-A2FA-7001F26B0EB5}"/>
              </a:ext>
            </a:extLst>
          </p:cNvPr>
          <p:cNvSpPr txBox="1"/>
          <p:nvPr/>
        </p:nvSpPr>
        <p:spPr>
          <a:xfrm>
            <a:off x="6484262" y="4500562"/>
            <a:ext cx="20873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Short (horizontal) edges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B2F8A1B1-F7D0-7B44-8ABE-A5E0ECB97ACE}"/>
              </a:ext>
            </a:extLst>
          </p:cNvPr>
          <p:cNvSpPr/>
          <p:nvPr/>
        </p:nvSpPr>
        <p:spPr>
          <a:xfrm>
            <a:off x="1371600" y="6028979"/>
            <a:ext cx="64008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i="1" dirty="0" err="1"/>
              <a:t>Rüegg</a:t>
            </a:r>
            <a:r>
              <a:rPr lang="en-US" sz="1400" i="1" dirty="0"/>
              <a:t>, Schulze, von Hanxleden</a:t>
            </a:r>
          </a:p>
          <a:p>
            <a:pPr algn="ctr"/>
            <a:r>
              <a:rPr lang="en-US" sz="1400" dirty="0"/>
              <a:t>Using One-Dimensional Compaction for Smaller Graph Drawings</a:t>
            </a:r>
          </a:p>
          <a:p>
            <a:pPr algn="ctr"/>
            <a:r>
              <a:rPr lang="en-US" sz="1100" dirty="0"/>
              <a:t>DIAGRAMS (2016)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77454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03" y="1834189"/>
            <a:ext cx="8229997" cy="29627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12" y="1835449"/>
            <a:ext cx="6810100" cy="296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16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Results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2604247"/>
          <a:ext cx="8229601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45341">
                  <a:extLst>
                    <a:ext uri="{9D8B030D-6E8A-4147-A177-3AD203B41FA5}">
                      <a16:colId xmlns:a16="http://schemas.microsoft.com/office/drawing/2014/main" val="2231122170"/>
                    </a:ext>
                  </a:extLst>
                </a:gridCol>
                <a:gridCol w="1138518">
                  <a:extLst>
                    <a:ext uri="{9D8B030D-6E8A-4147-A177-3AD203B41FA5}">
                      <a16:colId xmlns:a16="http://schemas.microsoft.com/office/drawing/2014/main" val="1979721549"/>
                    </a:ext>
                  </a:extLst>
                </a:gridCol>
                <a:gridCol w="1004047">
                  <a:extLst>
                    <a:ext uri="{9D8B030D-6E8A-4147-A177-3AD203B41FA5}">
                      <a16:colId xmlns:a16="http://schemas.microsoft.com/office/drawing/2014/main" val="3025116473"/>
                    </a:ext>
                  </a:extLst>
                </a:gridCol>
                <a:gridCol w="923365">
                  <a:extLst>
                    <a:ext uri="{9D8B030D-6E8A-4147-A177-3AD203B41FA5}">
                      <a16:colId xmlns:a16="http://schemas.microsoft.com/office/drawing/2014/main" val="884213306"/>
                    </a:ext>
                  </a:extLst>
                </a:gridCol>
                <a:gridCol w="493058">
                  <a:extLst>
                    <a:ext uri="{9D8B030D-6E8A-4147-A177-3AD203B41FA5}">
                      <a16:colId xmlns:a16="http://schemas.microsoft.com/office/drawing/2014/main" val="3004743873"/>
                    </a:ext>
                  </a:extLst>
                </a:gridCol>
                <a:gridCol w="1281953">
                  <a:extLst>
                    <a:ext uri="{9D8B030D-6E8A-4147-A177-3AD203B41FA5}">
                      <a16:colId xmlns:a16="http://schemas.microsoft.com/office/drawing/2014/main" val="3547106081"/>
                    </a:ext>
                  </a:extLst>
                </a:gridCol>
                <a:gridCol w="1443319">
                  <a:extLst>
                    <a:ext uri="{9D8B030D-6E8A-4147-A177-3AD203B41FA5}">
                      <a16:colId xmlns:a16="http://schemas.microsoft.com/office/drawing/2014/main" val="8335050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/>
                        <a:t>Diagrams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/>
                        <a:t>Nodes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/>
                        <a:t>Edges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/>
                        <a:t> Width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/>
                        <a:t>Edge</a:t>
                      </a:r>
                      <a:r>
                        <a:rPr lang="de-DE" sz="1600" baseline="0" dirty="0"/>
                        <a:t> Length</a:t>
                      </a:r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326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Ptolemy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529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25.4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30.8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LR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84</a:t>
                      </a:r>
                      <a:r>
                        <a:rPr lang="de-DE" baseline="0" dirty="0"/>
                        <a:t>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78%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816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84%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77%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837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EHANDBOOK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15.7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19.6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LR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94%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88%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809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94%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87%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409763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64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52</a:t>
            </a:fld>
            <a:endParaRPr lang="en-US"/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903767" y="1392865"/>
          <a:ext cx="7272670" cy="4710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477878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828675" y="838201"/>
            <a:ext cx="3924300" cy="5362766"/>
            <a:chOff x="2655126" y="2038161"/>
            <a:chExt cx="3262396" cy="3503219"/>
          </a:xfrm>
        </p:grpSpPr>
        <p:sp>
          <p:nvSpPr>
            <p:cNvPr id="4" name="Rounded Rectangle 3"/>
            <p:cNvSpPr/>
            <p:nvPr/>
          </p:nvSpPr>
          <p:spPr>
            <a:xfrm>
              <a:off x="2655128" y="2038161"/>
              <a:ext cx="3262394" cy="4023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Cycle Breaking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655127" y="2813373"/>
              <a:ext cx="3262394" cy="4023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Layer Assignment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655126" y="3588585"/>
              <a:ext cx="3262394" cy="4023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Crossing Minimization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655126" y="4363797"/>
              <a:ext cx="3262394" cy="4023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Node Placement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655126" y="5139009"/>
              <a:ext cx="3262394" cy="40237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800" dirty="0">
                  <a:latin typeface="+mj-lt"/>
                </a:rPr>
                <a:t>Edge Routing</a:t>
              </a:r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53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507493" y="2756535"/>
            <a:ext cx="3007857" cy="1641775"/>
            <a:chOff x="2696118" y="4181439"/>
            <a:chExt cx="4501788" cy="2116183"/>
          </a:xfrm>
        </p:grpSpPr>
        <p:sp>
          <p:nvSpPr>
            <p:cNvPr id="12" name="Rectangle 11"/>
            <p:cNvSpPr/>
            <p:nvPr/>
          </p:nvSpPr>
          <p:spPr>
            <a:xfrm>
              <a:off x="3946887" y="4181439"/>
              <a:ext cx="1116875" cy="211618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584643" y="5520382"/>
              <a:ext cx="1613263" cy="77724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696118" y="5683668"/>
              <a:ext cx="609871" cy="61395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155077" y="4423101"/>
              <a:ext cx="665389" cy="422071"/>
              <a:chOff x="4221752" y="3448593"/>
              <a:chExt cx="665389" cy="422071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221752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658541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2822256" y="5775357"/>
              <a:ext cx="357593" cy="215288"/>
              <a:chOff x="4221752" y="3448593"/>
              <a:chExt cx="665389" cy="422071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4221752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658541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5903157" y="5604621"/>
              <a:ext cx="976234" cy="307647"/>
              <a:chOff x="5941752" y="4598124"/>
              <a:chExt cx="976234" cy="422071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5941752" y="4598124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6689386" y="4598124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4262846" y="4717019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Oval 18"/>
            <p:cNvSpPr/>
            <p:nvPr/>
          </p:nvSpPr>
          <p:spPr>
            <a:xfrm>
              <a:off x="4699632" y="4723550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Oval 19"/>
            <p:cNvSpPr/>
            <p:nvPr/>
          </p:nvSpPr>
          <p:spPr>
            <a:xfrm>
              <a:off x="2884409" y="5835433"/>
              <a:ext cx="45719" cy="6725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Oval 20"/>
            <p:cNvSpPr/>
            <p:nvPr/>
          </p:nvSpPr>
          <p:spPr>
            <a:xfrm>
              <a:off x="3117361" y="5835433"/>
              <a:ext cx="45719" cy="6725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Oval 21"/>
            <p:cNvSpPr/>
            <p:nvPr/>
          </p:nvSpPr>
          <p:spPr>
            <a:xfrm>
              <a:off x="5946443" y="5692772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Oval 22"/>
            <p:cNvSpPr/>
            <p:nvPr/>
          </p:nvSpPr>
          <p:spPr>
            <a:xfrm>
              <a:off x="6774616" y="5759448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1" name="Straight Connector 30"/>
          <p:cNvCxnSpPr>
            <a:stCxn id="14" idx="1"/>
          </p:cNvCxnSpPr>
          <p:nvPr/>
        </p:nvCxnSpPr>
        <p:spPr>
          <a:xfrm flipH="1" flipV="1">
            <a:off x="5356225" y="3930650"/>
            <a:ext cx="151268" cy="2295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14" idx="3"/>
          </p:cNvCxnSpPr>
          <p:nvPr/>
        </p:nvCxnSpPr>
        <p:spPr>
          <a:xfrm flipH="1">
            <a:off x="5914977" y="3929056"/>
            <a:ext cx="151268" cy="2310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7089428" y="2956549"/>
            <a:ext cx="254347" cy="43099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097674" y="2944021"/>
            <a:ext cx="245517" cy="41847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13" idx="3"/>
          </p:cNvCxnSpPr>
          <p:nvPr/>
        </p:nvCxnSpPr>
        <p:spPr>
          <a:xfrm flipH="1">
            <a:off x="8515350" y="3860667"/>
            <a:ext cx="164296" cy="2361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13" idx="1"/>
          </p:cNvCxnSpPr>
          <p:nvPr/>
        </p:nvCxnSpPr>
        <p:spPr>
          <a:xfrm>
            <a:off x="7302242" y="3860667"/>
            <a:ext cx="135211" cy="2361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9980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sz="2800" dirty="0"/>
          </a:p>
          <a:p>
            <a:r>
              <a:rPr lang="de-DE" sz="2800" dirty="0"/>
              <a:t>In practical diagrams, the size of nodes can vary significantly and must be considered by the layout algorithm</a:t>
            </a:r>
          </a:p>
          <a:p>
            <a:endParaRPr lang="de-DE" sz="2800" dirty="0"/>
          </a:p>
          <a:p>
            <a:r>
              <a:rPr lang="de-DE" sz="2800" dirty="0"/>
              <a:t>The rigid structure of the layer-based approach makes it hard to address certain problems</a:t>
            </a:r>
          </a:p>
          <a:p>
            <a:endParaRPr lang="de-D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98587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6999" cy="68579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-381000" y="4787900"/>
            <a:ext cx="10934700" cy="3314700"/>
          </a:xfrm>
          <a:prstGeom prst="rect">
            <a:avLst/>
          </a:prstGeom>
          <a:solidFill>
            <a:schemeClr val="bg1">
              <a:lumMod val="95000"/>
              <a:alpha val="8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481845" y="5944455"/>
            <a:ext cx="48974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43464C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http://rtsys.informatik.uni-kiel.de/kieler</a:t>
            </a:r>
            <a:br>
              <a:rPr lang="en-US" sz="1600" dirty="0">
                <a:solidFill>
                  <a:srgbClr val="43464C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1600" dirty="0">
                <a:solidFill>
                  <a:srgbClr val="43464C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http://github.com/OpenKieler/klayjs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718194" y="6021399"/>
            <a:ext cx="3102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43464C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http://www.eclipse.org/elk</a:t>
            </a:r>
          </a:p>
        </p:txBody>
      </p:sp>
      <p:pic>
        <p:nvPicPr>
          <p:cNvPr id="1028" name="Picture 4" descr="D:\Uni\papers\gd15\talk\images\elk-questionmark-logo.e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194" y="5026929"/>
            <a:ext cx="2672947" cy="86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45" y="5026929"/>
            <a:ext cx="3071730" cy="69876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661964" y="2926557"/>
            <a:ext cx="1402829" cy="1044876"/>
            <a:chOff x="2688099" y="4206232"/>
            <a:chExt cx="4525168" cy="2175681"/>
          </a:xfrm>
        </p:grpSpPr>
        <p:sp>
          <p:nvSpPr>
            <p:cNvPr id="10" name="Rectangle 9"/>
            <p:cNvSpPr/>
            <p:nvPr/>
          </p:nvSpPr>
          <p:spPr>
            <a:xfrm>
              <a:off x="3954568" y="4206232"/>
              <a:ext cx="1132604" cy="2136016"/>
            </a:xfrm>
            <a:custGeom>
              <a:avLst/>
              <a:gdLst>
                <a:gd name="connsiteX0" fmla="*/ 0 w 351114"/>
                <a:gd name="connsiteY0" fmla="*/ 0 h 1016302"/>
                <a:gd name="connsiteX1" fmla="*/ 351114 w 351114"/>
                <a:gd name="connsiteY1" fmla="*/ 0 h 1016302"/>
                <a:gd name="connsiteX2" fmla="*/ 351114 w 351114"/>
                <a:gd name="connsiteY2" fmla="*/ 1016302 h 1016302"/>
                <a:gd name="connsiteX3" fmla="*/ 0 w 351114"/>
                <a:gd name="connsiteY3" fmla="*/ 1016302 h 1016302"/>
                <a:gd name="connsiteX4" fmla="*/ 0 w 351114"/>
                <a:gd name="connsiteY4" fmla="*/ 0 h 1016302"/>
                <a:gd name="connsiteX0" fmla="*/ 0 w 351114"/>
                <a:gd name="connsiteY0" fmla="*/ 0 h 1037734"/>
                <a:gd name="connsiteX1" fmla="*/ 351114 w 351114"/>
                <a:gd name="connsiteY1" fmla="*/ 0 h 1037734"/>
                <a:gd name="connsiteX2" fmla="*/ 348733 w 351114"/>
                <a:gd name="connsiteY2" fmla="*/ 1037734 h 1037734"/>
                <a:gd name="connsiteX3" fmla="*/ 0 w 351114"/>
                <a:gd name="connsiteY3" fmla="*/ 1016302 h 1037734"/>
                <a:gd name="connsiteX4" fmla="*/ 0 w 351114"/>
                <a:gd name="connsiteY4" fmla="*/ 0 h 1037734"/>
                <a:gd name="connsiteX0" fmla="*/ 0 w 351114"/>
                <a:gd name="connsiteY0" fmla="*/ 0 h 1037734"/>
                <a:gd name="connsiteX1" fmla="*/ 351114 w 351114"/>
                <a:gd name="connsiteY1" fmla="*/ 0 h 1037734"/>
                <a:gd name="connsiteX2" fmla="*/ 348733 w 351114"/>
                <a:gd name="connsiteY2" fmla="*/ 1037734 h 1037734"/>
                <a:gd name="connsiteX3" fmla="*/ 2382 w 351114"/>
                <a:gd name="connsiteY3" fmla="*/ 1032971 h 1037734"/>
                <a:gd name="connsiteX4" fmla="*/ 0 w 351114"/>
                <a:gd name="connsiteY4" fmla="*/ 0 h 1037734"/>
                <a:gd name="connsiteX0" fmla="*/ 0 w 353495"/>
                <a:gd name="connsiteY0" fmla="*/ 0 h 1037734"/>
                <a:gd name="connsiteX1" fmla="*/ 353495 w 353495"/>
                <a:gd name="connsiteY1" fmla="*/ 11907 h 1037734"/>
                <a:gd name="connsiteX2" fmla="*/ 348733 w 353495"/>
                <a:gd name="connsiteY2" fmla="*/ 1037734 h 1037734"/>
                <a:gd name="connsiteX3" fmla="*/ 2382 w 353495"/>
                <a:gd name="connsiteY3" fmla="*/ 1032971 h 1037734"/>
                <a:gd name="connsiteX4" fmla="*/ 0 w 353495"/>
                <a:gd name="connsiteY4" fmla="*/ 0 h 1037734"/>
                <a:gd name="connsiteX0" fmla="*/ 4761 w 351113"/>
                <a:gd name="connsiteY0" fmla="*/ 9524 h 1025827"/>
                <a:gd name="connsiteX1" fmla="*/ 351113 w 351113"/>
                <a:gd name="connsiteY1" fmla="*/ 0 h 1025827"/>
                <a:gd name="connsiteX2" fmla="*/ 346351 w 351113"/>
                <a:gd name="connsiteY2" fmla="*/ 1025827 h 1025827"/>
                <a:gd name="connsiteX3" fmla="*/ 0 w 351113"/>
                <a:gd name="connsiteY3" fmla="*/ 1021064 h 1025827"/>
                <a:gd name="connsiteX4" fmla="*/ 4761 w 351113"/>
                <a:gd name="connsiteY4" fmla="*/ 9524 h 1025827"/>
                <a:gd name="connsiteX0" fmla="*/ 0 w 351114"/>
                <a:gd name="connsiteY0" fmla="*/ 4762 h 1025827"/>
                <a:gd name="connsiteX1" fmla="*/ 351114 w 351114"/>
                <a:gd name="connsiteY1" fmla="*/ 0 h 1025827"/>
                <a:gd name="connsiteX2" fmla="*/ 346352 w 351114"/>
                <a:gd name="connsiteY2" fmla="*/ 1025827 h 1025827"/>
                <a:gd name="connsiteX3" fmla="*/ 1 w 351114"/>
                <a:gd name="connsiteY3" fmla="*/ 1021064 h 1025827"/>
                <a:gd name="connsiteX4" fmla="*/ 0 w 351114"/>
                <a:gd name="connsiteY4" fmla="*/ 4762 h 1025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114" h="1025827">
                  <a:moveTo>
                    <a:pt x="0" y="4762"/>
                  </a:moveTo>
                  <a:lnTo>
                    <a:pt x="351114" y="0"/>
                  </a:lnTo>
                  <a:cubicBezTo>
                    <a:pt x="350320" y="345911"/>
                    <a:pt x="347146" y="679916"/>
                    <a:pt x="346352" y="1025827"/>
                  </a:cubicBezTo>
                  <a:lnTo>
                    <a:pt x="1" y="1021064"/>
                  </a:lnTo>
                  <a:cubicBezTo>
                    <a:pt x="1" y="682297"/>
                    <a:pt x="0" y="343529"/>
                    <a:pt x="0" y="4762"/>
                  </a:cubicBezTo>
                  <a:close/>
                </a:path>
              </a:pathLst>
            </a:cu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598527" y="5535258"/>
              <a:ext cx="1614740" cy="846655"/>
            </a:xfrm>
            <a:custGeom>
              <a:avLst/>
              <a:gdLst>
                <a:gd name="connsiteX0" fmla="*/ 0 w 500121"/>
                <a:gd name="connsiteY0" fmla="*/ 0 h 373271"/>
                <a:gd name="connsiteX1" fmla="*/ 500121 w 500121"/>
                <a:gd name="connsiteY1" fmla="*/ 0 h 373271"/>
                <a:gd name="connsiteX2" fmla="*/ 500121 w 500121"/>
                <a:gd name="connsiteY2" fmla="*/ 373271 h 373271"/>
                <a:gd name="connsiteX3" fmla="*/ 0 w 500121"/>
                <a:gd name="connsiteY3" fmla="*/ 373271 h 373271"/>
                <a:gd name="connsiteX4" fmla="*/ 0 w 500121"/>
                <a:gd name="connsiteY4" fmla="*/ 0 h 373271"/>
                <a:gd name="connsiteX0" fmla="*/ 0 w 502503"/>
                <a:gd name="connsiteY0" fmla="*/ 0 h 413752"/>
                <a:gd name="connsiteX1" fmla="*/ 500121 w 502503"/>
                <a:gd name="connsiteY1" fmla="*/ 0 h 413752"/>
                <a:gd name="connsiteX2" fmla="*/ 502503 w 502503"/>
                <a:gd name="connsiteY2" fmla="*/ 413752 h 413752"/>
                <a:gd name="connsiteX3" fmla="*/ 0 w 502503"/>
                <a:gd name="connsiteY3" fmla="*/ 373271 h 413752"/>
                <a:gd name="connsiteX4" fmla="*/ 0 w 502503"/>
                <a:gd name="connsiteY4" fmla="*/ 0 h 413752"/>
                <a:gd name="connsiteX0" fmla="*/ 0 w 502503"/>
                <a:gd name="connsiteY0" fmla="*/ 0 h 413752"/>
                <a:gd name="connsiteX1" fmla="*/ 500121 w 502503"/>
                <a:gd name="connsiteY1" fmla="*/ 0 h 413752"/>
                <a:gd name="connsiteX2" fmla="*/ 502503 w 502503"/>
                <a:gd name="connsiteY2" fmla="*/ 413752 h 413752"/>
                <a:gd name="connsiteX3" fmla="*/ 4763 w 502503"/>
                <a:gd name="connsiteY3" fmla="*/ 399465 h 413752"/>
                <a:gd name="connsiteX4" fmla="*/ 0 w 502503"/>
                <a:gd name="connsiteY4" fmla="*/ 0 h 413752"/>
                <a:gd name="connsiteX0" fmla="*/ 0 w 502503"/>
                <a:gd name="connsiteY0" fmla="*/ 0 h 413752"/>
                <a:gd name="connsiteX1" fmla="*/ 502502 w 502503"/>
                <a:gd name="connsiteY1" fmla="*/ 16669 h 413752"/>
                <a:gd name="connsiteX2" fmla="*/ 502503 w 502503"/>
                <a:gd name="connsiteY2" fmla="*/ 413752 h 413752"/>
                <a:gd name="connsiteX3" fmla="*/ 4763 w 502503"/>
                <a:gd name="connsiteY3" fmla="*/ 399465 h 413752"/>
                <a:gd name="connsiteX4" fmla="*/ 0 w 502503"/>
                <a:gd name="connsiteY4" fmla="*/ 0 h 413752"/>
                <a:gd name="connsiteX0" fmla="*/ 459 w 498199"/>
                <a:gd name="connsiteY0" fmla="*/ 0 h 408989"/>
                <a:gd name="connsiteX1" fmla="*/ 498198 w 498199"/>
                <a:gd name="connsiteY1" fmla="*/ 11906 h 408989"/>
                <a:gd name="connsiteX2" fmla="*/ 498199 w 498199"/>
                <a:gd name="connsiteY2" fmla="*/ 408989 h 408989"/>
                <a:gd name="connsiteX3" fmla="*/ 459 w 498199"/>
                <a:gd name="connsiteY3" fmla="*/ 394702 h 408989"/>
                <a:gd name="connsiteX4" fmla="*/ 459 w 498199"/>
                <a:gd name="connsiteY4" fmla="*/ 0 h 408989"/>
                <a:gd name="connsiteX0" fmla="*/ 4974 w 497952"/>
                <a:gd name="connsiteY0" fmla="*/ 0 h 397083"/>
                <a:gd name="connsiteX1" fmla="*/ 497951 w 497952"/>
                <a:gd name="connsiteY1" fmla="*/ 0 h 397083"/>
                <a:gd name="connsiteX2" fmla="*/ 497952 w 497952"/>
                <a:gd name="connsiteY2" fmla="*/ 397083 h 397083"/>
                <a:gd name="connsiteX3" fmla="*/ 212 w 497952"/>
                <a:gd name="connsiteY3" fmla="*/ 382796 h 397083"/>
                <a:gd name="connsiteX4" fmla="*/ 4974 w 497952"/>
                <a:gd name="connsiteY4" fmla="*/ 0 h 397083"/>
                <a:gd name="connsiteX0" fmla="*/ 4974 w 500332"/>
                <a:gd name="connsiteY0" fmla="*/ 9525 h 406608"/>
                <a:gd name="connsiteX1" fmla="*/ 500332 w 500332"/>
                <a:gd name="connsiteY1" fmla="*/ 0 h 406608"/>
                <a:gd name="connsiteX2" fmla="*/ 497952 w 500332"/>
                <a:gd name="connsiteY2" fmla="*/ 406608 h 406608"/>
                <a:gd name="connsiteX3" fmla="*/ 212 w 500332"/>
                <a:gd name="connsiteY3" fmla="*/ 392321 h 406608"/>
                <a:gd name="connsiteX4" fmla="*/ 4974 w 500332"/>
                <a:gd name="connsiteY4" fmla="*/ 9525 h 406608"/>
                <a:gd name="connsiteX0" fmla="*/ 12024 w 500238"/>
                <a:gd name="connsiteY0" fmla="*/ 0 h 408989"/>
                <a:gd name="connsiteX1" fmla="*/ 500238 w 500238"/>
                <a:gd name="connsiteY1" fmla="*/ 2381 h 408989"/>
                <a:gd name="connsiteX2" fmla="*/ 497858 w 500238"/>
                <a:gd name="connsiteY2" fmla="*/ 408989 h 408989"/>
                <a:gd name="connsiteX3" fmla="*/ 118 w 500238"/>
                <a:gd name="connsiteY3" fmla="*/ 394702 h 408989"/>
                <a:gd name="connsiteX4" fmla="*/ 12024 w 500238"/>
                <a:gd name="connsiteY4" fmla="*/ 0 h 408989"/>
                <a:gd name="connsiteX0" fmla="*/ 4973 w 500331"/>
                <a:gd name="connsiteY0" fmla="*/ 0 h 411370"/>
                <a:gd name="connsiteX1" fmla="*/ 500331 w 500331"/>
                <a:gd name="connsiteY1" fmla="*/ 4762 h 411370"/>
                <a:gd name="connsiteX2" fmla="*/ 497951 w 500331"/>
                <a:gd name="connsiteY2" fmla="*/ 411370 h 411370"/>
                <a:gd name="connsiteX3" fmla="*/ 211 w 500331"/>
                <a:gd name="connsiteY3" fmla="*/ 397083 h 411370"/>
                <a:gd name="connsiteX4" fmla="*/ 4973 w 500331"/>
                <a:gd name="connsiteY4" fmla="*/ 0 h 411370"/>
                <a:gd name="connsiteX0" fmla="*/ 0 w 509645"/>
                <a:gd name="connsiteY0" fmla="*/ 2382 h 406608"/>
                <a:gd name="connsiteX1" fmla="*/ 509645 w 509645"/>
                <a:gd name="connsiteY1" fmla="*/ 0 h 406608"/>
                <a:gd name="connsiteX2" fmla="*/ 507265 w 509645"/>
                <a:gd name="connsiteY2" fmla="*/ 406608 h 406608"/>
                <a:gd name="connsiteX3" fmla="*/ 9525 w 509645"/>
                <a:gd name="connsiteY3" fmla="*/ 392321 h 406608"/>
                <a:gd name="connsiteX4" fmla="*/ 0 w 509645"/>
                <a:gd name="connsiteY4" fmla="*/ 2382 h 406608"/>
                <a:gd name="connsiteX0" fmla="*/ 0 w 509645"/>
                <a:gd name="connsiteY0" fmla="*/ 2382 h 406608"/>
                <a:gd name="connsiteX1" fmla="*/ 509645 w 509645"/>
                <a:gd name="connsiteY1" fmla="*/ 0 h 406608"/>
                <a:gd name="connsiteX2" fmla="*/ 507265 w 509645"/>
                <a:gd name="connsiteY2" fmla="*/ 406608 h 406608"/>
                <a:gd name="connsiteX3" fmla="*/ 9525 w 509645"/>
                <a:gd name="connsiteY3" fmla="*/ 392321 h 406608"/>
                <a:gd name="connsiteX4" fmla="*/ 0 w 509645"/>
                <a:gd name="connsiteY4" fmla="*/ 2382 h 406608"/>
                <a:gd name="connsiteX0" fmla="*/ 459 w 500579"/>
                <a:gd name="connsiteY0" fmla="*/ 2382 h 406608"/>
                <a:gd name="connsiteX1" fmla="*/ 500579 w 500579"/>
                <a:gd name="connsiteY1" fmla="*/ 0 h 406608"/>
                <a:gd name="connsiteX2" fmla="*/ 498199 w 500579"/>
                <a:gd name="connsiteY2" fmla="*/ 406608 h 406608"/>
                <a:gd name="connsiteX3" fmla="*/ 459 w 500579"/>
                <a:gd name="connsiteY3" fmla="*/ 392321 h 406608"/>
                <a:gd name="connsiteX4" fmla="*/ 459 w 500579"/>
                <a:gd name="connsiteY4" fmla="*/ 2382 h 40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579" h="406608">
                  <a:moveTo>
                    <a:pt x="459" y="2382"/>
                  </a:moveTo>
                  <a:lnTo>
                    <a:pt x="500579" y="0"/>
                  </a:lnTo>
                  <a:cubicBezTo>
                    <a:pt x="500579" y="132361"/>
                    <a:pt x="498199" y="274247"/>
                    <a:pt x="498199" y="406608"/>
                  </a:cubicBezTo>
                  <a:lnTo>
                    <a:pt x="459" y="392321"/>
                  </a:lnTo>
                  <a:cubicBezTo>
                    <a:pt x="-1129" y="259166"/>
                    <a:pt x="2047" y="135537"/>
                    <a:pt x="459" y="2382"/>
                  </a:cubicBezTo>
                  <a:close/>
                </a:path>
              </a:pathLst>
            </a:cu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688099" y="5683668"/>
              <a:ext cx="618630" cy="628830"/>
            </a:xfrm>
            <a:custGeom>
              <a:avLst/>
              <a:gdLst>
                <a:gd name="connsiteX0" fmla="*/ 0 w 189064"/>
                <a:gd name="connsiteY0" fmla="*/ 0 h 294853"/>
                <a:gd name="connsiteX1" fmla="*/ 189064 w 189064"/>
                <a:gd name="connsiteY1" fmla="*/ 0 h 294853"/>
                <a:gd name="connsiteX2" fmla="*/ 189064 w 189064"/>
                <a:gd name="connsiteY2" fmla="*/ 294853 h 294853"/>
                <a:gd name="connsiteX3" fmla="*/ 0 w 189064"/>
                <a:gd name="connsiteY3" fmla="*/ 294853 h 294853"/>
                <a:gd name="connsiteX4" fmla="*/ 0 w 189064"/>
                <a:gd name="connsiteY4" fmla="*/ 0 h 294853"/>
                <a:gd name="connsiteX0" fmla="*/ 0 w 191445"/>
                <a:gd name="connsiteY0" fmla="*/ 0 h 306759"/>
                <a:gd name="connsiteX1" fmla="*/ 189064 w 191445"/>
                <a:gd name="connsiteY1" fmla="*/ 0 h 306759"/>
                <a:gd name="connsiteX2" fmla="*/ 191445 w 191445"/>
                <a:gd name="connsiteY2" fmla="*/ 306759 h 306759"/>
                <a:gd name="connsiteX3" fmla="*/ 0 w 191445"/>
                <a:gd name="connsiteY3" fmla="*/ 294853 h 306759"/>
                <a:gd name="connsiteX4" fmla="*/ 0 w 191445"/>
                <a:gd name="connsiteY4" fmla="*/ 0 h 306759"/>
                <a:gd name="connsiteX0" fmla="*/ 2381 w 191445"/>
                <a:gd name="connsiteY0" fmla="*/ 7144 h 306759"/>
                <a:gd name="connsiteX1" fmla="*/ 189064 w 191445"/>
                <a:gd name="connsiteY1" fmla="*/ 0 h 306759"/>
                <a:gd name="connsiteX2" fmla="*/ 191445 w 191445"/>
                <a:gd name="connsiteY2" fmla="*/ 306759 h 306759"/>
                <a:gd name="connsiteX3" fmla="*/ 0 w 191445"/>
                <a:gd name="connsiteY3" fmla="*/ 294853 h 306759"/>
                <a:gd name="connsiteX4" fmla="*/ 2381 w 191445"/>
                <a:gd name="connsiteY4" fmla="*/ 7144 h 306759"/>
                <a:gd name="connsiteX0" fmla="*/ 2381 w 189293"/>
                <a:gd name="connsiteY0" fmla="*/ 7144 h 301997"/>
                <a:gd name="connsiteX1" fmla="*/ 189064 w 189293"/>
                <a:gd name="connsiteY1" fmla="*/ 0 h 301997"/>
                <a:gd name="connsiteX2" fmla="*/ 189064 w 189293"/>
                <a:gd name="connsiteY2" fmla="*/ 301997 h 301997"/>
                <a:gd name="connsiteX3" fmla="*/ 0 w 189293"/>
                <a:gd name="connsiteY3" fmla="*/ 294853 h 301997"/>
                <a:gd name="connsiteX4" fmla="*/ 2381 w 189293"/>
                <a:gd name="connsiteY4" fmla="*/ 7144 h 301997"/>
                <a:gd name="connsiteX0" fmla="*/ 105 w 191779"/>
                <a:gd name="connsiteY0" fmla="*/ 0 h 301997"/>
                <a:gd name="connsiteX1" fmla="*/ 191550 w 191779"/>
                <a:gd name="connsiteY1" fmla="*/ 0 h 301997"/>
                <a:gd name="connsiteX2" fmla="*/ 191550 w 191779"/>
                <a:gd name="connsiteY2" fmla="*/ 301997 h 301997"/>
                <a:gd name="connsiteX3" fmla="*/ 2486 w 191779"/>
                <a:gd name="connsiteY3" fmla="*/ 294853 h 301997"/>
                <a:gd name="connsiteX4" fmla="*/ 105 w 191779"/>
                <a:gd name="connsiteY4" fmla="*/ 0 h 301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779" h="301997">
                  <a:moveTo>
                    <a:pt x="105" y="0"/>
                  </a:moveTo>
                  <a:lnTo>
                    <a:pt x="191550" y="0"/>
                  </a:lnTo>
                  <a:cubicBezTo>
                    <a:pt x="192344" y="102253"/>
                    <a:pt x="190756" y="199744"/>
                    <a:pt x="191550" y="301997"/>
                  </a:cubicBezTo>
                  <a:lnTo>
                    <a:pt x="2486" y="294853"/>
                  </a:lnTo>
                  <a:cubicBezTo>
                    <a:pt x="3280" y="198950"/>
                    <a:pt x="-689" y="95903"/>
                    <a:pt x="105" y="0"/>
                  </a:cubicBezTo>
                  <a:close/>
                </a:path>
              </a:pathLst>
            </a:cu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155077" y="4423101"/>
              <a:ext cx="665389" cy="422071"/>
              <a:chOff x="4221752" y="3448593"/>
              <a:chExt cx="665389" cy="422071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4221752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658541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2822256" y="5775357"/>
              <a:ext cx="357593" cy="215288"/>
              <a:chOff x="4221752" y="3448593"/>
              <a:chExt cx="665389" cy="422071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4221752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658541" y="3448593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5903157" y="5604621"/>
              <a:ext cx="976234" cy="307647"/>
              <a:chOff x="5941752" y="4598124"/>
              <a:chExt cx="976234" cy="422071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5941752" y="4598124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689386" y="4598124"/>
                <a:ext cx="228600" cy="422071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4262846" y="4717019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Oval 16"/>
            <p:cNvSpPr/>
            <p:nvPr/>
          </p:nvSpPr>
          <p:spPr>
            <a:xfrm>
              <a:off x="4699632" y="4723550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Oval 17"/>
            <p:cNvSpPr/>
            <p:nvPr/>
          </p:nvSpPr>
          <p:spPr>
            <a:xfrm>
              <a:off x="2884409" y="5835433"/>
              <a:ext cx="45719" cy="6725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Oval 18"/>
            <p:cNvSpPr/>
            <p:nvPr/>
          </p:nvSpPr>
          <p:spPr>
            <a:xfrm>
              <a:off x="3117361" y="5835433"/>
              <a:ext cx="45719" cy="6725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Oval 19"/>
            <p:cNvSpPr/>
            <p:nvPr/>
          </p:nvSpPr>
          <p:spPr>
            <a:xfrm>
              <a:off x="5946443" y="5692772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Oval 20"/>
            <p:cNvSpPr/>
            <p:nvPr/>
          </p:nvSpPr>
          <p:spPr>
            <a:xfrm>
              <a:off x="6774616" y="5759448"/>
              <a:ext cx="71846" cy="8896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46842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700" dirty="0"/>
              <a:t>Reminder</a:t>
            </a:r>
            <a:br>
              <a:rPr lang="de-DE" dirty="0"/>
            </a:br>
            <a:r>
              <a:rPr lang="de-DE" dirty="0"/>
              <a:t>Node Placement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</a:p>
          <a:p>
            <a:pPr lvl="1">
              <a:lnSpc>
                <a:spcPct val="100000"/>
              </a:lnSpc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Layered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graph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G = (V, E, L)</a:t>
            </a:r>
          </a:p>
          <a:p>
            <a:pPr lvl="1">
              <a:lnSpc>
                <a:spcPct val="100000"/>
              </a:lnSpc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All layers have their nodes ordered</a:t>
            </a:r>
          </a:p>
          <a:p>
            <a:pPr lvl="2">
              <a:lnSpc>
                <a:spcPct val="100000"/>
              </a:lnSpc>
            </a:pP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DE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, ..., v</a:t>
            </a:r>
            <a:r>
              <a:rPr lang="de-DE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|L</a:t>
            </a:r>
            <a:r>
              <a:rPr lang="de-DE" sz="1600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  <a:r>
              <a:rPr lang="de-DE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), pred(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DE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) =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k-1</a:t>
            </a:r>
            <a:r>
              <a:rPr lang="de-DE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&gt; 1</a:t>
            </a:r>
          </a:p>
          <a:p>
            <a:pPr lvl="1">
              <a:lnSpc>
                <a:spcPct val="100000"/>
              </a:lnSpc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lnSpc>
                <a:spcPct val="100000"/>
              </a:lnSpc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coordinates for all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∈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lnSpc>
                <a:spcPct val="100000"/>
              </a:lnSpc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u, v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∈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L</a:t>
            </a:r>
            <a:r>
              <a:rPr lang="de-DE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for some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if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is above of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according to the ordering, we require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h</a:t>
            </a:r>
            <a:r>
              <a:rPr lang="de-DE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 y</a:t>
            </a:r>
            <a:r>
              <a:rPr lang="de-DE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br>
              <a:rPr lang="de-DE" i="1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Note: </a:t>
            </a:r>
            <a:r>
              <a:rPr lang="de-DE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left-to-right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layout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coordinates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downwards</a:t>
            </a:r>
            <a:endParaRPr lang="de-DE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43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Objectives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6</a:t>
            </a:fld>
            <a:endParaRPr lang="de-DE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590" y="1527027"/>
            <a:ext cx="1208520" cy="39879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375" y="1527027"/>
            <a:ext cx="1205249" cy="38940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091" y="1527027"/>
            <a:ext cx="1329318" cy="342609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38345" y="5740718"/>
            <a:ext cx="1926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small height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28045" y="5740718"/>
            <a:ext cx="1487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balanced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81965" y="5740718"/>
            <a:ext cx="2199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straight edges</a:t>
            </a:r>
          </a:p>
        </p:txBody>
      </p:sp>
    </p:spTree>
    <p:extLst>
      <p:ext uri="{BB962C8B-B14F-4D97-AF65-F5344CB8AC3E}">
        <p14:creationId xmlns:p14="http://schemas.microsoft.com/office/powerpoint/2010/main" val="377773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Optimization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72112"/>
            <a:ext cx="7886700" cy="52272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 err="1">
                <a:latin typeface="+mn-lt"/>
              </a:rPr>
              <a:t>Minimize</a:t>
            </a:r>
            <a:endParaRPr lang="de-DE" sz="2800" dirty="0">
              <a:latin typeface="+mn-lt"/>
            </a:endParaRPr>
          </a:p>
          <a:p>
            <a:endParaRPr lang="de-DE" sz="2800" dirty="0">
              <a:latin typeface="+mn-lt"/>
            </a:endParaRPr>
          </a:p>
          <a:p>
            <a:pPr marL="0" indent="0">
              <a:buNone/>
            </a:pPr>
            <a:r>
              <a:rPr lang="de-DE" sz="2800" dirty="0" err="1">
                <a:latin typeface="+mn-lt"/>
              </a:rPr>
              <a:t>with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constraint</a:t>
            </a:r>
            <a:r>
              <a:rPr lang="de-DE" sz="2800" dirty="0">
                <a:latin typeface="+mn-lt"/>
              </a:rPr>
              <a:t> </a:t>
            </a:r>
            <a:r>
              <a:rPr lang="de-DE" sz="2800" i="1" dirty="0" err="1"/>
              <a:t>y</a:t>
            </a:r>
            <a:r>
              <a:rPr lang="de-DE" sz="2800" i="1" baseline="-25000" dirty="0" err="1"/>
              <a:t>m</a:t>
            </a:r>
            <a:r>
              <a:rPr lang="de-DE" sz="2800" i="1" dirty="0"/>
              <a:t> – </a:t>
            </a:r>
            <a:r>
              <a:rPr lang="de-DE" sz="2800" i="1" dirty="0" err="1"/>
              <a:t>y</a:t>
            </a:r>
            <a:r>
              <a:rPr lang="de-DE" sz="2800" i="1" baseline="-25000" dirty="0" err="1"/>
              <a:t>n</a:t>
            </a:r>
            <a:r>
              <a:rPr lang="de-DE" sz="2800" i="1" dirty="0"/>
              <a:t> ≥ s</a:t>
            </a:r>
          </a:p>
          <a:p>
            <a:pPr marL="0" indent="0">
              <a:buNone/>
            </a:pPr>
            <a:r>
              <a:rPr lang="de-DE" sz="2800" dirty="0" err="1">
                <a:latin typeface="+mn-lt"/>
              </a:rPr>
              <a:t>for</a:t>
            </a:r>
            <a:r>
              <a:rPr lang="de-DE" sz="2800" dirty="0">
                <a:latin typeface="+mn-lt"/>
              </a:rPr>
              <a:t> all </a:t>
            </a:r>
            <a:r>
              <a:rPr lang="de-DE" sz="2800" i="1" dirty="0">
                <a:latin typeface="+mn-lt"/>
              </a:rPr>
              <a:t>m, </a:t>
            </a:r>
            <a:r>
              <a:rPr lang="de-DE" sz="2800" i="1" dirty="0" err="1">
                <a:latin typeface="+mn-lt"/>
              </a:rPr>
              <a:t>n</a:t>
            </a:r>
            <a:r>
              <a:rPr lang="de-DE" sz="2800" i="1" dirty="0">
                <a:latin typeface="+mn-lt"/>
              </a:rPr>
              <a:t> </a:t>
            </a:r>
            <a:r>
              <a:rPr lang="de-DE" sz="2800" dirty="0">
                <a:latin typeface="+mn-lt"/>
              </a:rPr>
              <a:t>∈ </a:t>
            </a:r>
            <a:r>
              <a:rPr lang="de-DE" sz="2800" i="1" dirty="0">
                <a:latin typeface="+mn-lt"/>
              </a:rPr>
              <a:t>V </a:t>
            </a:r>
            <a:r>
              <a:rPr lang="de-DE" sz="2800" dirty="0" err="1">
                <a:latin typeface="+mn-lt"/>
              </a:rPr>
              <a:t>with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pred</a:t>
            </a:r>
            <a:r>
              <a:rPr lang="de-DE" sz="2800" dirty="0">
                <a:latin typeface="+mn-lt"/>
              </a:rPr>
              <a:t>(</a:t>
            </a:r>
            <a:r>
              <a:rPr lang="de-DE" sz="2800" i="1" dirty="0">
                <a:latin typeface="+mn-lt"/>
              </a:rPr>
              <a:t>m</a:t>
            </a:r>
            <a:r>
              <a:rPr lang="de-DE" sz="2800" dirty="0">
                <a:latin typeface="+mn-lt"/>
              </a:rPr>
              <a:t>) = </a:t>
            </a:r>
            <a:r>
              <a:rPr lang="de-DE" sz="2800" i="1" dirty="0" err="1">
                <a:latin typeface="+mn-lt"/>
              </a:rPr>
              <a:t>n</a:t>
            </a:r>
            <a:endParaRPr lang="de-DE" sz="2800" i="1" dirty="0">
              <a:latin typeface="+mn-lt"/>
            </a:endParaRPr>
          </a:p>
          <a:p>
            <a:pPr marL="0" indent="0">
              <a:buNone/>
            </a:pPr>
            <a:endParaRPr lang="de-DE" sz="2800" i="1" dirty="0">
              <a:latin typeface="+mn-lt"/>
            </a:endParaRPr>
          </a:p>
          <a:p>
            <a:pPr marL="0" indent="0">
              <a:buNone/>
            </a:pPr>
            <a:r>
              <a:rPr lang="de-DE" sz="2800" i="1" dirty="0" err="1">
                <a:latin typeface="+mn-lt"/>
              </a:rPr>
              <a:t>ω</a:t>
            </a:r>
            <a:r>
              <a:rPr lang="de-DE" sz="2800" i="1" baseline="-25000" dirty="0" err="1">
                <a:latin typeface="+mn-lt"/>
              </a:rPr>
              <a:t>e</a:t>
            </a:r>
            <a:r>
              <a:rPr lang="de-DE" sz="2800" dirty="0">
                <a:latin typeface="+mn-lt"/>
              </a:rPr>
              <a:t>: </a:t>
            </a:r>
            <a:r>
              <a:rPr lang="de-DE" sz="2800" b="1" dirty="0" err="1">
                <a:latin typeface="+mn-lt"/>
              </a:rPr>
              <a:t>weight</a:t>
            </a:r>
            <a:r>
              <a:rPr lang="de-DE" sz="2800" dirty="0">
                <a:latin typeface="+mn-lt"/>
              </a:rPr>
              <a:t> of an individual edge</a:t>
            </a:r>
          </a:p>
          <a:p>
            <a:pPr marL="0" indent="0">
              <a:buNone/>
            </a:pPr>
            <a:r>
              <a:rPr lang="de-DE" sz="2800" i="1" dirty="0">
                <a:latin typeface="+mn-lt"/>
              </a:rPr>
              <a:t>s </a:t>
            </a:r>
            <a:r>
              <a:rPr lang="de-DE" sz="2800" dirty="0">
                <a:latin typeface="+mn-lt"/>
              </a:rPr>
              <a:t>: </a:t>
            </a:r>
            <a:r>
              <a:rPr lang="de-DE" sz="2800" dirty="0" err="1">
                <a:latin typeface="+mn-lt"/>
              </a:rPr>
              <a:t>desired</a:t>
            </a:r>
            <a:r>
              <a:rPr lang="de-DE" sz="2800" dirty="0">
                <a:latin typeface="+mn-lt"/>
              </a:rPr>
              <a:t> </a:t>
            </a:r>
            <a:r>
              <a:rPr lang="de-DE" sz="2800" b="1" dirty="0">
                <a:latin typeface="+mn-lt"/>
              </a:rPr>
              <a:t>spacing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between</a:t>
            </a:r>
            <a:r>
              <a:rPr lang="de-DE" sz="2800" dirty="0">
                <a:latin typeface="+mn-lt"/>
              </a:rPr>
              <a:t> </a:t>
            </a:r>
            <a:r>
              <a:rPr lang="de-DE" sz="2800" dirty="0" err="1">
                <a:latin typeface="+mn-lt"/>
              </a:rPr>
              <a:t>nodes</a:t>
            </a:r>
            <a:endParaRPr lang="de-DE" sz="2800" dirty="0">
              <a:latin typeface="+mn-lt"/>
            </a:endParaRPr>
          </a:p>
          <a:p>
            <a:pPr marL="0" indent="0">
              <a:buNone/>
            </a:pPr>
            <a:r>
              <a:rPr lang="de-DE" sz="2800" b="1" dirty="0"/>
              <a:t>Note: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the</a:t>
            </a:r>
            <a:r>
              <a:rPr lang="de-DE" sz="2800" dirty="0"/>
              <a:t> </a:t>
            </a:r>
            <a:r>
              <a:rPr lang="de-DE" sz="2800" dirty="0" err="1"/>
              <a:t>moment</a:t>
            </a:r>
            <a:r>
              <a:rPr lang="de-DE" sz="2800" dirty="0"/>
              <a:t>, </a:t>
            </a:r>
            <a:r>
              <a:rPr lang="de-DE" sz="2800" dirty="0" err="1"/>
              <a:t>disregard</a:t>
            </a:r>
            <a:r>
              <a:rPr lang="de-DE" sz="2800" dirty="0"/>
              <a:t> a </a:t>
            </a:r>
            <a:r>
              <a:rPr lang="de-DE" sz="2800" dirty="0" err="1"/>
              <a:t>node‘s</a:t>
            </a:r>
            <a:r>
              <a:rPr lang="de-DE" sz="2800" dirty="0"/>
              <a:t> </a:t>
            </a:r>
            <a:r>
              <a:rPr lang="de-DE" sz="2800" dirty="0" err="1"/>
              <a:t>height</a:t>
            </a:r>
            <a:endParaRPr lang="de-DE" sz="2800" dirty="0">
              <a:latin typeface="+mn-lt"/>
            </a:endParaRPr>
          </a:p>
          <a:p>
            <a:pPr marL="0" indent="0">
              <a:buNone/>
            </a:pPr>
            <a:endParaRPr lang="de-DE" sz="2800" baseline="-250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7</a:t>
            </a:fld>
            <a:endParaRPr lang="de-DE"/>
          </a:p>
        </p:txBody>
      </p:sp>
      <p:pic>
        <p:nvPicPr>
          <p:cNvPr id="1032" name="Picture 8" descr="https://latex.codecogs.com/gif.latex?%5Cfn_phv%20%5Chuge%20%5Csum_%7Be%3D%28u%2Cv%29%20%5Cin%20E%7D%20%5Comega_%7Be%7D%20%5Censpace%20%7C%20y_u%20-%20y_v%20%7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663" y="1572112"/>
            <a:ext cx="2875280" cy="75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09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2700" dirty="0"/>
              <a:t>Network Simplex-Based </a:t>
            </a:r>
            <a:br>
              <a:rPr lang="de-DE" sz="2700" dirty="0"/>
            </a:br>
            <a:r>
              <a:rPr lang="de-DE" dirty="0"/>
              <a:t>Node Placement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8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410" y="2067094"/>
            <a:ext cx="6859181" cy="29774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02940" y="5828924"/>
            <a:ext cx="413811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i="1" dirty="0"/>
              <a:t>[GKNV93] Gansner, Koutsofios, North, Vo</a:t>
            </a:r>
          </a:p>
          <a:p>
            <a:pPr algn="ctr"/>
            <a:r>
              <a:rPr lang="de-DE" dirty="0"/>
              <a:t>A Technique for Drawing Directed Graphs</a:t>
            </a:r>
          </a:p>
          <a:p>
            <a:pPr algn="ctr"/>
            <a:r>
              <a:rPr lang="en-US" sz="1400" dirty="0"/>
              <a:t>IEEE Transactions on Software Engineering 1993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131444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3644</Words>
  <Application>Microsoft Macintosh PowerPoint</Application>
  <PresentationFormat>Bildschirmpräsentation (4:3)</PresentationFormat>
  <Paragraphs>663</Paragraphs>
  <Slides>56</Slides>
  <Notes>38</Notes>
  <HiddenSlides>4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56</vt:i4>
      </vt:variant>
    </vt:vector>
  </HeadingPairs>
  <TitlesOfParts>
    <vt:vector size="63" baseType="lpstr">
      <vt:lpstr>Arial</vt:lpstr>
      <vt:lpstr>Calibri</vt:lpstr>
      <vt:lpstr>Cambria Math</vt:lpstr>
      <vt:lpstr>Consolas</vt:lpstr>
      <vt:lpstr>Helvetica</vt:lpstr>
      <vt:lpstr>Wingdings</vt:lpstr>
      <vt:lpstr>Office Theme</vt:lpstr>
      <vt:lpstr>5-Minute Review</vt:lpstr>
      <vt:lpstr>Inf-GraphDraw: Automatic Graph Drawing Lecture 7           Nodes and         Their Size</vt:lpstr>
      <vt:lpstr>PowerPoint-Präsentation</vt:lpstr>
      <vt:lpstr>PowerPoint-Präsentation</vt:lpstr>
      <vt:lpstr>PowerPoint-Präsentation</vt:lpstr>
      <vt:lpstr>Reminder Node Placement</vt:lpstr>
      <vt:lpstr>Objectives</vt:lpstr>
      <vt:lpstr>Optimization Problem</vt:lpstr>
      <vt:lpstr>Network Simplex-Based  Node Placement</vt:lpstr>
      <vt:lpstr>Optimization Problem</vt:lpstr>
      <vt:lpstr>BK Node Placement</vt:lpstr>
      <vt:lpstr>BK Node Placement</vt:lpstr>
      <vt:lpstr>Conflicts</vt:lpstr>
      <vt:lpstr>Blocks</vt:lpstr>
      <vt:lpstr>Computing Blocks</vt:lpstr>
      <vt:lpstr>Blocks</vt:lpstr>
      <vt:lpstr>Compaction</vt:lpstr>
      <vt:lpstr>Compaction</vt:lpstr>
      <vt:lpstr>Compaction</vt:lpstr>
      <vt:lpstr>Compaction</vt:lpstr>
      <vt:lpstr>Compaction</vt:lpstr>
      <vt:lpstr>Balancing</vt:lpstr>
      <vt:lpstr>Balancing</vt:lpstr>
      <vt:lpstr>Balancing</vt:lpstr>
      <vt:lpstr>Comparison</vt:lpstr>
      <vt:lpstr>PowerPoint-Präsentation</vt:lpstr>
      <vt:lpstr>Consider Size &amp; Ports</vt:lpstr>
      <vt:lpstr>Consider Orthogonal Edges</vt:lpstr>
      <vt:lpstr>Inner Shift</vt:lpstr>
      <vt:lpstr>Compaction</vt:lpstr>
      <vt:lpstr>Consider Straightness of Edges</vt:lpstr>
      <vt:lpstr>PowerPoint-Präsentation</vt:lpstr>
      <vt:lpstr>PowerPoint-Präsentation</vt:lpstr>
      <vt:lpstr>Open Problem</vt:lpstr>
      <vt:lpstr>Further Possibilities</vt:lpstr>
      <vt:lpstr>PowerPoint-Präsentation</vt:lpstr>
      <vt:lpstr>PowerPoint-Präsentation</vt:lpstr>
      <vt:lpstr>Reminder Layer Assignment</vt:lpstr>
      <vt:lpstr>Proper Layering</vt:lpstr>
      <vt:lpstr>Splitting Wide Nodes</vt:lpstr>
      <vt:lpstr>Node/Edge Crossings</vt:lpstr>
      <vt:lpstr>Labels</vt:lpstr>
      <vt:lpstr>Observation</vt:lpstr>
      <vt:lpstr>One-Dimensional  Compaction</vt:lpstr>
      <vt:lpstr>One-Dimensional Compaction</vt:lpstr>
      <vt:lpstr>Vertical Segments</vt:lpstr>
      <vt:lpstr>One-Dimensional Compaction</vt:lpstr>
      <vt:lpstr>Scanline Algorithm</vt:lpstr>
      <vt:lpstr>Scanline Algorithm</vt:lpstr>
      <vt:lpstr>Compaction Algorithm</vt:lpstr>
      <vt:lpstr>PowerPoint-Präsentation</vt:lpstr>
      <vt:lpstr>Results</vt:lpstr>
      <vt:lpstr>Results</vt:lpstr>
      <vt:lpstr>PowerPoint-Präsentation</vt:lpstr>
      <vt:lpstr>Conclusion</vt:lpstr>
      <vt:lpstr>PowerPoint-Präsentation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orn</dc:creator>
  <cp:lastModifiedBy>Reinhard von Hanxleden</cp:lastModifiedBy>
  <cp:revision>655</cp:revision>
  <dcterms:created xsi:type="dcterms:W3CDTF">2016-04-29T13:19:44Z</dcterms:created>
  <dcterms:modified xsi:type="dcterms:W3CDTF">2018-06-11T06:49:09Z</dcterms:modified>
</cp:coreProperties>
</file>