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5"/>
  </p:notesMasterIdLst>
  <p:sldIdLst>
    <p:sldId id="256" r:id="rId2"/>
    <p:sldId id="36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362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85"/>
    <p:restoredTop sz="72217"/>
  </p:normalViewPr>
  <p:slideViewPr>
    <p:cSldViewPr snapToGrid="0" snapToObjects="1">
      <p:cViewPr varScale="1">
        <p:scale>
          <a:sx n="92" d="100"/>
          <a:sy n="92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2632600000000002E-2"/>
          <c:y val="4.4122799999999997E-2"/>
          <c:w val="0.94236699999999995"/>
          <c:h val="0.805360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Predicted Crossings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Sheet1!$A$2:$A$2</c:f>
              <c:strCache>
                <c:ptCount val="1"/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2.39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19-FE4D-9CC2-C1A74AA747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Actual (Orthogonal) Crossings</c:v>
                </c:pt>
              </c:strCache>
            </c:strRef>
          </c:tx>
          <c:spPr>
            <a:solidFill>
              <a:srgbClr val="A0A2AC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Sheet1!$A$2:$A$2</c:f>
              <c:strCache>
                <c:ptCount val="1"/>
              </c:strCache>
            </c:strRef>
          </c:cat>
          <c:val>
            <c:numRef>
              <c:f>Sheet1!$C$2:$C$2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19-FE4D-9CC2-C1A74AA74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3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103715"/>
          <c:y val="0.89190100000000005"/>
          <c:w val="0.69183099999999997"/>
          <c:h val="0.1080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200" b="0" i="0" u="none" strike="noStrike">
              <a:solidFill>
                <a:srgbClr val="000000"/>
              </a:solidFill>
              <a:latin typeface="Helvetica Light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0786500000000001E-2"/>
          <c:y val="4.3774100000000003E-2"/>
          <c:w val="0.92294500000000002"/>
          <c:h val="0.798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Predicted Crossings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2.39</c:v>
                </c:pt>
                <c:pt idx="1">
                  <c:v>0.52</c:v>
                </c:pt>
                <c:pt idx="2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63-2C45-90DE-CC192E6E72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Actual Crossings</c:v>
                </c:pt>
              </c:strCache>
            </c:strRef>
          </c:tx>
          <c:spPr>
            <a:solidFill>
              <a:srgbClr val="A0A2AC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</c:v>
                </c:pt>
                <c:pt idx="1">
                  <c:v>0.94</c:v>
                </c:pt>
                <c:pt idx="2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63-2C45-90DE-CC192E6E7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3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38222400000000001"/>
          <c:y val="0.94007799999999997"/>
          <c:w val="0.61777599999999999"/>
          <c:h val="5.9922000000000003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200" b="0" i="0" u="none" strike="noStrike">
              <a:solidFill>
                <a:srgbClr val="000000"/>
              </a:solidFill>
              <a:latin typeface="Helvetica Light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3.0786500000000001E-2"/>
          <c:y val="4.3774100000000003E-2"/>
          <c:w val="0.92294500000000002"/>
          <c:h val="0.7988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Predicted Crossings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2.54</c:v>
                </c:pt>
                <c:pt idx="1">
                  <c:v>0.69</c:v>
                </c:pt>
                <c:pt idx="2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39-C642-BC3E-52955869CB1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Actual Crossings</c:v>
                </c:pt>
              </c:strCache>
            </c:strRef>
          </c:tx>
          <c:spPr>
            <a:solidFill>
              <a:srgbClr val="A0A2AC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</c:v>
                </c:pt>
                <c:pt idx="1">
                  <c:v>0.76</c:v>
                </c:pt>
                <c:pt idx="2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39-C642-BC3E-52955869CB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3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38222400000000001"/>
          <c:y val="0.94007799999999997"/>
          <c:w val="0.61777599999999999"/>
          <c:h val="5.9922000000000003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200" b="0" i="0" u="none" strike="noStrike">
              <a:solidFill>
                <a:srgbClr val="000000"/>
              </a:solidFill>
              <a:latin typeface="Helvetica Light"/>
            </a:defRPr>
          </a:pPr>
          <a:endParaRPr lang="de-DE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8.20795E-2"/>
          <c:y val="4.7869399999999999E-2"/>
          <c:w val="0.91291999999999995"/>
          <c:h val="0.874808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Correct Decisions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600" b="0" i="0" u="none" strike="noStrike">
                    <a:solidFill>
                      <a:srgbClr val="000000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0.55000000000000004</c:v>
                </c:pt>
                <c:pt idx="1">
                  <c:v>0.65</c:v>
                </c:pt>
                <c:pt idx="2">
                  <c:v>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5C-D741-949C-34A8E73219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#,##0%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0.33333299999999999"/>
        <c:minorUnit val="0.1666670000000000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8.20795E-2"/>
          <c:y val="4.7869399999999999E-2"/>
          <c:w val="0.91291999999999995"/>
          <c:h val="0.874808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Correct Decisions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600" b="0" i="0" u="none" strike="noStrike">
                    <a:solidFill>
                      <a:srgbClr val="000000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0.34</c:v>
                </c:pt>
                <c:pt idx="1">
                  <c:v>0.71</c:v>
                </c:pt>
                <c:pt idx="2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1A-DA4D-8071-8EE3FF96A1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ax val="1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#,##0%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0.33333299999999999"/>
        <c:minorUnit val="0.16666700000000001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de-DE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4.4921299999999997E-2"/>
          <c:y val="4.7869399999999999E-2"/>
          <c:w val="0.95007900000000001"/>
          <c:h val="0.874808000000000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ms</c:v>
                </c:pt>
              </c:strCache>
            </c:strRef>
          </c:tx>
          <c:spPr>
            <a:solidFill>
              <a:srgbClr val="505361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600" b="0" i="0" u="none" strike="noStrike">
                    <a:solidFill>
                      <a:srgbClr val="000000"/>
                    </a:solidFill>
                    <a:effectLst>
                      <a:outerShdw blurRad="127000" dist="25433" dir="5400000" algn="tl">
                        <a:srgbClr val="000000">
                          <a:alpha val="60000"/>
                        </a:srgbClr>
                      </a:outerShdw>
                    </a:effectLst>
                    <a:latin typeface="Helvetica Light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Straight</c:v>
                </c:pt>
                <c:pt idx="1">
                  <c:v>Lower Bound</c:v>
                </c:pt>
                <c:pt idx="2">
                  <c:v>Approx. Method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0.28000000000000003</c:v>
                </c:pt>
                <c:pt idx="1">
                  <c:v>24.05</c:v>
                </c:pt>
                <c:pt idx="2">
                  <c:v>1.73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2B-9441-8105-CF976B3FCF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  <c:min val="0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0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de-DE"/>
          </a:p>
        </c:txPr>
        <c:crossAx val="2094734552"/>
        <c:crosses val="autoZero"/>
        <c:crossBetween val="between"/>
        <c:majorUnit val="10"/>
        <c:minorUnit val="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Hierarchy</a:t>
            </a:r>
            <a:r>
              <a:rPr lang="en-US" baseline="0" dirty="0"/>
              <a:t> in MDE</a:t>
            </a:r>
            <a:r>
              <a:rPr lang="en-US" dirty="0"/>
              <a:t>: nesting of components</a:t>
            </a:r>
            <a:r>
              <a:rPr lang="en-US" baseline="0" dirty="0"/>
              <a:t> within each other. Hierarchy in graph drawing: dividing a drawing into hierarchy levels (layers) for node placement</a:t>
            </a:r>
            <a:br>
              <a:rPr lang="en-US" baseline="0" dirty="0"/>
            </a:b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Alternative 1: </a:t>
            </a:r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Layout Algorithms – Let the layout algorithm take care of computing a layout for the hierarchical graph all at once. Pros: may produce better layouts, can handle hierarchical edges2: Layout Infrastructure – Make the layout infrastructure call the layout algorithm for each hierarchy level separately. Pros: comparatively easy to implement, works with all layout algorithms</a:t>
            </a:r>
            <a:b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u="non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Divide drawing into layers, preferred direction of edges (e.g. left-to-right). Phases: 1) Cycle breaking, 2) Layer assignment, 3) Crossing minimization, 4) Node placement, 5) Edge routing (and 6) Undoing edge reversals)</a:t>
            </a:r>
            <a:b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u="non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Find feedback set with smallest cardinality. Feedback set: set of edges whose reversal makes graph acyclic. Is NP-hard.</a:t>
            </a:r>
            <a:b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u="non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Ports: specific connection points between nodes and edges. Port constraints: free, fixed side, fixed order, fixed ratio, fixed position. Example for diagram type with ports: dataflow diagrams. Without ports: state machines.</a:t>
            </a:r>
            <a:br>
              <a:rPr lang="en-US" sz="1200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en-US" sz="1200" u="non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3816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Shape 10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2" name="Shape 10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Interesting: difference between predicted and actual crossings</a:t>
            </a:r>
          </a:p>
          <a:p>
            <a:r>
              <a:t>Difference goes down</a:t>
            </a:r>
          </a:p>
          <a:p>
            <a:r>
              <a:t>Also, number of crossings goes down a bit</a:t>
            </a:r>
          </a:p>
          <a:p>
            <a:r>
              <a:t>Already quite nice, but not too impressive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Shape 10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3" name="Shape 10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 real world diagrams, number of crossings reduced significantly</a:t>
            </a:r>
          </a:p>
          <a:p>
            <a:r>
              <a:t>Next: for each layer sweep, need to decide if better, same, or worse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Shape 110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2" name="Shape 110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Um die Verfahren auszuwerten müssen wir uns anschauen, wie zuverlässig sie darin sind, Aussagen zum direkten Vergleich zweier Kandidaten für die Knotenordnung zu machen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9" name="Shape 110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Percentage of better, same, worse-decisions that were correct</a:t>
            </a:r>
          </a:p>
          <a:p>
            <a:r>
              <a:t>MinCount and ApproxCount do better than Straightline method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Shape 11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16" name="Shape 11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 random graphs MinCount and ApproxCount do similarly well</a:t>
            </a:r>
          </a:p>
          <a:p>
            <a:r>
              <a:t>Straightline didn’t do better than a randomiser!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580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Shape 90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01" name="Shape 9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 counting with straight-line edges (usual): 1 crossing</a:t>
            </a:r>
          </a:p>
          <a:p>
            <a:r>
              <a:t>Orthogonal diagram: edges become orthogonal hyperedges</a:t>
            </a:r>
          </a:p>
          <a:p>
            <a:r>
              <a:t>With orthogonal edges: 2 crossings in final diagram</a:t>
            </a:r>
          </a:p>
          <a:p>
            <a:r>
              <a:t>Underestimated crossings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63" name="Shape 9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Straightline: 2 crossings, Orthogonal: 1 crossing (overestimated)</a:t>
            </a:r>
          </a:p>
          <a:p>
            <a:r>
              <a:t>But: number of crossings depend on Node Placement and concrete Edge Routing</a:t>
            </a:r>
          </a:p>
          <a:p>
            <a:r>
              <a:t>Not known at time of cross counting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Shape 97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4" name="Shape 9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Tried to quantify difference</a:t>
            </a:r>
          </a:p>
          <a:p>
            <a:r>
              <a:t>Straight-line usually overestimates</a:t>
            </a:r>
          </a:p>
          <a:p>
            <a:r>
              <a:t>Developed two cross counting algorithms based on the idea of predicting a minimum number of crossings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Shape 9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85" name="Shape 9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Ich werde die neuen Verfahren anhand eines Beispiels erläutern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99" name="Shape 99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Für das Straight-Line Verfahren müssen die Hyperkanten in Mengen von normalen Kanten umgewandelt werden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Shape 101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11" name="Shape 10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Man kan experimentell beobachten, dass das Straight-Line Verfahren die Tendenz hat, die Kreuzungszahl zu überschätzen; ich schlage als Alternative vor, für jedes Paar von Hyperkanten höchstens eine Kreuzung zu zählen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Shape 10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34" name="Shape 10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 die Lower Bound Methode auch nur eine Schätzung darstellt, habe ich mit meinen Kollegen an einer Approximation gearbeitet, um eine bessere Laufzeit zu erhalten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10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1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2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3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4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eltext"/>
          <p:cNvSpPr txBox="1">
            <a:spLocks noGrp="1"/>
          </p:cNvSpPr>
          <p:nvPr>
            <p:ph type="title"/>
          </p:nvPr>
        </p:nvSpPr>
        <p:spPr>
          <a:xfrm>
            <a:off x="952500" y="-29840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2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800839"/>
            <a:ext cx="11099800" cy="7089161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  <p:sp>
        <p:nvSpPr>
          <p:cNvPr id="12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1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32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Bild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9" name="Bild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0" name="Bild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–Christian Bauer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–Christian Bauer</a:t>
            </a:r>
          </a:p>
        </p:txBody>
      </p:sp>
      <p:sp>
        <p:nvSpPr>
          <p:cNvPr id="159" name="„Zitat hier eingeben.“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„Zitat hier eingeben.“ </a:t>
            </a:r>
          </a:p>
        </p:txBody>
      </p:sp>
      <p:sp>
        <p:nvSpPr>
          <p:cNvPr id="16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83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680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8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9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el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2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00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201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1pPr>
            <a:lvl2pPr marL="6858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2pPr>
            <a:lvl3pPr marL="10287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3pPr>
            <a:lvl4pPr marL="13716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4pPr>
            <a:lvl5pPr marL="17145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2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eltext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474503" y="9220764"/>
            <a:ext cx="530297" cy="498349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27" name="Petra Mutzel: Automatisches Zeichnen von Graphen, WS07/08"/>
          <p:cNvSpPr txBox="1"/>
          <p:nvPr/>
        </p:nvSpPr>
        <p:spPr>
          <a:xfrm>
            <a:off x="806026" y="9220764"/>
            <a:ext cx="1062510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Petra Mutzel: Automatisches Zeichnen von Graphen, WS07/08</a:t>
            </a:r>
          </a:p>
        </p:txBody>
      </p:sp>
      <p:pic>
        <p:nvPicPr>
          <p:cNvPr id="228" name="logo20" descr="logo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28" y="9159804"/>
            <a:ext cx="690881" cy="645725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Linie"/>
          <p:cNvSpPr/>
          <p:nvPr/>
        </p:nvSpPr>
        <p:spPr>
          <a:xfrm>
            <a:off x="-1" y="9166126"/>
            <a:ext cx="13004802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280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79500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Titeltext</a:t>
            </a:r>
          </a:p>
        </p:txBody>
      </p:sp>
      <p:sp>
        <p:nvSpPr>
          <p:cNvPr id="24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280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bg>
      <p:bgPr>
        <a:gradFill flip="none" rotWithShape="1">
          <a:gsLst>
            <a:gs pos="0">
              <a:srgbClr val="FFFFFF"/>
            </a:gs>
            <a:gs pos="100000">
              <a:srgbClr val="F7FAF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5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r>
              <a:t>Titeltext</a:t>
            </a:r>
          </a:p>
        </p:txBody>
      </p:sp>
      <p:sp>
        <p:nvSpPr>
          <p:cNvPr id="26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280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gradFill flip="none" rotWithShape="1">
          <a:gsLst>
            <a:gs pos="0">
              <a:srgbClr val="FFFFFF"/>
            </a:gs>
            <a:gs pos="100000">
              <a:srgbClr val="F7FAF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17.05.18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01098" y="9251950"/>
            <a:ext cx="589905" cy="379591"/>
          </a:xfrm>
        </p:spPr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2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58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59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0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1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2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71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2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3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4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5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84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5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6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7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8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9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97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98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99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00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01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952500" y="-25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4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vh@informatik.uni-kiel.de?subject=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9.png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Inf-GraphDraw:…"/>
          <p:cNvSpPr txBox="1">
            <a:spLocks noGrp="1"/>
          </p:cNvSpPr>
          <p:nvPr>
            <p:ph type="ctrTitle"/>
          </p:nvPr>
        </p:nvSpPr>
        <p:spPr>
          <a:xfrm>
            <a:off x="234856" y="1638300"/>
            <a:ext cx="12535088" cy="4172177"/>
          </a:xfrm>
          <a:prstGeom prst="rect">
            <a:avLst/>
          </a:prstGeom>
        </p:spPr>
        <p:txBody>
          <a:bodyPr/>
          <a:lstStyle/>
          <a:p>
            <a:pPr defTabSz="519937">
              <a:defRPr sz="5340"/>
            </a:pPr>
            <a:r>
              <a:t>Inf-GraphDraw:</a:t>
            </a:r>
          </a:p>
          <a:p>
            <a:pPr defTabSz="519937">
              <a:defRPr sz="5340"/>
            </a:pPr>
            <a:r>
              <a:t>Automatic Graph Drawing</a:t>
            </a:r>
          </a:p>
          <a:p>
            <a:pPr defTabSz="519937">
              <a:defRPr sz="5340"/>
            </a:pPr>
            <a:r>
              <a:t>Lecture 6</a:t>
            </a:r>
          </a:p>
          <a:p>
            <a:pPr defTabSz="519937">
              <a:defRPr sz="5340"/>
            </a:pPr>
            <a:endParaRPr/>
          </a:p>
          <a:p>
            <a:pPr defTabSz="519937">
              <a:defRPr sz="5340" b="1">
                <a:latin typeface="Helvetica"/>
                <a:ea typeface="Helvetica"/>
                <a:cs typeface="Helvetica"/>
                <a:sym typeface="Helvetica"/>
              </a:defRPr>
            </a:pPr>
            <a:r>
              <a:t>Ports and Hyperedges</a:t>
            </a:r>
          </a:p>
        </p:txBody>
      </p:sp>
      <p:sp>
        <p:nvSpPr>
          <p:cNvPr id="277" name="Miro Spönemann miro.spoenemann@typefox.io…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6569612"/>
            <a:ext cx="10464800" cy="2682338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390213">
              <a:defRPr sz="3040"/>
            </a:pPr>
            <a:r>
              <a:rPr lang="de-DE" dirty="0"/>
              <a:t>Reinhard von Hanxleden</a:t>
            </a:r>
            <a:br>
              <a:rPr lang="de-DE" dirty="0"/>
            </a:br>
            <a:r>
              <a:rPr lang="de-DE" u="sng" dirty="0">
                <a:hlinkClick r:id="rId2"/>
              </a:rPr>
              <a:t>rvh@informatik.uni-kiel.de</a:t>
            </a:r>
          </a:p>
          <a:p>
            <a:pPr defTabSz="390213">
              <a:defRPr sz="3040"/>
            </a:pPr>
            <a:endParaRPr lang="de-DE" u="sng" dirty="0">
              <a:hlinkClick r:id="rId2"/>
            </a:endParaRPr>
          </a:p>
          <a:p>
            <a:pPr defTabSz="390213">
              <a:defRPr sz="3040"/>
            </a:pPr>
            <a:r>
              <a:rPr lang="de-DE" dirty="0"/>
              <a:t>This </a:t>
            </a:r>
            <a:r>
              <a:rPr lang="de-DE" dirty="0" err="1"/>
              <a:t>lecture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material </a:t>
            </a:r>
            <a:r>
              <a:rPr lang="de-DE" dirty="0" err="1"/>
              <a:t>kindly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br>
              <a:rPr lang="de-DE" dirty="0"/>
            </a:br>
            <a:r>
              <a:rPr dirty="0"/>
              <a:t>Miro </a:t>
            </a:r>
            <a:r>
              <a:rPr dirty="0" err="1"/>
              <a:t>Spönemann</a:t>
            </a:r>
            <a:endParaRPr dirty="0"/>
          </a:p>
        </p:txBody>
      </p:sp>
      <p:sp>
        <p:nvSpPr>
          <p:cNvPr id="278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352" name="Consider positions of ports"/>
          <p:cNvSpPr txBox="1"/>
          <p:nvPr/>
        </p:nvSpPr>
        <p:spPr>
          <a:xfrm>
            <a:off x="3697249" y="5045642"/>
            <a:ext cx="561030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Consider </a:t>
            </a:r>
            <a:r>
              <a:rPr>
                <a:solidFill>
                  <a:schemeClr val="accent5"/>
                </a:solidFill>
              </a:rPr>
              <a:t>positions</a:t>
            </a:r>
            <a:r>
              <a:t> of ports</a:t>
            </a:r>
          </a:p>
        </p:txBody>
      </p:sp>
      <p:sp>
        <p:nvSpPr>
          <p:cNvPr id="353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356" name="Verbindungslinie"/>
          <p:cNvSpPr/>
          <p:nvPr/>
        </p:nvSpPr>
        <p:spPr>
          <a:xfrm>
            <a:off x="9461252" y="6324140"/>
            <a:ext cx="1901532" cy="571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355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rcRect l="2097" t="63114" r="89806" b="13117"/>
          <a:stretch>
            <a:fillRect/>
          </a:stretch>
        </p:blipFill>
        <p:spPr>
          <a:xfrm>
            <a:off x="10523182" y="6128028"/>
            <a:ext cx="1825720" cy="13722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359" name="Consider positions and sides of ports"/>
          <p:cNvSpPr txBox="1"/>
          <p:nvPr/>
        </p:nvSpPr>
        <p:spPr>
          <a:xfrm>
            <a:off x="2206199" y="6592468"/>
            <a:ext cx="77445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Consider </a:t>
            </a:r>
            <a:r>
              <a:rPr>
                <a:solidFill>
                  <a:schemeClr val="accent5"/>
                </a:solidFill>
              </a:rPr>
              <a:t>positions</a:t>
            </a:r>
            <a:r>
              <a:t> and </a:t>
            </a:r>
            <a:r>
              <a:rPr>
                <a:solidFill>
                  <a:schemeClr val="accent5"/>
                </a:solidFill>
              </a:rPr>
              <a:t>sides</a:t>
            </a:r>
            <a:r>
              <a:t> of ports</a:t>
            </a:r>
          </a:p>
        </p:txBody>
      </p:sp>
      <p:sp>
        <p:nvSpPr>
          <p:cNvPr id="363" name="Verbindungslinie"/>
          <p:cNvSpPr/>
          <p:nvPr/>
        </p:nvSpPr>
        <p:spPr>
          <a:xfrm>
            <a:off x="9484269" y="6879069"/>
            <a:ext cx="1877722" cy="1088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361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rcRect l="2097" t="63114" r="89806" b="13117"/>
          <a:stretch>
            <a:fillRect/>
          </a:stretch>
        </p:blipFill>
        <p:spPr>
          <a:xfrm>
            <a:off x="10523182" y="6128028"/>
            <a:ext cx="1825720" cy="1372253"/>
          </a:xfrm>
          <a:prstGeom prst="rect">
            <a:avLst/>
          </a:prstGeom>
          <a:ln w="12700">
            <a:miter lim="400000"/>
          </a:ln>
        </p:spPr>
      </p:pic>
      <p:sp>
        <p:nvSpPr>
          <p:cNvPr id="362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Edge Routing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Crossing Min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Crossing Minimization</a:t>
            </a:r>
          </a:p>
        </p:txBody>
      </p:sp>
      <p:sp>
        <p:nvSpPr>
          <p:cNvPr id="3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375" name="port ranks"/>
          <p:cNvSpPr txBox="1"/>
          <p:nvPr/>
        </p:nvSpPr>
        <p:spPr>
          <a:xfrm>
            <a:off x="10511309" y="3818257"/>
            <a:ext cx="183604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53585F"/>
                </a:solidFill>
              </a:defRPr>
            </a:lvl1pPr>
          </a:lstStyle>
          <a:p>
            <a:r>
              <a:t>port ranks</a:t>
            </a:r>
          </a:p>
        </p:txBody>
      </p:sp>
      <p:sp>
        <p:nvSpPr>
          <p:cNvPr id="376" name="barycenter…"/>
          <p:cNvSpPr txBox="1"/>
          <p:nvPr/>
        </p:nvSpPr>
        <p:spPr>
          <a:xfrm>
            <a:off x="10394723" y="6754262"/>
            <a:ext cx="2069212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000">
                <a:solidFill>
                  <a:srgbClr val="53585F"/>
                </a:solidFill>
              </a:defRPr>
            </a:pPr>
            <a:r>
              <a:t>barycenter</a:t>
            </a:r>
          </a:p>
          <a:p>
            <a:pPr>
              <a:defRPr sz="3000">
                <a:solidFill>
                  <a:srgbClr val="53585F"/>
                </a:solidFill>
              </a:defRPr>
            </a:pPr>
            <a:r>
              <a:t>values</a:t>
            </a:r>
          </a:p>
        </p:txBody>
      </p:sp>
      <p:sp>
        <p:nvSpPr>
          <p:cNvPr id="377" name="Spönemann, Fuhrmann, von Hanxleden, Mutzel…"/>
          <p:cNvSpPr/>
          <p:nvPr/>
        </p:nvSpPr>
        <p:spPr>
          <a:xfrm>
            <a:off x="4185696" y="7873038"/>
            <a:ext cx="8345792" cy="1270940"/>
          </a:xfrm>
          <a:prstGeom prst="roundRect">
            <a:avLst>
              <a:gd name="adj" fmla="val 23958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303339"/>
                </a:solidFill>
              </a:defRPr>
            </a:pPr>
            <a:r>
              <a:rPr dirty="0" err="1"/>
              <a:t>Spönemann</a:t>
            </a:r>
            <a:r>
              <a:rPr dirty="0"/>
              <a:t>, Fuhrmann, von Hanxleden, Mutzel</a:t>
            </a:r>
          </a:p>
          <a:p>
            <a:pPr>
              <a:defRPr sz="2200" i="1">
                <a:solidFill>
                  <a:srgbClr val="30333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Port constraints in hierarchical layout of data flow diagrams</a:t>
            </a:r>
          </a:p>
          <a:p>
            <a:pPr>
              <a:defRPr sz="2200">
                <a:solidFill>
                  <a:srgbClr val="303339"/>
                </a:solidFill>
              </a:defRPr>
            </a:pPr>
            <a:r>
              <a:rPr dirty="0"/>
              <a:t>GD 2009</a:t>
            </a:r>
          </a:p>
        </p:txBody>
      </p:sp>
      <p:grpSp>
        <p:nvGrpSpPr>
          <p:cNvPr id="383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378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379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380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381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382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id="{54B3601D-2CBE-014E-8F52-A6340DF00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5400" y="2559050"/>
            <a:ext cx="78740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6389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Port Ran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Port Ranking</a:t>
            </a:r>
          </a:p>
        </p:txBody>
      </p:sp>
      <p:sp>
        <p:nvSpPr>
          <p:cNvPr id="3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388" name="0   1                      2                   3   4   5              6   7    8                9  10"/>
          <p:cNvSpPr txBox="1"/>
          <p:nvPr/>
        </p:nvSpPr>
        <p:spPr>
          <a:xfrm>
            <a:off x="2043838" y="3904673"/>
            <a:ext cx="888770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>
                <a:solidFill>
                  <a:schemeClr val="accent2">
                    <a:hueOff val="-554920"/>
                    <a:satOff val="-21482"/>
                    <a:lumOff val="-6228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0   1                      2                   3   4   5              6   7    8                9  10</a:t>
            </a:r>
          </a:p>
        </p:txBody>
      </p:sp>
      <p:sp>
        <p:nvSpPr>
          <p:cNvPr id="389" name="Layer-total ranking"/>
          <p:cNvSpPr txBox="1"/>
          <p:nvPr/>
        </p:nvSpPr>
        <p:spPr>
          <a:xfrm>
            <a:off x="738490" y="4277846"/>
            <a:ext cx="4103053" cy="647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Layer-total</a:t>
            </a:r>
            <a:r>
              <a:t> ranking</a:t>
            </a:r>
          </a:p>
        </p:txBody>
      </p:sp>
      <p:grpSp>
        <p:nvGrpSpPr>
          <p:cNvPr id="403" name="Gruppieren"/>
          <p:cNvGrpSpPr/>
          <p:nvPr/>
        </p:nvGrpSpPr>
        <p:grpSpPr>
          <a:xfrm>
            <a:off x="739241" y="3788290"/>
            <a:ext cx="10252350" cy="3476268"/>
            <a:chOff x="0" y="0"/>
            <a:chExt cx="10252349" cy="3476267"/>
          </a:xfrm>
        </p:grpSpPr>
        <p:sp>
          <p:nvSpPr>
            <p:cNvPr id="390" name="Linie"/>
            <p:cNvSpPr/>
            <p:nvPr/>
          </p:nvSpPr>
          <p:spPr>
            <a:xfrm flipV="1">
              <a:off x="1537168" y="0"/>
              <a:ext cx="1" cy="2311025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1" name="Linie"/>
            <p:cNvSpPr/>
            <p:nvPr/>
          </p:nvSpPr>
          <p:spPr>
            <a:xfrm flipV="1">
              <a:off x="1950618" y="0"/>
              <a:ext cx="1" cy="2567826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2" name="0.33                           1              2.25                   3.25                      4.33…"/>
            <p:cNvSpPr txBox="1"/>
            <p:nvPr/>
          </p:nvSpPr>
          <p:spPr>
            <a:xfrm>
              <a:off x="899158" y="1883887"/>
              <a:ext cx="9353192" cy="1092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tabLst>
                  <a:tab pos="8750300" algn="l"/>
                </a:tabLst>
                <a:defRPr sz="22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0.33                           1              2.25                   3.25                      4.33</a:t>
              </a:r>
            </a:p>
            <a:p>
              <a:pPr algn="l">
                <a:tabLst>
                  <a:tab pos="8750300" algn="l"/>
                </a:tabLst>
                <a:defRPr sz="22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     0.66                                             2.5                     3.5                       4.66</a:t>
              </a:r>
            </a:p>
            <a:p>
              <a:pPr algn="l">
                <a:tabLst>
                  <a:tab pos="8750300" algn="l"/>
                </a:tabLst>
                <a:defRPr sz="2200">
                  <a:solidFill>
                    <a:schemeClr val="accent2">
                      <a:hueOff val="-554920"/>
                      <a:satOff val="-21482"/>
                      <a:lumOff val="-6228"/>
                    </a:schemeClr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                                                            2.75                    3.75</a:t>
              </a:r>
            </a:p>
          </p:txBody>
        </p:sp>
        <p:sp>
          <p:nvSpPr>
            <p:cNvPr id="393" name="Node-relative ranking"/>
            <p:cNvSpPr txBox="1"/>
            <p:nvPr/>
          </p:nvSpPr>
          <p:spPr>
            <a:xfrm>
              <a:off x="0" y="2828560"/>
              <a:ext cx="4662274" cy="6477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rPr b="1">
                  <a:solidFill>
                    <a:schemeClr val="accent1"/>
                  </a:solidFill>
                  <a:latin typeface="Helvetica"/>
                  <a:ea typeface="Helvetica"/>
                  <a:cs typeface="Helvetica"/>
                  <a:sym typeface="Helvetica"/>
                </a:rPr>
                <a:t>Node-relative</a:t>
              </a:r>
              <a:r>
                <a:t> ranking</a:t>
              </a:r>
            </a:p>
          </p:txBody>
        </p:sp>
        <p:sp>
          <p:nvSpPr>
            <p:cNvPr id="394" name="Linie"/>
            <p:cNvSpPr/>
            <p:nvPr/>
          </p:nvSpPr>
          <p:spPr>
            <a:xfrm flipV="1">
              <a:off x="3795351" y="0"/>
              <a:ext cx="1" cy="2311025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5" name="Linie"/>
            <p:cNvSpPr/>
            <p:nvPr/>
          </p:nvSpPr>
          <p:spPr>
            <a:xfrm flipV="1">
              <a:off x="5423346" y="0"/>
              <a:ext cx="1" cy="2311025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6" name="Linie"/>
            <p:cNvSpPr/>
            <p:nvPr/>
          </p:nvSpPr>
          <p:spPr>
            <a:xfrm flipV="1">
              <a:off x="6249282" y="0"/>
              <a:ext cx="1" cy="2808931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7" name="Linie"/>
            <p:cNvSpPr/>
            <p:nvPr/>
          </p:nvSpPr>
          <p:spPr>
            <a:xfrm flipV="1">
              <a:off x="7464790" y="0"/>
              <a:ext cx="1" cy="2311025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8" name="Linie"/>
            <p:cNvSpPr/>
            <p:nvPr/>
          </p:nvSpPr>
          <p:spPr>
            <a:xfrm flipV="1">
              <a:off x="9723935" y="0"/>
              <a:ext cx="1" cy="2311025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99" name="Linie"/>
            <p:cNvSpPr/>
            <p:nvPr/>
          </p:nvSpPr>
          <p:spPr>
            <a:xfrm flipV="1">
              <a:off x="5835786" y="0"/>
              <a:ext cx="1" cy="2567826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400" name="Linie"/>
            <p:cNvSpPr/>
            <p:nvPr/>
          </p:nvSpPr>
          <p:spPr>
            <a:xfrm flipV="1">
              <a:off x="7872029" y="0"/>
              <a:ext cx="1" cy="2567826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401" name="Linie"/>
            <p:cNvSpPr/>
            <p:nvPr/>
          </p:nvSpPr>
          <p:spPr>
            <a:xfrm flipV="1">
              <a:off x="10134451" y="0"/>
              <a:ext cx="1" cy="2567826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402" name="Linie"/>
            <p:cNvSpPr/>
            <p:nvPr/>
          </p:nvSpPr>
          <p:spPr>
            <a:xfrm flipV="1">
              <a:off x="8282545" y="0"/>
              <a:ext cx="1" cy="2808931"/>
            </a:xfrm>
            <a:prstGeom prst="line">
              <a:avLst/>
            </a:prstGeom>
            <a:noFill/>
            <a:ln w="38100" cap="rnd">
              <a:solidFill>
                <a:srgbClr val="A6AAA9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404" name="Both perform (more or less) equally"/>
          <p:cNvSpPr txBox="1"/>
          <p:nvPr/>
        </p:nvSpPr>
        <p:spPr>
          <a:xfrm>
            <a:off x="2906226" y="7807014"/>
            <a:ext cx="73376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Both perform (more or less) equally</a:t>
            </a:r>
          </a:p>
        </p:txBody>
      </p:sp>
      <p:grpSp>
        <p:nvGrpSpPr>
          <p:cNvPr id="410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405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06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07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08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09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3457B630-39C2-D445-8610-301A07831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378" y="2506773"/>
            <a:ext cx="9639300" cy="1473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" grpId="1" animBg="1" advAuto="0"/>
      <p:bldP spid="404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Node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Placement</a:t>
            </a:r>
          </a:p>
        </p:txBody>
      </p:sp>
      <p:sp>
        <p:nvSpPr>
          <p:cNvPr id="4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414" name="Linie"/>
          <p:cNvSpPr/>
          <p:nvPr/>
        </p:nvSpPr>
        <p:spPr>
          <a:xfrm>
            <a:off x="3148007" y="3473406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15" name="Linie"/>
          <p:cNvSpPr/>
          <p:nvPr/>
        </p:nvSpPr>
        <p:spPr>
          <a:xfrm>
            <a:off x="3148007" y="5378406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16" name="Rechteck"/>
          <p:cNvSpPr/>
          <p:nvPr/>
        </p:nvSpPr>
        <p:spPr>
          <a:xfrm>
            <a:off x="6965635" y="3039403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7" name="1"/>
          <p:cNvSpPr txBox="1"/>
          <p:nvPr/>
        </p:nvSpPr>
        <p:spPr>
          <a:xfrm>
            <a:off x="7205449" y="3171292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418" name="Rechteck"/>
          <p:cNvSpPr/>
          <p:nvPr/>
        </p:nvSpPr>
        <p:spPr>
          <a:xfrm>
            <a:off x="5190963" y="2997376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9" name="2"/>
          <p:cNvSpPr txBox="1"/>
          <p:nvPr/>
        </p:nvSpPr>
        <p:spPr>
          <a:xfrm>
            <a:off x="5430777" y="312926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420" name="Rechteck"/>
          <p:cNvSpPr/>
          <p:nvPr/>
        </p:nvSpPr>
        <p:spPr>
          <a:xfrm>
            <a:off x="6965635" y="493412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1" name="3"/>
          <p:cNvSpPr txBox="1"/>
          <p:nvPr/>
        </p:nvSpPr>
        <p:spPr>
          <a:xfrm>
            <a:off x="7205449" y="506601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422" name="Rechteck"/>
          <p:cNvSpPr/>
          <p:nvPr/>
        </p:nvSpPr>
        <p:spPr>
          <a:xfrm>
            <a:off x="5190963" y="4938967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3" name="4"/>
          <p:cNvSpPr txBox="1"/>
          <p:nvPr/>
        </p:nvSpPr>
        <p:spPr>
          <a:xfrm>
            <a:off x="5430777" y="507085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424" name="Rechteck"/>
          <p:cNvSpPr/>
          <p:nvPr/>
        </p:nvSpPr>
        <p:spPr>
          <a:xfrm>
            <a:off x="5742063" y="390885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5" name="Rechteck"/>
          <p:cNvSpPr/>
          <p:nvPr/>
        </p:nvSpPr>
        <p:spPr>
          <a:xfrm>
            <a:off x="5538863" y="485006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6" name="Rechteck"/>
          <p:cNvSpPr/>
          <p:nvPr/>
        </p:nvSpPr>
        <p:spPr>
          <a:xfrm>
            <a:off x="7307049" y="395088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7" name="Rechteck"/>
          <p:cNvSpPr/>
          <p:nvPr/>
        </p:nvSpPr>
        <p:spPr>
          <a:xfrm>
            <a:off x="7129249" y="484522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8" name="Rechteck"/>
          <p:cNvSpPr/>
          <p:nvPr/>
        </p:nvSpPr>
        <p:spPr>
          <a:xfrm>
            <a:off x="7497822" y="484522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429" name="Verbindungslinie"/>
          <p:cNvCxnSpPr>
            <a:stCxn id="426" idx="0"/>
            <a:endCxn id="428" idx="0"/>
          </p:cNvCxnSpPr>
          <p:nvPr/>
        </p:nvCxnSpPr>
        <p:spPr>
          <a:xfrm>
            <a:off x="7383249" y="3995330"/>
            <a:ext cx="190774" cy="89434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0" name="Verbindungslinie"/>
          <p:cNvCxnSpPr>
            <a:stCxn id="424" idx="0"/>
            <a:endCxn id="427" idx="0"/>
          </p:cNvCxnSpPr>
          <p:nvPr/>
        </p:nvCxnSpPr>
        <p:spPr>
          <a:xfrm>
            <a:off x="5818263" y="3953302"/>
            <a:ext cx="1387187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1" name="Verbindungslinie"/>
          <p:cNvCxnSpPr>
            <a:stCxn id="425" idx="0"/>
            <a:endCxn id="424" idx="0"/>
          </p:cNvCxnSpPr>
          <p:nvPr/>
        </p:nvCxnSpPr>
        <p:spPr>
          <a:xfrm flipV="1">
            <a:off x="5615063" y="3953302"/>
            <a:ext cx="203201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sp>
        <p:nvSpPr>
          <p:cNvPr id="432" name="Rechteck"/>
          <p:cNvSpPr/>
          <p:nvPr/>
        </p:nvSpPr>
        <p:spPr>
          <a:xfrm>
            <a:off x="5356498" y="39064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3" name="Not considering port positions"/>
          <p:cNvSpPr txBox="1"/>
          <p:nvPr/>
        </p:nvSpPr>
        <p:spPr>
          <a:xfrm>
            <a:off x="3366922" y="6717032"/>
            <a:ext cx="627095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Not considering port positions</a:t>
            </a:r>
          </a:p>
        </p:txBody>
      </p:sp>
      <p:grpSp>
        <p:nvGrpSpPr>
          <p:cNvPr id="439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434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35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36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37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38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Node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Placement</a:t>
            </a:r>
          </a:p>
        </p:txBody>
      </p:sp>
      <p:sp>
        <p:nvSpPr>
          <p:cNvPr id="44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443" name="Linie"/>
          <p:cNvSpPr/>
          <p:nvPr/>
        </p:nvSpPr>
        <p:spPr>
          <a:xfrm>
            <a:off x="3148007" y="3473406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44" name="Linie"/>
          <p:cNvSpPr/>
          <p:nvPr/>
        </p:nvSpPr>
        <p:spPr>
          <a:xfrm>
            <a:off x="3148007" y="5378406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45" name="Rechteck"/>
          <p:cNvSpPr/>
          <p:nvPr/>
        </p:nvSpPr>
        <p:spPr>
          <a:xfrm>
            <a:off x="7149921" y="3038223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6" name="1"/>
          <p:cNvSpPr txBox="1"/>
          <p:nvPr/>
        </p:nvSpPr>
        <p:spPr>
          <a:xfrm>
            <a:off x="7389735" y="3170111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447" name="Rechteck"/>
          <p:cNvSpPr/>
          <p:nvPr/>
        </p:nvSpPr>
        <p:spPr>
          <a:xfrm>
            <a:off x="4996178" y="2993773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8" name="2"/>
          <p:cNvSpPr txBox="1"/>
          <p:nvPr/>
        </p:nvSpPr>
        <p:spPr>
          <a:xfrm>
            <a:off x="5235992" y="3125661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449" name="Rechteck"/>
          <p:cNvSpPr/>
          <p:nvPr/>
        </p:nvSpPr>
        <p:spPr>
          <a:xfrm>
            <a:off x="6965635" y="493412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0" name="3"/>
          <p:cNvSpPr txBox="1"/>
          <p:nvPr/>
        </p:nvSpPr>
        <p:spPr>
          <a:xfrm>
            <a:off x="7205449" y="506601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451" name="Rechteck"/>
          <p:cNvSpPr/>
          <p:nvPr/>
        </p:nvSpPr>
        <p:spPr>
          <a:xfrm>
            <a:off x="5190963" y="4938967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2" name="4"/>
          <p:cNvSpPr txBox="1"/>
          <p:nvPr/>
        </p:nvSpPr>
        <p:spPr>
          <a:xfrm>
            <a:off x="5430777" y="507085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453" name="Rechteck"/>
          <p:cNvSpPr/>
          <p:nvPr/>
        </p:nvSpPr>
        <p:spPr>
          <a:xfrm>
            <a:off x="5547278" y="3905250"/>
            <a:ext cx="152401" cy="88900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4" name="Rechteck"/>
          <p:cNvSpPr/>
          <p:nvPr/>
        </p:nvSpPr>
        <p:spPr>
          <a:xfrm>
            <a:off x="5538863" y="485006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5" name="Rechteck"/>
          <p:cNvSpPr/>
          <p:nvPr/>
        </p:nvSpPr>
        <p:spPr>
          <a:xfrm>
            <a:off x="7491335" y="3949700"/>
            <a:ext cx="152401" cy="88900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6" name="Rechteck"/>
          <p:cNvSpPr/>
          <p:nvPr/>
        </p:nvSpPr>
        <p:spPr>
          <a:xfrm>
            <a:off x="7129249" y="484522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7" name="Rechteck"/>
          <p:cNvSpPr/>
          <p:nvPr/>
        </p:nvSpPr>
        <p:spPr>
          <a:xfrm>
            <a:off x="7497822" y="484522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458" name="Verbindungslinie"/>
          <p:cNvCxnSpPr>
            <a:stCxn id="455" idx="0"/>
            <a:endCxn id="457" idx="0"/>
          </p:cNvCxnSpPr>
          <p:nvPr/>
        </p:nvCxnSpPr>
        <p:spPr>
          <a:xfrm>
            <a:off x="7567535" y="3994150"/>
            <a:ext cx="6488" cy="89552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59" name="Verbindungslinie"/>
          <p:cNvCxnSpPr>
            <a:stCxn id="453" idx="0"/>
            <a:endCxn id="456" idx="0"/>
          </p:cNvCxnSpPr>
          <p:nvPr/>
        </p:nvCxnSpPr>
        <p:spPr>
          <a:xfrm>
            <a:off x="5623478" y="3949700"/>
            <a:ext cx="1581972" cy="93997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60" name="Verbindungslinie"/>
          <p:cNvCxnSpPr>
            <a:stCxn id="454" idx="0"/>
            <a:endCxn id="453" idx="0"/>
          </p:cNvCxnSpPr>
          <p:nvPr/>
        </p:nvCxnSpPr>
        <p:spPr>
          <a:xfrm flipV="1">
            <a:off x="5615063" y="3949700"/>
            <a:ext cx="8416" cy="944818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sp>
        <p:nvSpPr>
          <p:cNvPr id="461" name="Rechteck"/>
          <p:cNvSpPr/>
          <p:nvPr/>
        </p:nvSpPr>
        <p:spPr>
          <a:xfrm>
            <a:off x="5161713" y="390282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62" name="Considering port positions"/>
          <p:cNvSpPr txBox="1"/>
          <p:nvPr/>
        </p:nvSpPr>
        <p:spPr>
          <a:xfrm>
            <a:off x="3748227" y="6717032"/>
            <a:ext cx="55083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Considering port positions</a:t>
            </a:r>
          </a:p>
        </p:txBody>
      </p:sp>
      <p:grpSp>
        <p:nvGrpSpPr>
          <p:cNvPr id="468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463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64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65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66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67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FD3DD35-6AF6-BE41-A549-6D20AA868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0500" y="4261746"/>
            <a:ext cx="5511800" cy="28448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11426837-A76A-2244-93B1-061CB605B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951" y="5385821"/>
            <a:ext cx="4216400" cy="1714500"/>
          </a:xfrm>
          <a:prstGeom prst="rect">
            <a:avLst/>
          </a:prstGeom>
        </p:spPr>
      </p:pic>
      <p:sp>
        <p:nvSpPr>
          <p:cNvPr id="470" name="Edge R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Edge Routing</a:t>
            </a:r>
          </a:p>
        </p:txBody>
      </p:sp>
      <p:sp>
        <p:nvSpPr>
          <p:cNvPr id="4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473" name="Inverted Ports"/>
          <p:cNvSpPr txBox="1"/>
          <p:nvPr/>
        </p:nvSpPr>
        <p:spPr>
          <a:xfrm>
            <a:off x="4908115" y="2288781"/>
            <a:ext cx="318857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Inverted Ports</a:t>
            </a:r>
          </a:p>
        </p:txBody>
      </p:sp>
      <p:grpSp>
        <p:nvGrpSpPr>
          <p:cNvPr id="477" name="Gruppieren"/>
          <p:cNvGrpSpPr/>
          <p:nvPr/>
        </p:nvGrpSpPr>
        <p:grpSpPr>
          <a:xfrm>
            <a:off x="9826644" y="2967159"/>
            <a:ext cx="2095806" cy="1208306"/>
            <a:chOff x="-1008214" y="568608"/>
            <a:chExt cx="2095804" cy="1208304"/>
          </a:xfrm>
        </p:grpSpPr>
        <p:sp>
          <p:nvSpPr>
            <p:cNvPr id="475" name="Dummy nodes"/>
            <p:cNvSpPr txBox="1"/>
            <p:nvPr/>
          </p:nvSpPr>
          <p:spPr>
            <a:xfrm>
              <a:off x="-1008215" y="568608"/>
              <a:ext cx="2095806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/>
              </a:lvl1pPr>
            </a:lstStyle>
            <a:p>
              <a:r>
                <a:t>Dummy nodes</a:t>
              </a:r>
            </a:p>
          </p:txBody>
        </p:sp>
        <p:sp>
          <p:nvSpPr>
            <p:cNvPr id="476" name="Linie"/>
            <p:cNvSpPr/>
            <p:nvPr/>
          </p:nvSpPr>
          <p:spPr>
            <a:xfrm flipH="1">
              <a:off x="-183434" y="1065390"/>
              <a:ext cx="1" cy="711523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87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478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79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0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1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2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3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4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5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86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" grpId="2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Edge R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Edge Routing</a:t>
            </a:r>
          </a:p>
        </p:txBody>
      </p:sp>
      <p:sp>
        <p:nvSpPr>
          <p:cNvPr id="49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491" name="Side Ports"/>
          <p:cNvSpPr txBox="1"/>
          <p:nvPr/>
        </p:nvSpPr>
        <p:spPr>
          <a:xfrm>
            <a:off x="5314639" y="2236862"/>
            <a:ext cx="237552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Side Ports</a:t>
            </a:r>
          </a:p>
        </p:txBody>
      </p:sp>
      <p:sp>
        <p:nvSpPr>
          <p:cNvPr id="495" name="Schulze, Spönemann, von Hanxleden…"/>
          <p:cNvSpPr/>
          <p:nvPr/>
        </p:nvSpPr>
        <p:spPr>
          <a:xfrm>
            <a:off x="6095507" y="7873038"/>
            <a:ext cx="6435981" cy="1270940"/>
          </a:xfrm>
          <a:prstGeom prst="roundRect">
            <a:avLst>
              <a:gd name="adj" fmla="val 23958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303339"/>
                </a:solidFill>
              </a:defRPr>
            </a:pPr>
            <a:r>
              <a:rPr dirty="0"/>
              <a:t>Schulze, </a:t>
            </a:r>
            <a:r>
              <a:rPr dirty="0" err="1"/>
              <a:t>Spönemann</a:t>
            </a:r>
            <a:r>
              <a:rPr dirty="0"/>
              <a:t>, von Hanxleden</a:t>
            </a:r>
          </a:p>
          <a:p>
            <a:pPr>
              <a:defRPr sz="2200" i="1">
                <a:solidFill>
                  <a:srgbClr val="30333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Drawing layered graphs with port constraints</a:t>
            </a:r>
          </a:p>
          <a:p>
            <a:pPr>
              <a:defRPr sz="2200">
                <a:solidFill>
                  <a:srgbClr val="303339"/>
                </a:solidFill>
              </a:defRPr>
            </a:pPr>
            <a:r>
              <a:rPr dirty="0"/>
              <a:t>JVLC 25(2), 2014</a:t>
            </a:r>
          </a:p>
        </p:txBody>
      </p:sp>
      <p:grpSp>
        <p:nvGrpSpPr>
          <p:cNvPr id="505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496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97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98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499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00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01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02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03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04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5843FF81-F4D1-4F43-868F-233F507BD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64" y="4952249"/>
            <a:ext cx="3505200" cy="26670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AEC6437-6E08-F243-A209-7763B5D287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200" y="3148849"/>
            <a:ext cx="3454400" cy="44704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C325EEB-1FC5-2443-8D2D-1F08FF321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4400" y="3301249"/>
            <a:ext cx="3517900" cy="4318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Edge R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Edge Routing</a:t>
            </a:r>
          </a:p>
        </p:txBody>
      </p:sp>
      <p:sp>
        <p:nvSpPr>
          <p:cNvPr id="508" name="Set edge endpoints to port positions…"/>
          <p:cNvSpPr txBox="1">
            <a:spLocks noGrp="1"/>
          </p:cNvSpPr>
          <p:nvPr>
            <p:ph type="body" sz="half" idx="1"/>
          </p:nvPr>
        </p:nvSpPr>
        <p:spPr>
          <a:xfrm>
            <a:off x="952500" y="1800839"/>
            <a:ext cx="11099800" cy="4464301"/>
          </a:xfrm>
          <a:prstGeom prst="rect">
            <a:avLst/>
          </a:prstGeom>
        </p:spPr>
        <p:txBody>
          <a:bodyPr/>
          <a:lstStyle/>
          <a:p>
            <a:r>
              <a:t>Set edge endpoints to port positions</a:t>
            </a:r>
          </a:p>
          <a:p>
            <a:r>
              <a:t>More on this later…</a:t>
            </a:r>
          </a:p>
        </p:txBody>
      </p:sp>
      <p:sp>
        <p:nvSpPr>
          <p:cNvPr id="50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grpSp>
        <p:nvGrpSpPr>
          <p:cNvPr id="515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510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11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12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13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14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Handling Port Constrai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Handling Port Constraints</a:t>
            </a:r>
          </a:p>
        </p:txBody>
      </p:sp>
      <p:sp>
        <p:nvSpPr>
          <p:cNvPr id="51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520" name="(cycle…"/>
          <p:cNvSpPr txBox="1"/>
          <p:nvPr/>
        </p:nvSpPr>
        <p:spPr>
          <a:xfrm>
            <a:off x="1977333" y="3986481"/>
            <a:ext cx="1304545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solidFill>
                  <a:srgbClr val="2D3035"/>
                </a:solidFill>
              </a:defRPr>
            </a:pPr>
            <a:r>
              <a:t>(cycle</a:t>
            </a:r>
          </a:p>
          <a:p>
            <a:pPr>
              <a:defRPr sz="2200">
                <a:solidFill>
                  <a:srgbClr val="2D3035"/>
                </a:solidFill>
              </a:defRPr>
            </a:pPr>
            <a:r>
              <a:t>breaking)</a:t>
            </a:r>
          </a:p>
        </p:txBody>
      </p:sp>
      <p:sp>
        <p:nvSpPr>
          <p:cNvPr id="521" name="(crossing…"/>
          <p:cNvSpPr txBox="1"/>
          <p:nvPr/>
        </p:nvSpPr>
        <p:spPr>
          <a:xfrm>
            <a:off x="5268321" y="3986481"/>
            <a:ext cx="1759688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solidFill>
                  <a:srgbClr val="2D3035"/>
                </a:solidFill>
              </a:defRPr>
            </a:pPr>
            <a:r>
              <a:t>(crossing</a:t>
            </a:r>
          </a:p>
          <a:p>
            <a:pPr>
              <a:defRPr sz="2200">
                <a:solidFill>
                  <a:srgbClr val="2D3035"/>
                </a:solidFill>
              </a:defRPr>
            </a:pPr>
            <a:r>
              <a:t>minimization)</a:t>
            </a:r>
          </a:p>
        </p:txBody>
      </p:sp>
      <p:sp>
        <p:nvSpPr>
          <p:cNvPr id="522" name="(node…"/>
          <p:cNvSpPr txBox="1"/>
          <p:nvPr/>
        </p:nvSpPr>
        <p:spPr>
          <a:xfrm>
            <a:off x="8822906" y="5773128"/>
            <a:ext cx="1527227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solidFill>
                  <a:srgbClr val="2D3035"/>
                </a:solidFill>
              </a:defRPr>
            </a:pPr>
            <a:r>
              <a:t>(node</a:t>
            </a:r>
          </a:p>
          <a:p>
            <a:pPr>
              <a:defRPr sz="2200">
                <a:solidFill>
                  <a:srgbClr val="2D3035"/>
                </a:solidFill>
              </a:defRPr>
            </a:pPr>
            <a:r>
              <a:t>placement)</a:t>
            </a:r>
          </a:p>
        </p:txBody>
      </p:sp>
      <p:grpSp>
        <p:nvGrpSpPr>
          <p:cNvPr id="532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523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4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5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6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7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8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29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30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31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6D7665B6-ADA9-1445-9086-F6A308A34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" y="3076060"/>
            <a:ext cx="11684000" cy="2921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5-Minute Review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94080" y="1991360"/>
            <a:ext cx="11677227" cy="6793654"/>
          </a:xfrm>
        </p:spPr>
        <p:txBody>
          <a:bodyPr>
            <a:normAutofit fontScale="92500" lnSpcReduction="10000"/>
          </a:bodyPr>
          <a:lstStyle/>
          <a:p>
            <a:pPr marL="731509" indent="-731509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i="1" dirty="0" err="1"/>
              <a:t>hierarchy</a:t>
            </a:r>
            <a:r>
              <a:rPr lang="de-DE" dirty="0"/>
              <a:t> </a:t>
            </a:r>
            <a:r>
              <a:rPr lang="de-DE" dirty="0" err="1"/>
              <a:t>mean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MDE </a:t>
            </a:r>
            <a:r>
              <a:rPr lang="de-DE" dirty="0" err="1"/>
              <a:t>community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graph</a:t>
            </a:r>
            <a:r>
              <a:rPr lang="de-DE" dirty="0"/>
              <a:t> </a:t>
            </a:r>
            <a:r>
              <a:rPr lang="de-DE" dirty="0" err="1"/>
              <a:t>drawing</a:t>
            </a:r>
            <a:r>
              <a:rPr lang="de-DE" dirty="0"/>
              <a:t> </a:t>
            </a:r>
            <a:r>
              <a:rPr lang="de-DE" dirty="0" err="1"/>
              <a:t>community</a:t>
            </a:r>
            <a:r>
              <a:rPr lang="de-DE" dirty="0"/>
              <a:t>? </a:t>
            </a:r>
          </a:p>
          <a:p>
            <a:pPr marL="731509" indent="-731509">
              <a:buFont typeface="+mj-lt"/>
              <a:buAutoNum type="arabicPeriod"/>
            </a:pP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hierarchy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MDE sense,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alternatives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address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? Pros/</a:t>
            </a:r>
            <a:r>
              <a:rPr lang="de-DE" dirty="0" err="1"/>
              <a:t>cons</a:t>
            </a:r>
            <a:r>
              <a:rPr lang="de-DE" dirty="0"/>
              <a:t>?</a:t>
            </a:r>
          </a:p>
          <a:p>
            <a:pPr marL="731509" indent="-731509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 err="1"/>
              <a:t>Sugiyama</a:t>
            </a:r>
            <a:r>
              <a:rPr lang="de-DE" i="1" dirty="0"/>
              <a:t> </a:t>
            </a:r>
            <a:r>
              <a:rPr lang="de-DE" i="1" dirty="0" err="1"/>
              <a:t>approach</a:t>
            </a:r>
            <a:r>
              <a:rPr lang="de-DE" dirty="0"/>
              <a:t>? </a:t>
            </a:r>
            <a:br>
              <a:rPr lang="de-DE" dirty="0"/>
            </a:b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phases</a:t>
            </a:r>
            <a:r>
              <a:rPr lang="de-DE" dirty="0"/>
              <a:t>?</a:t>
            </a:r>
          </a:p>
          <a:p>
            <a:pPr marL="731509" indent="-731509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i="1" dirty="0"/>
              <a:t>Minimum Feedback Set Problem</a:t>
            </a:r>
            <a:r>
              <a:rPr lang="de-DE" dirty="0"/>
              <a:t>? </a:t>
            </a:r>
            <a:br>
              <a:rPr lang="de-DE" dirty="0"/>
            </a:b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hard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?</a:t>
            </a:r>
          </a:p>
          <a:p>
            <a:pPr marL="731509" indent="-731509">
              <a:buFont typeface="+mj-lt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i="1"/>
              <a:t>ports</a:t>
            </a:r>
            <a:r>
              <a:rPr lang="de-DE"/>
              <a:t>? </a:t>
            </a:r>
            <a:br>
              <a:rPr lang="de-DE" dirty="0"/>
            </a:b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diagram</a:t>
            </a:r>
            <a:r>
              <a:rPr lang="de-DE" dirty="0"/>
              <a:t> </a:t>
            </a:r>
            <a:r>
              <a:rPr lang="de-DE" dirty="0" err="1"/>
              <a:t>types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(do not)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ports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55425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Free → Fixed Side"/>
          <p:cNvSpPr txBox="1">
            <a:spLocks noGrp="1"/>
          </p:cNvSpPr>
          <p:nvPr>
            <p:ph type="title"/>
          </p:nvPr>
        </p:nvSpPr>
        <p:spPr>
          <a:xfrm>
            <a:off x="952500" y="278370"/>
            <a:ext cx="11099800" cy="1506792"/>
          </a:xfrm>
          <a:prstGeom prst="rect">
            <a:avLst/>
          </a:prstGeom>
        </p:spPr>
        <p:txBody>
          <a:bodyPr/>
          <a:lstStyle/>
          <a:p>
            <a:r>
              <a:t>Free → Fixed Side</a:t>
            </a:r>
          </a:p>
        </p:txBody>
      </p:sp>
      <p:sp>
        <p:nvSpPr>
          <p:cNvPr id="5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538" name="Before cycle breaking"/>
          <p:cNvSpPr txBox="1"/>
          <p:nvPr/>
        </p:nvSpPr>
        <p:spPr>
          <a:xfrm>
            <a:off x="1670124" y="3689532"/>
            <a:ext cx="453970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44500" indent="-444500">
              <a:buSzPct val="75000"/>
              <a:buChar char="•"/>
            </a:lvl1pPr>
          </a:lstStyle>
          <a:p>
            <a:pPr marL="0" indent="0">
              <a:buNone/>
            </a:pPr>
            <a:r>
              <a:rPr dirty="0"/>
              <a:t>Before cycle breaking</a:t>
            </a:r>
          </a:p>
        </p:txBody>
      </p:sp>
      <p:sp>
        <p:nvSpPr>
          <p:cNvPr id="539" name="After cycle breaking"/>
          <p:cNvSpPr txBox="1"/>
          <p:nvPr/>
        </p:nvSpPr>
        <p:spPr>
          <a:xfrm>
            <a:off x="7890800" y="3689532"/>
            <a:ext cx="415498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444500" indent="-444500">
              <a:buSzPct val="75000"/>
              <a:buChar char="•"/>
            </a:lvl1pPr>
          </a:lstStyle>
          <a:p>
            <a:pPr marL="0" indent="0">
              <a:buNone/>
            </a:pPr>
            <a:r>
              <a:rPr dirty="0"/>
              <a:t>After cycle breaking</a:t>
            </a:r>
          </a:p>
        </p:txBody>
      </p:sp>
      <p:sp>
        <p:nvSpPr>
          <p:cNvPr id="540" name="Input ports left, output ports right"/>
          <p:cNvSpPr txBox="1"/>
          <p:nvPr/>
        </p:nvSpPr>
        <p:spPr>
          <a:xfrm>
            <a:off x="3083001" y="2129353"/>
            <a:ext cx="68387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Input ports left, output ports right</a:t>
            </a:r>
          </a:p>
        </p:txBody>
      </p:sp>
      <p:grpSp>
        <p:nvGrpSpPr>
          <p:cNvPr id="550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541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2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3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4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5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6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7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8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49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2B3C90B2-5098-5A46-A4B4-BDFEC957E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998" y="4681424"/>
            <a:ext cx="4749800" cy="15875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532A363-BF8A-C64D-AF84-DB75EC871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649" y="4654566"/>
            <a:ext cx="3162300" cy="9398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Fixed Side → Fixed Order"/>
          <p:cNvSpPr txBox="1">
            <a:spLocks noGrp="1"/>
          </p:cNvSpPr>
          <p:nvPr>
            <p:ph type="title"/>
          </p:nvPr>
        </p:nvSpPr>
        <p:spPr>
          <a:xfrm>
            <a:off x="952500" y="278370"/>
            <a:ext cx="11099800" cy="1506792"/>
          </a:xfrm>
          <a:prstGeom prst="rect">
            <a:avLst/>
          </a:prstGeom>
        </p:spPr>
        <p:txBody>
          <a:bodyPr/>
          <a:lstStyle/>
          <a:p>
            <a:r>
              <a:t>Fixed Side → Fixed Order</a:t>
            </a:r>
          </a:p>
        </p:txBody>
      </p:sp>
      <p:sp>
        <p:nvSpPr>
          <p:cNvPr id="55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554" name="Compute port-local barycenter to sort the ports of each node"/>
          <p:cNvSpPr txBox="1"/>
          <p:nvPr/>
        </p:nvSpPr>
        <p:spPr>
          <a:xfrm>
            <a:off x="3441689" y="1845343"/>
            <a:ext cx="673825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Compute </a:t>
            </a:r>
            <a:r>
              <a:rPr i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rPr>
              <a:t>port-local</a:t>
            </a:r>
            <a:r>
              <a:t> barycenter to sort the ports of each node</a:t>
            </a:r>
          </a:p>
        </p:txBody>
      </p:sp>
      <p:grpSp>
        <p:nvGrpSpPr>
          <p:cNvPr id="565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556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57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58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59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60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61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62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63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64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96755242-21D2-3348-A78A-FFF0D4B2C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502" y="3456910"/>
            <a:ext cx="5435600" cy="48387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Fixed Order → Fixed Position"/>
          <p:cNvSpPr txBox="1">
            <a:spLocks noGrp="1"/>
          </p:cNvSpPr>
          <p:nvPr>
            <p:ph type="title"/>
          </p:nvPr>
        </p:nvSpPr>
        <p:spPr>
          <a:xfrm>
            <a:off x="698500" y="-29840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Fixed Order → Fixed Position</a:t>
            </a:r>
          </a:p>
        </p:txBody>
      </p:sp>
      <p:sp>
        <p:nvSpPr>
          <p:cNvPr id="568" name="Distribute ports evenly on each side of a node…"/>
          <p:cNvSpPr txBox="1">
            <a:spLocks noGrp="1"/>
          </p:cNvSpPr>
          <p:nvPr>
            <p:ph type="body" idx="1"/>
          </p:nvPr>
        </p:nvSpPr>
        <p:spPr>
          <a:xfrm>
            <a:off x="952500" y="1800839"/>
            <a:ext cx="11099800" cy="5660674"/>
          </a:xfrm>
          <a:prstGeom prst="rect">
            <a:avLst/>
          </a:prstGeom>
        </p:spPr>
        <p:txBody>
          <a:bodyPr/>
          <a:lstStyle/>
          <a:p>
            <a:r>
              <a:rPr dirty="0"/>
              <a:t>Distribute ports evenly on each side of a node</a:t>
            </a:r>
          </a:p>
          <a:p>
            <a:r>
              <a:rPr dirty="0"/>
              <a:t>Alternative: optimize port positions during node placement phase to straighten edges 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(next 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time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)</a:t>
            </a:r>
          </a:p>
        </p:txBody>
      </p:sp>
      <p:sp>
        <p:nvSpPr>
          <p:cNvPr id="56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grpSp>
        <p:nvGrpSpPr>
          <p:cNvPr id="579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570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1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2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3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4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5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6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7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578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Hypered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Hyperedges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836" y="3340966"/>
            <a:ext cx="11997128" cy="3071668"/>
          </a:xfrm>
          <a:prstGeom prst="rect">
            <a:avLst/>
          </a:prstGeom>
          <a:ln w="12700">
            <a:miter lim="400000"/>
          </a:ln>
        </p:spPr>
      </p:pic>
      <p:sp>
        <p:nvSpPr>
          <p:cNvPr id="584" name="Dataflow Hypered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Hyperedges</a:t>
            </a:r>
          </a:p>
        </p:txBody>
      </p:sp>
      <p:sp>
        <p:nvSpPr>
          <p:cNvPr id="58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Dataflow Hypered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Hyperedges</a:t>
            </a:r>
          </a:p>
        </p:txBody>
      </p:sp>
      <p:sp>
        <p:nvSpPr>
          <p:cNvPr id="58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589" name="Kreis"/>
          <p:cNvSpPr/>
          <p:nvPr/>
        </p:nvSpPr>
        <p:spPr>
          <a:xfrm>
            <a:off x="1746344" y="5575742"/>
            <a:ext cx="225625" cy="234173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0" name="Rechteck"/>
          <p:cNvSpPr/>
          <p:nvPr/>
        </p:nvSpPr>
        <p:spPr>
          <a:xfrm>
            <a:off x="879173" y="5443922"/>
            <a:ext cx="744448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1" name="Kreis"/>
          <p:cNvSpPr/>
          <p:nvPr/>
        </p:nvSpPr>
        <p:spPr>
          <a:xfrm>
            <a:off x="3078446" y="3776610"/>
            <a:ext cx="225625" cy="234173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2" name="Rechteck"/>
          <p:cNvSpPr/>
          <p:nvPr/>
        </p:nvSpPr>
        <p:spPr>
          <a:xfrm>
            <a:off x="2094691" y="5444796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3" name="Rechteck"/>
          <p:cNvSpPr/>
          <p:nvPr/>
        </p:nvSpPr>
        <p:spPr>
          <a:xfrm>
            <a:off x="5004258" y="449194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4" name="Rechteck"/>
          <p:cNvSpPr/>
          <p:nvPr/>
        </p:nvSpPr>
        <p:spPr>
          <a:xfrm>
            <a:off x="10435738" y="364566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5" name="Quadrat"/>
          <p:cNvSpPr/>
          <p:nvPr/>
        </p:nvSpPr>
        <p:spPr>
          <a:xfrm>
            <a:off x="11689983" y="3645664"/>
            <a:ext cx="494320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6" name="Kreis"/>
          <p:cNvSpPr/>
          <p:nvPr/>
        </p:nvSpPr>
        <p:spPr>
          <a:xfrm>
            <a:off x="10056925" y="3776610"/>
            <a:ext cx="225625" cy="234173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7" name="Kreis"/>
          <p:cNvSpPr/>
          <p:nvPr/>
        </p:nvSpPr>
        <p:spPr>
          <a:xfrm>
            <a:off x="11333375" y="3776610"/>
            <a:ext cx="225625" cy="234173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8" name="Linie"/>
          <p:cNvSpPr/>
          <p:nvPr/>
        </p:nvSpPr>
        <p:spPr>
          <a:xfrm flipH="1" flipV="1">
            <a:off x="1862871" y="3886940"/>
            <a:ext cx="3176" cy="1694203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99" name="Linie"/>
          <p:cNvSpPr/>
          <p:nvPr/>
        </p:nvSpPr>
        <p:spPr>
          <a:xfrm>
            <a:off x="1858891" y="3891139"/>
            <a:ext cx="1225574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0" name="Linie"/>
          <p:cNvSpPr/>
          <p:nvPr/>
        </p:nvSpPr>
        <p:spPr>
          <a:xfrm>
            <a:off x="3308736" y="3893696"/>
            <a:ext cx="6743523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1" name="Linie"/>
          <p:cNvSpPr/>
          <p:nvPr/>
        </p:nvSpPr>
        <p:spPr>
          <a:xfrm>
            <a:off x="10159370" y="3351733"/>
            <a:ext cx="1297184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2" name="Linie"/>
          <p:cNvSpPr/>
          <p:nvPr/>
        </p:nvSpPr>
        <p:spPr>
          <a:xfrm flipH="1">
            <a:off x="1970843" y="5689567"/>
            <a:ext cx="127075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3" name="Linie"/>
          <p:cNvSpPr/>
          <p:nvPr/>
        </p:nvSpPr>
        <p:spPr>
          <a:xfrm flipH="1">
            <a:off x="1627659" y="5692828"/>
            <a:ext cx="130250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4" name="Linie"/>
          <p:cNvSpPr/>
          <p:nvPr/>
        </p:nvSpPr>
        <p:spPr>
          <a:xfrm flipV="1">
            <a:off x="3191258" y="4008205"/>
            <a:ext cx="1" cy="73791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5" name="Linie"/>
          <p:cNvSpPr/>
          <p:nvPr/>
        </p:nvSpPr>
        <p:spPr>
          <a:xfrm>
            <a:off x="3189509" y="4731137"/>
            <a:ext cx="1816499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6" name="Linie"/>
          <p:cNvSpPr/>
          <p:nvPr/>
        </p:nvSpPr>
        <p:spPr>
          <a:xfrm flipV="1">
            <a:off x="10167754" y="3349466"/>
            <a:ext cx="1" cy="427060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7" name="Linie"/>
          <p:cNvSpPr/>
          <p:nvPr/>
        </p:nvSpPr>
        <p:spPr>
          <a:xfrm flipV="1">
            <a:off x="11447784" y="3349466"/>
            <a:ext cx="1" cy="427060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8" name="Linie"/>
          <p:cNvSpPr/>
          <p:nvPr/>
        </p:nvSpPr>
        <p:spPr>
          <a:xfrm flipV="1">
            <a:off x="11172036" y="3885298"/>
            <a:ext cx="164153" cy="3443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09" name="Linie"/>
          <p:cNvSpPr/>
          <p:nvPr/>
        </p:nvSpPr>
        <p:spPr>
          <a:xfrm flipV="1">
            <a:off x="11569150" y="3895418"/>
            <a:ext cx="127075" cy="1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0" name="Linie"/>
          <p:cNvSpPr/>
          <p:nvPr/>
        </p:nvSpPr>
        <p:spPr>
          <a:xfrm flipV="1">
            <a:off x="10286323" y="3894182"/>
            <a:ext cx="154628" cy="1236"/>
          </a:xfrm>
          <a:prstGeom prst="lin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613" name="Gruppieren"/>
          <p:cNvGrpSpPr/>
          <p:nvPr/>
        </p:nvGrpSpPr>
        <p:grpSpPr>
          <a:xfrm>
            <a:off x="1174853" y="2406105"/>
            <a:ext cx="4032810" cy="1208306"/>
            <a:chOff x="-1976716" y="568608"/>
            <a:chExt cx="4032808" cy="1208304"/>
          </a:xfrm>
        </p:grpSpPr>
        <p:sp>
          <p:nvSpPr>
            <p:cNvPr id="611" name="Hypernodes / junction points"/>
            <p:cNvSpPr txBox="1"/>
            <p:nvPr/>
          </p:nvSpPr>
          <p:spPr>
            <a:xfrm>
              <a:off x="-1976717" y="568608"/>
              <a:ext cx="4032810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/>
              </a:lvl1pPr>
            </a:lstStyle>
            <a:p>
              <a:r>
                <a:t>Hypernodes / junction points</a:t>
              </a:r>
            </a:p>
          </p:txBody>
        </p:sp>
        <p:sp>
          <p:nvSpPr>
            <p:cNvPr id="612" name="Linie"/>
            <p:cNvSpPr/>
            <p:nvPr/>
          </p:nvSpPr>
          <p:spPr>
            <a:xfrm flipH="1">
              <a:off x="39688" y="1065390"/>
              <a:ext cx="1" cy="711523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3" grpId="1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Hyperno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Hypernodes</a:t>
            </a:r>
          </a:p>
        </p:txBody>
      </p:sp>
      <p:sp>
        <p:nvSpPr>
          <p:cNvPr id="61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617" name="Rechteck"/>
          <p:cNvSpPr/>
          <p:nvPr/>
        </p:nvSpPr>
        <p:spPr>
          <a:xfrm>
            <a:off x="879173" y="5443922"/>
            <a:ext cx="744448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8" name="Kreis"/>
          <p:cNvSpPr/>
          <p:nvPr/>
        </p:nvSpPr>
        <p:spPr>
          <a:xfrm>
            <a:off x="3078446" y="3776610"/>
            <a:ext cx="225625" cy="234173"/>
          </a:xfrm>
          <a:prstGeom prst="ellipse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9" name="Rechteck"/>
          <p:cNvSpPr/>
          <p:nvPr/>
        </p:nvSpPr>
        <p:spPr>
          <a:xfrm>
            <a:off x="2094691" y="5444796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20" name="Rechteck"/>
          <p:cNvSpPr/>
          <p:nvPr/>
        </p:nvSpPr>
        <p:spPr>
          <a:xfrm>
            <a:off x="5004258" y="449194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21" name="Rechteck"/>
          <p:cNvSpPr/>
          <p:nvPr/>
        </p:nvSpPr>
        <p:spPr>
          <a:xfrm>
            <a:off x="10435738" y="364566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22" name="Quadrat"/>
          <p:cNvSpPr/>
          <p:nvPr/>
        </p:nvSpPr>
        <p:spPr>
          <a:xfrm>
            <a:off x="11689983" y="3645664"/>
            <a:ext cx="494320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cxnSp>
        <p:nvCxnSpPr>
          <p:cNvPr id="623" name="Verbindungslinie"/>
          <p:cNvCxnSpPr>
            <a:cxnSpLocks/>
          </p:cNvCxnSpPr>
          <p:nvPr/>
        </p:nvCxnSpPr>
        <p:spPr>
          <a:xfrm flipV="1">
            <a:off x="1251397" y="3893260"/>
            <a:ext cx="1827049" cy="1550225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24" name="Verbindungslinie"/>
          <p:cNvCxnSpPr>
            <a:cxnSpLocks/>
            <a:stCxn id="619" idx="0"/>
          </p:cNvCxnSpPr>
          <p:nvPr/>
        </p:nvCxnSpPr>
        <p:spPr>
          <a:xfrm flipV="1">
            <a:off x="2466916" y="4010784"/>
            <a:ext cx="667936" cy="1434012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25" name="Verbindungslinie"/>
          <p:cNvCxnSpPr>
            <a:cxnSpLocks/>
            <a:stCxn id="618" idx="4"/>
            <a:endCxn id="620" idx="1"/>
          </p:cNvCxnSpPr>
          <p:nvPr/>
        </p:nvCxnSpPr>
        <p:spPr>
          <a:xfrm rot="16200000" flipH="1">
            <a:off x="3733161" y="3468880"/>
            <a:ext cx="729194" cy="1812999"/>
          </a:xfrm>
          <a:prstGeom prst="curvedConnector2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26" name="Verbindungslinie"/>
          <p:cNvCxnSpPr>
            <a:cxnSpLocks/>
            <a:stCxn id="618" idx="6"/>
            <a:endCxn id="621" idx="1"/>
          </p:cNvCxnSpPr>
          <p:nvPr/>
        </p:nvCxnSpPr>
        <p:spPr>
          <a:xfrm>
            <a:off x="3304071" y="3893697"/>
            <a:ext cx="7131667" cy="0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27" name="Verbindungslinie"/>
          <p:cNvCxnSpPr>
            <a:stCxn id="618" idx="0"/>
            <a:endCxn id="622" idx="0"/>
          </p:cNvCxnSpPr>
          <p:nvPr/>
        </p:nvCxnSpPr>
        <p:spPr>
          <a:xfrm rot="5400000" flipH="1" flipV="1">
            <a:off x="7498728" y="-661805"/>
            <a:ext cx="130946" cy="8745884"/>
          </a:xfrm>
          <a:prstGeom prst="curvedConnector3">
            <a:avLst>
              <a:gd name="adj1" fmla="val 783340"/>
            </a:avLst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sp>
        <p:nvSpPr>
          <p:cNvPr id="629" name="Reduced to a single hypernode…"/>
          <p:cNvSpPr txBox="1"/>
          <p:nvPr/>
        </p:nvSpPr>
        <p:spPr>
          <a:xfrm>
            <a:off x="3434207" y="6258280"/>
            <a:ext cx="6136387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800"/>
            </a:pPr>
            <a:r>
              <a:t>Reduced to a single hypernode</a:t>
            </a:r>
          </a:p>
          <a:p>
            <a:pPr>
              <a:defRPr sz="2800"/>
            </a:pPr>
            <a:r>
              <a:t>Connected to 3 sources and 3 targets</a:t>
            </a:r>
          </a:p>
        </p:txBody>
      </p:sp>
      <p:cxnSp>
        <p:nvCxnSpPr>
          <p:cNvPr id="40" name="Verbindungslinie">
            <a:extLst>
              <a:ext uri="{FF2B5EF4-FFF2-40B4-BE49-F238E27FC236}">
                <a16:creationId xmlns:a16="http://schemas.microsoft.com/office/drawing/2014/main" id="{1B59ABE9-3B57-A945-AD3E-A67BC9A34796}"/>
              </a:ext>
            </a:extLst>
          </p:cNvPr>
          <p:cNvCxnSpPr>
            <a:cxnSpLocks/>
            <a:stCxn id="618" idx="5"/>
            <a:endCxn id="621" idx="2"/>
          </p:cNvCxnSpPr>
          <p:nvPr/>
        </p:nvCxnSpPr>
        <p:spPr>
          <a:xfrm rot="16200000" flipH="1">
            <a:off x="6956876" y="290642"/>
            <a:ext cx="165240" cy="7536934"/>
          </a:xfrm>
          <a:prstGeom prst="curvedConnector3">
            <a:avLst>
              <a:gd name="adj1" fmla="val 238344"/>
            </a:avLst>
          </a:prstGeom>
          <a:ln w="25400">
            <a:solidFill>
              <a:srgbClr val="85888D"/>
            </a:solidFill>
            <a:miter lim="400000"/>
            <a:headEnd type="arrow"/>
            <a:tailEnd type="none"/>
          </a:ln>
        </p:spPr>
      </p:cxn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Hyperedge Represent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Hyperedge Representation</a:t>
            </a:r>
          </a:p>
        </p:txBody>
      </p:sp>
      <p:sp>
        <p:nvSpPr>
          <p:cNvPr id="63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633" name="Rechteck"/>
          <p:cNvSpPr/>
          <p:nvPr/>
        </p:nvSpPr>
        <p:spPr>
          <a:xfrm>
            <a:off x="879173" y="5443922"/>
            <a:ext cx="744448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4" name="Rechteck"/>
          <p:cNvSpPr/>
          <p:nvPr/>
        </p:nvSpPr>
        <p:spPr>
          <a:xfrm>
            <a:off x="2094691" y="5444796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5" name="Rechteck"/>
          <p:cNvSpPr/>
          <p:nvPr/>
        </p:nvSpPr>
        <p:spPr>
          <a:xfrm>
            <a:off x="5004258" y="449194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6" name="Rechteck"/>
          <p:cNvSpPr/>
          <p:nvPr/>
        </p:nvSpPr>
        <p:spPr>
          <a:xfrm>
            <a:off x="10435738" y="3645664"/>
            <a:ext cx="744449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7" name="Quadrat"/>
          <p:cNvSpPr/>
          <p:nvPr/>
        </p:nvSpPr>
        <p:spPr>
          <a:xfrm>
            <a:off x="11689983" y="3645664"/>
            <a:ext cx="494320" cy="496065"/>
          </a:xfrm>
          <a:prstGeom prst="rect">
            <a:avLst/>
          </a:prstGeom>
          <a:solidFill>
            <a:srgbClr val="DCDEE0"/>
          </a:solidFill>
          <a:ln w="254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cxnSp>
        <p:nvCxnSpPr>
          <p:cNvPr id="638" name="Verbindungslinie"/>
          <p:cNvCxnSpPr>
            <a:cxnSpLocks/>
            <a:stCxn id="633" idx="3"/>
            <a:endCxn id="635" idx="1"/>
          </p:cNvCxnSpPr>
          <p:nvPr/>
        </p:nvCxnSpPr>
        <p:spPr>
          <a:xfrm flipV="1">
            <a:off x="1623621" y="4739977"/>
            <a:ext cx="3380637" cy="951978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39" name="Verbindungslinie"/>
          <p:cNvCxnSpPr>
            <a:cxnSpLocks/>
            <a:stCxn id="634" idx="3"/>
            <a:endCxn id="635" idx="0"/>
          </p:cNvCxnSpPr>
          <p:nvPr/>
        </p:nvCxnSpPr>
        <p:spPr>
          <a:xfrm flipV="1">
            <a:off x="2839140" y="4491944"/>
            <a:ext cx="2537343" cy="1200885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0" name="Verbindungslinie"/>
          <p:cNvCxnSpPr>
            <a:cxnSpLocks/>
            <a:stCxn id="633" idx="3"/>
            <a:endCxn id="636" idx="1"/>
          </p:cNvCxnSpPr>
          <p:nvPr/>
        </p:nvCxnSpPr>
        <p:spPr>
          <a:xfrm flipV="1">
            <a:off x="1623621" y="3893697"/>
            <a:ext cx="8812117" cy="1798258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1" name="Verbindungslinie"/>
          <p:cNvCxnSpPr>
            <a:cxnSpLocks/>
            <a:stCxn id="633" idx="0"/>
            <a:endCxn id="637" idx="1"/>
          </p:cNvCxnSpPr>
          <p:nvPr/>
        </p:nvCxnSpPr>
        <p:spPr>
          <a:xfrm flipV="1">
            <a:off x="1251397" y="3893697"/>
            <a:ext cx="10438586" cy="1550225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2" name="Verbindungslinie"/>
          <p:cNvCxnSpPr>
            <a:cxnSpLocks/>
            <a:stCxn id="636" idx="1"/>
            <a:endCxn id="635" idx="0"/>
          </p:cNvCxnSpPr>
          <p:nvPr/>
        </p:nvCxnSpPr>
        <p:spPr>
          <a:xfrm flipH="1">
            <a:off x="5376483" y="3893697"/>
            <a:ext cx="5059255" cy="598247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3" name="Verbindungslinie"/>
          <p:cNvCxnSpPr>
            <a:cxnSpLocks/>
            <a:stCxn id="634" idx="3"/>
            <a:endCxn id="636" idx="1"/>
          </p:cNvCxnSpPr>
          <p:nvPr/>
        </p:nvCxnSpPr>
        <p:spPr>
          <a:xfrm flipV="1">
            <a:off x="2839140" y="3893697"/>
            <a:ext cx="7596598" cy="1799132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4" name="Verbindungslinie"/>
          <p:cNvCxnSpPr>
            <a:cxnSpLocks/>
            <a:stCxn id="634" idx="3"/>
            <a:endCxn id="637" idx="1"/>
          </p:cNvCxnSpPr>
          <p:nvPr/>
        </p:nvCxnSpPr>
        <p:spPr>
          <a:xfrm flipV="1">
            <a:off x="2839140" y="3893697"/>
            <a:ext cx="8850843" cy="1799132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tailEnd type="triangle"/>
          </a:ln>
        </p:spPr>
      </p:cxnSp>
      <p:cxnSp>
        <p:nvCxnSpPr>
          <p:cNvPr id="645" name="Verbindungslinie"/>
          <p:cNvCxnSpPr>
            <a:cxnSpLocks/>
            <a:stCxn id="637" idx="1"/>
            <a:endCxn id="636" idx="3"/>
          </p:cNvCxnSpPr>
          <p:nvPr/>
        </p:nvCxnSpPr>
        <p:spPr>
          <a:xfrm flipH="1">
            <a:off x="11180187" y="3893697"/>
            <a:ext cx="509796" cy="0"/>
          </a:xfrm>
          <a:prstGeom prst="straightConnector1">
            <a:avLst/>
          </a:prstGeom>
          <a:ln w="25400">
            <a:solidFill>
              <a:srgbClr val="85888D"/>
            </a:solidFill>
            <a:miter lim="400000"/>
            <a:headEnd type="triangle"/>
          </a:ln>
        </p:spPr>
      </p:cxnSp>
      <p:sp>
        <p:nvSpPr>
          <p:cNvPr id="646" name="Linie"/>
          <p:cNvSpPr/>
          <p:nvPr/>
        </p:nvSpPr>
        <p:spPr>
          <a:xfrm rot="18900000">
            <a:off x="10710072" y="4120270"/>
            <a:ext cx="507054" cy="4956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31" h="16010" extrusionOk="0">
                <a:moveTo>
                  <a:pt x="16252" y="5771"/>
                </a:moveTo>
                <a:cubicBezTo>
                  <a:pt x="18406" y="14202"/>
                  <a:pt x="7561" y="19707"/>
                  <a:pt x="1914" y="13049"/>
                </a:cubicBezTo>
                <a:cubicBezTo>
                  <a:pt x="-3194" y="7027"/>
                  <a:pt x="2716" y="-1893"/>
                  <a:pt x="10324" y="355"/>
                </a:cubicBezTo>
              </a:path>
            </a:pathLst>
          </a:custGeom>
          <a:ln w="25400">
            <a:solidFill>
              <a:srgbClr val="85888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47" name="Simplified representation:…"/>
          <p:cNvSpPr txBox="1"/>
          <p:nvPr/>
        </p:nvSpPr>
        <p:spPr>
          <a:xfrm>
            <a:off x="875639" y="6821417"/>
            <a:ext cx="1125352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Simplified representation:</a:t>
            </a:r>
          </a:p>
          <a:p>
            <a:pPr algn="l"/>
            <a:r>
              <a:t>Create a normal edge from each source to each target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sp>
        <p:nvSpPr>
          <p:cNvPr id="650" name="Cycle Breaking"/>
          <p:cNvSpPr/>
          <p:nvPr/>
        </p:nvSpPr>
        <p:spPr>
          <a:xfrm>
            <a:off x="232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651" name="Layer Assignment"/>
          <p:cNvSpPr/>
          <p:nvPr/>
        </p:nvSpPr>
        <p:spPr>
          <a:xfrm>
            <a:off x="232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652" name="Linie"/>
          <p:cNvSpPr/>
          <p:nvPr/>
        </p:nvSpPr>
        <p:spPr>
          <a:xfrm>
            <a:off x="523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3" name="Crossing Minimization"/>
          <p:cNvSpPr/>
          <p:nvPr/>
        </p:nvSpPr>
        <p:spPr>
          <a:xfrm>
            <a:off x="232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654" name="Linie"/>
          <p:cNvSpPr/>
          <p:nvPr/>
        </p:nvSpPr>
        <p:spPr>
          <a:xfrm>
            <a:off x="523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5" name="Node Placement"/>
          <p:cNvSpPr/>
          <p:nvPr/>
        </p:nvSpPr>
        <p:spPr>
          <a:xfrm>
            <a:off x="232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656" name="Linie"/>
          <p:cNvSpPr/>
          <p:nvPr/>
        </p:nvSpPr>
        <p:spPr>
          <a:xfrm>
            <a:off x="523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7" name="Edge Routing"/>
          <p:cNvSpPr/>
          <p:nvPr/>
        </p:nvSpPr>
        <p:spPr>
          <a:xfrm>
            <a:off x="232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658" name="Linie"/>
          <p:cNvSpPr/>
          <p:nvPr/>
        </p:nvSpPr>
        <p:spPr>
          <a:xfrm>
            <a:off x="523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674" name="Gruppieren"/>
          <p:cNvGrpSpPr/>
          <p:nvPr/>
        </p:nvGrpSpPr>
        <p:grpSpPr>
          <a:xfrm>
            <a:off x="8212848" y="4768787"/>
            <a:ext cx="4363681" cy="3198343"/>
            <a:chOff x="0" y="0"/>
            <a:chExt cx="4363680" cy="3198341"/>
          </a:xfrm>
        </p:grpSpPr>
        <p:sp>
          <p:nvSpPr>
            <p:cNvPr id="675" name="Verbindungslinie"/>
            <p:cNvSpPr/>
            <p:nvPr/>
          </p:nvSpPr>
          <p:spPr>
            <a:xfrm>
              <a:off x="0" y="0"/>
              <a:ext cx="1909051" cy="211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676" name="Verbindungslinie"/>
            <p:cNvSpPr/>
            <p:nvPr/>
          </p:nvSpPr>
          <p:spPr>
            <a:xfrm>
              <a:off x="1421" y="2110281"/>
              <a:ext cx="1877721" cy="108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grpSp>
          <p:nvGrpSpPr>
            <p:cNvPr id="673" name="Gruppieren"/>
            <p:cNvGrpSpPr/>
            <p:nvPr/>
          </p:nvGrpSpPr>
          <p:grpSpPr>
            <a:xfrm>
              <a:off x="1523150" y="2102502"/>
              <a:ext cx="2840531" cy="576693"/>
              <a:chOff x="0" y="227511"/>
              <a:chExt cx="2840529" cy="576691"/>
            </a:xfrm>
          </p:grpSpPr>
          <p:sp>
            <p:nvSpPr>
              <p:cNvPr id="661" name="Rechteck"/>
              <p:cNvSpPr/>
              <p:nvPr/>
            </p:nvSpPr>
            <p:spPr>
              <a:xfrm>
                <a:off x="0" y="679341"/>
                <a:ext cx="187051" cy="124643"/>
              </a:xfrm>
              <a:prstGeom prst="rect">
                <a:avLst/>
              </a:prstGeom>
              <a:solidFill>
                <a:srgbClr val="DCDEE0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662" name="Oval"/>
              <p:cNvSpPr/>
              <p:nvPr/>
            </p:nvSpPr>
            <p:spPr>
              <a:xfrm>
                <a:off x="552589" y="260412"/>
                <a:ext cx="56692" cy="58839"/>
              </a:xfrm>
              <a:prstGeom prst="ellipse">
                <a:avLst/>
              </a:prstGeom>
              <a:noFill/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663" name="Rechteck"/>
              <p:cNvSpPr/>
              <p:nvPr/>
            </p:nvSpPr>
            <p:spPr>
              <a:xfrm>
                <a:off x="305411" y="679561"/>
                <a:ext cx="187051" cy="124642"/>
              </a:xfrm>
              <a:prstGeom prst="rect">
                <a:avLst/>
              </a:prstGeom>
              <a:solidFill>
                <a:srgbClr val="DCDEE0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664" name="Rechteck"/>
              <p:cNvSpPr/>
              <p:nvPr/>
            </p:nvSpPr>
            <p:spPr>
              <a:xfrm>
                <a:off x="1036470" y="440147"/>
                <a:ext cx="187051" cy="124642"/>
              </a:xfrm>
              <a:prstGeom prst="rect">
                <a:avLst/>
              </a:prstGeom>
              <a:solidFill>
                <a:srgbClr val="DCDEE0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665" name="Rechteck"/>
              <p:cNvSpPr/>
              <p:nvPr/>
            </p:nvSpPr>
            <p:spPr>
              <a:xfrm>
                <a:off x="2401185" y="227511"/>
                <a:ext cx="187051" cy="124642"/>
              </a:xfrm>
              <a:prstGeom prst="rect">
                <a:avLst/>
              </a:prstGeom>
              <a:solidFill>
                <a:srgbClr val="DCDEE0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sp>
            <p:nvSpPr>
              <p:cNvPr id="666" name="Quadrat"/>
              <p:cNvSpPr/>
              <p:nvPr/>
            </p:nvSpPr>
            <p:spPr>
              <a:xfrm>
                <a:off x="2716327" y="227511"/>
                <a:ext cx="124203" cy="124642"/>
              </a:xfrm>
              <a:prstGeom prst="rect">
                <a:avLst/>
              </a:prstGeom>
              <a:solidFill>
                <a:srgbClr val="DCDEE0"/>
              </a:solidFill>
              <a:ln w="25400" cap="flat">
                <a:solidFill>
                  <a:srgbClr val="85888D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/>
                </a:pPr>
                <a:endParaRPr/>
              </a:p>
            </p:txBody>
          </p:sp>
          <p:cxnSp>
            <p:nvCxnSpPr>
              <p:cNvPr id="667" name="Verbindungslinie"/>
              <p:cNvCxnSpPr>
                <a:stCxn id="661" idx="0"/>
                <a:endCxn id="662" idx="0"/>
              </p:cNvCxnSpPr>
              <p:nvPr/>
            </p:nvCxnSpPr>
            <p:spPr>
              <a:xfrm flipV="1">
                <a:off x="93525" y="289831"/>
                <a:ext cx="487411" cy="451832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  <p:cxnSp>
            <p:nvCxnSpPr>
              <p:cNvPr id="668" name="Verbindungslinie"/>
              <p:cNvCxnSpPr>
                <a:stCxn id="663" idx="0"/>
                <a:endCxn id="662" idx="0"/>
              </p:cNvCxnSpPr>
              <p:nvPr/>
            </p:nvCxnSpPr>
            <p:spPr>
              <a:xfrm flipV="1">
                <a:off x="398936" y="289831"/>
                <a:ext cx="182000" cy="452052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  <p:cxnSp>
            <p:nvCxnSpPr>
              <p:cNvPr id="669" name="Verbindungslinie"/>
              <p:cNvCxnSpPr>
                <a:stCxn id="662" idx="0"/>
                <a:endCxn id="664" idx="0"/>
              </p:cNvCxnSpPr>
              <p:nvPr/>
            </p:nvCxnSpPr>
            <p:spPr>
              <a:xfrm>
                <a:off x="580935" y="289831"/>
                <a:ext cx="549061" cy="212638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  <p:cxnSp>
            <p:nvCxnSpPr>
              <p:cNvPr id="670" name="Verbindungslinie"/>
              <p:cNvCxnSpPr>
                <a:stCxn id="662" idx="0"/>
                <a:endCxn id="665" idx="0"/>
              </p:cNvCxnSpPr>
              <p:nvPr/>
            </p:nvCxnSpPr>
            <p:spPr>
              <a:xfrm flipV="1">
                <a:off x="580935" y="289831"/>
                <a:ext cx="1913776" cy="1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  <p:cxnSp>
            <p:nvCxnSpPr>
              <p:cNvPr id="671" name="Verbindungslinie"/>
              <p:cNvCxnSpPr>
                <a:stCxn id="662" idx="0"/>
                <a:endCxn id="666" idx="0"/>
              </p:cNvCxnSpPr>
              <p:nvPr/>
            </p:nvCxnSpPr>
            <p:spPr>
              <a:xfrm flipV="1">
                <a:off x="580935" y="289831"/>
                <a:ext cx="2197494" cy="1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  <p:cxnSp>
            <p:nvCxnSpPr>
              <p:cNvPr id="672" name="Verbindungslinie"/>
              <p:cNvCxnSpPr>
                <a:stCxn id="665" idx="0"/>
                <a:endCxn id="662" idx="0"/>
              </p:cNvCxnSpPr>
              <p:nvPr/>
            </p:nvCxnSpPr>
            <p:spPr>
              <a:xfrm flipH="1">
                <a:off x="580935" y="289831"/>
                <a:ext cx="1913776" cy="1"/>
              </a:xfrm>
              <a:prstGeom prst="straightConnector1">
                <a:avLst/>
              </a:prstGeom>
              <a:ln w="25400" cap="flat">
                <a:solidFill>
                  <a:srgbClr val="85888D"/>
                </a:solidFill>
                <a:prstDash val="solid"/>
                <a:miter lim="400000"/>
                <a:tailEnd type="triangle" w="med" len="med"/>
              </a:ln>
              <a:effectLst/>
            </p:spPr>
          </p:cxnSp>
        </p:grp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4" grpId="1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679" name="Crossing Minimization"/>
          <p:cNvSpPr/>
          <p:nvPr/>
        </p:nvSpPr>
        <p:spPr>
          <a:xfrm>
            <a:off x="232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695" name="Verbindungslinie"/>
          <p:cNvSpPr/>
          <p:nvPr/>
        </p:nvSpPr>
        <p:spPr>
          <a:xfrm>
            <a:off x="8212848" y="4768787"/>
            <a:ext cx="1909051" cy="2114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grpSp>
        <p:nvGrpSpPr>
          <p:cNvPr id="693" name="Gruppieren"/>
          <p:cNvGrpSpPr/>
          <p:nvPr/>
        </p:nvGrpSpPr>
        <p:grpSpPr>
          <a:xfrm>
            <a:off x="9735998" y="6871290"/>
            <a:ext cx="2840531" cy="576692"/>
            <a:chOff x="0" y="227511"/>
            <a:chExt cx="2840529" cy="576691"/>
          </a:xfrm>
        </p:grpSpPr>
        <p:sp>
          <p:nvSpPr>
            <p:cNvPr id="681" name="Rechteck"/>
            <p:cNvSpPr/>
            <p:nvPr/>
          </p:nvSpPr>
          <p:spPr>
            <a:xfrm>
              <a:off x="0" y="679341"/>
              <a:ext cx="187051" cy="124643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682" name="Oval"/>
            <p:cNvSpPr/>
            <p:nvPr/>
          </p:nvSpPr>
          <p:spPr>
            <a:xfrm>
              <a:off x="552589" y="260412"/>
              <a:ext cx="56692" cy="58839"/>
            </a:xfrm>
            <a:prstGeom prst="ellipse">
              <a:avLst/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683" name="Rechteck"/>
            <p:cNvSpPr/>
            <p:nvPr/>
          </p:nvSpPr>
          <p:spPr>
            <a:xfrm>
              <a:off x="305411" y="679561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684" name="Rechteck"/>
            <p:cNvSpPr/>
            <p:nvPr/>
          </p:nvSpPr>
          <p:spPr>
            <a:xfrm>
              <a:off x="1036470" y="440147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685" name="Rechteck"/>
            <p:cNvSpPr/>
            <p:nvPr/>
          </p:nvSpPr>
          <p:spPr>
            <a:xfrm>
              <a:off x="2401185" y="227511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686" name="Quadrat"/>
            <p:cNvSpPr/>
            <p:nvPr/>
          </p:nvSpPr>
          <p:spPr>
            <a:xfrm>
              <a:off x="2716327" y="227511"/>
              <a:ext cx="124203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cxnSp>
          <p:nvCxnSpPr>
            <p:cNvPr id="687" name="Verbindungslinie"/>
            <p:cNvCxnSpPr>
              <a:stCxn id="681" idx="0"/>
              <a:endCxn id="682" idx="0"/>
            </p:cNvCxnSpPr>
            <p:nvPr/>
          </p:nvCxnSpPr>
          <p:spPr>
            <a:xfrm flipV="1">
              <a:off x="93525" y="289831"/>
              <a:ext cx="487411" cy="451832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688" name="Verbindungslinie"/>
            <p:cNvCxnSpPr>
              <a:stCxn id="683" idx="0"/>
              <a:endCxn id="682" idx="0"/>
            </p:cNvCxnSpPr>
            <p:nvPr/>
          </p:nvCxnSpPr>
          <p:spPr>
            <a:xfrm flipV="1">
              <a:off x="398936" y="289831"/>
              <a:ext cx="182000" cy="452052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689" name="Verbindungslinie"/>
            <p:cNvCxnSpPr>
              <a:stCxn id="682" idx="0"/>
              <a:endCxn id="684" idx="0"/>
            </p:cNvCxnSpPr>
            <p:nvPr/>
          </p:nvCxnSpPr>
          <p:spPr>
            <a:xfrm>
              <a:off x="580935" y="289831"/>
              <a:ext cx="549061" cy="212638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690" name="Verbindungslinie"/>
            <p:cNvCxnSpPr>
              <a:stCxn id="682" idx="0"/>
              <a:endCxn id="685" idx="0"/>
            </p:cNvCxnSpPr>
            <p:nvPr/>
          </p:nvCxnSpPr>
          <p:spPr>
            <a:xfrm flipV="1">
              <a:off x="580935" y="289831"/>
              <a:ext cx="1913776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691" name="Verbindungslinie"/>
            <p:cNvCxnSpPr>
              <a:stCxn id="682" idx="0"/>
              <a:endCxn id="686" idx="0"/>
            </p:cNvCxnSpPr>
            <p:nvPr/>
          </p:nvCxnSpPr>
          <p:spPr>
            <a:xfrm flipV="1">
              <a:off x="580935" y="289831"/>
              <a:ext cx="2197494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692" name="Verbindungslinie"/>
            <p:cNvCxnSpPr>
              <a:stCxn id="685" idx="0"/>
              <a:endCxn id="682" idx="0"/>
            </p:cNvCxnSpPr>
            <p:nvPr/>
          </p:nvCxnSpPr>
          <p:spPr>
            <a:xfrm flipH="1">
              <a:off x="580935" y="289831"/>
              <a:ext cx="1913776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694" name="Count number of crossings"/>
          <p:cNvSpPr txBox="1"/>
          <p:nvPr/>
        </p:nvSpPr>
        <p:spPr>
          <a:xfrm>
            <a:off x="2409875" y="3452984"/>
            <a:ext cx="564505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Count </a:t>
            </a:r>
            <a:r>
              <a:rPr>
                <a:solidFill>
                  <a:schemeClr val="accent5"/>
                </a:solidFill>
              </a:rPr>
              <a:t>number of crossings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Key Mess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Key Message</a:t>
            </a:r>
          </a:p>
        </p:txBody>
      </p:sp>
      <p:sp>
        <p:nvSpPr>
          <p:cNvPr id="2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82" name="The layer-based drawing approach is highly modular, and thus suitable for many kinds of extensions"/>
          <p:cNvSpPr/>
          <p:nvPr/>
        </p:nvSpPr>
        <p:spPr>
          <a:xfrm>
            <a:off x="2399237" y="3271229"/>
            <a:ext cx="8206326" cy="2470537"/>
          </a:xfrm>
          <a:prstGeom prst="roundRect">
            <a:avLst>
              <a:gd name="adj" fmla="val 30149"/>
            </a:avLst>
          </a:prstGeom>
          <a:blipFill>
            <a:blip r:embed="rId2"/>
          </a:blip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The layer-based drawing approach is highly modular, and thus suitable for many kinds of extensions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714" name="Verbindungslinie"/>
          <p:cNvSpPr/>
          <p:nvPr/>
        </p:nvSpPr>
        <p:spPr>
          <a:xfrm>
            <a:off x="8214269" y="6879069"/>
            <a:ext cx="1877722" cy="1088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grpSp>
        <p:nvGrpSpPr>
          <p:cNvPr id="711" name="Gruppieren"/>
          <p:cNvGrpSpPr/>
          <p:nvPr/>
        </p:nvGrpSpPr>
        <p:grpSpPr>
          <a:xfrm>
            <a:off x="9735998" y="6871290"/>
            <a:ext cx="2840531" cy="576692"/>
            <a:chOff x="0" y="227511"/>
            <a:chExt cx="2840529" cy="576691"/>
          </a:xfrm>
        </p:grpSpPr>
        <p:sp>
          <p:nvSpPr>
            <p:cNvPr id="699" name="Rechteck"/>
            <p:cNvSpPr/>
            <p:nvPr/>
          </p:nvSpPr>
          <p:spPr>
            <a:xfrm>
              <a:off x="0" y="679341"/>
              <a:ext cx="187051" cy="124643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700" name="Oval"/>
            <p:cNvSpPr/>
            <p:nvPr/>
          </p:nvSpPr>
          <p:spPr>
            <a:xfrm>
              <a:off x="552589" y="260412"/>
              <a:ext cx="56692" cy="58839"/>
            </a:xfrm>
            <a:prstGeom prst="ellipse">
              <a:avLst/>
            </a:prstGeom>
            <a:noFill/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701" name="Rechteck"/>
            <p:cNvSpPr/>
            <p:nvPr/>
          </p:nvSpPr>
          <p:spPr>
            <a:xfrm>
              <a:off x="305411" y="679561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702" name="Rechteck"/>
            <p:cNvSpPr/>
            <p:nvPr/>
          </p:nvSpPr>
          <p:spPr>
            <a:xfrm>
              <a:off x="1036470" y="440147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703" name="Rechteck"/>
            <p:cNvSpPr/>
            <p:nvPr/>
          </p:nvSpPr>
          <p:spPr>
            <a:xfrm>
              <a:off x="2401185" y="227511"/>
              <a:ext cx="187051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704" name="Quadrat"/>
            <p:cNvSpPr/>
            <p:nvPr/>
          </p:nvSpPr>
          <p:spPr>
            <a:xfrm>
              <a:off x="2716327" y="227511"/>
              <a:ext cx="124203" cy="124642"/>
            </a:xfrm>
            <a:prstGeom prst="rect">
              <a:avLst/>
            </a:prstGeom>
            <a:solidFill>
              <a:srgbClr val="DCDEE0"/>
            </a:solidFill>
            <a:ln w="25400" cap="flat">
              <a:solidFill>
                <a:srgbClr val="85888D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cxnSp>
          <p:nvCxnSpPr>
            <p:cNvPr id="705" name="Verbindungslinie"/>
            <p:cNvCxnSpPr>
              <a:stCxn id="699" idx="0"/>
              <a:endCxn id="700" idx="0"/>
            </p:cNvCxnSpPr>
            <p:nvPr/>
          </p:nvCxnSpPr>
          <p:spPr>
            <a:xfrm flipV="1">
              <a:off x="93525" y="289831"/>
              <a:ext cx="487411" cy="451832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06" name="Verbindungslinie"/>
            <p:cNvCxnSpPr>
              <a:stCxn id="701" idx="0"/>
              <a:endCxn id="700" idx="0"/>
            </p:cNvCxnSpPr>
            <p:nvPr/>
          </p:nvCxnSpPr>
          <p:spPr>
            <a:xfrm flipV="1">
              <a:off x="398936" y="289831"/>
              <a:ext cx="182000" cy="452052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07" name="Verbindungslinie"/>
            <p:cNvCxnSpPr>
              <a:stCxn id="700" idx="0"/>
              <a:endCxn id="702" idx="0"/>
            </p:cNvCxnSpPr>
            <p:nvPr/>
          </p:nvCxnSpPr>
          <p:spPr>
            <a:xfrm>
              <a:off x="580935" y="289831"/>
              <a:ext cx="549061" cy="212638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08" name="Verbindungslinie"/>
            <p:cNvCxnSpPr>
              <a:stCxn id="700" idx="0"/>
              <a:endCxn id="703" idx="0"/>
            </p:cNvCxnSpPr>
            <p:nvPr/>
          </p:nvCxnSpPr>
          <p:spPr>
            <a:xfrm flipV="1">
              <a:off x="580935" y="289831"/>
              <a:ext cx="1913776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09" name="Verbindungslinie"/>
            <p:cNvCxnSpPr>
              <a:stCxn id="700" idx="0"/>
              <a:endCxn id="704" idx="0"/>
            </p:cNvCxnSpPr>
            <p:nvPr/>
          </p:nvCxnSpPr>
          <p:spPr>
            <a:xfrm flipV="1">
              <a:off x="580935" y="289831"/>
              <a:ext cx="2197494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10" name="Verbindungslinie"/>
            <p:cNvCxnSpPr>
              <a:stCxn id="703" idx="0"/>
              <a:endCxn id="700" idx="0"/>
            </p:cNvCxnSpPr>
            <p:nvPr/>
          </p:nvCxnSpPr>
          <p:spPr>
            <a:xfrm flipH="1">
              <a:off x="580935" y="289831"/>
              <a:ext cx="1913776" cy="1"/>
            </a:xfrm>
            <a:prstGeom prst="straightConnector1">
              <a:avLst/>
            </a:prstGeom>
            <a:ln w="25400" cap="flat">
              <a:solidFill>
                <a:srgbClr val="85888D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712" name="Edge Routing"/>
          <p:cNvSpPr/>
          <p:nvPr/>
        </p:nvSpPr>
        <p:spPr>
          <a:xfrm>
            <a:off x="232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713" name="Compute orthogonal segments…"/>
          <p:cNvSpPr txBox="1"/>
          <p:nvPr/>
        </p:nvSpPr>
        <p:spPr>
          <a:xfrm>
            <a:off x="1944217" y="6192418"/>
            <a:ext cx="657636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Compute </a:t>
            </a:r>
            <a:r>
              <a:rPr>
                <a:solidFill>
                  <a:schemeClr val="accent5"/>
                </a:solidFill>
              </a:rPr>
              <a:t>orthogonal segments</a:t>
            </a:r>
          </a:p>
          <a:p>
            <a:r>
              <a:t>and </a:t>
            </a:r>
            <a:r>
              <a:rPr>
                <a:solidFill>
                  <a:schemeClr val="accent5"/>
                </a:solidFill>
              </a:rPr>
              <a:t>junction points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Routing Hypered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Routing Hyperedges</a:t>
            </a:r>
          </a:p>
        </p:txBody>
      </p:sp>
      <p:sp>
        <p:nvSpPr>
          <p:cNvPr id="71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718" name="Linie"/>
          <p:cNvSpPr/>
          <p:nvPr/>
        </p:nvSpPr>
        <p:spPr>
          <a:xfrm>
            <a:off x="3148007" y="2818240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19" name="Linie"/>
          <p:cNvSpPr/>
          <p:nvPr/>
        </p:nvSpPr>
        <p:spPr>
          <a:xfrm>
            <a:off x="3148007" y="4718985"/>
            <a:ext cx="6708786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20" name="Rechteck"/>
          <p:cNvSpPr/>
          <p:nvPr/>
        </p:nvSpPr>
        <p:spPr>
          <a:xfrm>
            <a:off x="7149921" y="236250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1" name="1"/>
          <p:cNvSpPr txBox="1"/>
          <p:nvPr/>
        </p:nvSpPr>
        <p:spPr>
          <a:xfrm>
            <a:off x="7389735" y="249439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722" name="Rechteck"/>
          <p:cNvSpPr/>
          <p:nvPr/>
        </p:nvSpPr>
        <p:spPr>
          <a:xfrm>
            <a:off x="4996178" y="231805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3" name="2"/>
          <p:cNvSpPr txBox="1"/>
          <p:nvPr/>
        </p:nvSpPr>
        <p:spPr>
          <a:xfrm>
            <a:off x="5235992" y="2449940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724" name="Rechteck"/>
          <p:cNvSpPr/>
          <p:nvPr/>
        </p:nvSpPr>
        <p:spPr>
          <a:xfrm>
            <a:off x="8037257" y="430769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5" name="3"/>
          <p:cNvSpPr txBox="1"/>
          <p:nvPr/>
        </p:nvSpPr>
        <p:spPr>
          <a:xfrm>
            <a:off x="8277071" y="443958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726" name="Rechteck"/>
          <p:cNvSpPr/>
          <p:nvPr/>
        </p:nvSpPr>
        <p:spPr>
          <a:xfrm>
            <a:off x="5190963" y="426324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7" name="4"/>
          <p:cNvSpPr txBox="1"/>
          <p:nvPr/>
        </p:nvSpPr>
        <p:spPr>
          <a:xfrm>
            <a:off x="5430777" y="4395134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728" name="Rechteck"/>
          <p:cNvSpPr/>
          <p:nvPr/>
        </p:nvSpPr>
        <p:spPr>
          <a:xfrm>
            <a:off x="5547278" y="32295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9" name="Rechteck"/>
          <p:cNvSpPr/>
          <p:nvPr/>
        </p:nvSpPr>
        <p:spPr>
          <a:xfrm>
            <a:off x="5538863" y="417434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0" name="Rechteck"/>
          <p:cNvSpPr/>
          <p:nvPr/>
        </p:nvSpPr>
        <p:spPr>
          <a:xfrm>
            <a:off x="7491335" y="327397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1" name="Rechteck"/>
          <p:cNvSpPr/>
          <p:nvPr/>
        </p:nvSpPr>
        <p:spPr>
          <a:xfrm>
            <a:off x="8200871" y="421879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2" name="Rechteck"/>
          <p:cNvSpPr/>
          <p:nvPr/>
        </p:nvSpPr>
        <p:spPr>
          <a:xfrm>
            <a:off x="8569444" y="421879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733" name="Verbindungslinie"/>
          <p:cNvCxnSpPr>
            <a:stCxn id="730" idx="0"/>
            <a:endCxn id="732" idx="0"/>
          </p:cNvCxnSpPr>
          <p:nvPr/>
        </p:nvCxnSpPr>
        <p:spPr>
          <a:xfrm rot="16200000" flipH="1">
            <a:off x="7632700" y="3251200"/>
            <a:ext cx="952500" cy="1079500"/>
          </a:xfrm>
          <a:prstGeom prst="bentConnector3">
            <a:avLst>
              <a:gd name="adj1" fmla="val 53333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34" name="Verbindungslinie"/>
          <p:cNvCxnSpPr>
            <a:stCxn id="728" idx="0"/>
            <a:endCxn id="731" idx="0"/>
          </p:cNvCxnSpPr>
          <p:nvPr/>
        </p:nvCxnSpPr>
        <p:spPr>
          <a:xfrm rot="16200000" flipH="1">
            <a:off x="6457950" y="2444750"/>
            <a:ext cx="990600" cy="2654300"/>
          </a:xfrm>
          <a:prstGeom prst="bentConnector3">
            <a:avLst>
              <a:gd name="adj1" fmla="val 34615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35" name="Verbindungslinie"/>
          <p:cNvCxnSpPr>
            <a:stCxn id="729" idx="0"/>
            <a:endCxn id="728" idx="0"/>
          </p:cNvCxnSpPr>
          <p:nvPr/>
        </p:nvCxnSpPr>
        <p:spPr>
          <a:xfrm flipV="1">
            <a:off x="5615063" y="3273979"/>
            <a:ext cx="8416" cy="944818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sp>
        <p:nvSpPr>
          <p:cNvPr id="736" name="Rechteck"/>
          <p:cNvSpPr/>
          <p:nvPr/>
        </p:nvSpPr>
        <p:spPr>
          <a:xfrm>
            <a:off x="5161713" y="322710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7" name="Kreis"/>
          <p:cNvSpPr/>
          <p:nvPr/>
        </p:nvSpPr>
        <p:spPr>
          <a:xfrm>
            <a:off x="5544667" y="3535822"/>
            <a:ext cx="152401" cy="15570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38" name="Create up to one routing segment per hyperedge (between each pair of layers)…"/>
          <p:cNvSpPr txBox="1"/>
          <p:nvPr/>
        </p:nvSpPr>
        <p:spPr>
          <a:xfrm>
            <a:off x="1175010" y="5606653"/>
            <a:ext cx="10654780" cy="313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Create up to one routing segment per hyperedge (between each pair of layers)</a:t>
            </a:r>
          </a:p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Sort routing segments in order to minimize crossings</a:t>
            </a:r>
          </a:p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Create hypernodes as required</a:t>
            </a:r>
          </a:p>
        </p:txBody>
      </p:sp>
      <p:grpSp>
        <p:nvGrpSpPr>
          <p:cNvPr id="744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739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40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41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42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43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Sorting Seg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Sorting Segments</a:t>
            </a:r>
          </a:p>
        </p:txBody>
      </p:sp>
      <p:sp>
        <p:nvSpPr>
          <p:cNvPr id="74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pic>
        <p:nvPicPr>
          <p:cNvPr id="748" name="edge_routing_00.pdf" descr="edge_routing_0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49" name="edge_routing_01.pdf" descr="edge_routing_0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0" name="edge_routing_02.pdf" descr="edge_routing_02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1" name="edge_routing_03.pdf" descr="edge_routing_03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2" name="edge_routing_04.pdf" descr="edge_routing_04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3" name="edge_routing_05.pdf" descr="edge_routing_05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4" name="edge_routing_06.pdf" descr="edge_routing_06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5" name="edge_routing_07.pdf" descr="edge_routing_07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6" name="edge_routing_08.pdf" descr="edge_routing_08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7" name="edge_routing_09.pdf" descr="edge_routing_09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247900" y="3258488"/>
            <a:ext cx="8509000" cy="5559214"/>
          </a:xfrm>
          <a:prstGeom prst="rect">
            <a:avLst/>
          </a:prstGeom>
          <a:ln w="12700">
            <a:miter lim="400000"/>
          </a:ln>
        </p:spPr>
      </p:pic>
      <p:sp>
        <p:nvSpPr>
          <p:cNvPr id="758" name="Identify each hyperedge by a source or target port…"/>
          <p:cNvSpPr txBox="1"/>
          <p:nvPr/>
        </p:nvSpPr>
        <p:spPr>
          <a:xfrm>
            <a:off x="1901401" y="1918050"/>
            <a:ext cx="920199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70416" indent="-370416" algn="l">
              <a:buSzPct val="75000"/>
              <a:buChar char="•"/>
              <a:defRPr sz="3000"/>
            </a:pPr>
            <a:r>
              <a:t>Identify each hyperedge by a source or target port</a:t>
            </a:r>
          </a:p>
          <a:p>
            <a:pPr marL="370416" indent="-370416" algn="l">
              <a:buSzPct val="75000"/>
              <a:buChar char="•"/>
              <a:defRPr sz="3000"/>
            </a:pPr>
            <a:r>
              <a:t>Determine dependencies between hyperedges</a:t>
            </a:r>
          </a:p>
        </p:txBody>
      </p:sp>
      <p:grpSp>
        <p:nvGrpSpPr>
          <p:cNvPr id="764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759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60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61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62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63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" grpId="1" animBg="1" advAuto="0"/>
      <p:bldP spid="749" grpId="2" animBg="1" advAuto="0"/>
      <p:bldP spid="749" grpId="3" animBg="1" advAuto="0"/>
      <p:bldP spid="750" grpId="4" animBg="1" advAuto="0"/>
      <p:bldP spid="750" grpId="5" animBg="1" advAuto="0"/>
      <p:bldP spid="751" grpId="6" animBg="1" advAuto="0"/>
      <p:bldP spid="751" grpId="7" animBg="1" advAuto="0"/>
      <p:bldP spid="752" grpId="8" animBg="1" advAuto="0"/>
      <p:bldP spid="752" grpId="9" animBg="1" advAuto="0"/>
      <p:bldP spid="753" grpId="10" animBg="1" advAuto="0"/>
      <p:bldP spid="753" grpId="11" animBg="1" advAuto="0"/>
      <p:bldP spid="754" grpId="12" animBg="1" advAuto="0"/>
      <p:bldP spid="754" grpId="13" animBg="1" advAuto="0"/>
      <p:bldP spid="755" grpId="14" animBg="1" advAuto="0"/>
      <p:bldP spid="755" grpId="15" animBg="1" advAuto="0"/>
      <p:bldP spid="756" grpId="16" animBg="1" advAuto="0"/>
      <p:bldP spid="756" grpId="17" animBg="1" advAuto="0"/>
      <p:bldP spid="757" grpId="18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Dependency Grap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Dependency Graph</a:t>
            </a:r>
          </a:p>
        </p:txBody>
      </p:sp>
      <p:sp>
        <p:nvSpPr>
          <p:cNvPr id="76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pic>
        <p:nvPicPr>
          <p:cNvPr id="768" name="edge_routing_11.pdf" descr="edge_routing_1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400" y="3440286"/>
            <a:ext cx="4318000" cy="37182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69" name="edge_routing_12.pdf" descr="edge_routing_1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43400" y="3436761"/>
            <a:ext cx="4318000" cy="3718278"/>
          </a:xfrm>
          <a:prstGeom prst="rect">
            <a:avLst/>
          </a:prstGeom>
          <a:ln w="12700">
            <a:miter lim="400000"/>
          </a:ln>
        </p:spPr>
      </p:pic>
      <p:pic>
        <p:nvPicPr>
          <p:cNvPr id="770" name="edge_routing_10.pdf" descr="edge_routing_10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65859" y="3337289"/>
            <a:ext cx="7960667" cy="3924273"/>
          </a:xfrm>
          <a:prstGeom prst="rect">
            <a:avLst/>
          </a:prstGeom>
          <a:ln w="12700">
            <a:miter lim="400000"/>
          </a:ln>
        </p:spPr>
      </p:pic>
      <p:sp>
        <p:nvSpPr>
          <p:cNvPr id="771" name="Break cycles in the dependency graph (NP-hard)"/>
          <p:cNvSpPr txBox="1"/>
          <p:nvPr/>
        </p:nvSpPr>
        <p:spPr>
          <a:xfrm>
            <a:off x="1901401" y="2146650"/>
            <a:ext cx="887662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70416" indent="-370416" algn="l">
              <a:buSzPct val="75000"/>
              <a:buChar char="•"/>
              <a:defRPr sz="3000"/>
            </a:pPr>
            <a:r>
              <a:t>Break cycles in the dependency 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(NP-hard)</a:t>
            </a:r>
          </a:p>
        </p:txBody>
      </p:sp>
      <p:grpSp>
        <p:nvGrpSpPr>
          <p:cNvPr id="777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772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73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74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75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76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" grpId="2" animBg="1" advAuto="0"/>
      <p:bldP spid="768" grpId="3" animBg="1" advAuto="0"/>
      <p:bldP spid="769" grpId="4" animBg="1" advAuto="0"/>
      <p:bldP spid="770" grpId="1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orting Seg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Sorting Segments</a:t>
            </a:r>
          </a:p>
        </p:txBody>
      </p:sp>
      <p:sp>
        <p:nvSpPr>
          <p:cNvPr id="78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pic>
        <p:nvPicPr>
          <p:cNvPr id="781" name="edge_routing_13.pdf" descr="edge_routing_13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6469" y="3172996"/>
            <a:ext cx="11371862" cy="4742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782" name="edge_routing_14.pdf" descr="edge_routing_14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9150" y="3174114"/>
            <a:ext cx="11366500" cy="4740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83" name="edge_routing_15.pdf" descr="edge_routing_15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9150" y="3174114"/>
            <a:ext cx="11366500" cy="4740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84" name="edge_routing_16.pdf" descr="edge_routing_16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9150" y="3174114"/>
            <a:ext cx="11366500" cy="4740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85" name="edge_routing_17.pdf" descr="edge_routing_17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97312" y="3165335"/>
            <a:ext cx="10534752" cy="475763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6" name="edge_routing_18.pdf" descr="edge_routing_18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82470" y="3158632"/>
            <a:ext cx="10564436" cy="4771037"/>
          </a:xfrm>
          <a:prstGeom prst="rect">
            <a:avLst/>
          </a:prstGeom>
          <a:ln w="12700">
            <a:miter lim="400000"/>
          </a:ln>
        </p:spPr>
      </p:pic>
      <p:pic>
        <p:nvPicPr>
          <p:cNvPr id="787" name="edge_routing_19.pdf" descr="edge_routing_19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70137" y="3150728"/>
            <a:ext cx="8303710" cy="4786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788" name="edge_routing_20.pdf" descr="edge_routing_20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701156" y="3217694"/>
            <a:ext cx="5602488" cy="4652914"/>
          </a:xfrm>
          <a:prstGeom prst="rect">
            <a:avLst/>
          </a:prstGeom>
          <a:ln w="12700">
            <a:miter lim="400000"/>
          </a:ln>
        </p:spPr>
      </p:pic>
      <p:sp>
        <p:nvSpPr>
          <p:cNvPr id="789" name="Assign a routing segment to each hyperedge"/>
          <p:cNvSpPr txBox="1"/>
          <p:nvPr/>
        </p:nvSpPr>
        <p:spPr>
          <a:xfrm>
            <a:off x="1901401" y="2146650"/>
            <a:ext cx="81786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70416" indent="-370416" algn="l">
              <a:buSzPct val="75000"/>
              <a:buChar char="•"/>
              <a:defRPr sz="3000"/>
            </a:lvl1pPr>
          </a:lstStyle>
          <a:p>
            <a:r>
              <a:t>Assign a routing segment to each hyperedge</a:t>
            </a:r>
          </a:p>
        </p:txBody>
      </p:sp>
      <p:grpSp>
        <p:nvGrpSpPr>
          <p:cNvPr id="795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790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91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92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93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794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1" grpId="1" animBg="1" advAuto="0"/>
      <p:bldP spid="782" grpId="2" animBg="1" advAuto="0"/>
      <p:bldP spid="782" grpId="3" animBg="1" advAuto="0"/>
      <p:bldP spid="783" grpId="4" animBg="1" advAuto="0"/>
      <p:bldP spid="783" grpId="5" animBg="1" advAuto="0"/>
      <p:bldP spid="784" grpId="6" animBg="1" advAuto="0"/>
      <p:bldP spid="784" grpId="7" animBg="1" advAuto="0"/>
      <p:bldP spid="785" grpId="8" animBg="1" advAuto="0"/>
      <p:bldP spid="785" grpId="9" animBg="1" advAuto="0"/>
      <p:bldP spid="786" grpId="10" animBg="1" advAuto="0"/>
      <p:bldP spid="786" grpId="11" animBg="1" advAuto="0"/>
      <p:bldP spid="787" grpId="12" animBg="1" advAuto="0"/>
      <p:bldP spid="787" grpId="13" animBg="1" advAuto="0"/>
      <p:bldP spid="788" grpId="14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Dummy Nod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Dummy Nodes</a:t>
            </a:r>
          </a:p>
        </p:txBody>
      </p:sp>
      <p:sp>
        <p:nvSpPr>
          <p:cNvPr id="79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801" name="Merge neighboring dummy nodes of the same hyperedge"/>
          <p:cNvSpPr txBox="1"/>
          <p:nvPr/>
        </p:nvSpPr>
        <p:spPr>
          <a:xfrm>
            <a:off x="1330282" y="2126479"/>
            <a:ext cx="1034423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70416" indent="-370416" algn="l">
              <a:buSzPct val="75000"/>
              <a:buChar char="•"/>
              <a:defRPr sz="3000"/>
            </a:lvl1pPr>
          </a:lstStyle>
          <a:p>
            <a:r>
              <a:rPr dirty="0"/>
              <a:t>Merge neighboring dummy nodes of the same hyperedge</a:t>
            </a:r>
          </a:p>
        </p:txBody>
      </p:sp>
      <p:grpSp>
        <p:nvGrpSpPr>
          <p:cNvPr id="811" name="Gruppieren"/>
          <p:cNvGrpSpPr/>
          <p:nvPr/>
        </p:nvGrpSpPr>
        <p:grpSpPr>
          <a:xfrm>
            <a:off x="11641466" y="413227"/>
            <a:ext cx="1075668" cy="1510346"/>
            <a:chOff x="0" y="0"/>
            <a:chExt cx="1075667" cy="1510344"/>
          </a:xfrm>
        </p:grpSpPr>
        <p:sp>
          <p:nvSpPr>
            <p:cNvPr id="802" name="Abgerundetes Rechteck"/>
            <p:cNvSpPr/>
            <p:nvPr/>
          </p:nvSpPr>
          <p:spPr>
            <a:xfrm>
              <a:off x="0" y="0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3" name="Abgerundetes Rechteck"/>
            <p:cNvSpPr/>
            <p:nvPr/>
          </p:nvSpPr>
          <p:spPr>
            <a:xfrm>
              <a:off x="0" y="330286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4" name="Abgerundetes Rechteck"/>
            <p:cNvSpPr/>
            <p:nvPr/>
          </p:nvSpPr>
          <p:spPr>
            <a:xfrm>
              <a:off x="0" y="660572"/>
              <a:ext cx="1075668" cy="189200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5" name="Abgerundetes Rechteck"/>
            <p:cNvSpPr/>
            <p:nvPr/>
          </p:nvSpPr>
          <p:spPr>
            <a:xfrm>
              <a:off x="0" y="1321144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6" name="Abgerundetes Rechteck"/>
            <p:cNvSpPr/>
            <p:nvPr/>
          </p:nvSpPr>
          <p:spPr>
            <a:xfrm>
              <a:off x="0" y="990858"/>
              <a:ext cx="1075668" cy="189201"/>
            </a:xfrm>
            <a:prstGeom prst="roundRect">
              <a:avLst>
                <a:gd name="adj" fmla="val 26427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7" name="Abgerundetes Rechteck"/>
            <p:cNvSpPr/>
            <p:nvPr/>
          </p:nvSpPr>
          <p:spPr>
            <a:xfrm>
              <a:off x="101600" y="8892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8" name="Abgerundetes Rechteck"/>
            <p:cNvSpPr/>
            <p:nvPr/>
          </p:nvSpPr>
          <p:spPr>
            <a:xfrm>
              <a:off x="101600" y="1219458"/>
              <a:ext cx="872468" cy="62201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09" name="Abgerundetes Rechteck"/>
            <p:cNvSpPr/>
            <p:nvPr/>
          </p:nvSpPr>
          <p:spPr>
            <a:xfrm>
              <a:off x="101600" y="558929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10" name="Abgerundetes Rechteck"/>
            <p:cNvSpPr/>
            <p:nvPr/>
          </p:nvSpPr>
          <p:spPr>
            <a:xfrm>
              <a:off x="101600" y="228686"/>
              <a:ext cx="872468" cy="62200"/>
            </a:xfrm>
            <a:prstGeom prst="roundRect">
              <a:avLst>
                <a:gd name="adj" fmla="val 50000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96DFAC0A-054C-DB45-AC95-BC146065D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905" y="3657652"/>
            <a:ext cx="4686300" cy="226060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70526D9-DD8D-1F48-8AE9-9B33B55E6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418" y="3860852"/>
            <a:ext cx="4610100" cy="18542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Crossing Min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Crossing Minimization</a:t>
            </a:r>
          </a:p>
        </p:txBody>
      </p:sp>
      <p:sp>
        <p:nvSpPr>
          <p:cNvPr id="81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grpSp>
        <p:nvGrpSpPr>
          <p:cNvPr id="837" name="Gruppieren"/>
          <p:cNvGrpSpPr/>
          <p:nvPr/>
        </p:nvGrpSpPr>
        <p:grpSpPr>
          <a:xfrm>
            <a:off x="3046163" y="2184421"/>
            <a:ext cx="6912474" cy="2579686"/>
            <a:chOff x="0" y="0"/>
            <a:chExt cx="6912473" cy="2579684"/>
          </a:xfrm>
        </p:grpSpPr>
        <p:sp>
          <p:nvSpPr>
            <p:cNvPr id="815" name="s0"/>
            <p:cNvSpPr/>
            <p:nvPr/>
          </p:nvSpPr>
          <p:spPr>
            <a:xfrm>
              <a:off x="535422" y="1923898"/>
              <a:ext cx="653243" cy="65578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r>
                <a:t>s</a:t>
              </a:r>
              <a:r>
                <a:rPr baseline="-5999"/>
                <a:t>0</a:t>
              </a:r>
            </a:p>
          </p:txBody>
        </p:sp>
        <p:sp>
          <p:nvSpPr>
            <p:cNvPr id="816" name="s1"/>
            <p:cNvSpPr/>
            <p:nvPr/>
          </p:nvSpPr>
          <p:spPr>
            <a:xfrm>
              <a:off x="1832518" y="1923898"/>
              <a:ext cx="653243" cy="65578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r>
                <a:t>s</a:t>
              </a:r>
              <a:r>
                <a:rPr baseline="-5999"/>
                <a:t>1</a:t>
              </a:r>
            </a:p>
          </p:txBody>
        </p:sp>
        <p:sp>
          <p:nvSpPr>
            <p:cNvPr id="817" name="s2"/>
            <p:cNvSpPr/>
            <p:nvPr/>
          </p:nvSpPr>
          <p:spPr>
            <a:xfrm>
              <a:off x="3129615" y="1923898"/>
              <a:ext cx="653244" cy="65578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r>
                <a:t>s</a:t>
              </a:r>
              <a:r>
                <a:rPr baseline="-5999"/>
                <a:t>2</a:t>
              </a:r>
            </a:p>
          </p:txBody>
        </p:sp>
        <p:sp>
          <p:nvSpPr>
            <p:cNvPr id="818" name="s3"/>
            <p:cNvSpPr/>
            <p:nvPr/>
          </p:nvSpPr>
          <p:spPr>
            <a:xfrm>
              <a:off x="4426712" y="1923898"/>
              <a:ext cx="653243" cy="65578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r>
                <a:t>s</a:t>
              </a:r>
              <a:r>
                <a:rPr baseline="-5999"/>
                <a:t>3</a:t>
              </a:r>
            </a:p>
          </p:txBody>
        </p:sp>
        <p:sp>
          <p:nvSpPr>
            <p:cNvPr id="819" name="s4"/>
            <p:cNvSpPr/>
            <p:nvPr/>
          </p:nvSpPr>
          <p:spPr>
            <a:xfrm>
              <a:off x="5723809" y="1923898"/>
              <a:ext cx="653243" cy="65578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r>
                <a:t>s</a:t>
              </a:r>
              <a:r>
                <a:rPr baseline="-5999"/>
                <a:t>4</a:t>
              </a:r>
            </a:p>
          </p:txBody>
        </p:sp>
        <p:sp>
          <p:nvSpPr>
            <p:cNvPr id="820" name="n0"/>
            <p:cNvSpPr/>
            <p:nvPr/>
          </p:nvSpPr>
          <p:spPr>
            <a:xfrm>
              <a:off x="0" y="0"/>
              <a:ext cx="653243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0</a:t>
              </a:r>
            </a:p>
          </p:txBody>
        </p:sp>
        <p:sp>
          <p:nvSpPr>
            <p:cNvPr id="821" name="n1"/>
            <p:cNvSpPr/>
            <p:nvPr/>
          </p:nvSpPr>
          <p:spPr>
            <a:xfrm>
              <a:off x="1251846" y="0"/>
              <a:ext cx="653243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1</a:t>
              </a:r>
            </a:p>
          </p:txBody>
        </p:sp>
        <p:sp>
          <p:nvSpPr>
            <p:cNvPr id="822" name="n2"/>
            <p:cNvSpPr/>
            <p:nvPr/>
          </p:nvSpPr>
          <p:spPr>
            <a:xfrm>
              <a:off x="2503692" y="0"/>
              <a:ext cx="653243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2</a:t>
              </a:r>
            </a:p>
          </p:txBody>
        </p:sp>
        <p:sp>
          <p:nvSpPr>
            <p:cNvPr id="823" name="n3"/>
            <p:cNvSpPr/>
            <p:nvPr/>
          </p:nvSpPr>
          <p:spPr>
            <a:xfrm>
              <a:off x="3755538" y="0"/>
              <a:ext cx="653244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3</a:t>
              </a:r>
            </a:p>
          </p:txBody>
        </p:sp>
        <p:sp>
          <p:nvSpPr>
            <p:cNvPr id="824" name="n4"/>
            <p:cNvSpPr/>
            <p:nvPr/>
          </p:nvSpPr>
          <p:spPr>
            <a:xfrm>
              <a:off x="5007385" y="0"/>
              <a:ext cx="653243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4</a:t>
              </a:r>
            </a:p>
          </p:txBody>
        </p:sp>
        <p:sp>
          <p:nvSpPr>
            <p:cNvPr id="825" name="n5"/>
            <p:cNvSpPr/>
            <p:nvPr/>
          </p:nvSpPr>
          <p:spPr>
            <a:xfrm>
              <a:off x="6259231" y="0"/>
              <a:ext cx="653243" cy="655787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EDEEF0"/>
                  </a:solidFill>
                </a:defRPr>
              </a:pPr>
              <a:r>
                <a:t>n</a:t>
              </a:r>
              <a:r>
                <a:rPr baseline="-5999"/>
                <a:t>5</a:t>
              </a:r>
            </a:p>
          </p:txBody>
        </p:sp>
        <p:cxnSp>
          <p:nvCxnSpPr>
            <p:cNvPr id="826" name="Verbindungslinie"/>
            <p:cNvCxnSpPr>
              <a:stCxn id="820" idx="0"/>
              <a:endCxn id="815" idx="0"/>
            </p:cNvCxnSpPr>
            <p:nvPr/>
          </p:nvCxnSpPr>
          <p:spPr>
            <a:xfrm>
              <a:off x="326621" y="327893"/>
              <a:ext cx="535423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27" name="Verbindungslinie"/>
            <p:cNvCxnSpPr>
              <a:stCxn id="821" idx="0"/>
              <a:endCxn id="816" idx="0"/>
            </p:cNvCxnSpPr>
            <p:nvPr/>
          </p:nvCxnSpPr>
          <p:spPr>
            <a:xfrm>
              <a:off x="1578467" y="327893"/>
              <a:ext cx="580673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28" name="Verbindungslinie"/>
            <p:cNvCxnSpPr>
              <a:stCxn id="821" idx="0"/>
              <a:endCxn id="817" idx="0"/>
            </p:cNvCxnSpPr>
            <p:nvPr/>
          </p:nvCxnSpPr>
          <p:spPr>
            <a:xfrm>
              <a:off x="1578467" y="327893"/>
              <a:ext cx="1877771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29" name="Verbindungslinie"/>
            <p:cNvCxnSpPr>
              <a:stCxn id="815" idx="0"/>
              <a:endCxn id="822" idx="0"/>
            </p:cNvCxnSpPr>
            <p:nvPr/>
          </p:nvCxnSpPr>
          <p:spPr>
            <a:xfrm flipV="1">
              <a:off x="862043" y="327893"/>
              <a:ext cx="1968271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0" name="Verbindungslinie"/>
            <p:cNvCxnSpPr>
              <a:stCxn id="818" idx="0"/>
              <a:endCxn id="822" idx="0"/>
            </p:cNvCxnSpPr>
            <p:nvPr/>
          </p:nvCxnSpPr>
          <p:spPr>
            <a:xfrm flipH="1" flipV="1">
              <a:off x="2830313" y="327893"/>
              <a:ext cx="1923021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1" name="Verbindungslinie"/>
            <p:cNvCxnSpPr>
              <a:stCxn id="819" idx="0"/>
              <a:endCxn id="822" idx="0"/>
            </p:cNvCxnSpPr>
            <p:nvPr/>
          </p:nvCxnSpPr>
          <p:spPr>
            <a:xfrm flipH="1" flipV="1">
              <a:off x="2830313" y="327893"/>
              <a:ext cx="3220118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2" name="Verbindungslinie"/>
            <p:cNvCxnSpPr>
              <a:stCxn id="815" idx="0"/>
              <a:endCxn id="823" idx="0"/>
            </p:cNvCxnSpPr>
            <p:nvPr/>
          </p:nvCxnSpPr>
          <p:spPr>
            <a:xfrm flipV="1">
              <a:off x="862043" y="327893"/>
              <a:ext cx="3220118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3" name="Verbindungslinie"/>
            <p:cNvCxnSpPr>
              <a:stCxn id="817" idx="0"/>
              <a:endCxn id="823" idx="0"/>
            </p:cNvCxnSpPr>
            <p:nvPr/>
          </p:nvCxnSpPr>
          <p:spPr>
            <a:xfrm flipV="1">
              <a:off x="3456237" y="327893"/>
              <a:ext cx="625924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4" name="Verbindungslinie"/>
            <p:cNvCxnSpPr>
              <a:stCxn id="818" idx="0"/>
              <a:endCxn id="824" idx="0"/>
            </p:cNvCxnSpPr>
            <p:nvPr/>
          </p:nvCxnSpPr>
          <p:spPr>
            <a:xfrm flipV="1">
              <a:off x="4753333" y="327893"/>
              <a:ext cx="580674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5" name="Verbindungslinie"/>
            <p:cNvCxnSpPr>
              <a:stCxn id="817" idx="0"/>
              <a:endCxn id="825" idx="0"/>
            </p:cNvCxnSpPr>
            <p:nvPr/>
          </p:nvCxnSpPr>
          <p:spPr>
            <a:xfrm flipV="1">
              <a:off x="3456237" y="327893"/>
              <a:ext cx="3129616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cxnSp>
          <p:nvCxnSpPr>
            <p:cNvPr id="836" name="Verbindungslinie"/>
            <p:cNvCxnSpPr>
              <a:stCxn id="819" idx="0"/>
              <a:endCxn id="825" idx="0"/>
            </p:cNvCxnSpPr>
            <p:nvPr/>
          </p:nvCxnSpPr>
          <p:spPr>
            <a:xfrm flipV="1">
              <a:off x="6050430" y="327893"/>
              <a:ext cx="535423" cy="1923899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</p:grpSp>
      <p:sp>
        <p:nvSpPr>
          <p:cNvPr id="838" name="Layer-sweep method requires an algorithm for counting the number of crossings…"/>
          <p:cNvSpPr txBox="1"/>
          <p:nvPr/>
        </p:nvSpPr>
        <p:spPr>
          <a:xfrm>
            <a:off x="1559951" y="5439578"/>
            <a:ext cx="9884898" cy="313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Layer-sweep method requires an algorithm for counting the number of crossings</a:t>
            </a:r>
          </a:p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Standard algorithms assume all edges drawn as straight lines</a:t>
            </a:r>
          </a:p>
          <a:p>
            <a:pPr marL="444500" indent="-444500" algn="l">
              <a:spcBef>
                <a:spcPts val="1200"/>
              </a:spcBef>
              <a:buSzPct val="75000"/>
              <a:buChar char="•"/>
            </a:pPr>
            <a:r>
              <a:t>Denote the resulting number as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s</a:t>
            </a:r>
          </a:p>
        </p:txBody>
      </p:sp>
      <p:grpSp>
        <p:nvGrpSpPr>
          <p:cNvPr id="844" name="Gruppieren"/>
          <p:cNvGrpSpPr/>
          <p:nvPr/>
        </p:nvGrpSpPr>
        <p:grpSpPr>
          <a:xfrm>
            <a:off x="11641466" y="413227"/>
            <a:ext cx="1075668" cy="1281746"/>
            <a:chOff x="0" y="0"/>
            <a:chExt cx="1075667" cy="1281744"/>
          </a:xfrm>
        </p:grpSpPr>
        <p:sp>
          <p:nvSpPr>
            <p:cNvPr id="839" name="Abgerundetes Rechteck"/>
            <p:cNvSpPr/>
            <p:nvPr/>
          </p:nvSpPr>
          <p:spPr>
            <a:xfrm>
              <a:off x="0" y="0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40" name="Abgerundetes Rechteck"/>
            <p:cNvSpPr/>
            <p:nvPr/>
          </p:nvSpPr>
          <p:spPr>
            <a:xfrm>
              <a:off x="0" y="266786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41" name="Abgerundetes Rechteck"/>
            <p:cNvSpPr/>
            <p:nvPr/>
          </p:nvSpPr>
          <p:spPr>
            <a:xfrm>
              <a:off x="0" y="533572"/>
              <a:ext cx="1075668" cy="214600"/>
            </a:xfrm>
            <a:prstGeom prst="roundRect">
              <a:avLst>
                <a:gd name="adj" fmla="val 23299"/>
              </a:avLst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42" name="Abgerundetes Rechteck"/>
            <p:cNvSpPr/>
            <p:nvPr/>
          </p:nvSpPr>
          <p:spPr>
            <a:xfrm>
              <a:off x="0" y="800358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  <p:sp>
          <p:nvSpPr>
            <p:cNvPr id="843" name="Abgerundetes Rechteck"/>
            <p:cNvSpPr/>
            <p:nvPr/>
          </p:nvSpPr>
          <p:spPr>
            <a:xfrm>
              <a:off x="0" y="1067144"/>
              <a:ext cx="1075668" cy="214601"/>
            </a:xfrm>
            <a:prstGeom prst="roundRect">
              <a:avLst>
                <a:gd name="adj" fmla="val 23299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4000">
                  <a:solidFill>
                    <a:srgbClr val="DCDEE0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8" name="Gruppieren"/>
          <p:cNvGrpSpPr/>
          <p:nvPr/>
        </p:nvGrpSpPr>
        <p:grpSpPr>
          <a:xfrm>
            <a:off x="5702647" y="1119061"/>
            <a:ext cx="4658201" cy="3070477"/>
            <a:chOff x="0" y="0"/>
            <a:chExt cx="4658200" cy="3070476"/>
          </a:xfrm>
        </p:grpSpPr>
        <p:sp>
          <p:nvSpPr>
            <p:cNvPr id="846" name="Rechteck"/>
            <p:cNvSpPr/>
            <p:nvPr/>
          </p:nvSpPr>
          <p:spPr>
            <a:xfrm>
              <a:off x="0" y="2158999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7" name="3"/>
            <p:cNvSpPr txBox="1"/>
            <p:nvPr/>
          </p:nvSpPr>
          <p:spPr>
            <a:xfrm>
              <a:off x="239814" y="2290887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848" name="Rechteck"/>
            <p:cNvSpPr/>
            <p:nvPr/>
          </p:nvSpPr>
          <p:spPr>
            <a:xfrm>
              <a:off x="347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9" name="Rechteck"/>
            <p:cNvSpPr/>
            <p:nvPr/>
          </p:nvSpPr>
          <p:spPr>
            <a:xfrm>
              <a:off x="1016000" y="2158999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0" name="4"/>
            <p:cNvSpPr txBox="1"/>
            <p:nvPr/>
          </p:nvSpPr>
          <p:spPr>
            <a:xfrm>
              <a:off x="1255814" y="2290887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851" name="Rechteck"/>
            <p:cNvSpPr/>
            <p:nvPr/>
          </p:nvSpPr>
          <p:spPr>
            <a:xfrm>
              <a:off x="1363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2" name="Rechteck"/>
            <p:cNvSpPr/>
            <p:nvPr/>
          </p:nvSpPr>
          <p:spPr>
            <a:xfrm>
              <a:off x="2794000" y="2158999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3" name="5"/>
            <p:cNvSpPr txBox="1"/>
            <p:nvPr/>
          </p:nvSpPr>
          <p:spPr>
            <a:xfrm>
              <a:off x="3033814" y="2290887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854" name="Rechteck"/>
            <p:cNvSpPr/>
            <p:nvPr/>
          </p:nvSpPr>
          <p:spPr>
            <a:xfrm>
              <a:off x="3141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5" name="Rechteck"/>
            <p:cNvSpPr/>
            <p:nvPr/>
          </p:nvSpPr>
          <p:spPr>
            <a:xfrm>
              <a:off x="3810000" y="2158999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6" name="6"/>
            <p:cNvSpPr txBox="1"/>
            <p:nvPr/>
          </p:nvSpPr>
          <p:spPr>
            <a:xfrm>
              <a:off x="4049814" y="2290887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857" name="Rechteck"/>
            <p:cNvSpPr/>
            <p:nvPr/>
          </p:nvSpPr>
          <p:spPr>
            <a:xfrm>
              <a:off x="4157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8" name="Rechteck"/>
            <p:cNvSpPr/>
            <p:nvPr/>
          </p:nvSpPr>
          <p:spPr>
            <a:xfrm>
              <a:off x="127000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9" name="1"/>
            <p:cNvSpPr txBox="1"/>
            <p:nvPr/>
          </p:nvSpPr>
          <p:spPr>
            <a:xfrm>
              <a:off x="1509814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860" name="Rechteck"/>
            <p:cNvSpPr/>
            <p:nvPr/>
          </p:nvSpPr>
          <p:spPr>
            <a:xfrm>
              <a:off x="161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1" name="Rechteck"/>
            <p:cNvSpPr/>
            <p:nvPr/>
          </p:nvSpPr>
          <p:spPr>
            <a:xfrm>
              <a:off x="254000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2" name="2"/>
            <p:cNvSpPr txBox="1"/>
            <p:nvPr/>
          </p:nvSpPr>
          <p:spPr>
            <a:xfrm>
              <a:off x="2779814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863" name="Rechteck"/>
            <p:cNvSpPr/>
            <p:nvPr/>
          </p:nvSpPr>
          <p:spPr>
            <a:xfrm>
              <a:off x="288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cxnSp>
          <p:nvCxnSpPr>
            <p:cNvPr id="864" name="Verbindungslinie"/>
            <p:cNvCxnSpPr>
              <a:stCxn id="860" idx="0"/>
              <a:endCxn id="854" idx="0"/>
            </p:cNvCxnSpPr>
            <p:nvPr/>
          </p:nvCxnSpPr>
          <p:spPr>
            <a:xfrm>
              <a:off x="1694100" y="955926"/>
              <a:ext cx="1524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865" name="Verbindungslinie"/>
            <p:cNvCxnSpPr>
              <a:stCxn id="863" idx="0"/>
              <a:endCxn id="857" idx="0"/>
            </p:cNvCxnSpPr>
            <p:nvPr/>
          </p:nvCxnSpPr>
          <p:spPr>
            <a:xfrm>
              <a:off x="2964100" y="955926"/>
              <a:ext cx="1270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866" name="Verbindungslinie"/>
            <p:cNvCxnSpPr>
              <a:stCxn id="863" idx="0"/>
              <a:endCxn id="851" idx="0"/>
            </p:cNvCxnSpPr>
            <p:nvPr/>
          </p:nvCxnSpPr>
          <p:spPr>
            <a:xfrm flipH="1">
              <a:off x="1440100" y="955926"/>
              <a:ext cx="1524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867" name="Verbindungslinie"/>
            <p:cNvCxnSpPr>
              <a:stCxn id="860" idx="0"/>
              <a:endCxn id="848" idx="0"/>
            </p:cNvCxnSpPr>
            <p:nvPr/>
          </p:nvCxnSpPr>
          <p:spPr>
            <a:xfrm flipH="1">
              <a:off x="424100" y="955926"/>
              <a:ext cx="1270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grpSp>
        <p:nvGrpSpPr>
          <p:cNvPr id="891" name="Gruppieren"/>
          <p:cNvGrpSpPr/>
          <p:nvPr/>
        </p:nvGrpSpPr>
        <p:grpSpPr>
          <a:xfrm>
            <a:off x="5702647" y="5564061"/>
            <a:ext cx="4658201" cy="3070478"/>
            <a:chOff x="0" y="0"/>
            <a:chExt cx="4658200" cy="3070476"/>
          </a:xfrm>
        </p:grpSpPr>
        <p:sp>
          <p:nvSpPr>
            <p:cNvPr id="869" name="Rechteck"/>
            <p:cNvSpPr/>
            <p:nvPr/>
          </p:nvSpPr>
          <p:spPr>
            <a:xfrm>
              <a:off x="0" y="215900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0" name="3"/>
            <p:cNvSpPr txBox="1"/>
            <p:nvPr/>
          </p:nvSpPr>
          <p:spPr>
            <a:xfrm>
              <a:off x="239814" y="2290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871" name="Rechteck"/>
            <p:cNvSpPr/>
            <p:nvPr/>
          </p:nvSpPr>
          <p:spPr>
            <a:xfrm>
              <a:off x="347900" y="207010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2" name="Rechteck"/>
            <p:cNvSpPr/>
            <p:nvPr/>
          </p:nvSpPr>
          <p:spPr>
            <a:xfrm>
              <a:off x="1016000" y="215900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3" name="4"/>
            <p:cNvSpPr txBox="1"/>
            <p:nvPr/>
          </p:nvSpPr>
          <p:spPr>
            <a:xfrm>
              <a:off x="1255814" y="2290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874" name="Rechteck"/>
            <p:cNvSpPr/>
            <p:nvPr/>
          </p:nvSpPr>
          <p:spPr>
            <a:xfrm>
              <a:off x="1363900" y="207010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5" name="Rechteck"/>
            <p:cNvSpPr/>
            <p:nvPr/>
          </p:nvSpPr>
          <p:spPr>
            <a:xfrm>
              <a:off x="2794000" y="215900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6" name="5"/>
            <p:cNvSpPr txBox="1"/>
            <p:nvPr/>
          </p:nvSpPr>
          <p:spPr>
            <a:xfrm>
              <a:off x="3033814" y="2290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877" name="Rechteck"/>
            <p:cNvSpPr/>
            <p:nvPr/>
          </p:nvSpPr>
          <p:spPr>
            <a:xfrm>
              <a:off x="3141900" y="207010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8" name="Rechteck"/>
            <p:cNvSpPr/>
            <p:nvPr/>
          </p:nvSpPr>
          <p:spPr>
            <a:xfrm>
              <a:off x="3810000" y="215900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9" name="6"/>
            <p:cNvSpPr txBox="1"/>
            <p:nvPr/>
          </p:nvSpPr>
          <p:spPr>
            <a:xfrm>
              <a:off x="4049814" y="2290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880" name="Rechteck"/>
            <p:cNvSpPr/>
            <p:nvPr/>
          </p:nvSpPr>
          <p:spPr>
            <a:xfrm>
              <a:off x="4157900" y="207010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1" name="Rechteck"/>
            <p:cNvSpPr/>
            <p:nvPr/>
          </p:nvSpPr>
          <p:spPr>
            <a:xfrm>
              <a:off x="127000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2" name="1"/>
            <p:cNvSpPr txBox="1"/>
            <p:nvPr/>
          </p:nvSpPr>
          <p:spPr>
            <a:xfrm>
              <a:off x="1509814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883" name="Rechteck"/>
            <p:cNvSpPr/>
            <p:nvPr/>
          </p:nvSpPr>
          <p:spPr>
            <a:xfrm>
              <a:off x="161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4" name="Rechteck"/>
            <p:cNvSpPr/>
            <p:nvPr/>
          </p:nvSpPr>
          <p:spPr>
            <a:xfrm>
              <a:off x="254000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5" name="2"/>
            <p:cNvSpPr txBox="1"/>
            <p:nvPr/>
          </p:nvSpPr>
          <p:spPr>
            <a:xfrm>
              <a:off x="2779814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886" name="Rechteck"/>
            <p:cNvSpPr/>
            <p:nvPr/>
          </p:nvSpPr>
          <p:spPr>
            <a:xfrm>
              <a:off x="288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7" name="Linie"/>
            <p:cNvSpPr/>
            <p:nvPr/>
          </p:nvSpPr>
          <p:spPr>
            <a:xfrm>
              <a:off x="436233" y="1730101"/>
              <a:ext cx="2790066" cy="3441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569" y="21325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888" name="Linie"/>
            <p:cNvSpPr/>
            <p:nvPr/>
          </p:nvSpPr>
          <p:spPr>
            <a:xfrm>
              <a:off x="1439533" y="1366903"/>
              <a:ext cx="2790066" cy="707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569" y="21325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889" name="Linie"/>
            <p:cNvSpPr/>
            <p:nvPr/>
          </p:nvSpPr>
          <p:spPr>
            <a:xfrm flipV="1">
              <a:off x="1694100" y="1000376"/>
              <a:ext cx="1" cy="7263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890" name="Linie"/>
            <p:cNvSpPr/>
            <p:nvPr/>
          </p:nvSpPr>
          <p:spPr>
            <a:xfrm flipV="1">
              <a:off x="2964100" y="984655"/>
              <a:ext cx="1" cy="37105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892" name="Straightline"/>
          <p:cNvSpPr txBox="1"/>
          <p:nvPr/>
        </p:nvSpPr>
        <p:spPr>
          <a:xfrm>
            <a:off x="952499" y="865061"/>
            <a:ext cx="290886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400"/>
            </a:lvl1pPr>
          </a:lstStyle>
          <a:p>
            <a:r>
              <a:t>Straightline</a:t>
            </a:r>
          </a:p>
        </p:txBody>
      </p:sp>
      <p:sp>
        <p:nvSpPr>
          <p:cNvPr id="893" name="Orthogonal"/>
          <p:cNvSpPr txBox="1"/>
          <p:nvPr/>
        </p:nvSpPr>
        <p:spPr>
          <a:xfrm>
            <a:off x="952500" y="5314949"/>
            <a:ext cx="2919476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400"/>
            </a:lvl1pPr>
          </a:lstStyle>
          <a:p>
            <a:r>
              <a:t>Orthogonal</a:t>
            </a:r>
          </a:p>
        </p:txBody>
      </p:sp>
      <p:sp>
        <p:nvSpPr>
          <p:cNvPr id="894" name="1 Crossing"/>
          <p:cNvSpPr txBox="1"/>
          <p:nvPr/>
        </p:nvSpPr>
        <p:spPr>
          <a:xfrm>
            <a:off x="952500" y="1627061"/>
            <a:ext cx="231617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05361"/>
                </a:solidFill>
              </a:defRPr>
            </a:lvl1pPr>
          </a:lstStyle>
          <a:p>
            <a:r>
              <a:t>1 Crossing</a:t>
            </a:r>
          </a:p>
        </p:txBody>
      </p:sp>
      <p:sp>
        <p:nvSpPr>
          <p:cNvPr id="895" name="2 Crossings"/>
          <p:cNvSpPr txBox="1"/>
          <p:nvPr/>
        </p:nvSpPr>
        <p:spPr>
          <a:xfrm>
            <a:off x="952499" y="6076949"/>
            <a:ext cx="2544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05361"/>
                </a:solidFill>
              </a:defRPr>
            </a:lvl1pPr>
          </a:lstStyle>
          <a:p>
            <a:r>
              <a:t>2 Crossings</a:t>
            </a:r>
          </a:p>
        </p:txBody>
      </p:sp>
      <p:sp>
        <p:nvSpPr>
          <p:cNvPr id="89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897" name="Kreis"/>
          <p:cNvSpPr/>
          <p:nvPr/>
        </p:nvSpPr>
        <p:spPr>
          <a:xfrm>
            <a:off x="7215187" y="6749295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8" name="Kreis"/>
          <p:cNvSpPr/>
          <p:nvPr/>
        </p:nvSpPr>
        <p:spPr>
          <a:xfrm>
            <a:off x="6959270" y="7103097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9" name="Kreis"/>
          <p:cNvSpPr/>
          <p:nvPr/>
        </p:nvSpPr>
        <p:spPr>
          <a:xfrm>
            <a:off x="7848496" y="2382149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" grpId="3" animBg="1" advAuto="0"/>
      <p:bldP spid="893" grpId="4" animBg="1" advAuto="0"/>
      <p:bldP spid="894" grpId="1" animBg="1" advAuto="0"/>
      <p:bldP spid="895" grpId="5" animBg="1" advAuto="0"/>
      <p:bldP spid="897" grpId="6" animBg="1" advAuto="0"/>
      <p:bldP spid="898" grpId="7" animBg="1" advAuto="0"/>
      <p:bldP spid="899" grpId="2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5" name="Gruppieren"/>
          <p:cNvGrpSpPr/>
          <p:nvPr/>
        </p:nvGrpSpPr>
        <p:grpSpPr>
          <a:xfrm>
            <a:off x="5702647" y="1119061"/>
            <a:ext cx="4658201" cy="3070477"/>
            <a:chOff x="0" y="0"/>
            <a:chExt cx="4658200" cy="3070476"/>
          </a:xfrm>
        </p:grpSpPr>
        <p:sp>
          <p:nvSpPr>
            <p:cNvPr id="903" name="Rechteck"/>
            <p:cNvSpPr/>
            <p:nvPr/>
          </p:nvSpPr>
          <p:spPr>
            <a:xfrm>
              <a:off x="0" y="2158999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4" name="3"/>
            <p:cNvSpPr txBox="1"/>
            <p:nvPr/>
          </p:nvSpPr>
          <p:spPr>
            <a:xfrm>
              <a:off x="239814" y="2290887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905" name="Rechteck"/>
            <p:cNvSpPr/>
            <p:nvPr/>
          </p:nvSpPr>
          <p:spPr>
            <a:xfrm>
              <a:off x="347900" y="2070099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6" name="Rechteck"/>
            <p:cNvSpPr/>
            <p:nvPr/>
          </p:nvSpPr>
          <p:spPr>
            <a:xfrm>
              <a:off x="1269999" y="2158999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7" name="4"/>
            <p:cNvSpPr txBox="1"/>
            <p:nvPr/>
          </p:nvSpPr>
          <p:spPr>
            <a:xfrm>
              <a:off x="1509813" y="2290887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908" name="Rechteck"/>
            <p:cNvSpPr/>
            <p:nvPr/>
          </p:nvSpPr>
          <p:spPr>
            <a:xfrm>
              <a:off x="1617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9" name="Rechteck"/>
            <p:cNvSpPr/>
            <p:nvPr/>
          </p:nvSpPr>
          <p:spPr>
            <a:xfrm>
              <a:off x="2539999" y="2158999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0" name="5"/>
            <p:cNvSpPr txBox="1"/>
            <p:nvPr/>
          </p:nvSpPr>
          <p:spPr>
            <a:xfrm>
              <a:off x="2779813" y="2290887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911" name="Rechteck"/>
            <p:cNvSpPr/>
            <p:nvPr/>
          </p:nvSpPr>
          <p:spPr>
            <a:xfrm>
              <a:off x="2887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2" name="Rechteck"/>
            <p:cNvSpPr/>
            <p:nvPr/>
          </p:nvSpPr>
          <p:spPr>
            <a:xfrm>
              <a:off x="3809999" y="2158999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3" name="6"/>
            <p:cNvSpPr txBox="1"/>
            <p:nvPr/>
          </p:nvSpPr>
          <p:spPr>
            <a:xfrm>
              <a:off x="4049813" y="2290887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914" name="Rechteck"/>
            <p:cNvSpPr/>
            <p:nvPr/>
          </p:nvSpPr>
          <p:spPr>
            <a:xfrm>
              <a:off x="4157900" y="20701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5" name="Rechteck"/>
            <p:cNvSpPr/>
            <p:nvPr/>
          </p:nvSpPr>
          <p:spPr>
            <a:xfrm>
              <a:off x="888999" y="0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6" name="1"/>
            <p:cNvSpPr txBox="1"/>
            <p:nvPr/>
          </p:nvSpPr>
          <p:spPr>
            <a:xfrm>
              <a:off x="1128813" y="1318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917" name="Rechteck"/>
            <p:cNvSpPr/>
            <p:nvPr/>
          </p:nvSpPr>
          <p:spPr>
            <a:xfrm>
              <a:off x="1236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8" name="Rechteck"/>
            <p:cNvSpPr/>
            <p:nvPr/>
          </p:nvSpPr>
          <p:spPr>
            <a:xfrm>
              <a:off x="2920999" y="0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9" name="2"/>
            <p:cNvSpPr txBox="1"/>
            <p:nvPr/>
          </p:nvSpPr>
          <p:spPr>
            <a:xfrm>
              <a:off x="3160813" y="1318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920" name="Rechteck"/>
            <p:cNvSpPr/>
            <p:nvPr/>
          </p:nvSpPr>
          <p:spPr>
            <a:xfrm>
              <a:off x="3268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cxnSp>
          <p:nvCxnSpPr>
            <p:cNvPr id="921" name="Verbindungslinie"/>
            <p:cNvCxnSpPr>
              <a:stCxn id="917" idx="0"/>
              <a:endCxn id="911" idx="0"/>
            </p:cNvCxnSpPr>
            <p:nvPr/>
          </p:nvCxnSpPr>
          <p:spPr>
            <a:xfrm>
              <a:off x="1313100" y="955926"/>
              <a:ext cx="1651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22" name="Verbindungslinie"/>
            <p:cNvCxnSpPr>
              <a:stCxn id="917" idx="0"/>
              <a:endCxn id="914" idx="0"/>
            </p:cNvCxnSpPr>
            <p:nvPr/>
          </p:nvCxnSpPr>
          <p:spPr>
            <a:xfrm>
              <a:off x="1313100" y="955926"/>
              <a:ext cx="2921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23" name="Verbindungslinie"/>
            <p:cNvCxnSpPr>
              <a:stCxn id="920" idx="0"/>
              <a:endCxn id="908" idx="0"/>
            </p:cNvCxnSpPr>
            <p:nvPr/>
          </p:nvCxnSpPr>
          <p:spPr>
            <a:xfrm flipH="1">
              <a:off x="1694100" y="955926"/>
              <a:ext cx="1651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24" name="Verbindungslinie"/>
            <p:cNvCxnSpPr>
              <a:stCxn id="917" idx="0"/>
              <a:endCxn id="905" idx="0"/>
            </p:cNvCxnSpPr>
            <p:nvPr/>
          </p:nvCxnSpPr>
          <p:spPr>
            <a:xfrm flipH="1">
              <a:off x="424100" y="955926"/>
              <a:ext cx="889001" cy="11586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926" name="Rechteck"/>
          <p:cNvSpPr/>
          <p:nvPr/>
        </p:nvSpPr>
        <p:spPr>
          <a:xfrm>
            <a:off x="5702647" y="7723061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7" name="3"/>
          <p:cNvSpPr txBox="1"/>
          <p:nvPr/>
        </p:nvSpPr>
        <p:spPr>
          <a:xfrm>
            <a:off x="5942461" y="785494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928" name="Rechteck"/>
          <p:cNvSpPr/>
          <p:nvPr/>
        </p:nvSpPr>
        <p:spPr>
          <a:xfrm>
            <a:off x="6050547" y="763416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9" name="Rechteck"/>
          <p:cNvSpPr/>
          <p:nvPr/>
        </p:nvSpPr>
        <p:spPr>
          <a:xfrm>
            <a:off x="6972647" y="772306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0" name="4"/>
          <p:cNvSpPr txBox="1"/>
          <p:nvPr/>
        </p:nvSpPr>
        <p:spPr>
          <a:xfrm>
            <a:off x="7212461" y="785495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931" name="Rechteck"/>
          <p:cNvSpPr/>
          <p:nvPr/>
        </p:nvSpPr>
        <p:spPr>
          <a:xfrm>
            <a:off x="7320547" y="763416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2" name="Rechteck"/>
          <p:cNvSpPr/>
          <p:nvPr/>
        </p:nvSpPr>
        <p:spPr>
          <a:xfrm>
            <a:off x="8242647" y="772306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3" name="5"/>
          <p:cNvSpPr txBox="1"/>
          <p:nvPr/>
        </p:nvSpPr>
        <p:spPr>
          <a:xfrm>
            <a:off x="8482461" y="785495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934" name="Rechteck"/>
          <p:cNvSpPr/>
          <p:nvPr/>
        </p:nvSpPr>
        <p:spPr>
          <a:xfrm>
            <a:off x="8590547" y="763416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5" name="Rechteck"/>
          <p:cNvSpPr/>
          <p:nvPr/>
        </p:nvSpPr>
        <p:spPr>
          <a:xfrm>
            <a:off x="9512647" y="772306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6" name="6"/>
          <p:cNvSpPr txBox="1"/>
          <p:nvPr/>
        </p:nvSpPr>
        <p:spPr>
          <a:xfrm>
            <a:off x="9752461" y="785495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937" name="Rechteck"/>
          <p:cNvSpPr/>
          <p:nvPr/>
        </p:nvSpPr>
        <p:spPr>
          <a:xfrm>
            <a:off x="9860547" y="763416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8" name="Rechteck"/>
          <p:cNvSpPr/>
          <p:nvPr/>
        </p:nvSpPr>
        <p:spPr>
          <a:xfrm>
            <a:off x="8623647" y="5564061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9" name="2"/>
          <p:cNvSpPr txBox="1"/>
          <p:nvPr/>
        </p:nvSpPr>
        <p:spPr>
          <a:xfrm>
            <a:off x="8863461" y="569594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940" name="Rechteck"/>
          <p:cNvSpPr/>
          <p:nvPr/>
        </p:nvSpPr>
        <p:spPr>
          <a:xfrm>
            <a:off x="8971547" y="647553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1" name="Linie"/>
          <p:cNvSpPr/>
          <p:nvPr/>
        </p:nvSpPr>
        <p:spPr>
          <a:xfrm>
            <a:off x="6138881" y="7060952"/>
            <a:ext cx="3798724" cy="5773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  <a:lnTo>
                  <a:pt x="21569" y="21325"/>
                </a:lnTo>
              </a:path>
            </a:pathLst>
          </a:custGeom>
          <a:ln w="381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42" name="Linie"/>
          <p:cNvSpPr/>
          <p:nvPr/>
        </p:nvSpPr>
        <p:spPr>
          <a:xfrm>
            <a:off x="8666747" y="7061898"/>
            <a:ext cx="1" cy="57641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947" name="Gruppieren"/>
          <p:cNvGrpSpPr/>
          <p:nvPr/>
        </p:nvGrpSpPr>
        <p:grpSpPr>
          <a:xfrm>
            <a:off x="6591647" y="5564061"/>
            <a:ext cx="848201" cy="1497832"/>
            <a:chOff x="0" y="0"/>
            <a:chExt cx="848200" cy="1497831"/>
          </a:xfrm>
        </p:grpSpPr>
        <p:sp>
          <p:nvSpPr>
            <p:cNvPr id="943" name="Rechteck"/>
            <p:cNvSpPr/>
            <p:nvPr/>
          </p:nvSpPr>
          <p:spPr>
            <a:xfrm>
              <a:off x="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4" name="1"/>
            <p:cNvSpPr txBox="1"/>
            <p:nvPr/>
          </p:nvSpPr>
          <p:spPr>
            <a:xfrm>
              <a:off x="239814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945" name="Rechteck"/>
            <p:cNvSpPr/>
            <p:nvPr/>
          </p:nvSpPr>
          <p:spPr>
            <a:xfrm>
              <a:off x="34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6" name="Linie"/>
            <p:cNvSpPr/>
            <p:nvPr/>
          </p:nvSpPr>
          <p:spPr>
            <a:xfrm flipH="1" flipV="1">
              <a:off x="424100" y="1000376"/>
              <a:ext cx="150" cy="49745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948" name="Linie"/>
          <p:cNvSpPr/>
          <p:nvPr/>
        </p:nvSpPr>
        <p:spPr>
          <a:xfrm>
            <a:off x="7391795" y="6564054"/>
            <a:ext cx="1652238" cy="1078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597" y="5445"/>
                </a:lnTo>
                <a:lnTo>
                  <a:pt x="0" y="5445"/>
                </a:lnTo>
                <a:lnTo>
                  <a:pt x="3" y="21600"/>
                </a:ln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49" name="Straightline"/>
          <p:cNvSpPr txBox="1"/>
          <p:nvPr/>
        </p:nvSpPr>
        <p:spPr>
          <a:xfrm>
            <a:off x="952499" y="865061"/>
            <a:ext cx="2908860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400"/>
            </a:lvl1pPr>
          </a:lstStyle>
          <a:p>
            <a:r>
              <a:t>Straightline</a:t>
            </a:r>
          </a:p>
        </p:txBody>
      </p:sp>
      <p:sp>
        <p:nvSpPr>
          <p:cNvPr id="950" name="Orthogonal"/>
          <p:cNvSpPr txBox="1"/>
          <p:nvPr/>
        </p:nvSpPr>
        <p:spPr>
          <a:xfrm>
            <a:off x="952500" y="5314949"/>
            <a:ext cx="2919476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400"/>
            </a:lvl1pPr>
          </a:lstStyle>
          <a:p>
            <a:r>
              <a:t>Orthogonal</a:t>
            </a:r>
          </a:p>
        </p:txBody>
      </p:sp>
      <p:sp>
        <p:nvSpPr>
          <p:cNvPr id="951" name="2 Crossings"/>
          <p:cNvSpPr txBox="1"/>
          <p:nvPr/>
        </p:nvSpPr>
        <p:spPr>
          <a:xfrm>
            <a:off x="952499" y="1627061"/>
            <a:ext cx="2544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05361"/>
                </a:solidFill>
              </a:defRPr>
            </a:lvl1pPr>
          </a:lstStyle>
          <a:p>
            <a:r>
              <a:t>2 Crossings</a:t>
            </a:r>
          </a:p>
        </p:txBody>
      </p:sp>
      <p:sp>
        <p:nvSpPr>
          <p:cNvPr id="952" name="1 Crossing"/>
          <p:cNvSpPr txBox="1"/>
          <p:nvPr/>
        </p:nvSpPr>
        <p:spPr>
          <a:xfrm>
            <a:off x="952500" y="6076949"/>
            <a:ext cx="231617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05361"/>
                </a:solidFill>
              </a:defRPr>
            </a:lvl1pPr>
          </a:lstStyle>
          <a:p>
            <a:r>
              <a:t>1 Crossing</a:t>
            </a:r>
          </a:p>
        </p:txBody>
      </p:sp>
      <p:sp>
        <p:nvSpPr>
          <p:cNvPr id="953" name="2 Crossings"/>
          <p:cNvSpPr txBox="1"/>
          <p:nvPr/>
        </p:nvSpPr>
        <p:spPr>
          <a:xfrm>
            <a:off x="952499" y="6737349"/>
            <a:ext cx="254477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05361"/>
                </a:solidFill>
              </a:defRPr>
            </a:lvl1pPr>
          </a:lstStyle>
          <a:p>
            <a:r>
              <a:t>2 Crossings</a:t>
            </a:r>
          </a:p>
        </p:txBody>
      </p:sp>
      <p:sp>
        <p:nvSpPr>
          <p:cNvPr id="9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955" name="Linie"/>
          <p:cNvSpPr/>
          <p:nvPr/>
        </p:nvSpPr>
        <p:spPr>
          <a:xfrm>
            <a:off x="7391946" y="6564054"/>
            <a:ext cx="1652087" cy="1078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9" y="0"/>
                </a:moveTo>
                <a:lnTo>
                  <a:pt x="21600" y="14461"/>
                </a:lnTo>
                <a:lnTo>
                  <a:pt x="1" y="14461"/>
                </a:lnTo>
                <a:lnTo>
                  <a:pt x="0" y="21600"/>
                </a:ln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956" name="Kreis"/>
          <p:cNvSpPr/>
          <p:nvPr/>
        </p:nvSpPr>
        <p:spPr>
          <a:xfrm>
            <a:off x="8129363" y="2402433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7" name="Kreis"/>
          <p:cNvSpPr/>
          <p:nvPr/>
        </p:nvSpPr>
        <p:spPr>
          <a:xfrm>
            <a:off x="7839062" y="2616199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8" name="Kreis"/>
          <p:cNvSpPr/>
          <p:nvPr/>
        </p:nvSpPr>
        <p:spPr>
          <a:xfrm>
            <a:off x="7202487" y="6876295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9" name="Kreis"/>
          <p:cNvSpPr/>
          <p:nvPr/>
        </p:nvSpPr>
        <p:spPr>
          <a:xfrm>
            <a:off x="7601860" y="6654155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0" name="Kreis"/>
          <p:cNvSpPr/>
          <p:nvPr/>
        </p:nvSpPr>
        <p:spPr>
          <a:xfrm>
            <a:off x="8478496" y="7099300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1" name="Kreis"/>
          <p:cNvSpPr/>
          <p:nvPr/>
        </p:nvSpPr>
        <p:spPr>
          <a:xfrm>
            <a:off x="8856797" y="6876295"/>
            <a:ext cx="366502" cy="366502"/>
          </a:xfrm>
          <a:prstGeom prst="ellipse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2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59363 0.000000" pathEditMode="relative">
                                      <p:cBhvr>
                                        <p:cTn id="84" dur="500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9" presetClass="entr" fill="hold" grpId="2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3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"/>
                            </p:stCondLst>
                            <p:childTnLst>
                              <p:par>
                                <p:cTn id="90" presetID="9" presetClass="entr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3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363 0.000000 L 0.000561 0.000000" pathEditMode="relative">
                                      <p:cBhvr>
                                        <p:cTn id="96" dur="500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9" presetClass="exit" fill="hold" grpId="3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99" dur="300" fill="hold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xit" fill="hold" grpId="3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4" dur="300" fill="hold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"/>
                            </p:stCondLst>
                            <p:childTnLst>
                              <p:par>
                                <p:cTn id="107" presetID="9" presetClass="exit" fill="hold" grpId="3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8" dur="300" fill="hold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1" presetID="9" presetClass="entr" fill="hold" grpId="3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2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3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"/>
                            </p:stCondLst>
                            <p:childTnLst>
                              <p:par>
                                <p:cTn id="115" presetID="9" presetClass="entr" fill="hold" grpId="3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6" fill="hold"/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3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19" presetID="9" presetClass="entr" fill="hold" grpId="3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0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300"/>
                                        <p:tgtEl>
                                          <p:spTgt spid="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6" grpId="16" animBg="1" advAuto="0"/>
      <p:bldP spid="927" grpId="20" animBg="1" advAuto="0"/>
      <p:bldP spid="928" grpId="12" animBg="1" advAuto="0"/>
      <p:bldP spid="929" grpId="17" animBg="1" advAuto="0"/>
      <p:bldP spid="930" grpId="21" animBg="1" advAuto="0"/>
      <p:bldP spid="931" grpId="13" animBg="1" advAuto="0"/>
      <p:bldP spid="932" grpId="18" animBg="1" advAuto="0"/>
      <p:bldP spid="933" grpId="22" animBg="1" advAuto="0"/>
      <p:bldP spid="934" grpId="14" animBg="1" advAuto="0"/>
      <p:bldP spid="935" grpId="19" animBg="1" advAuto="0"/>
      <p:bldP spid="936" grpId="23" animBg="1" advAuto="0"/>
      <p:bldP spid="937" grpId="15" animBg="1" advAuto="0"/>
      <p:bldP spid="938" grpId="6" animBg="1" advAuto="0"/>
      <p:bldP spid="939" grpId="7" animBg="1" advAuto="0"/>
      <p:bldP spid="940" grpId="8" animBg="1" advAuto="0"/>
      <p:bldP spid="941" grpId="10" animBg="1" advAuto="0"/>
      <p:bldP spid="942" grpId="11" animBg="1" advAuto="0"/>
      <p:bldP spid="947" grpId="5" animBg="1" advAuto="0"/>
      <p:bldP spid="948" grpId="9" animBg="1" advAuto="0"/>
      <p:bldP spid="948" grpId="31" animBg="1" advAuto="0"/>
      <p:bldP spid="950" grpId="4" animBg="1" advAuto="0"/>
      <p:bldP spid="951" grpId="1" animBg="1" advAuto="0"/>
      <p:bldP spid="952" grpId="24" animBg="1" advAuto="0"/>
      <p:bldP spid="953" grpId="27" animBg="1" advAuto="0"/>
      <p:bldP spid="955" grpId="33" animBg="1" advAuto="0"/>
      <p:bldP spid="956" grpId="2" animBg="1" advAuto="0"/>
      <p:bldP spid="957" grpId="3" animBg="1" advAuto="0"/>
      <p:bldP spid="958" grpId="25" animBg="1" advAuto="0"/>
      <p:bldP spid="958" grpId="32" animBg="1" advAuto="0"/>
      <p:bldP spid="959" grpId="28" animBg="1" advAuto="0"/>
      <p:bldP spid="959" grpId="30" animBg="1" advAuto="0"/>
      <p:bldP spid="960" grpId="34" animBg="1" advAuto="0"/>
      <p:bldP spid="961" grpId="35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Counting Hyperedge Crossings"/>
          <p:cNvSpPr txBox="1">
            <a:spLocks noGrp="1"/>
          </p:cNvSpPr>
          <p:nvPr>
            <p:ph type="title"/>
          </p:nvPr>
        </p:nvSpPr>
        <p:spPr>
          <a:xfrm>
            <a:off x="952500" y="224160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Counting Hyperedge Crossings</a:t>
            </a:r>
          </a:p>
        </p:txBody>
      </p:sp>
      <p:sp>
        <p:nvSpPr>
          <p:cNvPr id="966" name="The actual (orthogonal) number of crossings depends on the node placement (phase 4) and the edge routing (phase 5, NP-hard)…"/>
          <p:cNvSpPr txBox="1">
            <a:spLocks noGrp="1"/>
          </p:cNvSpPr>
          <p:nvPr>
            <p:ph type="body" idx="1"/>
          </p:nvPr>
        </p:nvSpPr>
        <p:spPr>
          <a:xfrm>
            <a:off x="952500" y="2327802"/>
            <a:ext cx="11099800" cy="5593206"/>
          </a:xfrm>
          <a:prstGeom prst="rect">
            <a:avLst/>
          </a:prstGeom>
        </p:spPr>
        <p:txBody>
          <a:bodyPr/>
          <a:lstStyle/>
          <a:p>
            <a:r>
              <a:t>The actual (orthogonal) number of crossings depends on the node placement (phase 4) and the edge routing (phase 5, NP-hard)</a:t>
            </a:r>
          </a:p>
          <a:p>
            <a:r>
              <a:t>We need to count crossings in phase 3</a:t>
            </a:r>
          </a:p>
          <a:p>
            <a:r>
              <a:t>Conclusion: We cannot always count reliably</a:t>
            </a:r>
          </a:p>
        </p:txBody>
      </p:sp>
      <p:sp>
        <p:nvSpPr>
          <p:cNvPr id="96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85" name="Cycle Breaking"/>
          <p:cNvSpPr/>
          <p:nvPr/>
        </p:nvSpPr>
        <p:spPr>
          <a:xfrm>
            <a:off x="1562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9EBEF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286" name="Layer Assignment"/>
          <p:cNvSpPr/>
          <p:nvPr/>
        </p:nvSpPr>
        <p:spPr>
          <a:xfrm>
            <a:off x="1562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9EBEF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287" name="Linie"/>
          <p:cNvSpPr/>
          <p:nvPr/>
        </p:nvSpPr>
        <p:spPr>
          <a:xfrm>
            <a:off x="4470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88" name="Crossing Minimization"/>
          <p:cNvSpPr/>
          <p:nvPr/>
        </p:nvSpPr>
        <p:spPr>
          <a:xfrm>
            <a:off x="1562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9EBEF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289" name="Linie"/>
          <p:cNvSpPr/>
          <p:nvPr/>
        </p:nvSpPr>
        <p:spPr>
          <a:xfrm>
            <a:off x="4470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90" name="Node Placement"/>
          <p:cNvSpPr/>
          <p:nvPr/>
        </p:nvSpPr>
        <p:spPr>
          <a:xfrm>
            <a:off x="1562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9EBEF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291" name="Linie"/>
          <p:cNvSpPr/>
          <p:nvPr/>
        </p:nvSpPr>
        <p:spPr>
          <a:xfrm>
            <a:off x="4470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92" name="Edge Routing"/>
          <p:cNvSpPr/>
          <p:nvPr/>
        </p:nvSpPr>
        <p:spPr>
          <a:xfrm>
            <a:off x="1562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9EBEF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293" name="Linie"/>
          <p:cNvSpPr/>
          <p:nvPr/>
        </p:nvSpPr>
        <p:spPr>
          <a:xfrm>
            <a:off x="4470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94" name="Abgerundetes Rechteck"/>
          <p:cNvSpPr/>
          <p:nvPr/>
        </p:nvSpPr>
        <p:spPr>
          <a:xfrm>
            <a:off x="2403973" y="520652"/>
            <a:ext cx="4132854" cy="294442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295" name="Abgerundetes Rechteck"/>
          <p:cNvSpPr/>
          <p:nvPr/>
        </p:nvSpPr>
        <p:spPr>
          <a:xfrm>
            <a:off x="2403973" y="2125055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296" name="Abgerundetes Rechteck"/>
          <p:cNvSpPr/>
          <p:nvPr/>
        </p:nvSpPr>
        <p:spPr>
          <a:xfrm>
            <a:off x="2403973" y="3737000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297" name="Abgerundetes Rechteck"/>
          <p:cNvSpPr/>
          <p:nvPr/>
        </p:nvSpPr>
        <p:spPr>
          <a:xfrm>
            <a:off x="2403973" y="5348945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298" name="Abgerundetes Rechteck"/>
          <p:cNvSpPr/>
          <p:nvPr/>
        </p:nvSpPr>
        <p:spPr>
          <a:xfrm>
            <a:off x="2403973" y="6960890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299" name="Abgerundetes Rechteck"/>
          <p:cNvSpPr/>
          <p:nvPr/>
        </p:nvSpPr>
        <p:spPr>
          <a:xfrm>
            <a:off x="2403973" y="8559448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300" name="Intermediate…"/>
          <p:cNvSpPr txBox="1"/>
          <p:nvPr/>
        </p:nvSpPr>
        <p:spPr>
          <a:xfrm>
            <a:off x="7777786" y="3288589"/>
            <a:ext cx="351038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Intermediate</a:t>
            </a:r>
          </a:p>
          <a:p>
            <a:pPr algn="l"/>
            <a:r>
              <a:t>Processing Slots</a:t>
            </a:r>
          </a:p>
        </p:txBody>
      </p:sp>
      <p:grpSp>
        <p:nvGrpSpPr>
          <p:cNvPr id="305" name="Gruppieren"/>
          <p:cNvGrpSpPr/>
          <p:nvPr/>
        </p:nvGrpSpPr>
        <p:grpSpPr>
          <a:xfrm>
            <a:off x="7828105" y="1138574"/>
            <a:ext cx="4909519" cy="7228322"/>
            <a:chOff x="0" y="0"/>
            <a:chExt cx="4909517" cy="7228321"/>
          </a:xfrm>
        </p:grpSpPr>
        <p:sp>
          <p:nvSpPr>
            <p:cNvPr id="301" name="Topological phases"/>
            <p:cNvSpPr txBox="1"/>
            <p:nvPr/>
          </p:nvSpPr>
          <p:spPr>
            <a:xfrm>
              <a:off x="662769" y="1616594"/>
              <a:ext cx="4078225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Topological phases</a:t>
              </a:r>
            </a:p>
          </p:txBody>
        </p:sp>
        <p:sp>
          <p:nvSpPr>
            <p:cNvPr id="302" name="Linie"/>
            <p:cNvSpPr/>
            <p:nvPr/>
          </p:nvSpPr>
          <p:spPr>
            <a:xfrm rot="16200000">
              <a:off x="-1783393" y="1805651"/>
              <a:ext cx="3880890" cy="269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514" y="14331"/>
                    <a:pt x="7148" y="21600"/>
                    <a:pt x="10800" y="21600"/>
                  </a:cubicBezTo>
                  <a:cubicBezTo>
                    <a:pt x="14452" y="21600"/>
                    <a:pt x="18086" y="14331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85888D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03" name="Geometrical phases"/>
            <p:cNvSpPr txBox="1"/>
            <p:nvPr/>
          </p:nvSpPr>
          <p:spPr>
            <a:xfrm>
              <a:off x="679046" y="5635026"/>
              <a:ext cx="4230472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r>
                <a:t>Geometrical phases</a:t>
              </a:r>
            </a:p>
          </p:txBody>
        </p:sp>
        <p:sp>
          <p:nvSpPr>
            <p:cNvPr id="304" name="Linie"/>
            <p:cNvSpPr/>
            <p:nvPr/>
          </p:nvSpPr>
          <p:spPr>
            <a:xfrm rot="16200000">
              <a:off x="-1134158" y="5881718"/>
              <a:ext cx="2480761" cy="212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6" extrusionOk="0">
                  <a:moveTo>
                    <a:pt x="0" y="2254"/>
                  </a:moveTo>
                  <a:cubicBezTo>
                    <a:pt x="3417" y="15100"/>
                    <a:pt x="6987" y="21600"/>
                    <a:pt x="10578" y="21515"/>
                  </a:cubicBezTo>
                  <a:cubicBezTo>
                    <a:pt x="14328" y="21426"/>
                    <a:pt x="18052" y="14158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85888D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499" fill="hold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99"/>
                            </p:stCondLst>
                            <p:childTnLst>
                              <p:par>
                                <p:cTn id="16" presetID="9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499" fill="hold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98"/>
                            </p:stCondLst>
                            <p:childTnLst>
                              <p:par>
                                <p:cTn id="20" presetID="9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1" dur="499" fill="hold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97"/>
                            </p:stCondLst>
                            <p:childTnLst>
                              <p:par>
                                <p:cTn id="24" presetID="9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5" dur="499" fill="hold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96"/>
                            </p:stCondLst>
                            <p:childTnLst>
                              <p:par>
                                <p:cTn id="28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499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95"/>
                            </p:stCondLst>
                            <p:childTnLst>
                              <p:par>
                                <p:cTn id="32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499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94"/>
                            </p:stCondLst>
                            <p:childTnLst>
                              <p:par>
                                <p:cTn id="36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499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93"/>
                            </p:stCondLst>
                            <p:childTnLst>
                              <p:par>
                                <p:cTn id="40" presetID="9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499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92"/>
                            </p:stCondLst>
                            <p:childTnLst>
                              <p:par>
                                <p:cTn id="44" presetID="9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499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491"/>
                            </p:stCondLst>
                            <p:childTnLst>
                              <p:par>
                                <p:cTn id="48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499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990"/>
                            </p:stCondLst>
                            <p:childTnLst>
                              <p:par>
                                <p:cTn id="52" presetID="9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499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" grpId="3" animBg="1" advAuto="0"/>
      <p:bldP spid="289" grpId="4" animBg="1" advAuto="0"/>
      <p:bldP spid="291" grpId="5" animBg="1" advAuto="0"/>
      <p:bldP spid="293" grpId="6" animBg="1" advAuto="0"/>
      <p:bldP spid="294" grpId="7" animBg="1" advAuto="0"/>
      <p:bldP spid="295" grpId="8" animBg="1" advAuto="0"/>
      <p:bldP spid="296" grpId="9" animBg="1" advAuto="0"/>
      <p:bldP spid="297" grpId="10" animBg="1" advAuto="0"/>
      <p:bldP spid="298" grpId="11" animBg="1" advAuto="0"/>
      <p:bldP spid="299" grpId="12" animBg="1" advAuto="0"/>
      <p:bldP spid="300" grpId="13" animBg="1" advAuto="0"/>
      <p:bldP spid="305" grpId="1" animBg="1" advAuto="0"/>
      <p:bldP spid="305" grpId="2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Straighline Coun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Straighline Counting</a:t>
            </a:r>
          </a:p>
        </p:txBody>
      </p:sp>
      <p:graphicFrame>
        <p:nvGraphicFramePr>
          <p:cNvPr id="970" name="2D-Säulendiagramm"/>
          <p:cNvGraphicFramePr/>
          <p:nvPr/>
        </p:nvGraphicFramePr>
        <p:xfrm>
          <a:off x="2044953" y="1747110"/>
          <a:ext cx="6543931" cy="6907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  <p:sp>
        <p:nvSpPr>
          <p:cNvPr id="972" name="Actual number…"/>
          <p:cNvSpPr txBox="1"/>
          <p:nvPr/>
        </p:nvSpPr>
        <p:spPr>
          <a:xfrm>
            <a:off x="8852792" y="4060824"/>
            <a:ext cx="3626636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Actual number</a:t>
            </a:r>
          </a:p>
          <a:p>
            <a:pPr algn="l"/>
            <a:r>
              <a:t>is mostly overestimated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Orthogonal Draw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Orthogonal Drawing</a:t>
            </a:r>
          </a:p>
        </p:txBody>
      </p:sp>
      <p:sp>
        <p:nvSpPr>
          <p:cNvPr id="97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grpSp>
        <p:nvGrpSpPr>
          <p:cNvPr id="982" name="Gruppieren"/>
          <p:cNvGrpSpPr/>
          <p:nvPr/>
        </p:nvGrpSpPr>
        <p:grpSpPr>
          <a:xfrm>
            <a:off x="5791747" y="3834456"/>
            <a:ext cx="1195479" cy="2728893"/>
            <a:chOff x="-38100" y="-38099"/>
            <a:chExt cx="1195477" cy="2728892"/>
          </a:xfrm>
        </p:grpSpPr>
        <p:pic>
          <p:nvPicPr>
            <p:cNvPr id="979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01621" y="-38100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80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1847834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81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00702" y="2229752"/>
              <a:ext cx="455758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983" name="3 crossings"/>
          <p:cNvSpPr txBox="1"/>
          <p:nvPr/>
        </p:nvSpPr>
        <p:spPr>
          <a:xfrm>
            <a:off x="4654788" y="8199925"/>
            <a:ext cx="24688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 crossings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8A09A7E-71B6-5842-BA20-F6BB4E458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830" y="2510214"/>
            <a:ext cx="4165600" cy="5435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2" grpId="1" animBg="1" advAuto="0"/>
      <p:bldP spid="983" grpId="2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Straight-Line Metho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Straight-Line Method</a:t>
            </a:r>
          </a:p>
        </p:txBody>
      </p:sp>
      <p:sp>
        <p:nvSpPr>
          <p:cNvPr id="98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  <p:grpSp>
        <p:nvGrpSpPr>
          <p:cNvPr id="995" name="Gruppieren"/>
          <p:cNvGrpSpPr/>
          <p:nvPr/>
        </p:nvGrpSpPr>
        <p:grpSpPr>
          <a:xfrm>
            <a:off x="5506820" y="3409039"/>
            <a:ext cx="1860417" cy="3601793"/>
            <a:chOff x="-38100" y="-38099"/>
            <a:chExt cx="1860415" cy="3601792"/>
          </a:xfrm>
        </p:grpSpPr>
        <p:pic>
          <p:nvPicPr>
            <p:cNvPr id="990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95144" y="-38100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91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64106" y="1947312"/>
              <a:ext cx="455758" cy="46104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92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087218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93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66559" y="2988557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994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06314" y="3102651"/>
              <a:ext cx="455757" cy="46104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996" name="5 crossings"/>
          <p:cNvSpPr txBox="1"/>
          <p:nvPr/>
        </p:nvSpPr>
        <p:spPr>
          <a:xfrm>
            <a:off x="4115271" y="8206276"/>
            <a:ext cx="24688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5 crossings</a:t>
            </a:r>
          </a:p>
        </p:txBody>
      </p:sp>
      <p:pic>
        <p:nvPicPr>
          <p:cNvPr id="997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442337" y="8244376"/>
            <a:ext cx="29718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B5C81BD8-F1D4-894A-BC0C-5C10F0F9A6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0583" y="2493703"/>
            <a:ext cx="5130800" cy="5435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5" grpId="1" animBg="1" advAuto="0"/>
      <p:bldP spid="996" grpId="2" animBg="1" advAuto="0"/>
      <p:bldP spid="997" grpId="3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1" name="Lower Bound Method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045532"/>
          </a:xfrm>
          <a:prstGeom prst="rect">
            <a:avLst/>
          </a:prstGeom>
        </p:spPr>
        <p:txBody>
          <a:bodyPr/>
          <a:lstStyle/>
          <a:p>
            <a:r>
              <a:t>Lower Bound Method</a:t>
            </a:r>
          </a:p>
        </p:txBody>
      </p:sp>
      <p:sp>
        <p:nvSpPr>
          <p:cNvPr id="100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  <p:grpSp>
        <p:nvGrpSpPr>
          <p:cNvPr id="1006" name="Gruppieren"/>
          <p:cNvGrpSpPr/>
          <p:nvPr/>
        </p:nvGrpSpPr>
        <p:grpSpPr>
          <a:xfrm>
            <a:off x="5373116" y="3545957"/>
            <a:ext cx="1116002" cy="2769096"/>
            <a:chOff x="-38100" y="-38099"/>
            <a:chExt cx="1116000" cy="2769094"/>
          </a:xfrm>
        </p:grpSpPr>
        <p:pic>
          <p:nvPicPr>
            <p:cNvPr id="1004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22144" y="-38100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1005" name="Kreis" descr="Kreis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38100" y="2269953"/>
              <a:ext cx="455757" cy="46104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</p:grpSp>
      <p:sp>
        <p:nvSpPr>
          <p:cNvPr id="1007" name="2 crossings"/>
          <p:cNvSpPr txBox="1"/>
          <p:nvPr/>
        </p:nvSpPr>
        <p:spPr>
          <a:xfrm>
            <a:off x="4106129" y="8206276"/>
            <a:ext cx="24688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 crossings</a:t>
            </a:r>
          </a:p>
        </p:txBody>
      </p:sp>
      <p:pic>
        <p:nvPicPr>
          <p:cNvPr id="1008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05922" y="8152936"/>
            <a:ext cx="1897381" cy="754381"/>
          </a:xfrm>
          <a:prstGeom prst="rect">
            <a:avLst/>
          </a:prstGeom>
          <a:ln w="12700">
            <a:miter lim="400000"/>
          </a:ln>
        </p:spPr>
      </p:pic>
      <p:sp>
        <p:nvSpPr>
          <p:cNvPr id="1009" name="Alternative 1:"/>
          <p:cNvSpPr txBox="1"/>
          <p:nvPr/>
        </p:nvSpPr>
        <p:spPr>
          <a:xfrm>
            <a:off x="5111043" y="382161"/>
            <a:ext cx="278271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Alternative 1: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B486890-0257-5542-AC31-6B051DC61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2305" y="2491510"/>
            <a:ext cx="5130800" cy="5435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6" grpId="1" animBg="1" advAuto="0"/>
      <p:bldP spid="1007" grpId="2" animBg="1" advAuto="0"/>
      <p:bldP spid="1008" grpId="3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784BB1E-3A6C-1A44-BBDA-F1047B804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306" y="2465148"/>
            <a:ext cx="5130800" cy="5435600"/>
          </a:xfrm>
          <a:prstGeom prst="rect">
            <a:avLst/>
          </a:prstGeom>
        </p:spPr>
      </p:pic>
      <p:sp>
        <p:nvSpPr>
          <p:cNvPr id="1014" name="Approximating Method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000722"/>
          </a:xfrm>
          <a:prstGeom prst="rect">
            <a:avLst/>
          </a:prstGeom>
        </p:spPr>
        <p:txBody>
          <a:bodyPr/>
          <a:lstStyle/>
          <a:p>
            <a:r>
              <a:t>Approximating Method</a:t>
            </a:r>
          </a:p>
        </p:txBody>
      </p:sp>
      <p:sp>
        <p:nvSpPr>
          <p:cNvPr id="10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sp>
        <p:nvSpPr>
          <p:cNvPr id="1017" name="4 crossings"/>
          <p:cNvSpPr txBox="1"/>
          <p:nvPr/>
        </p:nvSpPr>
        <p:spPr>
          <a:xfrm>
            <a:off x="1794497" y="7900748"/>
            <a:ext cx="246888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4 crossings</a:t>
            </a:r>
          </a:p>
        </p:txBody>
      </p:sp>
      <p:sp>
        <p:nvSpPr>
          <p:cNvPr id="1018" name="Edges between upper corners…"/>
          <p:cNvSpPr txBox="1"/>
          <p:nvPr/>
        </p:nvSpPr>
        <p:spPr>
          <a:xfrm>
            <a:off x="9127219" y="3556000"/>
            <a:ext cx="3497188" cy="264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93888" indent="-493888" algn="l">
              <a:spcBef>
                <a:spcPts val="3200"/>
              </a:spcBef>
              <a:buSzPct val="100000"/>
              <a:buAutoNum type="arabicPeriod"/>
              <a:defRPr sz="2800"/>
            </a:pPr>
            <a:r>
              <a:t>Edges between upper corners</a:t>
            </a:r>
          </a:p>
          <a:p>
            <a:pPr marL="493888" indent="-493888" algn="l">
              <a:spcBef>
                <a:spcPts val="3200"/>
              </a:spcBef>
              <a:buSzPct val="100000"/>
              <a:buAutoNum type="arabicPeriod"/>
              <a:defRPr sz="2800"/>
            </a:pPr>
            <a:r>
              <a:t>Left overlaps</a:t>
            </a:r>
          </a:p>
          <a:p>
            <a:pPr marL="493888" indent="-493888" algn="l">
              <a:spcBef>
                <a:spcPts val="3200"/>
              </a:spcBef>
              <a:buSzPct val="100000"/>
              <a:buAutoNum type="arabicPeriod"/>
              <a:defRPr sz="2800"/>
            </a:pPr>
            <a:r>
              <a:t>Right overlaps</a:t>
            </a:r>
          </a:p>
        </p:txBody>
      </p:sp>
      <p:pic>
        <p:nvPicPr>
          <p:cNvPr id="1019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2898" y="8808708"/>
            <a:ext cx="521208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020" name="Alternative 2:"/>
          <p:cNvSpPr txBox="1"/>
          <p:nvPr/>
        </p:nvSpPr>
        <p:spPr>
          <a:xfrm>
            <a:off x="5111043" y="382161"/>
            <a:ext cx="278271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Alternative 2:</a:t>
            </a:r>
          </a:p>
        </p:txBody>
      </p:sp>
      <p:grpSp>
        <p:nvGrpSpPr>
          <p:cNvPr id="1023" name="Gruppieren"/>
          <p:cNvGrpSpPr/>
          <p:nvPr/>
        </p:nvGrpSpPr>
        <p:grpSpPr>
          <a:xfrm>
            <a:off x="4671173" y="5712889"/>
            <a:ext cx="577023" cy="905133"/>
            <a:chOff x="-38100" y="-38099"/>
            <a:chExt cx="577021" cy="905131"/>
          </a:xfrm>
        </p:grpSpPr>
        <p:pic>
          <p:nvPicPr>
            <p:cNvPr id="1021" name="Kreis" descr="Kreis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38100" y="-38100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022" name="2"/>
            <p:cNvSpPr txBox="1"/>
            <p:nvPr/>
          </p:nvSpPr>
          <p:spPr>
            <a:xfrm>
              <a:off x="226908" y="333631"/>
              <a:ext cx="3120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3200"/>
                </a:spcBef>
                <a:defRPr sz="2800"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026" name="Gruppieren"/>
          <p:cNvGrpSpPr/>
          <p:nvPr/>
        </p:nvGrpSpPr>
        <p:grpSpPr>
          <a:xfrm>
            <a:off x="7309629" y="6517479"/>
            <a:ext cx="761145" cy="533401"/>
            <a:chOff x="0" y="0"/>
            <a:chExt cx="761144" cy="533400"/>
          </a:xfrm>
        </p:grpSpPr>
        <p:pic>
          <p:nvPicPr>
            <p:cNvPr id="1024" name="Kreis" descr="Kreis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05387" y="36179"/>
              <a:ext cx="455758" cy="46104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025" name="3"/>
            <p:cNvSpPr txBox="1"/>
            <p:nvPr/>
          </p:nvSpPr>
          <p:spPr>
            <a:xfrm>
              <a:off x="0" y="0"/>
              <a:ext cx="3120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3200"/>
                </a:spcBef>
                <a:defRPr sz="2800"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031" name="Gruppieren"/>
          <p:cNvGrpSpPr/>
          <p:nvPr/>
        </p:nvGrpSpPr>
        <p:grpSpPr>
          <a:xfrm>
            <a:off x="6022697" y="2963357"/>
            <a:ext cx="573778" cy="2917876"/>
            <a:chOff x="-38100" y="0"/>
            <a:chExt cx="573776" cy="2917874"/>
          </a:xfrm>
        </p:grpSpPr>
        <p:pic>
          <p:nvPicPr>
            <p:cNvPr id="1027" name="Kreis" descr="Kreis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4326" y="443441"/>
              <a:ext cx="455757" cy="461042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1028" name="Kreis" descr="Kreis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38100" y="2456834"/>
              <a:ext cx="455757" cy="461041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1029" name="1"/>
            <p:cNvSpPr txBox="1"/>
            <p:nvPr/>
          </p:nvSpPr>
          <p:spPr>
            <a:xfrm>
              <a:off x="223663" y="0"/>
              <a:ext cx="312014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3200"/>
                </a:spcBef>
                <a:defRPr sz="2800"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030" name="1"/>
            <p:cNvSpPr txBox="1"/>
            <p:nvPr/>
          </p:nvSpPr>
          <p:spPr>
            <a:xfrm>
              <a:off x="216546" y="2071686"/>
              <a:ext cx="312015" cy="533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spcBef>
                  <a:spcPts val="3200"/>
                </a:spcBef>
                <a:defRPr sz="2800"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sp>
        <p:nvSpPr>
          <p:cNvPr id="1032" name="Spönemann, Schulze, Rüegg, von Hanxleden…"/>
          <p:cNvSpPr/>
          <p:nvPr/>
        </p:nvSpPr>
        <p:spPr>
          <a:xfrm>
            <a:off x="6024409" y="8275035"/>
            <a:ext cx="6730648" cy="1270940"/>
          </a:xfrm>
          <a:prstGeom prst="roundRect">
            <a:avLst>
              <a:gd name="adj" fmla="val 23958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303339"/>
                </a:solidFill>
              </a:defRPr>
            </a:pPr>
            <a:r>
              <a:rPr dirty="0" err="1"/>
              <a:t>Spönemann</a:t>
            </a:r>
            <a:r>
              <a:rPr dirty="0"/>
              <a:t>, Schulze, </a:t>
            </a:r>
            <a:r>
              <a:rPr dirty="0" err="1"/>
              <a:t>Rüegg</a:t>
            </a:r>
            <a:r>
              <a:rPr dirty="0"/>
              <a:t>, von Hanxleden</a:t>
            </a:r>
          </a:p>
          <a:p>
            <a:pPr>
              <a:defRPr sz="2200" i="1">
                <a:solidFill>
                  <a:srgbClr val="30333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Counting crossings for layered hypergraphs</a:t>
            </a:r>
          </a:p>
          <a:p>
            <a:pPr>
              <a:defRPr sz="2200">
                <a:solidFill>
                  <a:srgbClr val="303339"/>
                </a:solidFill>
              </a:defRPr>
            </a:pPr>
            <a:r>
              <a:rPr dirty="0"/>
              <a:t>DIAGRAMS 2014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7" grpId="7" animBg="1" advAuto="0"/>
      <p:bldP spid="1018" grpId="4" build="p" bldLvl="5" animBg="1" advAuto="0"/>
      <p:bldP spid="1019" grpId="8" animBg="1" advAuto="0"/>
      <p:bldP spid="1023" grpId="5" animBg="1" advAuto="0"/>
      <p:bldP spid="1026" grpId="6" animBg="1" advAuto="0"/>
      <p:bldP spid="1031" grpId="3" animBg="1" advAuto="0"/>
      <p:bldP spid="1032" grpId="9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andom Graph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Random Graphs</a:t>
            </a:r>
          </a:p>
        </p:txBody>
      </p:sp>
      <p:sp>
        <p:nvSpPr>
          <p:cNvPr id="1037" name="Normalized Crossings by Algorithm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Normalized Crossings by Algorithm</a:t>
            </a:r>
          </a:p>
        </p:txBody>
      </p:sp>
      <p:graphicFrame>
        <p:nvGraphicFramePr>
          <p:cNvPr id="1038" name="2D-Säulendiagramm"/>
          <p:cNvGraphicFramePr/>
          <p:nvPr/>
        </p:nvGraphicFramePr>
        <p:xfrm>
          <a:off x="1211800" y="2209696"/>
          <a:ext cx="11187491" cy="696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sp>
        <p:nvSpPr>
          <p:cNvPr id="1040" name="Pfeil"/>
          <p:cNvSpPr/>
          <p:nvPr/>
        </p:nvSpPr>
        <p:spPr>
          <a:xfrm rot="5400000">
            <a:off x="6570514" y="4689616"/>
            <a:ext cx="1790862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1" name="Pfeil"/>
          <p:cNvSpPr/>
          <p:nvPr/>
        </p:nvSpPr>
        <p:spPr>
          <a:xfrm rot="5400000">
            <a:off x="10024914" y="4689616"/>
            <a:ext cx="1790862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2" name="−5.6%"/>
          <p:cNvSpPr txBox="1"/>
          <p:nvPr/>
        </p:nvSpPr>
        <p:spPr>
          <a:xfrm>
            <a:off x="6736939" y="3781485"/>
            <a:ext cx="1458012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−5.6%</a:t>
            </a:r>
          </a:p>
        </p:txBody>
      </p:sp>
      <p:sp>
        <p:nvSpPr>
          <p:cNvPr id="1043" name="−4.6%"/>
          <p:cNvSpPr txBox="1"/>
          <p:nvPr/>
        </p:nvSpPr>
        <p:spPr>
          <a:xfrm>
            <a:off x="10185192" y="3781485"/>
            <a:ext cx="1458012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−4.6%</a:t>
            </a:r>
          </a:p>
        </p:txBody>
      </p:sp>
      <p:sp>
        <p:nvSpPr>
          <p:cNvPr id="1044" name="Linie"/>
          <p:cNvSpPr/>
          <p:nvPr/>
        </p:nvSpPr>
        <p:spPr>
          <a:xfrm flipV="1">
            <a:off x="4035412" y="3654782"/>
            <a:ext cx="1" cy="2619879"/>
          </a:xfrm>
          <a:prstGeom prst="line">
            <a:avLst/>
          </a:prstGeom>
          <a:ln w="38100">
            <a:solidFill>
              <a:srgbClr val="635036"/>
            </a:solidFill>
            <a:custDash>
              <a:ds d="200000" sp="200000"/>
            </a:custDash>
            <a:miter lim="400000"/>
            <a:tailEnd type="triangle" len="sm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45" name="Linie"/>
          <p:cNvSpPr/>
          <p:nvPr/>
        </p:nvSpPr>
        <p:spPr>
          <a:xfrm flipV="1">
            <a:off x="5961611" y="6395770"/>
            <a:ext cx="1" cy="786329"/>
          </a:xfrm>
          <a:prstGeom prst="line">
            <a:avLst/>
          </a:prstGeom>
          <a:ln w="38100">
            <a:solidFill>
              <a:srgbClr val="635036"/>
            </a:solidFill>
            <a:custDash>
              <a:ds d="200000" sp="200000"/>
            </a:custDash>
            <a:miter lim="400000"/>
            <a:tailEnd type="triangle" len="sm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46" name="Linie"/>
          <p:cNvSpPr/>
          <p:nvPr/>
        </p:nvSpPr>
        <p:spPr>
          <a:xfrm flipV="1">
            <a:off x="9399966" y="6373595"/>
            <a:ext cx="1" cy="493955"/>
          </a:xfrm>
          <a:prstGeom prst="line">
            <a:avLst/>
          </a:prstGeom>
          <a:ln w="38100">
            <a:solidFill>
              <a:srgbClr val="635036"/>
            </a:solidFill>
            <a:custDash>
              <a:ds d="200000" sp="200000"/>
            </a:custDash>
            <a:miter lim="400000"/>
            <a:tailEnd type="triangle" len="sm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47" name="Pfeil"/>
          <p:cNvSpPr/>
          <p:nvPr/>
        </p:nvSpPr>
        <p:spPr>
          <a:xfrm rot="1495338">
            <a:off x="4105715" y="5971909"/>
            <a:ext cx="1797755" cy="702730"/>
          </a:xfrm>
          <a:prstGeom prst="rightArrow">
            <a:avLst>
              <a:gd name="adj1" fmla="val 28649"/>
              <a:gd name="adj2" fmla="val 73611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8" name="Pfeil"/>
          <p:cNvSpPr/>
          <p:nvPr/>
        </p:nvSpPr>
        <p:spPr>
          <a:xfrm rot="1495338">
            <a:off x="3930037" y="4988891"/>
            <a:ext cx="5570908" cy="702730"/>
          </a:xfrm>
          <a:prstGeom prst="rightArrow">
            <a:avLst>
              <a:gd name="adj1" fmla="val 28649"/>
              <a:gd name="adj2" fmla="val 73611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9" name="−84%"/>
          <p:cNvSpPr txBox="1"/>
          <p:nvPr/>
        </p:nvSpPr>
        <p:spPr>
          <a:xfrm>
            <a:off x="6050036" y="4346716"/>
            <a:ext cx="1330910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−84%</a:t>
            </a:r>
          </a:p>
        </p:txBody>
      </p:sp>
      <p:sp>
        <p:nvSpPr>
          <p:cNvPr id="1050" name="−72%"/>
          <p:cNvSpPr txBox="1"/>
          <p:nvPr/>
        </p:nvSpPr>
        <p:spPr>
          <a:xfrm>
            <a:off x="4339137" y="5391150"/>
            <a:ext cx="1330910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−72%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0" grpId="16" animBg="1" advAuto="0"/>
      <p:bldP spid="1041" grpId="18" animBg="1" advAuto="0"/>
      <p:bldP spid="1042" grpId="15" animBg="1" advAuto="0"/>
      <p:bldP spid="1043" grpId="17" animBg="1" advAuto="0"/>
      <p:bldP spid="1044" grpId="1" animBg="1" advAuto="0"/>
      <p:bldP spid="1044" grpId="9" animBg="1" advAuto="0"/>
      <p:bldP spid="1045" grpId="3" animBg="1" advAuto="0"/>
      <p:bldP spid="1045" grpId="14" animBg="1" advAuto="0"/>
      <p:bldP spid="1046" grpId="2" animBg="1" advAuto="0"/>
      <p:bldP spid="1046" grpId="13" animBg="1" advAuto="0"/>
      <p:bldP spid="1047" grpId="4" animBg="1" advAuto="0"/>
      <p:bldP spid="1047" grpId="12" animBg="1" advAuto="0"/>
      <p:bldP spid="1048" grpId="5" animBg="1" advAuto="0"/>
      <p:bldP spid="1048" grpId="10" animBg="1" advAuto="0"/>
      <p:bldP spid="1049" grpId="6" animBg="1" advAuto="0"/>
      <p:bldP spid="1049" grpId="8" animBg="1" advAuto="0"/>
      <p:bldP spid="1050" grpId="7" animBg="1" advAuto="0"/>
      <p:bldP spid="1050" grpId="11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Ptolemy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Ptolemy Diagrams</a:t>
            </a:r>
          </a:p>
        </p:txBody>
      </p:sp>
      <p:sp>
        <p:nvSpPr>
          <p:cNvPr id="1055" name="Normalized Crossings by Algorithm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Normalized Crossings by Algorithm</a:t>
            </a:r>
          </a:p>
        </p:txBody>
      </p:sp>
      <p:graphicFrame>
        <p:nvGraphicFramePr>
          <p:cNvPr id="1056" name="2D-Säulendiagramm"/>
          <p:cNvGraphicFramePr/>
          <p:nvPr/>
        </p:nvGraphicFramePr>
        <p:xfrm>
          <a:off x="1211800" y="2209696"/>
          <a:ext cx="11187491" cy="6963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5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1058" name="Pfeil"/>
          <p:cNvSpPr/>
          <p:nvPr/>
        </p:nvSpPr>
        <p:spPr>
          <a:xfrm rot="5400000">
            <a:off x="6570514" y="4981716"/>
            <a:ext cx="1790862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9" name="Pfeil"/>
          <p:cNvSpPr/>
          <p:nvPr/>
        </p:nvSpPr>
        <p:spPr>
          <a:xfrm rot="5400000">
            <a:off x="10024914" y="4981716"/>
            <a:ext cx="1790862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4C585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60" name="−24%"/>
          <p:cNvSpPr txBox="1"/>
          <p:nvPr/>
        </p:nvSpPr>
        <p:spPr>
          <a:xfrm>
            <a:off x="6800490" y="4073585"/>
            <a:ext cx="1330910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−24%</a:t>
            </a:r>
          </a:p>
        </p:txBody>
      </p:sp>
      <p:sp>
        <p:nvSpPr>
          <p:cNvPr id="1061" name="−24%"/>
          <p:cNvSpPr txBox="1"/>
          <p:nvPr/>
        </p:nvSpPr>
        <p:spPr>
          <a:xfrm>
            <a:off x="10254890" y="4073585"/>
            <a:ext cx="1330910" cy="647701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−24%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8" grpId="2" animBg="1" advAuto="0"/>
      <p:bldP spid="1059" grpId="4" animBg="1" advAuto="0"/>
      <p:bldP spid="1060" grpId="1" animBg="1" advAuto="0"/>
      <p:bldP spid="1061" grpId="3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Accuracy of Counting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Accuracy of Counting Methods</a:t>
            </a:r>
          </a:p>
        </p:txBody>
      </p:sp>
      <p:sp>
        <p:nvSpPr>
          <p:cNvPr id="10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  <p:pic>
        <p:nvPicPr>
          <p:cNvPr id="1067" name="hyperedge_crossings_example_2.pdf" descr="hyperedge_crossings_example_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32003" y="2910875"/>
            <a:ext cx="2052321" cy="2174241"/>
          </a:xfrm>
          <a:prstGeom prst="rect">
            <a:avLst/>
          </a:prstGeom>
          <a:ln w="12700">
            <a:miter lim="400000"/>
          </a:ln>
          <a:effectLst>
            <a:outerShdw blurRad="25400" dist="12700" dir="5400000" rotWithShape="0">
              <a:srgbClr val="000000">
                <a:alpha val="40000"/>
              </a:srgbClr>
            </a:outerShdw>
          </a:effectLst>
        </p:spPr>
      </p:pic>
      <p:pic>
        <p:nvPicPr>
          <p:cNvPr id="1068" name="hyperedge_crossings_example_3.pdf" descr="hyperedge_crossings_example_3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32003" y="6050582"/>
            <a:ext cx="2052321" cy="2174241"/>
          </a:xfrm>
          <a:prstGeom prst="rect">
            <a:avLst/>
          </a:prstGeom>
          <a:ln w="12700">
            <a:miter lim="400000"/>
          </a:ln>
          <a:effectLst>
            <a:outerShdw blurRad="25400" dist="12700" dir="5400000" rotWithShape="0">
              <a:srgbClr val="000000">
                <a:alpha val="40000"/>
              </a:srgbClr>
            </a:outerShdw>
          </a:effectLst>
        </p:spPr>
      </p:pic>
      <p:sp>
        <p:nvSpPr>
          <p:cNvPr id="1069" name="Node order 1"/>
          <p:cNvSpPr txBox="1"/>
          <p:nvPr/>
        </p:nvSpPr>
        <p:spPr>
          <a:xfrm>
            <a:off x="3245872" y="2273037"/>
            <a:ext cx="282458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Node order 1</a:t>
            </a:r>
          </a:p>
        </p:txBody>
      </p:sp>
      <p:sp>
        <p:nvSpPr>
          <p:cNvPr id="1070" name="Node order 2"/>
          <p:cNvSpPr txBox="1"/>
          <p:nvPr/>
        </p:nvSpPr>
        <p:spPr>
          <a:xfrm>
            <a:off x="3245872" y="5422441"/>
            <a:ext cx="282458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53585F"/>
                </a:solidFill>
              </a:defRPr>
            </a:lvl1pPr>
          </a:lstStyle>
          <a:p>
            <a:r>
              <a:t>Node order 2</a:t>
            </a:r>
          </a:p>
        </p:txBody>
      </p:sp>
      <p:grpSp>
        <p:nvGrpSpPr>
          <p:cNvPr id="1077" name="Gruppieren"/>
          <p:cNvGrpSpPr/>
          <p:nvPr/>
        </p:nvGrpSpPr>
        <p:grpSpPr>
          <a:xfrm>
            <a:off x="6045102" y="2905795"/>
            <a:ext cx="3503717" cy="5324108"/>
            <a:chOff x="0" y="0"/>
            <a:chExt cx="3503715" cy="5324106"/>
          </a:xfrm>
        </p:grpSpPr>
        <p:sp>
          <p:nvSpPr>
            <p:cNvPr id="1071" name="Linie"/>
            <p:cNvSpPr/>
            <p:nvPr/>
          </p:nvSpPr>
          <p:spPr>
            <a:xfrm>
              <a:off x="2223" y="1092200"/>
              <a:ext cx="1478288" cy="0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72" name="draw"/>
            <p:cNvSpPr txBox="1"/>
            <p:nvPr/>
          </p:nvSpPr>
          <p:spPr>
            <a:xfrm>
              <a:off x="192383" y="1019986"/>
              <a:ext cx="1017321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draw</a:t>
              </a:r>
            </a:p>
          </p:txBody>
        </p:sp>
        <p:pic>
          <p:nvPicPr>
            <p:cNvPr id="1073" name="hyperedge_crossings_drawing.pdf" descr="hyperedge_crossings_drawing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832395" y="0"/>
              <a:ext cx="1671321" cy="218440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25400" dist="12700" dir="5400000" rotWithShape="0">
                <a:srgbClr val="000000">
                  <a:alpha val="40000"/>
                </a:srgbClr>
              </a:outerShdw>
            </a:effectLst>
          </p:spPr>
        </p:pic>
        <p:pic>
          <p:nvPicPr>
            <p:cNvPr id="1074" name="hyperedge_crossings_drawing_2.pdf" descr="hyperedge_crossings_drawing_2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832395" y="3139706"/>
              <a:ext cx="1671321" cy="218440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25400" dist="12700" dir="5400000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1075" name="Linie"/>
            <p:cNvSpPr/>
            <p:nvPr/>
          </p:nvSpPr>
          <p:spPr>
            <a:xfrm>
              <a:off x="0" y="4159517"/>
              <a:ext cx="1478288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76" name="draw"/>
            <p:cNvSpPr txBox="1"/>
            <p:nvPr/>
          </p:nvSpPr>
          <p:spPr>
            <a:xfrm>
              <a:off x="189047" y="4087303"/>
              <a:ext cx="1017322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draw</a:t>
              </a:r>
            </a:p>
          </p:txBody>
        </p:sp>
      </p:grpSp>
      <p:grpSp>
        <p:nvGrpSpPr>
          <p:cNvPr id="1086" name="Gruppieren"/>
          <p:cNvGrpSpPr/>
          <p:nvPr/>
        </p:nvGrpSpPr>
        <p:grpSpPr>
          <a:xfrm>
            <a:off x="551776" y="2971275"/>
            <a:ext cx="2664044" cy="4661794"/>
            <a:chOff x="-21114" y="0"/>
            <a:chExt cx="2664043" cy="4661792"/>
          </a:xfrm>
        </p:grpSpPr>
        <p:sp>
          <p:nvSpPr>
            <p:cNvPr id="1078" name="Rechteck"/>
            <p:cNvSpPr/>
            <p:nvPr/>
          </p:nvSpPr>
          <p:spPr>
            <a:xfrm>
              <a:off x="198956" y="531354"/>
              <a:ext cx="826406" cy="4130439"/>
            </a:xfrm>
            <a:prstGeom prst="rect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79" name="Linie"/>
            <p:cNvSpPr/>
            <p:nvPr/>
          </p:nvSpPr>
          <p:spPr>
            <a:xfrm flipH="1" flipV="1">
              <a:off x="1164641" y="1026720"/>
              <a:ext cx="1478288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80" name="count"/>
            <p:cNvSpPr txBox="1"/>
            <p:nvPr/>
          </p:nvSpPr>
          <p:spPr>
            <a:xfrm>
              <a:off x="1376328" y="954507"/>
              <a:ext cx="1131114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count</a:t>
              </a:r>
            </a:p>
          </p:txBody>
        </p:sp>
        <p:sp>
          <p:nvSpPr>
            <p:cNvPr id="1081" name="5"/>
            <p:cNvSpPr txBox="1"/>
            <p:nvPr/>
          </p:nvSpPr>
          <p:spPr>
            <a:xfrm>
              <a:off x="413784" y="671120"/>
              <a:ext cx="396749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5</a:t>
              </a:r>
            </a:p>
          </p:txBody>
        </p:sp>
        <p:sp>
          <p:nvSpPr>
            <p:cNvPr id="1082" name="Linie"/>
            <p:cNvSpPr/>
            <p:nvPr/>
          </p:nvSpPr>
          <p:spPr>
            <a:xfrm flipH="1">
              <a:off x="1173535" y="4094037"/>
              <a:ext cx="146939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83" name="count"/>
            <p:cNvSpPr txBox="1"/>
            <p:nvPr/>
          </p:nvSpPr>
          <p:spPr>
            <a:xfrm>
              <a:off x="1378171" y="4021823"/>
              <a:ext cx="1131114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count</a:t>
              </a:r>
            </a:p>
          </p:txBody>
        </p:sp>
        <p:sp>
          <p:nvSpPr>
            <p:cNvPr id="1084" name="14"/>
            <p:cNvSpPr txBox="1"/>
            <p:nvPr/>
          </p:nvSpPr>
          <p:spPr>
            <a:xfrm>
              <a:off x="272560" y="3732633"/>
              <a:ext cx="67919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14</a:t>
              </a:r>
            </a:p>
          </p:txBody>
        </p:sp>
        <p:sp>
          <p:nvSpPr>
            <p:cNvPr id="1085" name="Prediction"/>
            <p:cNvSpPr txBox="1"/>
            <p:nvPr/>
          </p:nvSpPr>
          <p:spPr>
            <a:xfrm>
              <a:off x="-21115" y="0"/>
              <a:ext cx="180852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 i="1">
                  <a:solidFill>
                    <a:srgbClr val="53585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Prediction</a:t>
              </a:r>
            </a:p>
          </p:txBody>
        </p:sp>
      </p:grpSp>
      <p:grpSp>
        <p:nvGrpSpPr>
          <p:cNvPr id="1095" name="Gruppieren"/>
          <p:cNvGrpSpPr/>
          <p:nvPr/>
        </p:nvGrpSpPr>
        <p:grpSpPr>
          <a:xfrm>
            <a:off x="9873722" y="2920475"/>
            <a:ext cx="2558738" cy="4712594"/>
            <a:chOff x="0" y="0"/>
            <a:chExt cx="2558737" cy="4712592"/>
          </a:xfrm>
        </p:grpSpPr>
        <p:sp>
          <p:nvSpPr>
            <p:cNvPr id="1087" name="Rechteck"/>
            <p:cNvSpPr/>
            <p:nvPr/>
          </p:nvSpPr>
          <p:spPr>
            <a:xfrm>
              <a:off x="1664561" y="582154"/>
              <a:ext cx="826406" cy="4130439"/>
            </a:xfrm>
            <a:prstGeom prst="rect">
              <a:avLst/>
            </a:prstGeom>
            <a:solidFill>
              <a:srgbClr val="DCDEE0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88" name="Linie"/>
            <p:cNvSpPr/>
            <p:nvPr/>
          </p:nvSpPr>
          <p:spPr>
            <a:xfrm>
              <a:off x="38100" y="1077520"/>
              <a:ext cx="1478288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89" name="count"/>
            <p:cNvSpPr txBox="1"/>
            <p:nvPr/>
          </p:nvSpPr>
          <p:spPr>
            <a:xfrm>
              <a:off x="173587" y="1005307"/>
              <a:ext cx="1131113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count</a:t>
              </a:r>
            </a:p>
          </p:txBody>
        </p:sp>
        <p:sp>
          <p:nvSpPr>
            <p:cNvPr id="1090" name="3"/>
            <p:cNvSpPr txBox="1"/>
            <p:nvPr/>
          </p:nvSpPr>
          <p:spPr>
            <a:xfrm>
              <a:off x="1879390" y="721920"/>
              <a:ext cx="396749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3</a:t>
              </a:r>
            </a:p>
          </p:txBody>
        </p:sp>
        <p:sp>
          <p:nvSpPr>
            <p:cNvPr id="1091" name="Linie"/>
            <p:cNvSpPr/>
            <p:nvPr/>
          </p:nvSpPr>
          <p:spPr>
            <a:xfrm>
              <a:off x="0" y="4144837"/>
              <a:ext cx="1478288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092" name="count"/>
            <p:cNvSpPr txBox="1"/>
            <p:nvPr/>
          </p:nvSpPr>
          <p:spPr>
            <a:xfrm>
              <a:off x="173587" y="4072623"/>
              <a:ext cx="1131113" cy="584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200"/>
              </a:lvl1pPr>
            </a:lstStyle>
            <a:p>
              <a:r>
                <a:t>count</a:t>
              </a:r>
            </a:p>
          </p:txBody>
        </p:sp>
        <p:sp>
          <p:nvSpPr>
            <p:cNvPr id="1093" name="8"/>
            <p:cNvSpPr txBox="1"/>
            <p:nvPr/>
          </p:nvSpPr>
          <p:spPr>
            <a:xfrm>
              <a:off x="1888878" y="3789237"/>
              <a:ext cx="396749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000"/>
              </a:lvl1pPr>
            </a:lstStyle>
            <a:p>
              <a:r>
                <a:t>8</a:t>
              </a:r>
            </a:p>
          </p:txBody>
        </p:sp>
        <p:sp>
          <p:nvSpPr>
            <p:cNvPr id="1094" name="Actual"/>
            <p:cNvSpPr txBox="1"/>
            <p:nvPr/>
          </p:nvSpPr>
          <p:spPr>
            <a:xfrm>
              <a:off x="1385525" y="0"/>
              <a:ext cx="1173213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000" i="1">
                  <a:solidFill>
                    <a:srgbClr val="53585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Actual</a:t>
              </a:r>
            </a:p>
          </p:txBody>
        </p:sp>
      </p:grpSp>
      <p:sp>
        <p:nvSpPr>
          <p:cNvPr id="1096" name="&lt;"/>
          <p:cNvSpPr txBox="1"/>
          <p:nvPr/>
        </p:nvSpPr>
        <p:spPr>
          <a:xfrm>
            <a:off x="810504" y="4929726"/>
            <a:ext cx="707009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>
                <a:latin typeface="CMU Serif"/>
                <a:ea typeface="CMU Serif"/>
                <a:cs typeface="CMU Serif"/>
                <a:sym typeface="CMU Serif"/>
              </a:defRPr>
            </a:lvl1pPr>
          </a:lstStyle>
          <a:p>
            <a:r>
              <a:t>&lt;</a:t>
            </a:r>
          </a:p>
        </p:txBody>
      </p:sp>
      <p:sp>
        <p:nvSpPr>
          <p:cNvPr id="1097" name="&lt;"/>
          <p:cNvSpPr txBox="1"/>
          <p:nvPr/>
        </p:nvSpPr>
        <p:spPr>
          <a:xfrm>
            <a:off x="11591761" y="4781471"/>
            <a:ext cx="707009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000">
                <a:latin typeface="CMU Serif"/>
                <a:ea typeface="CMU Serif"/>
                <a:cs typeface="CMU Serif"/>
                <a:sym typeface="CMU Serif"/>
              </a:defRPr>
            </a:lvl1pPr>
          </a:lstStyle>
          <a:p>
            <a:r>
              <a:t>&lt;</a:t>
            </a:r>
          </a:p>
        </p:txBody>
      </p:sp>
      <p:grpSp>
        <p:nvGrpSpPr>
          <p:cNvPr id="1100" name="Gruppieren"/>
          <p:cNvGrpSpPr/>
          <p:nvPr/>
        </p:nvGrpSpPr>
        <p:grpSpPr>
          <a:xfrm>
            <a:off x="593199" y="4778798"/>
            <a:ext cx="11950138" cy="1343256"/>
            <a:chOff x="-50799" y="-50800"/>
            <a:chExt cx="11950136" cy="1343254"/>
          </a:xfrm>
        </p:grpSpPr>
        <p:pic>
          <p:nvPicPr>
            <p:cNvPr id="1098" name="Kreis" descr="Kreis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50800" y="105852"/>
              <a:ext cx="1183701" cy="1186603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1099" name="Kreis" descr="Kreis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0715636" y="-50800"/>
              <a:ext cx="1183701" cy="1186603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7" grpId="3" animBg="1" advAuto="0"/>
      <p:bldP spid="1086" grpId="1" animBg="1" advAuto="0"/>
      <p:bldP spid="1095" grpId="4" animBg="1" advAuto="0"/>
      <p:bldP spid="1096" grpId="2" animBg="1" advAuto="0"/>
      <p:bldP spid="1097" grpId="5" animBg="1" advAuto="0"/>
      <p:bldP spid="1100" grpId="6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Ptolemy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Ptolemy Diagrams</a:t>
            </a:r>
          </a:p>
        </p:txBody>
      </p:sp>
      <p:sp>
        <p:nvSpPr>
          <p:cNvPr id="1105" name="% of Correct Decisions by Algorithm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% of Correct Decisions by Algorithm</a:t>
            </a:r>
          </a:p>
        </p:txBody>
      </p:sp>
      <p:graphicFrame>
        <p:nvGraphicFramePr>
          <p:cNvPr id="1106" name="2D-Säulendiagramm"/>
          <p:cNvGraphicFramePr/>
          <p:nvPr/>
        </p:nvGraphicFramePr>
        <p:xfrm>
          <a:off x="632934" y="2209696"/>
          <a:ext cx="11248725" cy="6367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0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Random Graph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Random Graphs</a:t>
            </a:r>
          </a:p>
        </p:txBody>
      </p:sp>
      <p:sp>
        <p:nvSpPr>
          <p:cNvPr id="1112" name="% of Correct Decisions by Algorithm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% of Correct Decisions by Algorithm</a:t>
            </a:r>
          </a:p>
        </p:txBody>
      </p:sp>
      <p:graphicFrame>
        <p:nvGraphicFramePr>
          <p:cNvPr id="1113" name="2D-Säulendiagramm"/>
          <p:cNvGraphicFramePr/>
          <p:nvPr/>
        </p:nvGraphicFramePr>
        <p:xfrm>
          <a:off x="632934" y="2209696"/>
          <a:ext cx="11248725" cy="6367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1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836" y="3340966"/>
            <a:ext cx="11997128" cy="3071668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Dataflow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Diagrams</a:t>
            </a:r>
          </a:p>
        </p:txBody>
      </p:sp>
      <p:sp>
        <p:nvSpPr>
          <p:cNvPr id="30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313" name="Gruppieren"/>
          <p:cNvGrpSpPr/>
          <p:nvPr/>
        </p:nvGrpSpPr>
        <p:grpSpPr>
          <a:xfrm>
            <a:off x="11294509" y="4027409"/>
            <a:ext cx="1005897" cy="1861596"/>
            <a:chOff x="59583" y="0"/>
            <a:chExt cx="1005895" cy="1861594"/>
          </a:xfrm>
        </p:grpSpPr>
        <p:sp>
          <p:nvSpPr>
            <p:cNvPr id="310" name="Ports"/>
            <p:cNvSpPr txBox="1"/>
            <p:nvPr/>
          </p:nvSpPr>
          <p:spPr>
            <a:xfrm>
              <a:off x="251358" y="614440"/>
              <a:ext cx="814122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chemeClr val="accent5">
                      <a:hueOff val="-176146"/>
                      <a:satOff val="3665"/>
                      <a:lumOff val="-13986"/>
                    </a:schemeClr>
                  </a:solidFill>
                </a:defRPr>
              </a:lvl1pPr>
            </a:lstStyle>
            <a:p>
              <a:r>
                <a:t>Ports</a:t>
              </a:r>
            </a:p>
          </p:txBody>
        </p:sp>
        <p:sp>
          <p:nvSpPr>
            <p:cNvPr id="311" name="Linie"/>
            <p:cNvSpPr/>
            <p:nvPr/>
          </p:nvSpPr>
          <p:spPr>
            <a:xfrm flipH="1" flipV="1">
              <a:off x="89736" y="0"/>
              <a:ext cx="518387" cy="594738"/>
            </a:xfrm>
            <a:prstGeom prst="line">
              <a:avLst/>
            </a:prstGeom>
            <a:noFill/>
            <a:ln w="635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12" name="Linie"/>
            <p:cNvSpPr/>
            <p:nvPr/>
          </p:nvSpPr>
          <p:spPr>
            <a:xfrm flipH="1">
              <a:off x="59583" y="1093391"/>
              <a:ext cx="543582" cy="768204"/>
            </a:xfrm>
            <a:prstGeom prst="line">
              <a:avLst/>
            </a:prstGeom>
            <a:noFill/>
            <a:ln w="635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316" name="Gruppieren"/>
          <p:cNvGrpSpPr/>
          <p:nvPr/>
        </p:nvGrpSpPr>
        <p:grpSpPr>
          <a:xfrm>
            <a:off x="1857154" y="2546003"/>
            <a:ext cx="1649884" cy="1292987"/>
            <a:chOff x="-785252" y="568608"/>
            <a:chExt cx="1649882" cy="1292986"/>
          </a:xfrm>
        </p:grpSpPr>
        <p:sp>
          <p:nvSpPr>
            <p:cNvPr id="314" name="Hyperedge"/>
            <p:cNvSpPr txBox="1"/>
            <p:nvPr/>
          </p:nvSpPr>
          <p:spPr>
            <a:xfrm>
              <a:off x="-785253" y="568608"/>
              <a:ext cx="164988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chemeClr val="accent5">
                      <a:hueOff val="-176146"/>
                      <a:satOff val="3665"/>
                      <a:lumOff val="-13986"/>
                    </a:schemeClr>
                  </a:solidFill>
                </a:defRPr>
              </a:lvl1pPr>
            </a:lstStyle>
            <a:p>
              <a:r>
                <a:t>Hyperedge</a:t>
              </a:r>
            </a:p>
          </p:txBody>
        </p:sp>
        <p:sp>
          <p:nvSpPr>
            <p:cNvPr id="315" name="Linie"/>
            <p:cNvSpPr/>
            <p:nvPr/>
          </p:nvSpPr>
          <p:spPr>
            <a:xfrm flipH="1">
              <a:off x="59583" y="1048935"/>
              <a:ext cx="1" cy="812660"/>
            </a:xfrm>
            <a:prstGeom prst="line">
              <a:avLst/>
            </a:prstGeom>
            <a:noFill/>
            <a:ln w="63500" cap="flat">
              <a:solidFill>
                <a:schemeClr val="accent5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1" animBg="1" advAuto="0"/>
      <p:bldP spid="316" grpId="2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" name="Runtime Performan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Runtime Performance</a:t>
            </a:r>
          </a:p>
        </p:txBody>
      </p:sp>
      <p:sp>
        <p:nvSpPr>
          <p:cNvPr id="1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  <p:sp>
        <p:nvSpPr>
          <p:cNvPr id="1120" name="Mean Time in ms by Algorithm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Mean Time in ms by Algorithm</a:t>
            </a:r>
          </a:p>
        </p:txBody>
      </p:sp>
      <p:graphicFrame>
        <p:nvGraphicFramePr>
          <p:cNvPr id="1121" name="2D-Säulendiagramm"/>
          <p:cNvGraphicFramePr/>
          <p:nvPr/>
        </p:nvGraphicFramePr>
        <p:xfrm>
          <a:off x="1070576" y="2209696"/>
          <a:ext cx="10811083" cy="6367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2" name="100 bipartite graphs with 500 nodes each"/>
          <p:cNvSpPr txBox="1"/>
          <p:nvPr/>
        </p:nvSpPr>
        <p:spPr>
          <a:xfrm>
            <a:off x="5140040" y="8742021"/>
            <a:ext cx="674161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100 bipartite graphs with 500 nodes each</a:t>
            </a: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Example: Ptolem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Ptolemy</a:t>
            </a:r>
          </a:p>
        </p:txBody>
      </p:sp>
      <p:sp>
        <p:nvSpPr>
          <p:cNvPr id="112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  <p:pic>
        <p:nvPicPr>
          <p:cNvPr id="1126" name="vergil-stack.png" descr="vergil-sta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250" y="1982046"/>
            <a:ext cx="12814300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" name="Example: ASCE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ASCET</a:t>
            </a:r>
          </a:p>
        </p:txBody>
      </p:sp>
      <p:sp>
        <p:nvSpPr>
          <p:cNvPr id="112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  <p:pic>
        <p:nvPicPr>
          <p:cNvPr id="1130" name="ascet_control-algorithm.pdf" descr="ascet_control-algorithm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625860"/>
            <a:ext cx="13004801" cy="4948899"/>
          </a:xfrm>
          <a:prstGeom prst="rect">
            <a:avLst/>
          </a:prstGeom>
          <a:ln w="12700">
            <a:miter lim="400000"/>
          </a:ln>
        </p:spPr>
      </p:pic>
      <p:sp>
        <p:nvSpPr>
          <p:cNvPr id="1131" name="Frey, von Hanxleden, Krüger, Rüegg, Schneider, Spönemann…"/>
          <p:cNvSpPr/>
          <p:nvPr/>
        </p:nvSpPr>
        <p:spPr>
          <a:xfrm>
            <a:off x="4007358" y="7873038"/>
            <a:ext cx="8524130" cy="1270940"/>
          </a:xfrm>
          <a:prstGeom prst="roundRect">
            <a:avLst>
              <a:gd name="adj" fmla="val 23958"/>
            </a:avLst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303339"/>
                </a:solidFill>
              </a:defRPr>
            </a:pPr>
            <a:r>
              <a:t>Frey, von Hanxleden, Krüger, Rüegg, Schneider, Spönemann</a:t>
            </a:r>
          </a:p>
          <a:p>
            <a:pPr>
              <a:defRPr sz="2200" i="1">
                <a:solidFill>
                  <a:srgbClr val="30333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Efficient exploration of complex data flow models</a:t>
            </a:r>
          </a:p>
          <a:p>
            <a:pPr>
              <a:defRPr sz="2200">
                <a:solidFill>
                  <a:srgbClr val="303339"/>
                </a:solidFill>
              </a:defRPr>
            </a:pPr>
            <a:r>
              <a:t>Modellierung 2014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" grpId="1" animBg="1" advAuto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3" name="Conclu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Conclusion</a:t>
            </a:r>
          </a:p>
        </p:txBody>
      </p:sp>
      <p:sp>
        <p:nvSpPr>
          <p:cNvPr id="1134" name="Layer-based approach divides the graph drawing problem into manageable parts  (phases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Layer-based approach divides the graph drawing problem into manageable parts 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(phases)</a:t>
            </a:r>
          </a:p>
          <a:p>
            <a:r>
              <a:t>Phases can be extended to consider ports and hyperedges</a:t>
            </a:r>
          </a:p>
          <a:p>
            <a:r>
              <a:t>Intermediate processing adds features and keeps complexity comparatively low</a:t>
            </a:r>
          </a:p>
          <a:p>
            <a:r>
              <a:t>Some drawbacks of this problem division have to be counteracted 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(e.g. hyperedge crossings)</a:t>
            </a:r>
          </a:p>
        </p:txBody>
      </p:sp>
      <p:sp>
        <p:nvSpPr>
          <p:cNvPr id="11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or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Ports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ort Constrai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Port Constraints</a:t>
            </a:r>
          </a:p>
        </p:txBody>
      </p:sp>
      <p:sp>
        <p:nvSpPr>
          <p:cNvPr id="321" name="Scenarios for constraints on port positions:…"/>
          <p:cNvSpPr txBox="1">
            <a:spLocks noGrp="1"/>
          </p:cNvSpPr>
          <p:nvPr>
            <p:ph type="body" idx="1"/>
          </p:nvPr>
        </p:nvSpPr>
        <p:spPr>
          <a:xfrm>
            <a:off x="952500" y="3401106"/>
            <a:ext cx="11099800" cy="5488894"/>
          </a:xfrm>
          <a:prstGeom prst="rect">
            <a:avLst/>
          </a:prstGeom>
        </p:spPr>
        <p:txBody>
          <a:bodyPr/>
          <a:lstStyle/>
          <a:p>
            <a:pPr marL="0" indent="0" defTabSz="554990">
              <a:spcBef>
                <a:spcPts val="1900"/>
              </a:spcBef>
              <a:buSzTx/>
              <a:buNone/>
              <a:defRPr sz="3420"/>
            </a:pPr>
            <a:r>
              <a:rPr dirty="0"/>
              <a:t>Scenarios for constraints on port positions:</a:t>
            </a:r>
          </a:p>
          <a:p>
            <a:pPr marL="422275" indent="-422275" defTabSz="554990">
              <a:spcBef>
                <a:spcPts val="1900"/>
              </a:spcBef>
              <a:defRPr sz="3420"/>
            </a:pPr>
            <a:r>
              <a:rPr b="1" dirty="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Free:</a:t>
            </a:r>
            <a:r>
              <a:rPr dirty="0"/>
              <a:t> arbitrary positions on the node’s border</a:t>
            </a:r>
          </a:p>
          <a:p>
            <a:pPr marL="422275" indent="-422275" defTabSz="554990">
              <a:spcBef>
                <a:spcPts val="1900"/>
              </a:spcBef>
              <a:defRPr sz="3420"/>
            </a:pPr>
            <a:r>
              <a:rPr b="1" dirty="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Fixed side:</a:t>
            </a:r>
            <a:r>
              <a:rPr dirty="0"/>
              <a:t> top, bottom, left, or right side</a:t>
            </a:r>
          </a:p>
          <a:p>
            <a:pPr marL="422275" indent="-422275" defTabSz="554990">
              <a:spcBef>
                <a:spcPts val="1900"/>
              </a:spcBef>
              <a:defRPr sz="3420"/>
            </a:pPr>
            <a:r>
              <a:rPr b="1" dirty="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Fixed order:</a:t>
            </a:r>
            <a:r>
              <a:rPr dirty="0"/>
              <a:t> fixed sides and fixed order of ports on each side</a:t>
            </a:r>
          </a:p>
          <a:p>
            <a:pPr marL="422275" indent="-422275" defTabSz="554990">
              <a:spcBef>
                <a:spcPts val="1900"/>
              </a:spcBef>
              <a:defRPr sz="3420"/>
            </a:pPr>
            <a:r>
              <a:rPr b="1" dirty="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Fixed ratio:</a:t>
            </a:r>
            <a:r>
              <a:rPr dirty="0"/>
              <a:t> fixed sides and fixed ratio of positions relative to the node’s size</a:t>
            </a:r>
          </a:p>
          <a:p>
            <a:pPr marL="422275" indent="-422275" defTabSz="554990">
              <a:spcBef>
                <a:spcPts val="1900"/>
              </a:spcBef>
              <a:defRPr sz="3420"/>
            </a:pPr>
            <a:r>
              <a:rPr b="1" dirty="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rPr>
              <a:t>Fixed position:</a:t>
            </a:r>
            <a:r>
              <a:rPr dirty="0"/>
              <a:t> fixed exact positions</a:t>
            </a:r>
          </a:p>
        </p:txBody>
      </p:sp>
      <p:sp>
        <p:nvSpPr>
          <p:cNvPr id="32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323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rcRect l="2097" t="61174" r="89806" b="12108"/>
          <a:stretch>
            <a:fillRect/>
          </a:stretch>
        </p:blipFill>
        <p:spPr>
          <a:xfrm>
            <a:off x="5607711" y="1765091"/>
            <a:ext cx="1825721" cy="15425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26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327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328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29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330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31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332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33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334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pSp>
        <p:nvGrpSpPr>
          <p:cNvPr id="339" name="Gruppieren"/>
          <p:cNvGrpSpPr/>
          <p:nvPr/>
        </p:nvGrpSpPr>
        <p:grpSpPr>
          <a:xfrm>
            <a:off x="9461252" y="4768787"/>
            <a:ext cx="2887650" cy="3198343"/>
            <a:chOff x="0" y="0"/>
            <a:chExt cx="2887649" cy="3198341"/>
          </a:xfrm>
        </p:grpSpPr>
        <p:sp>
          <p:nvSpPr>
            <p:cNvPr id="340" name="Verbindungslinie"/>
            <p:cNvSpPr/>
            <p:nvPr/>
          </p:nvSpPr>
          <p:spPr>
            <a:xfrm>
              <a:off x="21595" y="0"/>
              <a:ext cx="1909052" cy="211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41" name="Verbindungslinie"/>
            <p:cNvSpPr/>
            <p:nvPr/>
          </p:nvSpPr>
          <p:spPr>
            <a:xfrm>
              <a:off x="0" y="1555352"/>
              <a:ext cx="1901532" cy="5710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sp>
          <p:nvSpPr>
            <p:cNvPr id="342" name="Verbindungslinie"/>
            <p:cNvSpPr/>
            <p:nvPr/>
          </p:nvSpPr>
          <p:spPr>
            <a:xfrm>
              <a:off x="23017" y="2110281"/>
              <a:ext cx="1877721" cy="1088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noFill/>
            <a:ln w="381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/>
            <a:lstStyle/>
            <a:p>
              <a:endParaRPr/>
            </a:p>
          </p:txBody>
        </p:sp>
        <p:pic>
          <p:nvPicPr>
            <p:cNvPr id="338" name="diagram.png" descr="diagra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097" t="63114" r="89806" b="13117"/>
            <a:stretch>
              <a:fillRect/>
            </a:stretch>
          </p:blipFill>
          <p:spPr>
            <a:xfrm>
              <a:off x="1061929" y="1359240"/>
              <a:ext cx="1825721" cy="13722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45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EEF0F4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349" name="Verbindungslinie"/>
          <p:cNvSpPr/>
          <p:nvPr/>
        </p:nvSpPr>
        <p:spPr>
          <a:xfrm>
            <a:off x="9482848" y="4768787"/>
            <a:ext cx="1909051" cy="21140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38100" cap="rnd">
            <a:solidFill>
              <a:srgbClr val="000000"/>
            </a:solidFill>
            <a:custDash>
              <a:ds d="100000" sp="200000"/>
            </a:custDash>
            <a:miter lim="400000"/>
          </a:ln>
        </p:spPr>
        <p:txBody>
          <a:bodyPr/>
          <a:lstStyle/>
          <a:p>
            <a:endParaRPr/>
          </a:p>
        </p:txBody>
      </p:sp>
      <p:pic>
        <p:nvPicPr>
          <p:cNvPr id="347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rcRect l="2097" t="63114" r="89806" b="13117"/>
          <a:stretch>
            <a:fillRect/>
          </a:stretch>
        </p:blipFill>
        <p:spPr>
          <a:xfrm>
            <a:off x="10523182" y="6128028"/>
            <a:ext cx="1825720" cy="1372253"/>
          </a:xfrm>
          <a:prstGeom prst="rect">
            <a:avLst/>
          </a:prstGeom>
          <a:ln w="12700">
            <a:miter lim="400000"/>
          </a:ln>
        </p:spPr>
      </p:pic>
      <p:sp>
        <p:nvSpPr>
          <p:cNvPr id="348" name="Consider order of ports"/>
          <p:cNvSpPr txBox="1"/>
          <p:nvPr/>
        </p:nvSpPr>
        <p:spPr>
          <a:xfrm>
            <a:off x="4069867" y="3452984"/>
            <a:ext cx="486506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Consider </a:t>
            </a:r>
            <a:r>
              <a:rPr>
                <a:solidFill>
                  <a:schemeClr val="accent5"/>
                </a:solidFill>
              </a:rPr>
              <a:t>order</a:t>
            </a:r>
            <a:r>
              <a:t> of ports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1229</Words>
  <Application>Microsoft Macintosh PowerPoint</Application>
  <PresentationFormat>Benutzerdefiniert</PresentationFormat>
  <Paragraphs>338</Paragraphs>
  <Slides>53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53</vt:i4>
      </vt:variant>
    </vt:vector>
  </HeadingPairs>
  <TitlesOfParts>
    <vt:vector size="60" baseType="lpstr">
      <vt:lpstr>Arial</vt:lpstr>
      <vt:lpstr>Avenir Roman</vt:lpstr>
      <vt:lpstr>CMU Serif</vt:lpstr>
      <vt:lpstr>Helvetica</vt:lpstr>
      <vt:lpstr>Helvetica Light</vt:lpstr>
      <vt:lpstr>Verdana</vt:lpstr>
      <vt:lpstr>White</vt:lpstr>
      <vt:lpstr>Inf-GraphDraw: Automatic Graph Drawing Lecture 6  Ports and Hyperedges</vt:lpstr>
      <vt:lpstr>5-Minute Review</vt:lpstr>
      <vt:lpstr>Key Message</vt:lpstr>
      <vt:lpstr>PowerPoint-Präsentation</vt:lpstr>
      <vt:lpstr>Dataflow Diagrams</vt:lpstr>
      <vt:lpstr>Ports</vt:lpstr>
      <vt:lpstr>Port Constraints</vt:lpstr>
      <vt:lpstr>PowerPoint-Präsentation</vt:lpstr>
      <vt:lpstr>PowerPoint-Präsentation</vt:lpstr>
      <vt:lpstr>PowerPoint-Präsentation</vt:lpstr>
      <vt:lpstr>PowerPoint-Präsentation</vt:lpstr>
      <vt:lpstr>Crossing Minimization</vt:lpstr>
      <vt:lpstr>Port Ranking</vt:lpstr>
      <vt:lpstr>Node Placement</vt:lpstr>
      <vt:lpstr>Node Placement</vt:lpstr>
      <vt:lpstr>Edge Routing</vt:lpstr>
      <vt:lpstr>Edge Routing</vt:lpstr>
      <vt:lpstr>Edge Routing</vt:lpstr>
      <vt:lpstr>Handling Port Constraints</vt:lpstr>
      <vt:lpstr>Free → Fixed Side</vt:lpstr>
      <vt:lpstr>Fixed Side → Fixed Order</vt:lpstr>
      <vt:lpstr>Fixed Order → Fixed Position</vt:lpstr>
      <vt:lpstr>Hyperedges</vt:lpstr>
      <vt:lpstr>Dataflow Hyperedges</vt:lpstr>
      <vt:lpstr>Dataflow Hyperedges</vt:lpstr>
      <vt:lpstr>Hypernodes</vt:lpstr>
      <vt:lpstr>Hyperedge Representation</vt:lpstr>
      <vt:lpstr>PowerPoint-Präsentation</vt:lpstr>
      <vt:lpstr>PowerPoint-Präsentation</vt:lpstr>
      <vt:lpstr>PowerPoint-Präsentation</vt:lpstr>
      <vt:lpstr>Routing Hyperedges</vt:lpstr>
      <vt:lpstr>Sorting Segments</vt:lpstr>
      <vt:lpstr>Dependency Graph</vt:lpstr>
      <vt:lpstr>Sorting Segments</vt:lpstr>
      <vt:lpstr>Dummy Nodes</vt:lpstr>
      <vt:lpstr>Crossing Minimization</vt:lpstr>
      <vt:lpstr>PowerPoint-Präsentation</vt:lpstr>
      <vt:lpstr>PowerPoint-Präsentation</vt:lpstr>
      <vt:lpstr>Counting Hyperedge Crossings</vt:lpstr>
      <vt:lpstr>Straighline Counting</vt:lpstr>
      <vt:lpstr>Orthogonal Drawing</vt:lpstr>
      <vt:lpstr>Straight-Line Method</vt:lpstr>
      <vt:lpstr>Lower Bound Method</vt:lpstr>
      <vt:lpstr>Approximating Method</vt:lpstr>
      <vt:lpstr>Random Graphs</vt:lpstr>
      <vt:lpstr>Ptolemy Diagrams</vt:lpstr>
      <vt:lpstr>Accuracy of Counting Methods</vt:lpstr>
      <vt:lpstr>Ptolemy Diagrams</vt:lpstr>
      <vt:lpstr>Random Graphs</vt:lpstr>
      <vt:lpstr>Runtime Performance</vt:lpstr>
      <vt:lpstr>Example: Ptolemy</vt:lpstr>
      <vt:lpstr>Example: ASCET</vt:lpstr>
      <vt:lpstr>Conclusion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Inf-GraphDraw: Automatic Graph Drawing Lecture 6  Ports and Hyperedges</dc:title>
  <cp:lastModifiedBy>Reinhard von Hanxleden</cp:lastModifiedBy>
  <cp:revision>12</cp:revision>
  <dcterms:modified xsi:type="dcterms:W3CDTF">2018-05-17T10:02:39Z</dcterms:modified>
</cp:coreProperties>
</file>