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330" r:id="rId27"/>
    <p:sldId id="331" r:id="rId28"/>
    <p:sldId id="282" r:id="rId29"/>
    <p:sldId id="283" r:id="rId30"/>
    <p:sldId id="284" r:id="rId31"/>
    <p:sldId id="332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33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2"/>
    <p:restoredTop sz="96291"/>
  </p:normalViewPr>
  <p:slideViewPr>
    <p:cSldViewPr snapToGrid="0" snapToObjects="1">
      <p:cViewPr varScale="1">
        <p:scale>
          <a:sx n="118" d="100"/>
          <a:sy n="118" d="100"/>
        </p:scale>
        <p:origin x="240" y="976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423333" indent="-423333">
              <a:buSzPct val="100000"/>
              <a:buAutoNum type="arabicPeriod"/>
            </a:pPr>
            <a:r>
              <a:rPr dirty="0"/>
              <a:t>Nodes are placed in </a:t>
            </a:r>
            <a:r>
              <a:rPr dirty="0" err="1"/>
              <a:t>barycent</a:t>
            </a:r>
            <a:r>
              <a:rPr lang="de-DE" dirty="0"/>
              <a:t>er</a:t>
            </a:r>
            <a:r>
              <a:rPr dirty="0"/>
              <a:t> of their neighbors. Each spring has ideal length 0, no repulsive forces.</a:t>
            </a:r>
          </a:p>
          <a:p>
            <a:pPr marL="423333" indent="-423333">
              <a:buSzPct val="100000"/>
              <a:buAutoNum type="arabicPeriod"/>
            </a:pPr>
            <a:r>
              <a:rPr dirty="0"/>
              <a:t>Fix at least three nodes which form a convex hull.</a:t>
            </a:r>
          </a:p>
          <a:p>
            <a:pPr marL="423333" indent="-423333">
              <a:buSzPct val="100000"/>
              <a:buAutoNum type="arabicPeriod"/>
            </a:pPr>
            <a:r>
              <a:rPr dirty="0"/>
              <a:t>Replace spring forces by energy equations. </a:t>
            </a:r>
            <a:r>
              <a:rPr lang="de-DE" dirty="0" err="1"/>
              <a:t>Kamada</a:t>
            </a:r>
            <a:r>
              <a:rPr lang="de-DE" dirty="0"/>
              <a:t> &amp; </a:t>
            </a:r>
            <a:r>
              <a:rPr lang="de-DE" dirty="0" err="1"/>
              <a:t>Kawai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desired</a:t>
            </a:r>
            <a:r>
              <a:rPr lang="de-DE" dirty="0"/>
              <a:t> </a:t>
            </a:r>
            <a:r>
              <a:rPr lang="de-DE" dirty="0" err="1"/>
              <a:t>geometric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 </a:t>
            </a:r>
            <a:r>
              <a:rPr lang="de-DE" dirty="0" err="1"/>
              <a:t>depend</a:t>
            </a:r>
            <a:r>
              <a:rPr lang="de-DE" dirty="0"/>
              <a:t> on </a:t>
            </a:r>
            <a:r>
              <a:rPr lang="de-DE" dirty="0" err="1"/>
              <a:t>graph-theoretic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. </a:t>
            </a:r>
            <a:r>
              <a:rPr dirty="0"/>
              <a:t>Hard to find global minimum. Thus, local minimum using Newton/Raphson.</a:t>
            </a:r>
            <a:endParaRPr lang="de-DE" dirty="0"/>
          </a:p>
          <a:p>
            <a:pPr marL="423333" indent="-423333">
              <a:buSzPct val="100000"/>
              <a:buAutoNum type="arabicPeriod"/>
            </a:pPr>
            <a:r>
              <a:rPr lang="de-DE" dirty="0"/>
              <a:t>A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visualizing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similarity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items</a:t>
            </a:r>
            <a:r>
              <a:rPr lang="de-DE" dirty="0"/>
              <a:t> (e.g., </a:t>
            </a:r>
            <a:r>
              <a:rPr lang="de-DE" dirty="0" err="1"/>
              <a:t>cities</a:t>
            </a:r>
            <a:r>
              <a:rPr lang="de-DE" dirty="0"/>
              <a:t>,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House), in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display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contained</a:t>
            </a:r>
            <a:r>
              <a:rPr lang="de-DE" dirty="0"/>
              <a:t> in a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matrix</a:t>
            </a:r>
            <a:r>
              <a:rPr lang="de-DE" dirty="0"/>
              <a:t>. </a:t>
            </a:r>
            <a:r>
              <a:rPr lang="de-DE" dirty="0" err="1"/>
              <a:t>Typically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minimize</a:t>
            </a:r>
            <a:r>
              <a:rPr lang="de-DE" dirty="0"/>
              <a:t> „stress“ (</a:t>
            </a:r>
            <a:r>
              <a:rPr lang="de-DE" dirty="0" err="1"/>
              <a:t>or</a:t>
            </a:r>
            <a:r>
              <a:rPr lang="de-DE" dirty="0"/>
              <a:t> „</a:t>
            </a:r>
            <a:r>
              <a:rPr lang="de-DE" dirty="0" err="1"/>
              <a:t>strain</a:t>
            </a:r>
            <a:r>
              <a:rPr lang="de-DE" dirty="0"/>
              <a:t>“).</a:t>
            </a:r>
          </a:p>
          <a:p>
            <a:pPr marL="423333" indent="-423333">
              <a:buSzPct val="100000"/>
              <a:buAutoNum type="arabicPeriod"/>
            </a:pPr>
            <a:r>
              <a:rPr dirty="0"/>
              <a:t>Quick convergence, global optimum. Feel free to read the paper by </a:t>
            </a:r>
            <a:r>
              <a:rPr dirty="0" err="1"/>
              <a:t>Gansner</a:t>
            </a:r>
            <a:r>
              <a:rPr dirty="0"/>
              <a:t>, </a:t>
            </a:r>
            <a:r>
              <a:rPr dirty="0" err="1"/>
              <a:t>Koren</a:t>
            </a:r>
            <a:r>
              <a:rPr dirty="0"/>
              <a:t>, and North.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2" name="Shape 57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Cycle in graph</a:t>
            </a:r>
          </a:p>
          <a:p>
            <a:r>
              <a:t>Reverse edge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07" name="Shape 6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Distribute nodes into layers</a:t>
            </a:r>
          </a:p>
          <a:p>
            <a:r>
              <a:t>Such that edges point to next layers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Shape 6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51" name="Shape 6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Distribute nodes into layers</a:t>
            </a:r>
          </a:p>
          <a:p>
            <a:r>
              <a:t>Such that edges point to next layers</a:t>
            </a:r>
          </a:p>
          <a:p>
            <a:r>
              <a:t>…and edges connect only neighbouring layers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Shape 69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94" name="Shape 6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Determine order of nodes in each layer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37" name="Shape 7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Determine order of nodes in each layer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80" name="Shape 7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Find horizontal coordinates for the nodes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Shape 82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23" name="Shape 82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Find horizontal coordinates for the nodes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Shape 8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0" name="Shape 8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Route edges</a:t>
            </a:r>
          </a:p>
          <a:p>
            <a:r>
              <a:t>Find vertical coordinates for nodes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Shape 9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33" name="Shape 9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6333" indent="-296333">
              <a:buSzPct val="75000"/>
              <a:buChar char="•"/>
            </a:pPr>
            <a:r>
              <a:t>A FS is always a FAS</a:t>
            </a:r>
          </a:p>
          <a:p>
            <a:pPr marL="296333" indent="-296333">
              <a:buSzPct val="75000"/>
              <a:buChar char="•"/>
            </a:pPr>
            <a:r>
              <a:t>A FAS may not be a FS (circle)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Shape 9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7" name="Shape 9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6333" indent="-296333">
              <a:buSzPct val="75000"/>
              <a:buChar char="•"/>
            </a:pPr>
            <a:r>
              <a:t>Cycle: 3 -&gt; 5 -&gt; 7 -&gt; 3</a:t>
            </a:r>
          </a:p>
          <a:p>
            <a:pPr marL="296333" indent="-296333">
              <a:buSzPct val="75000"/>
              <a:buChar char="•"/>
            </a:pPr>
            <a:r>
              <a:t>Reverse: (7, 3), (6, 4)</a:t>
            </a:r>
          </a:p>
          <a:p>
            <a:pPr marL="296333" indent="-296333">
              <a:buSzPct val="75000"/>
              <a:buChar char="•"/>
            </a:pPr>
            <a:r>
              <a:t>This method always works, but:</a:t>
            </a:r>
          </a:p>
          <a:p>
            <a:pPr marL="296333" indent="-296333">
              <a:buSzPct val="75000"/>
              <a:buChar char="•"/>
            </a:pPr>
            <a:r>
              <a:t>The latter was completely unnecessary</a:t>
            </a:r>
          </a:p>
        </p:txBody>
      </p:sp>
    </p:spTree>
    <p:extLst>
      <p:ext uri="{BB962C8B-B14F-4D97-AF65-F5344CB8AC3E}">
        <p14:creationId xmlns:p14="http://schemas.microsoft.com/office/powerpoint/2010/main" val="1214469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9" name="Shape 28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F: Features</a:t>
            </a:r>
          </a:p>
          <a:p>
            <a:r>
              <a:t>A: Aesthetics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Shape 9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7" name="Shape 9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6333" indent="-296333">
              <a:buSzPct val="75000"/>
              <a:buChar char="•"/>
            </a:pPr>
            <a:r>
              <a:t>Cycle: 3 -&gt; 5 -&gt; 7 -&gt; 3</a:t>
            </a:r>
          </a:p>
          <a:p>
            <a:pPr marL="296333" indent="-296333">
              <a:buSzPct val="75000"/>
              <a:buChar char="•"/>
            </a:pPr>
            <a:r>
              <a:t>Reverse: (7, 3), (6, 4)</a:t>
            </a:r>
          </a:p>
          <a:p>
            <a:pPr marL="296333" indent="-296333">
              <a:buSzPct val="75000"/>
              <a:buChar char="•"/>
            </a:pPr>
            <a:r>
              <a:t>This method always works, but:</a:t>
            </a:r>
          </a:p>
          <a:p>
            <a:pPr marL="296333" indent="-296333">
              <a:buSzPct val="75000"/>
              <a:buChar char="•"/>
            </a:pPr>
            <a:r>
              <a:t>The latter was completely unnecessary</a:t>
            </a:r>
          </a:p>
        </p:txBody>
      </p:sp>
    </p:spTree>
    <p:extLst>
      <p:ext uri="{BB962C8B-B14F-4D97-AF65-F5344CB8AC3E}">
        <p14:creationId xmlns:p14="http://schemas.microsoft.com/office/powerpoint/2010/main" val="600859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Shape 98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83" name="Shape 9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Put all sinks to the right</a:t>
            </a:r>
          </a:p>
          <a:p>
            <a:r>
              <a:t>Put all sources to the left</a:t>
            </a:r>
          </a:p>
          <a:p>
            <a:r>
              <a:t>Append the remaining nodes to the left in certain order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Shape 10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16" name="Shape 10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Only one edge reversed!</a:t>
            </a:r>
          </a:p>
        </p:txBody>
      </p:sp>
    </p:spTree>
    <p:extLst>
      <p:ext uri="{BB962C8B-B14F-4D97-AF65-F5344CB8AC3E}">
        <p14:creationId xmlns:p14="http://schemas.microsoft.com/office/powerpoint/2010/main" val="2621550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Shape 11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3" name="Shape 11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Can use number of nodes as upper bound for length of longest path.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Shape 11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6" name="Shape 11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Three dummy nodes</a:t>
            </a:r>
          </a:p>
          <a:p>
            <a:r>
              <a:t>Node 6 could easily be moved to the left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Shape 119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97" name="Shape 119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Too many layers: draw high graph</a:t>
            </a:r>
          </a:p>
          <a:p>
            <a:r>
              <a:t>Too many nodes per layer: draw wide graph</a:t>
            </a:r>
          </a:p>
          <a:p>
            <a:r>
              <a:t>Too long edges: as seen in the longest path algorithm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Shape 130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8" name="Shape 130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Exact minimization for example with optimization models</a:t>
            </a:r>
          </a:p>
          <a:p>
            <a:r>
              <a:t>We will concentrate on heuristics today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Shape 13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3" name="Shape 13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Minimize crossings between neighbouring layers</a:t>
            </a:r>
          </a:p>
          <a:p>
            <a:r>
              <a:t>Stop when crossing number not reduced anymore</a:t>
            </a:r>
          </a:p>
          <a:p>
            <a:r>
              <a:t>Count crossings, always keep solution with least crossings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9" name="Shape 14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70" name="Shape 14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Write an example on the board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Shape 16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51" name="Shape 16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Works because:</a:t>
            </a:r>
          </a:p>
          <a:p>
            <a:r>
              <a:t>* All inversions a given node is part of stay intact when nodes to its left are moved to their final position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4" name="Shape 29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Need some new definitions from lecture 2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8" name="Shape 187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79" name="Shape 18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6333" indent="-296333">
              <a:buSzPct val="75000"/>
              <a:buChar char="*"/>
            </a:pPr>
            <a:r>
              <a:t>Feedback Edges: Cycle Breaking</a:t>
            </a:r>
          </a:p>
          <a:p>
            <a:pPr marL="296333" indent="-296333">
              <a:buSzPct val="75000"/>
              <a:buChar char="*"/>
            </a:pPr>
            <a:r>
              <a:t>Layout Direction: Layer Assignment</a:t>
            </a:r>
          </a:p>
          <a:p>
            <a:pPr marL="296333" indent="-296333">
              <a:buSzPct val="75000"/>
              <a:buChar char="*"/>
            </a:pPr>
            <a:r>
              <a:t>Edge Crossings: Crossing Minimization</a:t>
            </a:r>
          </a:p>
          <a:p>
            <a:pPr marL="296333" indent="-296333">
              <a:buSzPct val="75000"/>
              <a:buChar char="*"/>
            </a:pPr>
            <a:r>
              <a:t>Straight Edges: CrossMin / Node Placement</a:t>
            </a:r>
          </a:p>
          <a:p>
            <a:pPr marL="296333" indent="-296333">
              <a:buSzPct val="75000"/>
              <a:buChar char="*"/>
            </a:pPr>
            <a:r>
              <a:t>Orthogonal Edges: Edge Routing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7" name="Shape 3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423333" indent="-423333">
              <a:buSzPct val="100000"/>
              <a:buAutoNum type="arabicPeriod"/>
            </a:pPr>
            <a:r>
              <a:t>Most layout algorithms don’t support this</a:t>
            </a:r>
          </a:p>
          <a:p>
            <a:pPr marL="423333" indent="-423333">
              <a:buSzPct val="100000"/>
              <a:buAutoNum type="arabicPeriod"/>
            </a:pPr>
            <a:r>
              <a:t>Works with all algorithms, but does not support hierarchical edges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1" name="Shape 3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Version 1: Laying out everything at once.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5" name="Shape 3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Version 2: Stupid way to implement it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11" name="Shape 4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Version 2: Intelligent way</a:t>
            </a:r>
          </a:p>
          <a:p>
            <a:r>
              <a:t>Once layout of lower hierarchy level is done, node’s size on upper hierarchy level is known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0" name="Shape 42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96333" indent="-296333">
              <a:buSzPct val="75000"/>
              <a:buChar char="•"/>
            </a:pPr>
            <a:r>
              <a:t>Hierarchical edge: (u, v) is hierarchical edge iff h(u) != h(v)</a:t>
            </a:r>
          </a:p>
          <a:p>
            <a:pPr marL="296333" indent="-296333">
              <a:buSzPct val="75000"/>
              <a:buChar char="•"/>
            </a:pPr>
            <a:r>
              <a:t>Present bad crossing minimisation layout on the whiteboard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3" name="Shape 5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Manually placed nodes and edges</a:t>
            </a:r>
          </a:p>
          <a:p>
            <a:r>
              <a:t>Automatic layout with orthogonally routed edges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0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110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1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2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3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14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eltext"/>
          <p:cNvSpPr txBox="1">
            <a:spLocks noGrp="1"/>
          </p:cNvSpPr>
          <p:nvPr>
            <p:ph type="title"/>
          </p:nvPr>
        </p:nvSpPr>
        <p:spPr>
          <a:xfrm>
            <a:off x="952500" y="-29840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22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800839"/>
            <a:ext cx="11099800" cy="7089161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1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32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Bild"/>
          <p:cNvSpPr>
            <a:spLocks noGrp="1"/>
          </p:cNvSpPr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49" name="Bild"/>
          <p:cNvSpPr>
            <a:spLocks noGrp="1"/>
          </p:cNvSpPr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0" name="Bild"/>
          <p:cNvSpPr>
            <a:spLocks noGrp="1"/>
          </p:cNvSpPr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5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–Christian Bauer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–Christian Bauer</a:t>
            </a:r>
          </a:p>
        </p:txBody>
      </p:sp>
      <p:sp>
        <p:nvSpPr>
          <p:cNvPr id="159" name="„Zitat hier eingeben.“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„Zitat hier eingeben.“ </a:t>
            </a:r>
          </a:p>
        </p:txBody>
      </p:sp>
      <p:sp>
        <p:nvSpPr>
          <p:cNvPr id="16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Bild"/>
          <p:cNvSpPr>
            <a:spLocks noGrp="1"/>
          </p:cNvSpPr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83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349500"/>
            <a:ext cx="11099800" cy="680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  <a:lvl2pPr>
              <a:defRPr>
                <a:solidFill>
                  <a:srgbClr val="53585F"/>
                </a:solidFill>
              </a:defRPr>
            </a:lvl2pPr>
            <a:lvl3pPr>
              <a:defRPr>
                <a:solidFill>
                  <a:srgbClr val="53585F"/>
                </a:solidFill>
              </a:defRPr>
            </a:lvl3pPr>
            <a:lvl4pPr>
              <a:defRPr>
                <a:solidFill>
                  <a:srgbClr val="53585F"/>
                </a:solidFill>
              </a:defRPr>
            </a:lvl4pPr>
            <a:lvl5pPr>
              <a:defRPr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8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9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el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2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00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201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1pPr>
            <a:lvl2pPr marL="6858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2pPr>
            <a:lvl3pPr marL="10287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3pPr>
            <a:lvl4pPr marL="13716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4pPr>
            <a:lvl5pPr marL="17145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2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eltext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218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474503" y="9220764"/>
            <a:ext cx="530297" cy="498349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227" name="Petra Mutzel: Automatisches Zeichnen von Graphen, WS07/08"/>
          <p:cNvSpPr txBox="1"/>
          <p:nvPr/>
        </p:nvSpPr>
        <p:spPr>
          <a:xfrm>
            <a:off x="806026" y="9220764"/>
            <a:ext cx="1062510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Petra Mutzel: Automatisches Zeichnen von Graphen, WS07/08</a:t>
            </a:r>
          </a:p>
        </p:txBody>
      </p:sp>
      <p:pic>
        <p:nvPicPr>
          <p:cNvPr id="228" name="logo20" descr="logo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928" y="9159804"/>
            <a:ext cx="690881" cy="645725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Linie"/>
          <p:cNvSpPr/>
          <p:nvPr/>
        </p:nvSpPr>
        <p:spPr>
          <a:xfrm>
            <a:off x="-1" y="9166126"/>
            <a:ext cx="13004802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280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079500"/>
          </a:xfrm>
          <a:prstGeom prst="rect">
            <a:avLst/>
          </a:prstGeom>
        </p:spPr>
        <p:txBody>
          <a:bodyPr/>
          <a:lstStyle>
            <a:lvl1pPr algn="l"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24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280798" y="925195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el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4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58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59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60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61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62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7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71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2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3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4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75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8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84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5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6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7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88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 (Phase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9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97" name="Abgerundetes Rechteck"/>
          <p:cNvSpPr/>
          <p:nvPr/>
        </p:nvSpPr>
        <p:spPr>
          <a:xfrm>
            <a:off x="11641466" y="413227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98" name="Abgerundetes Rechteck"/>
          <p:cNvSpPr/>
          <p:nvPr/>
        </p:nvSpPr>
        <p:spPr>
          <a:xfrm>
            <a:off x="11641466" y="680014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99" name="Abgerundetes Rechteck"/>
          <p:cNvSpPr/>
          <p:nvPr/>
        </p:nvSpPr>
        <p:spPr>
          <a:xfrm>
            <a:off x="11641466" y="946800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00" name="Abgerundetes Rechteck"/>
          <p:cNvSpPr/>
          <p:nvPr/>
        </p:nvSpPr>
        <p:spPr>
          <a:xfrm>
            <a:off x="11641466" y="1213586"/>
            <a:ext cx="1075668" cy="214600"/>
          </a:xfrm>
          <a:prstGeom prst="roundRect">
            <a:avLst>
              <a:gd name="adj" fmla="val 23299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01" name="Abgerundetes Rechteck"/>
          <p:cNvSpPr/>
          <p:nvPr/>
        </p:nvSpPr>
        <p:spPr>
          <a:xfrm>
            <a:off x="11641466" y="1480372"/>
            <a:ext cx="1075668" cy="214601"/>
          </a:xfrm>
          <a:prstGeom prst="roundRect">
            <a:avLst>
              <a:gd name="adj" fmla="val 23299"/>
            </a:avLst>
          </a:prstGeom>
          <a:solidFill>
            <a:srgbClr val="9FA1A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952500" y="-254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Titeltext</a:t>
            </a:r>
          </a:p>
        </p:txBody>
      </p:sp>
      <p:sp>
        <p:nvSpPr>
          <p:cNvPr id="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4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ds@informatik.uni-kiel.de?subject=" TargetMode="External"/><Relationship Id="rId2" Type="http://schemas.openxmlformats.org/officeDocument/2006/relationships/hyperlink" Target="mailto:rvh@informatik.uni-kiel.de?subject=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5-Minute Re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5-Minute Review</a:t>
            </a:r>
          </a:p>
        </p:txBody>
      </p:sp>
      <p:sp>
        <p:nvSpPr>
          <p:cNvPr id="254" name="What is the idea of the barycenter method ?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What is the idea of the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barycenter method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 the barycenter method, how do we avoid the collapse of the drawing into a single point?</a:t>
            </a:r>
          </a:p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What is the idea of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energy-based placement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? What is a disadvantage of it?</a:t>
            </a:r>
          </a:p>
          <a:p>
            <a:pPr marL="635000" indent="-635000">
              <a:buSzPct val="100000"/>
              <a:buAutoNum type="arabicPeriod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multidimensional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scaling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metric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there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What is an advantage of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stress majorization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build="p" bldLvl="5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diagram.png" descr="diagr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3836" y="3340966"/>
            <a:ext cx="11997128" cy="3071668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Dataflow Diagra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Dataflow Diagrams</a:t>
            </a:r>
          </a:p>
        </p:txBody>
      </p:sp>
      <p:sp>
        <p:nvSpPr>
          <p:cNvPr id="42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grpSp>
        <p:nvGrpSpPr>
          <p:cNvPr id="427" name="Gruppieren"/>
          <p:cNvGrpSpPr/>
          <p:nvPr/>
        </p:nvGrpSpPr>
        <p:grpSpPr>
          <a:xfrm>
            <a:off x="8761241" y="6480478"/>
            <a:ext cx="2903729" cy="990604"/>
            <a:chOff x="0" y="0"/>
            <a:chExt cx="2903727" cy="990603"/>
          </a:xfrm>
        </p:grpSpPr>
        <p:sp>
          <p:nvSpPr>
            <p:cNvPr id="425" name="F2: Feedback Edges"/>
            <p:cNvSpPr txBox="1"/>
            <p:nvPr/>
          </p:nvSpPr>
          <p:spPr>
            <a:xfrm>
              <a:off x="0" y="520703"/>
              <a:ext cx="2903729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2</a:t>
              </a:r>
              <a:r>
                <a:t>: Feedback Edges</a:t>
              </a:r>
            </a:p>
          </p:txBody>
        </p:sp>
        <p:sp>
          <p:nvSpPr>
            <p:cNvPr id="426" name="Linie"/>
            <p:cNvSpPr/>
            <p:nvPr/>
          </p:nvSpPr>
          <p:spPr>
            <a:xfrm flipH="1" flipV="1">
              <a:off x="1144309" y="-1"/>
              <a:ext cx="287397" cy="496175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30" name="Gruppieren"/>
          <p:cNvGrpSpPr/>
          <p:nvPr/>
        </p:nvGrpSpPr>
        <p:grpSpPr>
          <a:xfrm>
            <a:off x="1758841" y="2502333"/>
            <a:ext cx="2813813" cy="587997"/>
            <a:chOff x="0" y="21604"/>
            <a:chExt cx="2813811" cy="587995"/>
          </a:xfrm>
        </p:grpSpPr>
        <p:sp>
          <p:nvSpPr>
            <p:cNvPr id="428" name="A1: Layout Direction"/>
            <p:cNvSpPr txBox="1"/>
            <p:nvPr/>
          </p:nvSpPr>
          <p:spPr>
            <a:xfrm>
              <a:off x="-1" y="21604"/>
              <a:ext cx="2813813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1</a:t>
              </a:r>
              <a:r>
                <a:t>: Layout Direction</a:t>
              </a:r>
            </a:p>
          </p:txBody>
        </p:sp>
        <p:sp>
          <p:nvSpPr>
            <p:cNvPr id="429" name="Linie"/>
            <p:cNvSpPr/>
            <p:nvPr/>
          </p:nvSpPr>
          <p:spPr>
            <a:xfrm>
              <a:off x="7269" y="609600"/>
              <a:ext cx="2764527" cy="0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33" name="Gruppieren"/>
          <p:cNvGrpSpPr/>
          <p:nvPr/>
        </p:nvGrpSpPr>
        <p:grpSpPr>
          <a:xfrm>
            <a:off x="8665381" y="2502333"/>
            <a:ext cx="3095449" cy="837453"/>
            <a:chOff x="0" y="0"/>
            <a:chExt cx="3095447" cy="837452"/>
          </a:xfrm>
        </p:grpSpPr>
        <p:sp>
          <p:nvSpPr>
            <p:cNvPr id="431" name="A4: Orthogonal Edges"/>
            <p:cNvSpPr txBox="1"/>
            <p:nvPr/>
          </p:nvSpPr>
          <p:spPr>
            <a:xfrm>
              <a:off x="0" y="-1"/>
              <a:ext cx="309544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4</a:t>
              </a:r>
              <a:r>
                <a:t>: Orthogonal Edges</a:t>
              </a:r>
            </a:p>
          </p:txBody>
        </p:sp>
        <p:sp>
          <p:nvSpPr>
            <p:cNvPr id="432" name="Linie"/>
            <p:cNvSpPr/>
            <p:nvPr/>
          </p:nvSpPr>
          <p:spPr>
            <a:xfrm>
              <a:off x="1593908" y="498527"/>
              <a:ext cx="539800" cy="338926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37" name="Gruppieren"/>
          <p:cNvGrpSpPr/>
          <p:nvPr/>
        </p:nvGrpSpPr>
        <p:grpSpPr>
          <a:xfrm>
            <a:off x="10980925" y="4027409"/>
            <a:ext cx="1266039" cy="1861596"/>
            <a:chOff x="-254000" y="0"/>
            <a:chExt cx="1266037" cy="1861594"/>
          </a:xfrm>
        </p:grpSpPr>
        <p:sp>
          <p:nvSpPr>
            <p:cNvPr id="434" name="F3: Ports"/>
            <p:cNvSpPr txBox="1"/>
            <p:nvPr/>
          </p:nvSpPr>
          <p:spPr>
            <a:xfrm>
              <a:off x="-254000" y="614440"/>
              <a:ext cx="126603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3</a:t>
              </a:r>
              <a:r>
                <a:t>: Ports</a:t>
              </a:r>
            </a:p>
          </p:txBody>
        </p:sp>
        <p:sp>
          <p:nvSpPr>
            <p:cNvPr id="435" name="Linie"/>
            <p:cNvSpPr/>
            <p:nvPr/>
          </p:nvSpPr>
          <p:spPr>
            <a:xfrm flipH="1" flipV="1">
              <a:off x="89736" y="0"/>
              <a:ext cx="518387" cy="594738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436" name="Linie"/>
            <p:cNvSpPr/>
            <p:nvPr/>
          </p:nvSpPr>
          <p:spPr>
            <a:xfrm flipH="1">
              <a:off x="59583" y="1093391"/>
              <a:ext cx="543582" cy="768204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40" name="Gruppieren"/>
          <p:cNvGrpSpPr/>
          <p:nvPr/>
        </p:nvGrpSpPr>
        <p:grpSpPr>
          <a:xfrm>
            <a:off x="5341880" y="6480478"/>
            <a:ext cx="2615388" cy="990604"/>
            <a:chOff x="0" y="0"/>
            <a:chExt cx="2615387" cy="990603"/>
          </a:xfrm>
        </p:grpSpPr>
        <p:sp>
          <p:nvSpPr>
            <p:cNvPr id="438" name="A3: Straight Edges"/>
            <p:cNvSpPr txBox="1"/>
            <p:nvPr/>
          </p:nvSpPr>
          <p:spPr>
            <a:xfrm>
              <a:off x="0" y="520703"/>
              <a:ext cx="261538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3</a:t>
              </a:r>
              <a:r>
                <a:t>: Straight Edges</a:t>
              </a:r>
            </a:p>
          </p:txBody>
        </p:sp>
        <p:sp>
          <p:nvSpPr>
            <p:cNvPr id="439" name="Linie"/>
            <p:cNvSpPr/>
            <p:nvPr/>
          </p:nvSpPr>
          <p:spPr>
            <a:xfrm flipH="1" flipV="1">
              <a:off x="960000" y="-1"/>
              <a:ext cx="287397" cy="496175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43" name="Gruppieren"/>
          <p:cNvGrpSpPr/>
          <p:nvPr/>
        </p:nvGrpSpPr>
        <p:grpSpPr>
          <a:xfrm>
            <a:off x="1758841" y="5297169"/>
            <a:ext cx="3182412" cy="2173913"/>
            <a:chOff x="0" y="0"/>
            <a:chExt cx="3182410" cy="2173911"/>
          </a:xfrm>
        </p:grpSpPr>
        <p:sp>
          <p:nvSpPr>
            <p:cNvPr id="441" name="A2: Edge Crossings"/>
            <p:cNvSpPr txBox="1"/>
            <p:nvPr/>
          </p:nvSpPr>
          <p:spPr>
            <a:xfrm>
              <a:off x="0" y="1704011"/>
              <a:ext cx="277906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2</a:t>
              </a:r>
              <a:r>
                <a:t>: Edge Crossings</a:t>
              </a:r>
            </a:p>
          </p:txBody>
        </p:sp>
        <p:sp>
          <p:nvSpPr>
            <p:cNvPr id="442" name="Linie"/>
            <p:cNvSpPr/>
            <p:nvPr/>
          </p:nvSpPr>
          <p:spPr>
            <a:xfrm flipV="1">
              <a:off x="1393142" y="0"/>
              <a:ext cx="1789269" cy="1672468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46" name="Gruppieren"/>
          <p:cNvGrpSpPr/>
          <p:nvPr/>
        </p:nvGrpSpPr>
        <p:grpSpPr>
          <a:xfrm>
            <a:off x="5708706" y="2502333"/>
            <a:ext cx="1881735" cy="1832877"/>
            <a:chOff x="0" y="0"/>
            <a:chExt cx="1881733" cy="1832876"/>
          </a:xfrm>
        </p:grpSpPr>
        <p:sp>
          <p:nvSpPr>
            <p:cNvPr id="444" name="F1: Hierarchy"/>
            <p:cNvSpPr txBox="1"/>
            <p:nvPr/>
          </p:nvSpPr>
          <p:spPr>
            <a:xfrm>
              <a:off x="-1" y="-1"/>
              <a:ext cx="188173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1</a:t>
              </a:r>
              <a:r>
                <a:t>: Hierarchy</a:t>
              </a:r>
            </a:p>
          </p:txBody>
        </p:sp>
        <p:sp>
          <p:nvSpPr>
            <p:cNvPr id="445" name="Linie"/>
            <p:cNvSpPr/>
            <p:nvPr/>
          </p:nvSpPr>
          <p:spPr>
            <a:xfrm>
              <a:off x="914557" y="487673"/>
              <a:ext cx="399324" cy="1345204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447" name="✅"/>
          <p:cNvSpPr txBox="1"/>
          <p:nvPr/>
        </p:nvSpPr>
        <p:spPr>
          <a:xfrm>
            <a:off x="6369101" y="2082800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" grpId="1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ugiyama Approach"/>
          <p:cNvSpPr txBox="1">
            <a:spLocks noGrp="1"/>
          </p:cNvSpPr>
          <p:nvPr>
            <p:ph type="title"/>
          </p:nvPr>
        </p:nvSpPr>
        <p:spPr>
          <a:xfrm>
            <a:off x="1270000" y="1320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Sugiyama Approach</a:t>
            </a:r>
          </a:p>
        </p:txBody>
      </p:sp>
      <p:sp>
        <p:nvSpPr>
          <p:cNvPr id="450" name="The"/>
          <p:cNvSpPr txBox="1"/>
          <p:nvPr/>
        </p:nvSpPr>
        <p:spPr>
          <a:xfrm>
            <a:off x="5958027" y="1625600"/>
            <a:ext cx="1088746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600"/>
            </a:lvl1pPr>
          </a:lstStyle>
          <a:p>
            <a:r>
              <a:t>The</a:t>
            </a:r>
          </a:p>
        </p:txBody>
      </p:sp>
      <p:sp>
        <p:nvSpPr>
          <p:cNvPr id="451" name="(Will include some extensions not part of the original approach…"/>
          <p:cNvSpPr txBox="1"/>
          <p:nvPr/>
        </p:nvSpPr>
        <p:spPr>
          <a:xfrm>
            <a:off x="2147722" y="8204932"/>
            <a:ext cx="870935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/>
            </a:pPr>
            <a:r>
              <a:t>(Will include some extensions not part of the original approach</a:t>
            </a:r>
          </a:p>
          <a:p>
            <a:pPr>
              <a:defRPr sz="2400"/>
            </a:pPr>
            <a:r>
              <a:t>which you wouldn’t have noticed if I had not mentioned it here.)</a:t>
            </a:r>
          </a:p>
        </p:txBody>
      </p:sp>
      <p:sp>
        <p:nvSpPr>
          <p:cNvPr id="452" name="Sugiyama, Tagawa, Toda Methods for visual understanding of hierarchical system structures…"/>
          <p:cNvSpPr txBox="1"/>
          <p:nvPr/>
        </p:nvSpPr>
        <p:spPr>
          <a:xfrm>
            <a:off x="544283" y="4151355"/>
            <a:ext cx="1191623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Sugiyama, Tagawa, Toda</a:t>
            </a:r>
            <a:br/>
            <a:r>
              <a:t>Methods for visual understanding of hierarchical system structures</a:t>
            </a:r>
          </a:p>
          <a:p>
            <a:pPr>
              <a:defRPr sz="2000">
                <a:solidFill>
                  <a:srgbClr val="53585F"/>
                </a:solidFill>
              </a:defRPr>
            </a:pPr>
            <a:r>
              <a:t>IEEE Transactions on Systems, Man and Cybernetics (1981)</a:t>
            </a:r>
          </a:p>
        </p:txBody>
      </p:sp>
      <p:sp>
        <p:nvSpPr>
          <p:cNvPr id="453" name="Schulze, Spönemann, von Hanxleden Drawing layered graphs with port constraints…"/>
          <p:cNvSpPr txBox="1"/>
          <p:nvPr/>
        </p:nvSpPr>
        <p:spPr>
          <a:xfrm>
            <a:off x="544283" y="5548355"/>
            <a:ext cx="1191623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Schulze, Spönemann, von Hanxleden</a:t>
            </a:r>
            <a:br/>
            <a:r>
              <a:t>Drawing layered graphs with port constraints</a:t>
            </a:r>
          </a:p>
          <a:p>
            <a:pPr>
              <a:defRPr sz="2000">
                <a:solidFill>
                  <a:srgbClr val="53585F"/>
                </a:solidFill>
              </a:defRPr>
            </a:pPr>
            <a:r>
              <a:t>Journal of Visual Languages and Computing (2013)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" grpId="1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56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grpSp>
        <p:nvGrpSpPr>
          <p:cNvPr id="459" name="Gruppieren"/>
          <p:cNvGrpSpPr/>
          <p:nvPr/>
        </p:nvGrpSpPr>
        <p:grpSpPr>
          <a:xfrm>
            <a:off x="3594063" y="1887743"/>
            <a:ext cx="5816674" cy="1611946"/>
            <a:chOff x="0" y="0"/>
            <a:chExt cx="5816672" cy="1611944"/>
          </a:xfrm>
        </p:grpSpPr>
        <p:sp>
          <p:nvSpPr>
            <p:cNvPr id="457" name="Layer Assignment"/>
            <p:cNvSpPr/>
            <p:nvPr/>
          </p:nvSpPr>
          <p:spPr>
            <a:xfrm>
              <a:off x="0" y="769064"/>
              <a:ext cx="5816673" cy="842881"/>
            </a:xfrm>
            <a:prstGeom prst="roundRect">
              <a:avLst>
                <a:gd name="adj" fmla="val 17550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Layer Assignment</a:t>
              </a:r>
            </a:p>
          </p:txBody>
        </p:sp>
        <p:sp>
          <p:nvSpPr>
            <p:cNvPr id="458" name="Linie"/>
            <p:cNvSpPr/>
            <p:nvPr/>
          </p:nvSpPr>
          <p:spPr>
            <a:xfrm>
              <a:off x="2908336" y="0"/>
              <a:ext cx="1" cy="769065"/>
            </a:xfrm>
            <a:prstGeom prst="line">
              <a:avLst/>
            </a:prstGeom>
            <a:noFill/>
            <a:ln w="635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62" name="Gruppieren"/>
          <p:cNvGrpSpPr/>
          <p:nvPr/>
        </p:nvGrpSpPr>
        <p:grpSpPr>
          <a:xfrm>
            <a:off x="3594063" y="3502227"/>
            <a:ext cx="5816674" cy="1609407"/>
            <a:chOff x="0" y="0"/>
            <a:chExt cx="5816672" cy="1609406"/>
          </a:xfrm>
        </p:grpSpPr>
        <p:sp>
          <p:nvSpPr>
            <p:cNvPr id="460" name="Crossing Minimization"/>
            <p:cNvSpPr/>
            <p:nvPr/>
          </p:nvSpPr>
          <p:spPr>
            <a:xfrm>
              <a:off x="0" y="766525"/>
              <a:ext cx="5816673" cy="842882"/>
            </a:xfrm>
            <a:prstGeom prst="roundRect">
              <a:avLst>
                <a:gd name="adj" fmla="val 17550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Crossing Minimization</a:t>
              </a:r>
            </a:p>
          </p:txBody>
        </p:sp>
        <p:sp>
          <p:nvSpPr>
            <p:cNvPr id="461" name="Linie"/>
            <p:cNvSpPr/>
            <p:nvPr/>
          </p:nvSpPr>
          <p:spPr>
            <a:xfrm>
              <a:off x="2908336" y="0"/>
              <a:ext cx="1" cy="766526"/>
            </a:xfrm>
            <a:prstGeom prst="line">
              <a:avLst/>
            </a:prstGeom>
            <a:noFill/>
            <a:ln w="635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65" name="Gruppieren"/>
          <p:cNvGrpSpPr/>
          <p:nvPr/>
        </p:nvGrpSpPr>
        <p:grpSpPr>
          <a:xfrm>
            <a:off x="3594063" y="5111633"/>
            <a:ext cx="5816674" cy="1611946"/>
            <a:chOff x="0" y="0"/>
            <a:chExt cx="5816672" cy="1611945"/>
          </a:xfrm>
        </p:grpSpPr>
        <p:sp>
          <p:nvSpPr>
            <p:cNvPr id="463" name="Node Placement"/>
            <p:cNvSpPr/>
            <p:nvPr/>
          </p:nvSpPr>
          <p:spPr>
            <a:xfrm>
              <a:off x="0" y="769064"/>
              <a:ext cx="5816673" cy="842882"/>
            </a:xfrm>
            <a:prstGeom prst="roundRect">
              <a:avLst>
                <a:gd name="adj" fmla="val 17550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Node Placement</a:t>
              </a:r>
            </a:p>
          </p:txBody>
        </p:sp>
        <p:sp>
          <p:nvSpPr>
            <p:cNvPr id="464" name="Linie"/>
            <p:cNvSpPr/>
            <p:nvPr/>
          </p:nvSpPr>
          <p:spPr>
            <a:xfrm>
              <a:off x="2908336" y="0"/>
              <a:ext cx="1" cy="766526"/>
            </a:xfrm>
            <a:prstGeom prst="line">
              <a:avLst/>
            </a:prstGeom>
            <a:noFill/>
            <a:ln w="635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468" name="Gruppieren"/>
          <p:cNvGrpSpPr/>
          <p:nvPr/>
        </p:nvGrpSpPr>
        <p:grpSpPr>
          <a:xfrm>
            <a:off x="3594063" y="6726117"/>
            <a:ext cx="5816674" cy="1609407"/>
            <a:chOff x="0" y="0"/>
            <a:chExt cx="5816672" cy="1609406"/>
          </a:xfrm>
        </p:grpSpPr>
        <p:sp>
          <p:nvSpPr>
            <p:cNvPr id="466" name="Edge Routing"/>
            <p:cNvSpPr/>
            <p:nvPr/>
          </p:nvSpPr>
          <p:spPr>
            <a:xfrm>
              <a:off x="0" y="766525"/>
              <a:ext cx="5816673" cy="842882"/>
            </a:xfrm>
            <a:prstGeom prst="roundRect">
              <a:avLst>
                <a:gd name="adj" fmla="val 17550"/>
              </a:avLst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Edge Routing</a:t>
              </a:r>
            </a:p>
          </p:txBody>
        </p:sp>
        <p:sp>
          <p:nvSpPr>
            <p:cNvPr id="467" name="Linie"/>
            <p:cNvSpPr/>
            <p:nvPr/>
          </p:nvSpPr>
          <p:spPr>
            <a:xfrm>
              <a:off x="2908336" y="0"/>
              <a:ext cx="1" cy="766526"/>
            </a:xfrm>
            <a:prstGeom prst="line">
              <a:avLst/>
            </a:prstGeom>
            <a:noFill/>
            <a:ln w="635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9" grpId="1" animBg="1" advAuto="0"/>
      <p:bldP spid="462" grpId="2" animBg="1" advAuto="0"/>
      <p:bldP spid="465" grpId="3" animBg="1" advAuto="0"/>
      <p:bldP spid="468" grpId="4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grpSp>
        <p:nvGrpSpPr>
          <p:cNvPr id="501" name="Gruppieren"/>
          <p:cNvGrpSpPr/>
          <p:nvPr/>
        </p:nvGrpSpPr>
        <p:grpSpPr>
          <a:xfrm>
            <a:off x="3220628" y="1619832"/>
            <a:ext cx="6563544" cy="6005937"/>
            <a:chOff x="0" y="0"/>
            <a:chExt cx="6563542" cy="6005936"/>
          </a:xfrm>
        </p:grpSpPr>
        <p:sp>
          <p:nvSpPr>
            <p:cNvPr id="472" name="Rechteck"/>
            <p:cNvSpPr/>
            <p:nvPr/>
          </p:nvSpPr>
          <p:spPr>
            <a:xfrm>
              <a:off x="3329594" y="0"/>
              <a:ext cx="848202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3" name="1"/>
            <p:cNvSpPr txBox="1"/>
            <p:nvPr/>
          </p:nvSpPr>
          <p:spPr>
            <a:xfrm>
              <a:off x="3569408" y="13188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474" name="Rechteck"/>
            <p:cNvSpPr/>
            <p:nvPr/>
          </p:nvSpPr>
          <p:spPr>
            <a:xfrm>
              <a:off x="0" y="1102267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5" name="2"/>
            <p:cNvSpPr txBox="1"/>
            <p:nvPr/>
          </p:nvSpPr>
          <p:spPr>
            <a:xfrm>
              <a:off x="239813" y="1234155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476" name="Rechteck"/>
            <p:cNvSpPr/>
            <p:nvPr/>
          </p:nvSpPr>
          <p:spPr>
            <a:xfrm>
              <a:off x="3145307" y="2662817"/>
              <a:ext cx="848202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7" name="3"/>
            <p:cNvSpPr txBox="1"/>
            <p:nvPr/>
          </p:nvSpPr>
          <p:spPr>
            <a:xfrm>
              <a:off x="3385122" y="2794705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478" name="Rechteck"/>
            <p:cNvSpPr/>
            <p:nvPr/>
          </p:nvSpPr>
          <p:spPr>
            <a:xfrm>
              <a:off x="5715341" y="2507973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9" name="4"/>
            <p:cNvSpPr txBox="1"/>
            <p:nvPr/>
          </p:nvSpPr>
          <p:spPr>
            <a:xfrm>
              <a:off x="5955154" y="2639861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480" name="Rechteck"/>
            <p:cNvSpPr/>
            <p:nvPr/>
          </p:nvSpPr>
          <p:spPr>
            <a:xfrm>
              <a:off x="2118808" y="3965703"/>
              <a:ext cx="848202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1" name="5"/>
            <p:cNvSpPr txBox="1"/>
            <p:nvPr/>
          </p:nvSpPr>
          <p:spPr>
            <a:xfrm>
              <a:off x="2358622" y="4097592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482" name="Rechteck"/>
            <p:cNvSpPr/>
            <p:nvPr/>
          </p:nvSpPr>
          <p:spPr>
            <a:xfrm>
              <a:off x="4637284" y="5094458"/>
              <a:ext cx="848202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3" name="6"/>
            <p:cNvSpPr txBox="1"/>
            <p:nvPr/>
          </p:nvSpPr>
          <p:spPr>
            <a:xfrm>
              <a:off x="4877098" y="5226346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484" name="Rechteck"/>
            <p:cNvSpPr/>
            <p:nvPr/>
          </p:nvSpPr>
          <p:spPr>
            <a:xfrm>
              <a:off x="347900" y="2013743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5" name="Rechteck"/>
            <p:cNvSpPr/>
            <p:nvPr/>
          </p:nvSpPr>
          <p:spPr>
            <a:xfrm>
              <a:off x="6063240" y="2419073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6" name="Rechteck"/>
            <p:cNvSpPr/>
            <p:nvPr/>
          </p:nvSpPr>
          <p:spPr>
            <a:xfrm>
              <a:off x="3493208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7" name="Rechteck"/>
            <p:cNvSpPr/>
            <p:nvPr/>
          </p:nvSpPr>
          <p:spPr>
            <a:xfrm>
              <a:off x="3493208" y="3574293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8" name="Rechteck"/>
            <p:cNvSpPr/>
            <p:nvPr/>
          </p:nvSpPr>
          <p:spPr>
            <a:xfrm>
              <a:off x="2466708" y="4877180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9" name="Rechteck"/>
            <p:cNvSpPr/>
            <p:nvPr/>
          </p:nvSpPr>
          <p:spPr>
            <a:xfrm>
              <a:off x="3861781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0" name="Rechteck"/>
            <p:cNvSpPr/>
            <p:nvPr/>
          </p:nvSpPr>
          <p:spPr>
            <a:xfrm>
              <a:off x="5169471" y="5005558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1" name="Rechteck"/>
            <p:cNvSpPr/>
            <p:nvPr/>
          </p:nvSpPr>
          <p:spPr>
            <a:xfrm>
              <a:off x="2466708" y="3887675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2" name="Rechteck"/>
            <p:cNvSpPr/>
            <p:nvPr/>
          </p:nvSpPr>
          <p:spPr>
            <a:xfrm>
              <a:off x="3308922" y="2573917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3" name="Rechteck"/>
            <p:cNvSpPr/>
            <p:nvPr/>
          </p:nvSpPr>
          <p:spPr>
            <a:xfrm>
              <a:off x="3677494" y="2573917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cxnSp>
          <p:nvCxnSpPr>
            <p:cNvPr id="494" name="Verbindungslinie"/>
            <p:cNvCxnSpPr>
              <a:cxnSpLocks/>
            </p:cNvCxnSpPr>
            <p:nvPr/>
          </p:nvCxnSpPr>
          <p:spPr>
            <a:xfrm flipH="1" flipV="1">
              <a:off x="3937981" y="955926"/>
              <a:ext cx="1307691" cy="4094083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495" name="Verbindungslinie"/>
            <p:cNvCxnSpPr>
              <a:stCxn id="486" idx="0"/>
              <a:endCxn id="493" idx="0"/>
            </p:cNvCxnSpPr>
            <p:nvPr/>
          </p:nvCxnSpPr>
          <p:spPr>
            <a:xfrm>
              <a:off x="3569408" y="955926"/>
              <a:ext cx="184287" cy="1662442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496" name="Verbindungslinie"/>
            <p:cNvCxnSpPr>
              <a:stCxn id="484" idx="0"/>
              <a:endCxn id="492" idx="0"/>
            </p:cNvCxnSpPr>
            <p:nvPr/>
          </p:nvCxnSpPr>
          <p:spPr>
            <a:xfrm>
              <a:off x="424100" y="2058193"/>
              <a:ext cx="2961023" cy="560175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497" name="Verbindungslinie"/>
            <p:cNvCxnSpPr>
              <a:stCxn id="485" idx="0"/>
              <a:endCxn id="484" idx="0"/>
            </p:cNvCxnSpPr>
            <p:nvPr/>
          </p:nvCxnSpPr>
          <p:spPr>
            <a:xfrm flipH="1" flipV="1">
              <a:off x="424100" y="2058193"/>
              <a:ext cx="5715341" cy="405331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</p:cxnSp>
        <p:cxnSp>
          <p:nvCxnSpPr>
            <p:cNvPr id="498" name="Verbindungslinie"/>
            <p:cNvCxnSpPr>
              <a:stCxn id="487" idx="0"/>
              <a:endCxn id="491" idx="0"/>
            </p:cNvCxnSpPr>
            <p:nvPr/>
          </p:nvCxnSpPr>
          <p:spPr>
            <a:xfrm flipH="1">
              <a:off x="2542908" y="3618743"/>
              <a:ext cx="1026501" cy="313383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499" name="Verbindungslinie"/>
            <p:cNvCxnSpPr>
              <a:stCxn id="488" idx="0"/>
              <a:endCxn id="500" idx="0"/>
            </p:cNvCxnSpPr>
            <p:nvPr/>
          </p:nvCxnSpPr>
          <p:spPr>
            <a:xfrm>
              <a:off x="2542908" y="4921630"/>
              <a:ext cx="2334192" cy="128379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sp>
          <p:nvSpPr>
            <p:cNvPr id="500" name="Rechteck"/>
            <p:cNvSpPr/>
            <p:nvPr/>
          </p:nvSpPr>
          <p:spPr>
            <a:xfrm>
              <a:off x="4800899" y="5005558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31" name="Gruppieren"/>
          <p:cNvGrpSpPr/>
          <p:nvPr/>
        </p:nvGrpSpPr>
        <p:grpSpPr>
          <a:xfrm>
            <a:off x="7825815" y="1277811"/>
            <a:ext cx="4374656" cy="6689978"/>
            <a:chOff x="0" y="0"/>
            <a:chExt cx="4374655" cy="6689976"/>
          </a:xfrm>
        </p:grpSpPr>
        <p:sp>
          <p:nvSpPr>
            <p:cNvPr id="502" name="Rechteck"/>
            <p:cNvSpPr/>
            <p:nvPr/>
          </p:nvSpPr>
          <p:spPr>
            <a:xfrm>
              <a:off x="3525563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3" name="1"/>
            <p:cNvSpPr txBox="1"/>
            <p:nvPr/>
          </p:nvSpPr>
          <p:spPr>
            <a:xfrm>
              <a:off x="3765377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504" name="Rechteck"/>
            <p:cNvSpPr/>
            <p:nvPr/>
          </p:nvSpPr>
          <p:spPr>
            <a:xfrm>
              <a:off x="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5" name="2"/>
            <p:cNvSpPr txBox="1"/>
            <p:nvPr/>
          </p:nvSpPr>
          <p:spPr>
            <a:xfrm>
              <a:off x="239813" y="13188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506" name="Rechteck"/>
            <p:cNvSpPr/>
            <p:nvPr/>
          </p:nvSpPr>
          <p:spPr>
            <a:xfrm>
              <a:off x="1774671" y="1936749"/>
              <a:ext cx="848202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7" name="3"/>
            <p:cNvSpPr txBox="1"/>
            <p:nvPr/>
          </p:nvSpPr>
          <p:spPr>
            <a:xfrm>
              <a:off x="2014485" y="2068637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508" name="Rechteck"/>
            <p:cNvSpPr/>
            <p:nvPr/>
          </p:nvSpPr>
          <p:spPr>
            <a:xfrm>
              <a:off x="0" y="1941591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09" name="4"/>
            <p:cNvSpPr txBox="1"/>
            <p:nvPr/>
          </p:nvSpPr>
          <p:spPr>
            <a:xfrm>
              <a:off x="239813" y="2073479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510" name="Rechteck"/>
            <p:cNvSpPr/>
            <p:nvPr/>
          </p:nvSpPr>
          <p:spPr>
            <a:xfrm>
              <a:off x="1774671" y="3836313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1" name="5"/>
            <p:cNvSpPr txBox="1"/>
            <p:nvPr/>
          </p:nvSpPr>
          <p:spPr>
            <a:xfrm>
              <a:off x="2014484" y="3968202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512" name="Rechteck"/>
            <p:cNvSpPr/>
            <p:nvPr/>
          </p:nvSpPr>
          <p:spPr>
            <a:xfrm>
              <a:off x="3526454" y="5778500"/>
              <a:ext cx="848202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3" name="6"/>
            <p:cNvSpPr txBox="1"/>
            <p:nvPr/>
          </p:nvSpPr>
          <p:spPr>
            <a:xfrm>
              <a:off x="3766268" y="591038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514" name="Rechteck"/>
            <p:cNvSpPr/>
            <p:nvPr/>
          </p:nvSpPr>
          <p:spPr>
            <a:xfrm>
              <a:off x="347900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5" name="Rechteck"/>
            <p:cNvSpPr/>
            <p:nvPr/>
          </p:nvSpPr>
          <p:spPr>
            <a:xfrm>
              <a:off x="347899" y="1852691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6" name="Rechteck"/>
            <p:cNvSpPr/>
            <p:nvPr/>
          </p:nvSpPr>
          <p:spPr>
            <a:xfrm>
              <a:off x="3689177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7" name="Rechteck"/>
            <p:cNvSpPr/>
            <p:nvPr/>
          </p:nvSpPr>
          <p:spPr>
            <a:xfrm>
              <a:off x="2122571" y="2848225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8" name="Rechteck"/>
            <p:cNvSpPr/>
            <p:nvPr/>
          </p:nvSpPr>
          <p:spPr>
            <a:xfrm>
              <a:off x="2122571" y="4747790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19" name="Rechteck"/>
            <p:cNvSpPr/>
            <p:nvPr/>
          </p:nvSpPr>
          <p:spPr>
            <a:xfrm>
              <a:off x="4059532" y="911476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0" name="Rechteck"/>
            <p:cNvSpPr/>
            <p:nvPr/>
          </p:nvSpPr>
          <p:spPr>
            <a:xfrm>
              <a:off x="4058641" y="56896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1" name="Rechteck"/>
            <p:cNvSpPr/>
            <p:nvPr/>
          </p:nvSpPr>
          <p:spPr>
            <a:xfrm>
              <a:off x="2122571" y="3758285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2" name="Rechteck"/>
            <p:cNvSpPr/>
            <p:nvPr/>
          </p:nvSpPr>
          <p:spPr>
            <a:xfrm>
              <a:off x="1938285" y="1847849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3" name="Rechteck"/>
            <p:cNvSpPr/>
            <p:nvPr/>
          </p:nvSpPr>
          <p:spPr>
            <a:xfrm>
              <a:off x="2306858" y="1847849"/>
              <a:ext cx="152401" cy="88901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cxnSp>
          <p:nvCxnSpPr>
            <p:cNvPr id="524" name="Verbindungslinie"/>
            <p:cNvCxnSpPr>
              <a:stCxn id="515" idx="0"/>
              <a:endCxn id="514" idx="0"/>
            </p:cNvCxnSpPr>
            <p:nvPr/>
          </p:nvCxnSpPr>
          <p:spPr>
            <a:xfrm flipV="1">
              <a:off x="424099" y="955926"/>
              <a:ext cx="2" cy="941216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</p:cxnSp>
        <p:cxnSp>
          <p:nvCxnSpPr>
            <p:cNvPr id="525" name="Verbindungslinie"/>
            <p:cNvCxnSpPr>
              <a:stCxn id="517" idx="0"/>
              <a:endCxn id="521" idx="0"/>
            </p:cNvCxnSpPr>
            <p:nvPr/>
          </p:nvCxnSpPr>
          <p:spPr>
            <a:xfrm flipH="1">
              <a:off x="2198771" y="2892675"/>
              <a:ext cx="1" cy="910061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sp>
          <p:nvSpPr>
            <p:cNvPr id="526" name="Rechteck"/>
            <p:cNvSpPr/>
            <p:nvPr/>
          </p:nvSpPr>
          <p:spPr>
            <a:xfrm>
              <a:off x="3690069" y="5689600"/>
              <a:ext cx="152401" cy="88900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cxnSp>
          <p:nvCxnSpPr>
            <p:cNvPr id="527" name="Verbindungslinie"/>
            <p:cNvCxnSpPr>
              <a:stCxn id="522" idx="0"/>
              <a:endCxn id="514" idx="0"/>
            </p:cNvCxnSpPr>
            <p:nvPr/>
          </p:nvCxnSpPr>
          <p:spPr>
            <a:xfrm rot="16200000" flipV="1">
              <a:off x="749300" y="622300"/>
              <a:ext cx="939800" cy="1600200"/>
            </a:xfrm>
            <a:prstGeom prst="bentConnector3">
              <a:avLst>
                <a:gd name="adj1" fmla="val 56756"/>
              </a:avLst>
            </a:prstGeom>
            <a:ln w="381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</p:cxnSp>
        <p:cxnSp>
          <p:nvCxnSpPr>
            <p:cNvPr id="528" name="Verbindungslinie"/>
            <p:cNvCxnSpPr>
              <a:stCxn id="518" idx="0"/>
              <a:endCxn id="526" idx="0"/>
            </p:cNvCxnSpPr>
            <p:nvPr/>
          </p:nvCxnSpPr>
          <p:spPr>
            <a:xfrm rot="16200000" flipH="1">
              <a:off x="2508250" y="4476750"/>
              <a:ext cx="952500" cy="1574800"/>
            </a:xfrm>
            <a:prstGeom prst="bentConnector3">
              <a:avLst>
                <a:gd name="adj1" fmla="val 46666"/>
              </a:avLst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529" name="Verbindungslinie"/>
            <p:cNvCxnSpPr>
              <a:stCxn id="516" idx="0"/>
              <a:endCxn id="523" idx="0"/>
            </p:cNvCxnSpPr>
            <p:nvPr/>
          </p:nvCxnSpPr>
          <p:spPr>
            <a:xfrm rot="5400000">
              <a:off x="2603500" y="736600"/>
              <a:ext cx="939800" cy="1371600"/>
            </a:xfrm>
            <a:prstGeom prst="bentConnector3">
              <a:avLst>
                <a:gd name="adj1" fmla="val 43243"/>
              </a:avLst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530" name="Verbindungslinie"/>
            <p:cNvCxnSpPr>
              <a:stCxn id="519" idx="0"/>
              <a:endCxn id="520" idx="0"/>
            </p:cNvCxnSpPr>
            <p:nvPr/>
          </p:nvCxnSpPr>
          <p:spPr>
            <a:xfrm flipH="1">
              <a:off x="4134841" y="955926"/>
              <a:ext cx="892" cy="4778124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headEnd type="triangle"/>
              <a:tailEnd type="none" w="med" len="med"/>
            </a:ln>
            <a:effectLst/>
          </p:spPr>
        </p:cxn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01177 0.000408" pathEditMode="relative">
                                      <p:cBhvr>
                                        <p:cTn id="6" dur="10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mph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0"/>
                                      </p:to>
                                    </p:set>
                                    <p:animEffect filter="image" prLst="opacity: 0.50; ">
                                      <p:cBhvr>
                                        <p:cTn id="10" dur="indefinite" fill="hold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fill="hold" grpId="3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3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" grpId="2" animBg="1" advAuto="0"/>
      <p:bldP spid="531" grpId="3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Form"/>
          <p:cNvSpPr/>
          <p:nvPr/>
        </p:nvSpPr>
        <p:spPr>
          <a:xfrm>
            <a:off x="4293516" y="2368770"/>
            <a:ext cx="4050908" cy="6609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5" h="21422" extrusionOk="0">
                <a:moveTo>
                  <a:pt x="10207" y="15"/>
                </a:moveTo>
                <a:cubicBezTo>
                  <a:pt x="11140" y="-58"/>
                  <a:pt x="12002" y="138"/>
                  <a:pt x="12645" y="533"/>
                </a:cubicBezTo>
                <a:cubicBezTo>
                  <a:pt x="13177" y="861"/>
                  <a:pt x="13534" y="1319"/>
                  <a:pt x="13763" y="1793"/>
                </a:cubicBezTo>
                <a:cubicBezTo>
                  <a:pt x="14260" y="2825"/>
                  <a:pt x="14287" y="3911"/>
                  <a:pt x="14422" y="4982"/>
                </a:cubicBezTo>
                <a:cubicBezTo>
                  <a:pt x="14687" y="7083"/>
                  <a:pt x="15383" y="9156"/>
                  <a:pt x="16425" y="11164"/>
                </a:cubicBezTo>
                <a:cubicBezTo>
                  <a:pt x="17412" y="13067"/>
                  <a:pt x="18708" y="14914"/>
                  <a:pt x="20089" y="16722"/>
                </a:cubicBezTo>
                <a:cubicBezTo>
                  <a:pt x="20573" y="17356"/>
                  <a:pt x="21069" y="17986"/>
                  <a:pt x="21307" y="18672"/>
                </a:cubicBezTo>
                <a:cubicBezTo>
                  <a:pt x="21521" y="19287"/>
                  <a:pt x="21507" y="19944"/>
                  <a:pt x="20947" y="20469"/>
                </a:cubicBezTo>
                <a:cubicBezTo>
                  <a:pt x="20393" y="20988"/>
                  <a:pt x="19430" y="21259"/>
                  <a:pt x="18430" y="21364"/>
                </a:cubicBezTo>
                <a:cubicBezTo>
                  <a:pt x="16743" y="21542"/>
                  <a:pt x="15188" y="21299"/>
                  <a:pt x="13753" y="20765"/>
                </a:cubicBezTo>
                <a:cubicBezTo>
                  <a:pt x="12238" y="20200"/>
                  <a:pt x="10998" y="19323"/>
                  <a:pt x="9377" y="18903"/>
                </a:cubicBezTo>
                <a:cubicBezTo>
                  <a:pt x="6952" y="18273"/>
                  <a:pt x="3933" y="18735"/>
                  <a:pt x="1827" y="17718"/>
                </a:cubicBezTo>
                <a:cubicBezTo>
                  <a:pt x="909" y="17275"/>
                  <a:pt x="354" y="16619"/>
                  <a:pt x="122" y="15917"/>
                </a:cubicBezTo>
                <a:cubicBezTo>
                  <a:pt x="-79" y="15307"/>
                  <a:pt x="-44" y="14709"/>
                  <a:pt x="310" y="14135"/>
                </a:cubicBezTo>
                <a:cubicBezTo>
                  <a:pt x="834" y="13286"/>
                  <a:pt x="2000" y="12624"/>
                  <a:pt x="2972" y="11923"/>
                </a:cubicBezTo>
                <a:cubicBezTo>
                  <a:pt x="4098" y="11111"/>
                  <a:pt x="4979" y="10185"/>
                  <a:pt x="5678" y="9209"/>
                </a:cubicBezTo>
                <a:cubicBezTo>
                  <a:pt x="6705" y="7775"/>
                  <a:pt x="7337" y="6235"/>
                  <a:pt x="7179" y="4677"/>
                </a:cubicBezTo>
                <a:cubicBezTo>
                  <a:pt x="7082" y="3715"/>
                  <a:pt x="6686" y="2740"/>
                  <a:pt x="7139" y="1812"/>
                </a:cubicBezTo>
                <a:cubicBezTo>
                  <a:pt x="7327" y="1427"/>
                  <a:pt x="7654" y="1077"/>
                  <a:pt x="8060" y="785"/>
                </a:cubicBezTo>
                <a:cubicBezTo>
                  <a:pt x="8613" y="388"/>
                  <a:pt x="9337" y="83"/>
                  <a:pt x="10207" y="15"/>
                </a:cubicBezTo>
                <a:close/>
              </a:path>
            </a:pathLst>
          </a:custGeom>
          <a:solidFill>
            <a:srgbClr val="CDD3D8"/>
          </a:solidFill>
          <a:ln w="25400">
            <a:solidFill>
              <a:srgbClr val="A0A2AC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cxnSp>
        <p:nvCxnSpPr>
          <p:cNvPr id="536" name="Verbindungslinie"/>
          <p:cNvCxnSpPr>
            <a:stCxn id="556" idx="0"/>
            <a:endCxn id="557" idx="0"/>
          </p:cNvCxnSpPr>
          <p:nvPr/>
        </p:nvCxnSpPr>
        <p:spPr>
          <a:xfrm>
            <a:off x="6445300" y="3663339"/>
            <a:ext cx="1307692" cy="40940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537" name="Phas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1</a:t>
            </a:r>
          </a:p>
        </p:txBody>
      </p:sp>
      <p:sp>
        <p:nvSpPr>
          <p:cNvPr id="538" name="Rechteck"/>
          <p:cNvSpPr/>
          <p:nvPr/>
        </p:nvSpPr>
        <p:spPr>
          <a:xfrm>
            <a:off x="5836913" y="2707412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9" name="1"/>
          <p:cNvSpPr txBox="1"/>
          <p:nvPr/>
        </p:nvSpPr>
        <p:spPr>
          <a:xfrm>
            <a:off x="6076727" y="2839301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540" name="Rechteck"/>
          <p:cNvSpPr/>
          <p:nvPr/>
        </p:nvSpPr>
        <p:spPr>
          <a:xfrm>
            <a:off x="2507319" y="380967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1" name="2"/>
          <p:cNvSpPr txBox="1"/>
          <p:nvPr/>
        </p:nvSpPr>
        <p:spPr>
          <a:xfrm>
            <a:off x="2747133" y="3941567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542" name="Rechteck"/>
          <p:cNvSpPr/>
          <p:nvPr/>
        </p:nvSpPr>
        <p:spPr>
          <a:xfrm>
            <a:off x="5652627" y="537022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3" name="3"/>
          <p:cNvSpPr txBox="1"/>
          <p:nvPr/>
        </p:nvSpPr>
        <p:spPr>
          <a:xfrm>
            <a:off x="5892441" y="550211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544" name="Rechteck"/>
          <p:cNvSpPr/>
          <p:nvPr/>
        </p:nvSpPr>
        <p:spPr>
          <a:xfrm>
            <a:off x="8222660" y="521538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5" name="4"/>
          <p:cNvSpPr txBox="1"/>
          <p:nvPr/>
        </p:nvSpPr>
        <p:spPr>
          <a:xfrm>
            <a:off x="8462474" y="534727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546" name="Rechteck"/>
          <p:cNvSpPr/>
          <p:nvPr/>
        </p:nvSpPr>
        <p:spPr>
          <a:xfrm>
            <a:off x="4626128" y="6673116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7" name="5"/>
          <p:cNvSpPr txBox="1"/>
          <p:nvPr/>
        </p:nvSpPr>
        <p:spPr>
          <a:xfrm>
            <a:off x="4865942" y="6805005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548" name="Rechteck"/>
          <p:cNvSpPr/>
          <p:nvPr/>
        </p:nvSpPr>
        <p:spPr>
          <a:xfrm>
            <a:off x="7144604" y="780187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9" name="6"/>
          <p:cNvSpPr txBox="1"/>
          <p:nvPr/>
        </p:nvSpPr>
        <p:spPr>
          <a:xfrm>
            <a:off x="7384418" y="793375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550" name="Cycle Breaking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551" name="Rechteck"/>
          <p:cNvSpPr/>
          <p:nvPr/>
        </p:nvSpPr>
        <p:spPr>
          <a:xfrm>
            <a:off x="2855219" y="472115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2" name="Rechteck"/>
          <p:cNvSpPr/>
          <p:nvPr/>
        </p:nvSpPr>
        <p:spPr>
          <a:xfrm>
            <a:off x="8570560" y="512648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3" name="Rechteck"/>
          <p:cNvSpPr/>
          <p:nvPr/>
        </p:nvSpPr>
        <p:spPr>
          <a:xfrm>
            <a:off x="6000527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4" name="Rechteck"/>
          <p:cNvSpPr/>
          <p:nvPr/>
        </p:nvSpPr>
        <p:spPr>
          <a:xfrm>
            <a:off x="6000527" y="628170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5" name="Rechteck"/>
          <p:cNvSpPr/>
          <p:nvPr/>
        </p:nvSpPr>
        <p:spPr>
          <a:xfrm>
            <a:off x="4974028" y="7584593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6" name="Rechteck"/>
          <p:cNvSpPr/>
          <p:nvPr/>
        </p:nvSpPr>
        <p:spPr>
          <a:xfrm>
            <a:off x="6369100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7" name="Rechteck"/>
          <p:cNvSpPr/>
          <p:nvPr/>
        </p:nvSpPr>
        <p:spPr>
          <a:xfrm>
            <a:off x="7676791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8" name="Rechteck"/>
          <p:cNvSpPr/>
          <p:nvPr/>
        </p:nvSpPr>
        <p:spPr>
          <a:xfrm>
            <a:off x="4974028" y="65950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9" name="Rechteck"/>
          <p:cNvSpPr/>
          <p:nvPr/>
        </p:nvSpPr>
        <p:spPr>
          <a:xfrm>
            <a:off x="5816241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60" name="Rechteck"/>
          <p:cNvSpPr/>
          <p:nvPr/>
        </p:nvSpPr>
        <p:spPr>
          <a:xfrm>
            <a:off x="6184814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561" name="Verbindungslinie"/>
          <p:cNvCxnSpPr>
            <a:stCxn id="557" idx="0"/>
            <a:endCxn id="556" idx="0"/>
          </p:cNvCxnSpPr>
          <p:nvPr/>
        </p:nvCxnSpPr>
        <p:spPr>
          <a:xfrm flipH="1" flipV="1">
            <a:off x="6445300" y="3663339"/>
            <a:ext cx="1307692" cy="40940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562" name="Verbindungslinie"/>
          <p:cNvCxnSpPr>
            <a:stCxn id="553" idx="0"/>
            <a:endCxn id="560" idx="0"/>
          </p:cNvCxnSpPr>
          <p:nvPr/>
        </p:nvCxnSpPr>
        <p:spPr>
          <a:xfrm>
            <a:off x="6076727" y="3663339"/>
            <a:ext cx="184288" cy="166244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563" name="Verbindungslinie"/>
          <p:cNvCxnSpPr>
            <a:stCxn id="551" idx="0"/>
            <a:endCxn id="559" idx="0"/>
          </p:cNvCxnSpPr>
          <p:nvPr/>
        </p:nvCxnSpPr>
        <p:spPr>
          <a:xfrm>
            <a:off x="2931419" y="4765606"/>
            <a:ext cx="2961023" cy="5601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564" name="Verbindungslinie"/>
          <p:cNvCxnSpPr>
            <a:stCxn id="552" idx="0"/>
            <a:endCxn id="551" idx="0"/>
          </p:cNvCxnSpPr>
          <p:nvPr/>
        </p:nvCxnSpPr>
        <p:spPr>
          <a:xfrm flipH="1" flipV="1">
            <a:off x="2931419" y="4765606"/>
            <a:ext cx="5715342" cy="40533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565" name="Verbindungslinie"/>
          <p:cNvCxnSpPr>
            <a:stCxn id="554" idx="0"/>
            <a:endCxn id="558" idx="0"/>
          </p:cNvCxnSpPr>
          <p:nvPr/>
        </p:nvCxnSpPr>
        <p:spPr>
          <a:xfrm flipH="1">
            <a:off x="5050228" y="6326156"/>
            <a:ext cx="1026500" cy="3133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566" name="Verbindungslinie"/>
          <p:cNvCxnSpPr>
            <a:stCxn id="555" idx="0"/>
            <a:endCxn id="569" idx="0"/>
          </p:cNvCxnSpPr>
          <p:nvPr/>
        </p:nvCxnSpPr>
        <p:spPr>
          <a:xfrm>
            <a:off x="5050228" y="7629043"/>
            <a:ext cx="2334192" cy="12837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570" name="Verbindungslinie"/>
          <p:cNvSpPr/>
          <p:nvPr/>
        </p:nvSpPr>
        <p:spPr>
          <a:xfrm>
            <a:off x="7291258" y="4045682"/>
            <a:ext cx="1130087" cy="35258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636" y="12188"/>
                  <a:pt x="436" y="4988"/>
                  <a:pt x="0" y="0"/>
                </a:cubicBezTo>
              </a:path>
            </a:pathLst>
          </a:custGeom>
          <a:ln w="50800">
            <a:solidFill>
              <a:srgbClr val="A0A2AC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569" name="Rechteck"/>
          <p:cNvSpPr/>
          <p:nvPr/>
        </p:nvSpPr>
        <p:spPr>
          <a:xfrm>
            <a:off x="7308219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300" fill="hold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9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1" dur="300" fill="hold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" grpId="2" animBg="1" advAuto="0"/>
      <p:bldP spid="536" grpId="4" animBg="1" advAuto="0"/>
      <p:bldP spid="561" grpId="3" animBg="1" advAuto="0"/>
      <p:bldP spid="570" grpId="1" animBg="1" advAuto="0"/>
      <p:bldP spid="570" grpId="5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4" name="Verbindungslinie"/>
          <p:cNvCxnSpPr>
            <a:stCxn id="594" idx="0"/>
            <a:endCxn id="595" idx="0"/>
          </p:cNvCxnSpPr>
          <p:nvPr/>
        </p:nvCxnSpPr>
        <p:spPr>
          <a:xfrm>
            <a:off x="6445300" y="3663339"/>
            <a:ext cx="1307692" cy="40940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575" name="Phas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2</a:t>
            </a:r>
          </a:p>
        </p:txBody>
      </p:sp>
      <p:sp>
        <p:nvSpPr>
          <p:cNvPr id="576" name="Rechteck"/>
          <p:cNvSpPr/>
          <p:nvPr/>
        </p:nvSpPr>
        <p:spPr>
          <a:xfrm>
            <a:off x="5836913" y="2707412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7" name="1"/>
          <p:cNvSpPr txBox="1"/>
          <p:nvPr/>
        </p:nvSpPr>
        <p:spPr>
          <a:xfrm>
            <a:off x="6076727" y="2839301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578" name="Rechteck"/>
          <p:cNvSpPr/>
          <p:nvPr/>
        </p:nvSpPr>
        <p:spPr>
          <a:xfrm>
            <a:off x="2507319" y="380967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9" name="2"/>
          <p:cNvSpPr txBox="1"/>
          <p:nvPr/>
        </p:nvSpPr>
        <p:spPr>
          <a:xfrm>
            <a:off x="2747133" y="3941567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580" name="Rechteck"/>
          <p:cNvSpPr/>
          <p:nvPr/>
        </p:nvSpPr>
        <p:spPr>
          <a:xfrm>
            <a:off x="5652627" y="537022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1" name="3"/>
          <p:cNvSpPr txBox="1"/>
          <p:nvPr/>
        </p:nvSpPr>
        <p:spPr>
          <a:xfrm>
            <a:off x="5892441" y="550211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582" name="Rechteck"/>
          <p:cNvSpPr/>
          <p:nvPr/>
        </p:nvSpPr>
        <p:spPr>
          <a:xfrm>
            <a:off x="8222660" y="521538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3" name="4"/>
          <p:cNvSpPr txBox="1"/>
          <p:nvPr/>
        </p:nvSpPr>
        <p:spPr>
          <a:xfrm>
            <a:off x="8462474" y="534727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584" name="Rechteck"/>
          <p:cNvSpPr/>
          <p:nvPr/>
        </p:nvSpPr>
        <p:spPr>
          <a:xfrm>
            <a:off x="4626128" y="6673116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5" name="5"/>
          <p:cNvSpPr txBox="1"/>
          <p:nvPr/>
        </p:nvSpPr>
        <p:spPr>
          <a:xfrm>
            <a:off x="4865942" y="6805005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586" name="Rechteck"/>
          <p:cNvSpPr/>
          <p:nvPr/>
        </p:nvSpPr>
        <p:spPr>
          <a:xfrm>
            <a:off x="7144604" y="780187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7" name="6"/>
          <p:cNvSpPr txBox="1"/>
          <p:nvPr/>
        </p:nvSpPr>
        <p:spPr>
          <a:xfrm>
            <a:off x="7384418" y="793375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588" name="Layer Assignment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589" name="Rechteck"/>
          <p:cNvSpPr/>
          <p:nvPr/>
        </p:nvSpPr>
        <p:spPr>
          <a:xfrm>
            <a:off x="2855219" y="472115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0" name="Rechteck"/>
          <p:cNvSpPr/>
          <p:nvPr/>
        </p:nvSpPr>
        <p:spPr>
          <a:xfrm>
            <a:off x="8570560" y="512648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1" name="Rechteck"/>
          <p:cNvSpPr/>
          <p:nvPr/>
        </p:nvSpPr>
        <p:spPr>
          <a:xfrm>
            <a:off x="6000527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2" name="Rechteck"/>
          <p:cNvSpPr/>
          <p:nvPr/>
        </p:nvSpPr>
        <p:spPr>
          <a:xfrm>
            <a:off x="6000527" y="628170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3" name="Rechteck"/>
          <p:cNvSpPr/>
          <p:nvPr/>
        </p:nvSpPr>
        <p:spPr>
          <a:xfrm>
            <a:off x="4974028" y="7584593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4" name="Rechteck"/>
          <p:cNvSpPr/>
          <p:nvPr/>
        </p:nvSpPr>
        <p:spPr>
          <a:xfrm>
            <a:off x="6369100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5" name="Rechteck"/>
          <p:cNvSpPr/>
          <p:nvPr/>
        </p:nvSpPr>
        <p:spPr>
          <a:xfrm>
            <a:off x="7676791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6" name="Rechteck"/>
          <p:cNvSpPr/>
          <p:nvPr/>
        </p:nvSpPr>
        <p:spPr>
          <a:xfrm>
            <a:off x="4974028" y="65950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7" name="Rechteck"/>
          <p:cNvSpPr/>
          <p:nvPr/>
        </p:nvSpPr>
        <p:spPr>
          <a:xfrm>
            <a:off x="5816241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8" name="Rechteck"/>
          <p:cNvSpPr/>
          <p:nvPr/>
        </p:nvSpPr>
        <p:spPr>
          <a:xfrm>
            <a:off x="6184814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599" name="Verbindungslinie"/>
          <p:cNvCxnSpPr>
            <a:stCxn id="591" idx="0"/>
            <a:endCxn id="598" idx="0"/>
          </p:cNvCxnSpPr>
          <p:nvPr/>
        </p:nvCxnSpPr>
        <p:spPr>
          <a:xfrm>
            <a:off x="6076727" y="3663339"/>
            <a:ext cx="184288" cy="166244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00" name="Verbindungslinie"/>
          <p:cNvCxnSpPr>
            <a:stCxn id="589" idx="0"/>
            <a:endCxn id="597" idx="0"/>
          </p:cNvCxnSpPr>
          <p:nvPr/>
        </p:nvCxnSpPr>
        <p:spPr>
          <a:xfrm>
            <a:off x="2931419" y="4765606"/>
            <a:ext cx="2961023" cy="5601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01" name="Verbindungslinie"/>
          <p:cNvCxnSpPr>
            <a:stCxn id="590" idx="0"/>
            <a:endCxn id="589" idx="0"/>
          </p:cNvCxnSpPr>
          <p:nvPr/>
        </p:nvCxnSpPr>
        <p:spPr>
          <a:xfrm flipH="1" flipV="1">
            <a:off x="2931419" y="4765606"/>
            <a:ext cx="5715342" cy="40533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602" name="Verbindungslinie"/>
          <p:cNvCxnSpPr>
            <a:stCxn id="592" idx="0"/>
            <a:endCxn id="596" idx="0"/>
          </p:cNvCxnSpPr>
          <p:nvPr/>
        </p:nvCxnSpPr>
        <p:spPr>
          <a:xfrm flipH="1">
            <a:off x="5050228" y="6326156"/>
            <a:ext cx="1026500" cy="3133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03" name="Verbindungslinie"/>
          <p:cNvCxnSpPr>
            <a:stCxn id="593" idx="0"/>
            <a:endCxn id="605" idx="0"/>
          </p:cNvCxnSpPr>
          <p:nvPr/>
        </p:nvCxnSpPr>
        <p:spPr>
          <a:xfrm>
            <a:off x="5050228" y="7629043"/>
            <a:ext cx="2334192" cy="12837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60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605" name="Rechteck"/>
          <p:cNvSpPr/>
          <p:nvPr/>
        </p:nvSpPr>
        <p:spPr>
          <a:xfrm>
            <a:off x="7308219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0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1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2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13" name="Phas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2</a:t>
            </a:r>
          </a:p>
        </p:txBody>
      </p:sp>
      <p:sp>
        <p:nvSpPr>
          <p:cNvPr id="614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5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616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7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618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19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620" name="Rechteck"/>
          <p:cNvSpPr/>
          <p:nvPr/>
        </p:nvSpPr>
        <p:spPr>
          <a:xfrm>
            <a:off x="8222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1" name="4"/>
          <p:cNvSpPr txBox="1"/>
          <p:nvPr/>
        </p:nvSpPr>
        <p:spPr>
          <a:xfrm>
            <a:off x="8462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622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3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624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5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626" name="Layer Assignment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627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8" name="Rechteck"/>
          <p:cNvSpPr/>
          <p:nvPr/>
        </p:nvSpPr>
        <p:spPr>
          <a:xfrm>
            <a:off x="8570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29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0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1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2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3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4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5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36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637" name="Verbindungslinie"/>
          <p:cNvCxnSpPr>
            <a:stCxn id="629" idx="0"/>
            <a:endCxn id="636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38" name="Verbindungslinie"/>
          <p:cNvCxnSpPr>
            <a:stCxn id="627" idx="0"/>
            <a:endCxn id="635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39" name="Verbindungslinie"/>
          <p:cNvCxnSpPr>
            <a:stCxn id="628" idx="0"/>
            <a:endCxn id="627" idx="0"/>
          </p:cNvCxnSpPr>
          <p:nvPr/>
        </p:nvCxnSpPr>
        <p:spPr>
          <a:xfrm flipH="1" flipV="1">
            <a:off x="2931419" y="3334572"/>
            <a:ext cx="5715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640" name="Verbindungslinie"/>
          <p:cNvCxnSpPr>
            <a:stCxn id="630" idx="0"/>
            <a:endCxn id="634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41" name="Verbindungslinie"/>
          <p:cNvCxnSpPr>
            <a:stCxn id="631" idx="0"/>
            <a:endCxn id="643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64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643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4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645" name="Verbindungslinie"/>
          <p:cNvCxnSpPr>
            <a:stCxn id="632" idx="0"/>
            <a:endCxn id="633" idx="0"/>
          </p:cNvCxnSpPr>
          <p:nvPr/>
        </p:nvCxnSpPr>
        <p:spPr>
          <a:xfrm>
            <a:off x="6447082" y="3334572"/>
            <a:ext cx="1305910" cy="47781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646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647" name="Verbindungslinie"/>
          <p:cNvCxnSpPr>
            <a:stCxn id="632" idx="0"/>
            <a:endCxn id="644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48" name="Verbindungslinie"/>
          <p:cNvCxnSpPr>
            <a:stCxn id="644" idx="0"/>
            <a:endCxn id="646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49" name="Verbindungslinie"/>
          <p:cNvCxnSpPr>
            <a:stCxn id="646" idx="0"/>
            <a:endCxn id="633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" grpId="3" animBg="1" advAuto="0"/>
      <p:bldP spid="645" grpId="1" animBg="1" advAuto="0"/>
      <p:bldP spid="646" grpId="5" animBg="1" advAuto="0"/>
      <p:bldP spid="647" grpId="2" animBg="1" advAuto="0"/>
      <p:bldP spid="648" grpId="4" animBg="1" advAuto="0"/>
      <p:bldP spid="649" grpId="6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4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5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6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57" name="Phas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3</a:t>
            </a:r>
          </a:p>
        </p:txBody>
      </p:sp>
      <p:sp>
        <p:nvSpPr>
          <p:cNvPr id="658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59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660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1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662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3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664" name="Rechteck"/>
          <p:cNvSpPr/>
          <p:nvPr/>
        </p:nvSpPr>
        <p:spPr>
          <a:xfrm>
            <a:off x="8222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5" name="4"/>
          <p:cNvSpPr txBox="1"/>
          <p:nvPr/>
        </p:nvSpPr>
        <p:spPr>
          <a:xfrm>
            <a:off x="8462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666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7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668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69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670" name="Crossing Minimization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671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2" name="Rechteck"/>
          <p:cNvSpPr/>
          <p:nvPr/>
        </p:nvSpPr>
        <p:spPr>
          <a:xfrm>
            <a:off x="8570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3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4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5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6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7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8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79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0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681" name="Verbindungslinie"/>
          <p:cNvCxnSpPr>
            <a:stCxn id="673" idx="0"/>
            <a:endCxn id="680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82" name="Verbindungslinie"/>
          <p:cNvCxnSpPr>
            <a:stCxn id="671" idx="0"/>
            <a:endCxn id="679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83" name="Verbindungslinie"/>
          <p:cNvCxnSpPr>
            <a:stCxn id="672" idx="0"/>
            <a:endCxn id="671" idx="0"/>
          </p:cNvCxnSpPr>
          <p:nvPr/>
        </p:nvCxnSpPr>
        <p:spPr>
          <a:xfrm flipH="1" flipV="1">
            <a:off x="2931419" y="3334572"/>
            <a:ext cx="5715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684" name="Verbindungslinie"/>
          <p:cNvCxnSpPr>
            <a:stCxn id="674" idx="0"/>
            <a:endCxn id="678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85" name="Verbindungslinie"/>
          <p:cNvCxnSpPr>
            <a:stCxn id="675" idx="0"/>
            <a:endCxn id="687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6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687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8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89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690" name="Verbindungslinie"/>
          <p:cNvCxnSpPr>
            <a:stCxn id="676" idx="0"/>
            <a:endCxn id="688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91" name="Verbindungslinie"/>
          <p:cNvCxnSpPr>
            <a:stCxn id="688" idx="0"/>
            <a:endCxn id="689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692" name="Verbindungslinie"/>
          <p:cNvCxnSpPr>
            <a:stCxn id="689" idx="0"/>
            <a:endCxn id="677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97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98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99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00" name="Phase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3</a:t>
            </a:r>
          </a:p>
        </p:txBody>
      </p:sp>
      <p:sp>
        <p:nvSpPr>
          <p:cNvPr id="701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2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703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4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705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6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707" name="Rechteck"/>
          <p:cNvSpPr/>
          <p:nvPr/>
        </p:nvSpPr>
        <p:spPr>
          <a:xfrm>
            <a:off x="4031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08" name="4"/>
          <p:cNvSpPr txBox="1"/>
          <p:nvPr/>
        </p:nvSpPr>
        <p:spPr>
          <a:xfrm>
            <a:off x="4271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709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0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711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2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713" name="Crossing Minimization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714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5" name="Rechteck"/>
          <p:cNvSpPr/>
          <p:nvPr/>
        </p:nvSpPr>
        <p:spPr>
          <a:xfrm>
            <a:off x="4379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6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7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8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19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0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1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2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23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724" name="Verbindungslinie"/>
          <p:cNvCxnSpPr>
            <a:stCxn id="716" idx="0"/>
            <a:endCxn id="723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25" name="Verbindungslinie"/>
          <p:cNvCxnSpPr>
            <a:stCxn id="714" idx="0"/>
            <a:endCxn id="722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26" name="Verbindungslinie"/>
          <p:cNvCxnSpPr>
            <a:stCxn id="715" idx="0"/>
            <a:endCxn id="714" idx="0"/>
          </p:cNvCxnSpPr>
          <p:nvPr/>
        </p:nvCxnSpPr>
        <p:spPr>
          <a:xfrm flipH="1" flipV="1">
            <a:off x="2931419" y="3334572"/>
            <a:ext cx="1524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727" name="Verbindungslinie"/>
          <p:cNvCxnSpPr>
            <a:stCxn id="717" idx="0"/>
            <a:endCxn id="721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28" name="Verbindungslinie"/>
          <p:cNvCxnSpPr>
            <a:stCxn id="718" idx="0"/>
            <a:endCxn id="730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72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730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1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32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733" name="Verbindungslinie"/>
          <p:cNvCxnSpPr>
            <a:stCxn id="719" idx="0"/>
            <a:endCxn id="731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34" name="Verbindungslinie"/>
          <p:cNvCxnSpPr>
            <a:stCxn id="731" idx="0"/>
            <a:endCxn id="732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35" name="Verbindungslinie"/>
          <p:cNvCxnSpPr>
            <a:stCxn id="732" idx="0"/>
            <a:endCxn id="720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40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41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42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43" name="Phas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4</a:t>
            </a:r>
          </a:p>
        </p:txBody>
      </p:sp>
      <p:sp>
        <p:nvSpPr>
          <p:cNvPr id="744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5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746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7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748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49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750" name="Rechteck"/>
          <p:cNvSpPr/>
          <p:nvPr/>
        </p:nvSpPr>
        <p:spPr>
          <a:xfrm>
            <a:off x="4031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1" name="4"/>
          <p:cNvSpPr txBox="1"/>
          <p:nvPr/>
        </p:nvSpPr>
        <p:spPr>
          <a:xfrm>
            <a:off x="4271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752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3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754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5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756" name="Node Placement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757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8" name="Rechteck"/>
          <p:cNvSpPr/>
          <p:nvPr/>
        </p:nvSpPr>
        <p:spPr>
          <a:xfrm>
            <a:off x="4379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59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0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2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3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4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5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6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767" name="Verbindungslinie"/>
          <p:cNvCxnSpPr>
            <a:stCxn id="759" idx="0"/>
            <a:endCxn id="766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68" name="Verbindungslinie"/>
          <p:cNvCxnSpPr>
            <a:stCxn id="757" idx="0"/>
            <a:endCxn id="765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69" name="Verbindungslinie"/>
          <p:cNvCxnSpPr>
            <a:stCxn id="758" idx="0"/>
            <a:endCxn id="757" idx="0"/>
          </p:cNvCxnSpPr>
          <p:nvPr/>
        </p:nvCxnSpPr>
        <p:spPr>
          <a:xfrm flipH="1" flipV="1">
            <a:off x="2931419" y="3334572"/>
            <a:ext cx="1524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770" name="Verbindungslinie"/>
          <p:cNvCxnSpPr>
            <a:stCxn id="760" idx="0"/>
            <a:endCxn id="764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71" name="Verbindungslinie"/>
          <p:cNvCxnSpPr>
            <a:stCxn id="761" idx="0"/>
            <a:endCxn id="773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77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773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4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5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776" name="Verbindungslinie"/>
          <p:cNvCxnSpPr>
            <a:stCxn id="762" idx="0"/>
            <a:endCxn id="774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77" name="Verbindungslinie"/>
          <p:cNvCxnSpPr>
            <a:stCxn id="774" idx="0"/>
            <a:endCxn id="775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778" name="Verbindungslinie"/>
          <p:cNvCxnSpPr>
            <a:stCxn id="775" idx="0"/>
            <a:endCxn id="763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Inf-GraphDraw:…"/>
          <p:cNvSpPr txBox="1">
            <a:spLocks noGrp="1"/>
          </p:cNvSpPr>
          <p:nvPr>
            <p:ph type="ctrTitle"/>
          </p:nvPr>
        </p:nvSpPr>
        <p:spPr>
          <a:xfrm>
            <a:off x="234856" y="1638300"/>
            <a:ext cx="12535088" cy="41721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91414">
              <a:defRPr sz="5360"/>
            </a:pPr>
            <a:r>
              <a:t>Inf-GraphDraw:</a:t>
            </a:r>
          </a:p>
          <a:p>
            <a:pPr defTabSz="391414">
              <a:defRPr sz="5360"/>
            </a:pPr>
            <a:r>
              <a:t>Automatic Graph Drawing</a:t>
            </a:r>
          </a:p>
          <a:p>
            <a:pPr defTabSz="391414">
              <a:defRPr sz="5360"/>
            </a:pPr>
            <a:r>
              <a:t>Lecture 5</a:t>
            </a:r>
          </a:p>
          <a:p>
            <a:pPr defTabSz="391414">
              <a:defRPr sz="5360"/>
            </a:pPr>
            <a:endParaRPr/>
          </a:p>
          <a:p>
            <a:pPr defTabSz="391414">
              <a:defRPr sz="5360" b="1">
                <a:latin typeface="Helvetica"/>
                <a:ea typeface="Helvetica"/>
                <a:cs typeface="Helvetica"/>
                <a:sym typeface="Helvetica"/>
              </a:defRPr>
            </a:pPr>
            <a:r>
              <a:t>Layer-Based Drawing</a:t>
            </a:r>
          </a:p>
        </p:txBody>
      </p:sp>
      <p:sp>
        <p:nvSpPr>
          <p:cNvPr id="260" name="Christoph Daniel Schulze cds@informatik.uni-kiel.de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6569612"/>
            <a:ext cx="10464800" cy="238700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390213">
              <a:defRPr sz="3040"/>
            </a:pPr>
            <a:r>
              <a:rPr lang="de-DE" dirty="0"/>
              <a:t>Reinhard von Hanxleden</a:t>
            </a:r>
            <a:br>
              <a:rPr lang="de-DE" dirty="0"/>
            </a:br>
            <a:r>
              <a:rPr lang="de-DE" u="sng" dirty="0">
                <a:hlinkClick r:id="rId2"/>
              </a:rPr>
              <a:t>rvh@informatik.uni-kiel.de</a:t>
            </a:r>
          </a:p>
          <a:p>
            <a:pPr defTabSz="390213">
              <a:defRPr sz="3040"/>
            </a:pPr>
            <a:endParaRPr lang="de-DE" u="sng" dirty="0">
              <a:hlinkClick r:id="rId2"/>
            </a:endParaRPr>
          </a:p>
          <a:p>
            <a:pPr defTabSz="390213">
              <a:defRPr sz="3040"/>
            </a:pPr>
            <a:r>
              <a:rPr lang="de-DE" dirty="0"/>
              <a:t>This </a:t>
            </a:r>
            <a:r>
              <a:rPr lang="de-DE" dirty="0" err="1"/>
              <a:t>lecture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material </a:t>
            </a:r>
            <a:r>
              <a:rPr lang="de-DE" dirty="0" err="1"/>
              <a:t>kindly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dirty="0"/>
              <a:t>Christoph Daniel Schulze</a:t>
            </a:r>
            <a:endParaRPr u="sng" dirty="0">
              <a:hlinkClick r:id="rId3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83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84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85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786" name="Phas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4</a:t>
            </a:r>
          </a:p>
        </p:txBody>
      </p:sp>
      <p:sp>
        <p:nvSpPr>
          <p:cNvPr id="787" name="Rechteck"/>
          <p:cNvSpPr/>
          <p:nvPr/>
        </p:nvSpPr>
        <p:spPr>
          <a:xfrm>
            <a:off x="7829191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8" name="1"/>
          <p:cNvSpPr txBox="1"/>
          <p:nvPr/>
        </p:nvSpPr>
        <p:spPr>
          <a:xfrm>
            <a:off x="8069005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789" name="Rechteck"/>
          <p:cNvSpPr/>
          <p:nvPr/>
        </p:nvSpPr>
        <p:spPr>
          <a:xfrm>
            <a:off x="4303628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0" name="2"/>
          <p:cNvSpPr txBox="1"/>
          <p:nvPr/>
        </p:nvSpPr>
        <p:spPr>
          <a:xfrm>
            <a:off x="4543441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791" name="Rechteck"/>
          <p:cNvSpPr/>
          <p:nvPr/>
        </p:nvSpPr>
        <p:spPr>
          <a:xfrm>
            <a:off x="6078299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2" name="3"/>
          <p:cNvSpPr txBox="1"/>
          <p:nvPr/>
        </p:nvSpPr>
        <p:spPr>
          <a:xfrm>
            <a:off x="6318113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793" name="Rechteck"/>
          <p:cNvSpPr/>
          <p:nvPr/>
        </p:nvSpPr>
        <p:spPr>
          <a:xfrm>
            <a:off x="4303628" y="4320237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4" name="4"/>
          <p:cNvSpPr txBox="1"/>
          <p:nvPr/>
        </p:nvSpPr>
        <p:spPr>
          <a:xfrm>
            <a:off x="4543441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795" name="Rechteck"/>
          <p:cNvSpPr/>
          <p:nvPr/>
        </p:nvSpPr>
        <p:spPr>
          <a:xfrm>
            <a:off x="6078299" y="6214959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6" name="5"/>
          <p:cNvSpPr txBox="1"/>
          <p:nvPr/>
        </p:nvSpPr>
        <p:spPr>
          <a:xfrm>
            <a:off x="6318112" y="634684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797" name="Rechteck"/>
          <p:cNvSpPr/>
          <p:nvPr/>
        </p:nvSpPr>
        <p:spPr>
          <a:xfrm>
            <a:off x="7830082" y="815714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8" name="6"/>
          <p:cNvSpPr txBox="1"/>
          <p:nvPr/>
        </p:nvSpPr>
        <p:spPr>
          <a:xfrm>
            <a:off x="8069896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799" name="Node Placement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800" name="Rechteck"/>
          <p:cNvSpPr/>
          <p:nvPr/>
        </p:nvSpPr>
        <p:spPr>
          <a:xfrm>
            <a:off x="4651528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1" name="Rechteck"/>
          <p:cNvSpPr/>
          <p:nvPr/>
        </p:nvSpPr>
        <p:spPr>
          <a:xfrm>
            <a:off x="4651527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2" name="Rechteck"/>
          <p:cNvSpPr/>
          <p:nvPr/>
        </p:nvSpPr>
        <p:spPr>
          <a:xfrm>
            <a:off x="7992805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3" name="Rechteck"/>
          <p:cNvSpPr/>
          <p:nvPr/>
        </p:nvSpPr>
        <p:spPr>
          <a:xfrm>
            <a:off x="6426200" y="5226871"/>
            <a:ext cx="152400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4" name="Rechteck"/>
          <p:cNvSpPr/>
          <p:nvPr/>
        </p:nvSpPr>
        <p:spPr>
          <a:xfrm>
            <a:off x="6426199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5" name="Rechteck"/>
          <p:cNvSpPr/>
          <p:nvPr/>
        </p:nvSpPr>
        <p:spPr>
          <a:xfrm>
            <a:off x="8363160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6" name="Rechteck"/>
          <p:cNvSpPr/>
          <p:nvPr/>
        </p:nvSpPr>
        <p:spPr>
          <a:xfrm>
            <a:off x="836226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7" name="Rechteck"/>
          <p:cNvSpPr/>
          <p:nvPr/>
        </p:nvSpPr>
        <p:spPr>
          <a:xfrm>
            <a:off x="6426199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8" name="Rechteck"/>
          <p:cNvSpPr/>
          <p:nvPr/>
        </p:nvSpPr>
        <p:spPr>
          <a:xfrm>
            <a:off x="6241913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9" name="Rechteck"/>
          <p:cNvSpPr/>
          <p:nvPr/>
        </p:nvSpPr>
        <p:spPr>
          <a:xfrm>
            <a:off x="6610486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810" name="Verbindungslinie"/>
          <p:cNvCxnSpPr>
            <a:stCxn id="802" idx="0"/>
            <a:endCxn id="809" idx="0"/>
          </p:cNvCxnSpPr>
          <p:nvPr/>
        </p:nvCxnSpPr>
        <p:spPr>
          <a:xfrm flipH="1">
            <a:off x="6686686" y="3334572"/>
            <a:ext cx="1382320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11" name="Verbindungslinie"/>
          <p:cNvCxnSpPr>
            <a:stCxn id="800" idx="0"/>
            <a:endCxn id="808" idx="0"/>
          </p:cNvCxnSpPr>
          <p:nvPr/>
        </p:nvCxnSpPr>
        <p:spPr>
          <a:xfrm>
            <a:off x="4727728" y="3334572"/>
            <a:ext cx="1590386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12" name="Verbindungslinie"/>
          <p:cNvCxnSpPr>
            <a:stCxn id="801" idx="0"/>
            <a:endCxn id="800" idx="0"/>
          </p:cNvCxnSpPr>
          <p:nvPr/>
        </p:nvCxnSpPr>
        <p:spPr>
          <a:xfrm flipV="1">
            <a:off x="4727727" y="3334572"/>
            <a:ext cx="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813" name="Verbindungslinie"/>
          <p:cNvCxnSpPr>
            <a:stCxn id="803" idx="0"/>
            <a:endCxn id="807" idx="0"/>
          </p:cNvCxnSpPr>
          <p:nvPr/>
        </p:nvCxnSpPr>
        <p:spPr>
          <a:xfrm flipH="1">
            <a:off x="6502399" y="5271321"/>
            <a:ext cx="1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14" name="Verbindungslinie"/>
          <p:cNvCxnSpPr>
            <a:stCxn id="804" idx="0"/>
            <a:endCxn id="816" idx="0"/>
          </p:cNvCxnSpPr>
          <p:nvPr/>
        </p:nvCxnSpPr>
        <p:spPr>
          <a:xfrm>
            <a:off x="6502399" y="7170886"/>
            <a:ext cx="1567499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81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816" name="Rechteck"/>
          <p:cNvSpPr/>
          <p:nvPr/>
        </p:nvSpPr>
        <p:spPr>
          <a:xfrm>
            <a:off x="7993697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7" name="Kreis"/>
          <p:cNvSpPr/>
          <p:nvPr/>
        </p:nvSpPr>
        <p:spPr>
          <a:xfrm>
            <a:off x="823750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8" name="Kreis"/>
          <p:cNvSpPr/>
          <p:nvPr/>
        </p:nvSpPr>
        <p:spPr>
          <a:xfrm>
            <a:off x="8235719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819" name="Verbindungslinie"/>
          <p:cNvCxnSpPr>
            <a:stCxn id="805" idx="0"/>
            <a:endCxn id="817" idx="0"/>
          </p:cNvCxnSpPr>
          <p:nvPr/>
        </p:nvCxnSpPr>
        <p:spPr>
          <a:xfrm flipH="1">
            <a:off x="8439359" y="3334572"/>
            <a:ext cx="2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20" name="Verbindungslinie"/>
          <p:cNvCxnSpPr>
            <a:stCxn id="817" idx="0"/>
            <a:endCxn id="818" idx="0"/>
          </p:cNvCxnSpPr>
          <p:nvPr/>
        </p:nvCxnSpPr>
        <p:spPr>
          <a:xfrm flipH="1">
            <a:off x="8437577" y="4783833"/>
            <a:ext cx="1783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21" name="Verbindungslinie"/>
          <p:cNvCxnSpPr>
            <a:stCxn id="818" idx="0"/>
            <a:endCxn id="806" idx="0"/>
          </p:cNvCxnSpPr>
          <p:nvPr/>
        </p:nvCxnSpPr>
        <p:spPr>
          <a:xfrm>
            <a:off x="8437577" y="6688833"/>
            <a:ext cx="893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26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27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28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29" name="Phase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/>
          </a:lstStyle>
          <a:p>
            <a:r>
              <a:t>Phase 5</a:t>
            </a:r>
          </a:p>
        </p:txBody>
      </p:sp>
      <p:sp>
        <p:nvSpPr>
          <p:cNvPr id="830" name="Rechteck"/>
          <p:cNvSpPr/>
          <p:nvPr/>
        </p:nvSpPr>
        <p:spPr>
          <a:xfrm>
            <a:off x="7829191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1" name="1"/>
          <p:cNvSpPr txBox="1"/>
          <p:nvPr/>
        </p:nvSpPr>
        <p:spPr>
          <a:xfrm>
            <a:off x="8069005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832" name="Rechteck"/>
          <p:cNvSpPr/>
          <p:nvPr/>
        </p:nvSpPr>
        <p:spPr>
          <a:xfrm>
            <a:off x="4303628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3" name="2"/>
          <p:cNvSpPr txBox="1"/>
          <p:nvPr/>
        </p:nvSpPr>
        <p:spPr>
          <a:xfrm>
            <a:off x="4543441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834" name="Rechteck"/>
          <p:cNvSpPr/>
          <p:nvPr/>
        </p:nvSpPr>
        <p:spPr>
          <a:xfrm>
            <a:off x="6078299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5" name="3"/>
          <p:cNvSpPr txBox="1"/>
          <p:nvPr/>
        </p:nvSpPr>
        <p:spPr>
          <a:xfrm>
            <a:off x="6318113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836" name="Rechteck"/>
          <p:cNvSpPr/>
          <p:nvPr/>
        </p:nvSpPr>
        <p:spPr>
          <a:xfrm>
            <a:off x="4303628" y="4320237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7" name="4"/>
          <p:cNvSpPr txBox="1"/>
          <p:nvPr/>
        </p:nvSpPr>
        <p:spPr>
          <a:xfrm>
            <a:off x="4543441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838" name="Rechteck"/>
          <p:cNvSpPr/>
          <p:nvPr/>
        </p:nvSpPr>
        <p:spPr>
          <a:xfrm>
            <a:off x="6078299" y="6214959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9" name="5"/>
          <p:cNvSpPr txBox="1"/>
          <p:nvPr/>
        </p:nvSpPr>
        <p:spPr>
          <a:xfrm>
            <a:off x="6318112" y="634684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840" name="Rechteck"/>
          <p:cNvSpPr/>
          <p:nvPr/>
        </p:nvSpPr>
        <p:spPr>
          <a:xfrm>
            <a:off x="7830082" y="815714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1" name="6"/>
          <p:cNvSpPr txBox="1"/>
          <p:nvPr/>
        </p:nvSpPr>
        <p:spPr>
          <a:xfrm>
            <a:off x="8069896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842" name="Edge Routing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843" name="Rechteck"/>
          <p:cNvSpPr/>
          <p:nvPr/>
        </p:nvSpPr>
        <p:spPr>
          <a:xfrm>
            <a:off x="4651528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4" name="Rechteck"/>
          <p:cNvSpPr/>
          <p:nvPr/>
        </p:nvSpPr>
        <p:spPr>
          <a:xfrm>
            <a:off x="4651527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5" name="Rechteck"/>
          <p:cNvSpPr/>
          <p:nvPr/>
        </p:nvSpPr>
        <p:spPr>
          <a:xfrm>
            <a:off x="7992805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6" name="Rechteck"/>
          <p:cNvSpPr/>
          <p:nvPr/>
        </p:nvSpPr>
        <p:spPr>
          <a:xfrm>
            <a:off x="6426200" y="5226871"/>
            <a:ext cx="152400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7" name="Rechteck"/>
          <p:cNvSpPr/>
          <p:nvPr/>
        </p:nvSpPr>
        <p:spPr>
          <a:xfrm>
            <a:off x="6426199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8" name="Rechteck"/>
          <p:cNvSpPr/>
          <p:nvPr/>
        </p:nvSpPr>
        <p:spPr>
          <a:xfrm>
            <a:off x="8363160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49" name="Rechteck"/>
          <p:cNvSpPr/>
          <p:nvPr/>
        </p:nvSpPr>
        <p:spPr>
          <a:xfrm>
            <a:off x="836226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0" name="Rechteck"/>
          <p:cNvSpPr/>
          <p:nvPr/>
        </p:nvSpPr>
        <p:spPr>
          <a:xfrm>
            <a:off x="6426199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1" name="Rechteck"/>
          <p:cNvSpPr/>
          <p:nvPr/>
        </p:nvSpPr>
        <p:spPr>
          <a:xfrm>
            <a:off x="6241913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52" name="Rechteck"/>
          <p:cNvSpPr/>
          <p:nvPr/>
        </p:nvSpPr>
        <p:spPr>
          <a:xfrm>
            <a:off x="6610486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853" name="Verbindungslinie"/>
          <p:cNvCxnSpPr>
            <a:stCxn id="845" idx="0"/>
            <a:endCxn id="852" idx="0"/>
          </p:cNvCxnSpPr>
          <p:nvPr/>
        </p:nvCxnSpPr>
        <p:spPr>
          <a:xfrm flipH="1">
            <a:off x="6686686" y="3334572"/>
            <a:ext cx="1382320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54" name="Verbindungslinie"/>
          <p:cNvCxnSpPr>
            <a:stCxn id="843" idx="0"/>
            <a:endCxn id="851" idx="0"/>
          </p:cNvCxnSpPr>
          <p:nvPr/>
        </p:nvCxnSpPr>
        <p:spPr>
          <a:xfrm>
            <a:off x="4727728" y="3334572"/>
            <a:ext cx="1590386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55" name="Verbindungslinie"/>
          <p:cNvCxnSpPr>
            <a:stCxn id="844" idx="0"/>
            <a:endCxn id="843" idx="0"/>
          </p:cNvCxnSpPr>
          <p:nvPr/>
        </p:nvCxnSpPr>
        <p:spPr>
          <a:xfrm flipV="1">
            <a:off x="4727727" y="3334572"/>
            <a:ext cx="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856" name="Verbindungslinie"/>
          <p:cNvCxnSpPr>
            <a:stCxn id="846" idx="0"/>
            <a:endCxn id="850" idx="0"/>
          </p:cNvCxnSpPr>
          <p:nvPr/>
        </p:nvCxnSpPr>
        <p:spPr>
          <a:xfrm flipH="1">
            <a:off x="6502399" y="5271321"/>
            <a:ext cx="1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57" name="Verbindungslinie"/>
          <p:cNvCxnSpPr>
            <a:stCxn id="847" idx="0"/>
            <a:endCxn id="859" idx="0"/>
          </p:cNvCxnSpPr>
          <p:nvPr/>
        </p:nvCxnSpPr>
        <p:spPr>
          <a:xfrm>
            <a:off x="6502399" y="7170886"/>
            <a:ext cx="1567499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8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859" name="Rechteck"/>
          <p:cNvSpPr/>
          <p:nvPr/>
        </p:nvSpPr>
        <p:spPr>
          <a:xfrm>
            <a:off x="7993697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0" name="Kreis"/>
          <p:cNvSpPr/>
          <p:nvPr/>
        </p:nvSpPr>
        <p:spPr>
          <a:xfrm>
            <a:off x="823750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61" name="Kreis"/>
          <p:cNvSpPr/>
          <p:nvPr/>
        </p:nvSpPr>
        <p:spPr>
          <a:xfrm>
            <a:off x="8235719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862" name="Verbindungslinie"/>
          <p:cNvCxnSpPr>
            <a:stCxn id="848" idx="0"/>
            <a:endCxn id="860" idx="0"/>
          </p:cNvCxnSpPr>
          <p:nvPr/>
        </p:nvCxnSpPr>
        <p:spPr>
          <a:xfrm flipH="1">
            <a:off x="8439359" y="3334572"/>
            <a:ext cx="2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63" name="Verbindungslinie"/>
          <p:cNvCxnSpPr>
            <a:stCxn id="860" idx="0"/>
            <a:endCxn id="861" idx="0"/>
          </p:cNvCxnSpPr>
          <p:nvPr/>
        </p:nvCxnSpPr>
        <p:spPr>
          <a:xfrm flipH="1">
            <a:off x="8437577" y="4783833"/>
            <a:ext cx="1783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64" name="Verbindungslinie"/>
          <p:cNvCxnSpPr>
            <a:stCxn id="861" idx="0"/>
            <a:endCxn id="849" idx="0"/>
          </p:cNvCxnSpPr>
          <p:nvPr/>
        </p:nvCxnSpPr>
        <p:spPr>
          <a:xfrm>
            <a:off x="8437577" y="6688833"/>
            <a:ext cx="893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65" name="Verbindungslinie"/>
          <p:cNvCxnSpPr>
            <a:stCxn id="851" idx="0"/>
            <a:endCxn id="843" idx="0"/>
          </p:cNvCxnSpPr>
          <p:nvPr/>
        </p:nvCxnSpPr>
        <p:spPr>
          <a:xfrm rot="16200000" flipV="1">
            <a:off x="5054600" y="3009900"/>
            <a:ext cx="927100" cy="1587500"/>
          </a:xfrm>
          <a:prstGeom prst="bentConnector3">
            <a:avLst>
              <a:gd name="adj1" fmla="val 56164"/>
            </a:avLst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866" name="Verbindungslinie"/>
          <p:cNvCxnSpPr>
            <a:stCxn id="847" idx="0"/>
            <a:endCxn id="859" idx="0"/>
          </p:cNvCxnSpPr>
          <p:nvPr/>
        </p:nvCxnSpPr>
        <p:spPr>
          <a:xfrm rot="16200000" flipH="1">
            <a:off x="6813550" y="6864350"/>
            <a:ext cx="939800" cy="1562100"/>
          </a:xfrm>
          <a:prstGeom prst="bentConnector3">
            <a:avLst>
              <a:gd name="adj1" fmla="val 45945"/>
            </a:avLst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67" name="Verbindungslinie"/>
          <p:cNvCxnSpPr>
            <a:stCxn id="845" idx="0"/>
            <a:endCxn id="852" idx="0"/>
          </p:cNvCxnSpPr>
          <p:nvPr/>
        </p:nvCxnSpPr>
        <p:spPr>
          <a:xfrm rot="5400000">
            <a:off x="6915150" y="3117850"/>
            <a:ext cx="927100" cy="1371600"/>
          </a:xfrm>
          <a:prstGeom prst="bentConnector3">
            <a:avLst>
              <a:gd name="adj1" fmla="val 43835"/>
            </a:avLst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868" name="Verbindungslinie"/>
          <p:cNvCxnSpPr>
            <a:stCxn id="848" idx="0"/>
            <a:endCxn id="849" idx="0"/>
          </p:cNvCxnSpPr>
          <p:nvPr/>
        </p:nvCxnSpPr>
        <p:spPr>
          <a:xfrm flipH="1">
            <a:off x="8438469" y="3334572"/>
            <a:ext cx="892" cy="47781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500" fill="hold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4" dur="500" fill="hold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1" dur="500" fill="hold"/>
                                        <p:tgtEl>
                                          <p:spTgt spid="8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xit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5" dur="500" fill="hold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xit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9" dur="500" fill="hold"/>
                                        <p:tgtEl>
                                          <p:spTgt spid="8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3" dur="500" fill="hold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xit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7" dur="500" fill="hold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9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3" grpId="1" animBg="1" advAuto="0"/>
      <p:bldP spid="854" grpId="2" animBg="1" advAuto="0"/>
      <p:bldP spid="857" grpId="3" animBg="1" advAuto="0"/>
      <p:bldP spid="860" grpId="8" animBg="1" advAuto="0"/>
      <p:bldP spid="861" grpId="10" animBg="1" advAuto="0"/>
      <p:bldP spid="862" grpId="7" animBg="1" advAuto="0"/>
      <p:bldP spid="863" grpId="9" animBg="1" advAuto="0"/>
      <p:bldP spid="864" grpId="11" animBg="1" advAuto="0"/>
      <p:bldP spid="865" grpId="4" animBg="1" advAuto="0"/>
      <p:bldP spid="866" grpId="6" animBg="1" advAuto="0"/>
      <p:bldP spid="867" grpId="5" animBg="1" advAuto="0"/>
      <p:bldP spid="868" grpId="12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sp>
        <p:nvSpPr>
          <p:cNvPr id="873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874" name="Layer Assignment"/>
          <p:cNvSpPr/>
          <p:nvPr/>
        </p:nvSpPr>
        <p:spPr>
          <a:xfrm>
            <a:off x="359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875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876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877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878" name="Linie"/>
          <p:cNvSpPr/>
          <p:nvPr/>
        </p:nvSpPr>
        <p:spPr>
          <a:xfrm>
            <a:off x="650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79" name="Linie"/>
          <p:cNvSpPr/>
          <p:nvPr/>
        </p:nvSpPr>
        <p:spPr>
          <a:xfrm>
            <a:off x="650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80" name="Linie"/>
          <p:cNvSpPr/>
          <p:nvPr/>
        </p:nvSpPr>
        <p:spPr>
          <a:xfrm>
            <a:off x="650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81" name="Linie"/>
          <p:cNvSpPr/>
          <p:nvPr/>
        </p:nvSpPr>
        <p:spPr>
          <a:xfrm>
            <a:off x="650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Form"/>
          <p:cNvSpPr/>
          <p:nvPr/>
        </p:nvSpPr>
        <p:spPr>
          <a:xfrm>
            <a:off x="4293516" y="2368770"/>
            <a:ext cx="4050908" cy="6609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5" h="21422" extrusionOk="0">
                <a:moveTo>
                  <a:pt x="10207" y="15"/>
                </a:moveTo>
                <a:cubicBezTo>
                  <a:pt x="11140" y="-58"/>
                  <a:pt x="12002" y="138"/>
                  <a:pt x="12645" y="533"/>
                </a:cubicBezTo>
                <a:cubicBezTo>
                  <a:pt x="13177" y="861"/>
                  <a:pt x="13534" y="1319"/>
                  <a:pt x="13763" y="1793"/>
                </a:cubicBezTo>
                <a:cubicBezTo>
                  <a:pt x="14260" y="2825"/>
                  <a:pt x="14287" y="3911"/>
                  <a:pt x="14422" y="4982"/>
                </a:cubicBezTo>
                <a:cubicBezTo>
                  <a:pt x="14687" y="7083"/>
                  <a:pt x="15383" y="9156"/>
                  <a:pt x="16425" y="11164"/>
                </a:cubicBezTo>
                <a:cubicBezTo>
                  <a:pt x="17412" y="13067"/>
                  <a:pt x="18708" y="14914"/>
                  <a:pt x="20089" y="16722"/>
                </a:cubicBezTo>
                <a:cubicBezTo>
                  <a:pt x="20573" y="17356"/>
                  <a:pt x="21069" y="17986"/>
                  <a:pt x="21307" y="18672"/>
                </a:cubicBezTo>
                <a:cubicBezTo>
                  <a:pt x="21521" y="19287"/>
                  <a:pt x="21507" y="19944"/>
                  <a:pt x="20947" y="20469"/>
                </a:cubicBezTo>
                <a:cubicBezTo>
                  <a:pt x="20393" y="20988"/>
                  <a:pt x="19430" y="21259"/>
                  <a:pt x="18430" y="21364"/>
                </a:cubicBezTo>
                <a:cubicBezTo>
                  <a:pt x="16743" y="21542"/>
                  <a:pt x="15188" y="21299"/>
                  <a:pt x="13753" y="20765"/>
                </a:cubicBezTo>
                <a:cubicBezTo>
                  <a:pt x="12238" y="20200"/>
                  <a:pt x="10998" y="19323"/>
                  <a:pt x="9377" y="18903"/>
                </a:cubicBezTo>
                <a:cubicBezTo>
                  <a:pt x="6952" y="18273"/>
                  <a:pt x="3933" y="18735"/>
                  <a:pt x="1827" y="17718"/>
                </a:cubicBezTo>
                <a:cubicBezTo>
                  <a:pt x="909" y="17275"/>
                  <a:pt x="354" y="16619"/>
                  <a:pt x="122" y="15917"/>
                </a:cubicBezTo>
                <a:cubicBezTo>
                  <a:pt x="-79" y="15307"/>
                  <a:pt x="-44" y="14709"/>
                  <a:pt x="310" y="14135"/>
                </a:cubicBezTo>
                <a:cubicBezTo>
                  <a:pt x="834" y="13286"/>
                  <a:pt x="2000" y="12624"/>
                  <a:pt x="2972" y="11923"/>
                </a:cubicBezTo>
                <a:cubicBezTo>
                  <a:pt x="4098" y="11111"/>
                  <a:pt x="4979" y="10185"/>
                  <a:pt x="5678" y="9209"/>
                </a:cubicBezTo>
                <a:cubicBezTo>
                  <a:pt x="6705" y="7775"/>
                  <a:pt x="7337" y="6235"/>
                  <a:pt x="7179" y="4677"/>
                </a:cubicBezTo>
                <a:cubicBezTo>
                  <a:pt x="7082" y="3715"/>
                  <a:pt x="6686" y="2740"/>
                  <a:pt x="7139" y="1812"/>
                </a:cubicBezTo>
                <a:cubicBezTo>
                  <a:pt x="7327" y="1427"/>
                  <a:pt x="7654" y="1077"/>
                  <a:pt x="8060" y="785"/>
                </a:cubicBezTo>
                <a:cubicBezTo>
                  <a:pt x="8613" y="388"/>
                  <a:pt x="9337" y="83"/>
                  <a:pt x="10207" y="15"/>
                </a:cubicBezTo>
                <a:close/>
              </a:path>
            </a:pathLst>
          </a:custGeom>
          <a:solidFill>
            <a:srgbClr val="CDD3D8"/>
          </a:solidFill>
          <a:ln w="25400">
            <a:solidFill>
              <a:srgbClr val="A0A2AC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cxnSp>
        <p:nvCxnSpPr>
          <p:cNvPr id="884" name="Verbindungslinie"/>
          <p:cNvCxnSpPr>
            <a:stCxn id="903" idx="0"/>
            <a:endCxn id="904" idx="0"/>
          </p:cNvCxnSpPr>
          <p:nvPr/>
        </p:nvCxnSpPr>
        <p:spPr>
          <a:xfrm>
            <a:off x="6445300" y="3663339"/>
            <a:ext cx="1307692" cy="40940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885" name="Cycle Break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Cycle Breaking</a:t>
            </a:r>
          </a:p>
        </p:txBody>
      </p:sp>
      <p:sp>
        <p:nvSpPr>
          <p:cNvPr id="886" name="Rechteck"/>
          <p:cNvSpPr/>
          <p:nvPr/>
        </p:nvSpPr>
        <p:spPr>
          <a:xfrm>
            <a:off x="5836913" y="2707412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7" name="1"/>
          <p:cNvSpPr txBox="1"/>
          <p:nvPr/>
        </p:nvSpPr>
        <p:spPr>
          <a:xfrm>
            <a:off x="6076727" y="2839301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888" name="Rechteck"/>
          <p:cNvSpPr/>
          <p:nvPr/>
        </p:nvSpPr>
        <p:spPr>
          <a:xfrm>
            <a:off x="2507319" y="380967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9" name="2"/>
          <p:cNvSpPr txBox="1"/>
          <p:nvPr/>
        </p:nvSpPr>
        <p:spPr>
          <a:xfrm>
            <a:off x="2747133" y="3941567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890" name="Rechteck"/>
          <p:cNvSpPr/>
          <p:nvPr/>
        </p:nvSpPr>
        <p:spPr>
          <a:xfrm>
            <a:off x="5652627" y="537022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1" name="3"/>
          <p:cNvSpPr txBox="1"/>
          <p:nvPr/>
        </p:nvSpPr>
        <p:spPr>
          <a:xfrm>
            <a:off x="5892441" y="550211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892" name="Rechteck"/>
          <p:cNvSpPr/>
          <p:nvPr/>
        </p:nvSpPr>
        <p:spPr>
          <a:xfrm>
            <a:off x="8222660" y="521538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3" name="4"/>
          <p:cNvSpPr txBox="1"/>
          <p:nvPr/>
        </p:nvSpPr>
        <p:spPr>
          <a:xfrm>
            <a:off x="8462474" y="534727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894" name="Rechteck"/>
          <p:cNvSpPr/>
          <p:nvPr/>
        </p:nvSpPr>
        <p:spPr>
          <a:xfrm>
            <a:off x="4626128" y="6673116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5" name="5"/>
          <p:cNvSpPr txBox="1"/>
          <p:nvPr/>
        </p:nvSpPr>
        <p:spPr>
          <a:xfrm>
            <a:off x="4865942" y="6805005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896" name="Rechteck"/>
          <p:cNvSpPr/>
          <p:nvPr/>
        </p:nvSpPr>
        <p:spPr>
          <a:xfrm>
            <a:off x="7144604" y="780187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7" name="6"/>
          <p:cNvSpPr txBox="1"/>
          <p:nvPr/>
        </p:nvSpPr>
        <p:spPr>
          <a:xfrm>
            <a:off x="7384418" y="793375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898" name="Rechteck"/>
          <p:cNvSpPr/>
          <p:nvPr/>
        </p:nvSpPr>
        <p:spPr>
          <a:xfrm>
            <a:off x="2855219" y="472115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9" name="Rechteck"/>
          <p:cNvSpPr/>
          <p:nvPr/>
        </p:nvSpPr>
        <p:spPr>
          <a:xfrm>
            <a:off x="8570560" y="512648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0" name="Rechteck"/>
          <p:cNvSpPr/>
          <p:nvPr/>
        </p:nvSpPr>
        <p:spPr>
          <a:xfrm>
            <a:off x="6000527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1" name="Rechteck"/>
          <p:cNvSpPr/>
          <p:nvPr/>
        </p:nvSpPr>
        <p:spPr>
          <a:xfrm>
            <a:off x="6000527" y="628170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2" name="Rechteck"/>
          <p:cNvSpPr/>
          <p:nvPr/>
        </p:nvSpPr>
        <p:spPr>
          <a:xfrm>
            <a:off x="4974028" y="7584593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3" name="Rechteck"/>
          <p:cNvSpPr/>
          <p:nvPr/>
        </p:nvSpPr>
        <p:spPr>
          <a:xfrm>
            <a:off x="6369100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4" name="Rechteck"/>
          <p:cNvSpPr/>
          <p:nvPr/>
        </p:nvSpPr>
        <p:spPr>
          <a:xfrm>
            <a:off x="7676791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5" name="Rechteck"/>
          <p:cNvSpPr/>
          <p:nvPr/>
        </p:nvSpPr>
        <p:spPr>
          <a:xfrm>
            <a:off x="4974028" y="65950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6" name="Rechteck"/>
          <p:cNvSpPr/>
          <p:nvPr/>
        </p:nvSpPr>
        <p:spPr>
          <a:xfrm>
            <a:off x="5816241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7" name="Rechteck"/>
          <p:cNvSpPr/>
          <p:nvPr/>
        </p:nvSpPr>
        <p:spPr>
          <a:xfrm>
            <a:off x="6184814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908" name="Verbindungslinie"/>
          <p:cNvCxnSpPr>
            <a:stCxn id="904" idx="0"/>
            <a:endCxn id="903" idx="0"/>
          </p:cNvCxnSpPr>
          <p:nvPr/>
        </p:nvCxnSpPr>
        <p:spPr>
          <a:xfrm flipH="1" flipV="1">
            <a:off x="6445300" y="3663339"/>
            <a:ext cx="1307692" cy="40940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09" name="Verbindungslinie"/>
          <p:cNvCxnSpPr>
            <a:stCxn id="900" idx="0"/>
            <a:endCxn id="907" idx="0"/>
          </p:cNvCxnSpPr>
          <p:nvPr/>
        </p:nvCxnSpPr>
        <p:spPr>
          <a:xfrm>
            <a:off x="6076727" y="3663339"/>
            <a:ext cx="184288" cy="166244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10" name="Verbindungslinie"/>
          <p:cNvCxnSpPr>
            <a:stCxn id="898" idx="0"/>
            <a:endCxn id="906" idx="0"/>
          </p:cNvCxnSpPr>
          <p:nvPr/>
        </p:nvCxnSpPr>
        <p:spPr>
          <a:xfrm>
            <a:off x="2931419" y="4765606"/>
            <a:ext cx="2961023" cy="5601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11" name="Verbindungslinie"/>
          <p:cNvCxnSpPr>
            <a:stCxn id="899" idx="0"/>
            <a:endCxn id="898" idx="0"/>
          </p:cNvCxnSpPr>
          <p:nvPr/>
        </p:nvCxnSpPr>
        <p:spPr>
          <a:xfrm flipH="1" flipV="1">
            <a:off x="2931419" y="4765606"/>
            <a:ext cx="5715342" cy="40533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912" name="Verbindungslinie"/>
          <p:cNvCxnSpPr>
            <a:stCxn id="901" idx="0"/>
            <a:endCxn id="905" idx="0"/>
          </p:cNvCxnSpPr>
          <p:nvPr/>
        </p:nvCxnSpPr>
        <p:spPr>
          <a:xfrm flipH="1">
            <a:off x="5050228" y="6326156"/>
            <a:ext cx="1026500" cy="3133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13" name="Verbindungslinie"/>
          <p:cNvCxnSpPr>
            <a:stCxn id="902" idx="0"/>
            <a:endCxn id="916" idx="0"/>
          </p:cNvCxnSpPr>
          <p:nvPr/>
        </p:nvCxnSpPr>
        <p:spPr>
          <a:xfrm>
            <a:off x="5050228" y="7629043"/>
            <a:ext cx="2334192" cy="12837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917" name="Verbindungslinie"/>
          <p:cNvSpPr/>
          <p:nvPr/>
        </p:nvSpPr>
        <p:spPr>
          <a:xfrm>
            <a:off x="7291258" y="4045682"/>
            <a:ext cx="1130087" cy="35258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636" y="12188"/>
                  <a:pt x="436" y="4988"/>
                  <a:pt x="0" y="0"/>
                </a:cubicBezTo>
              </a:path>
            </a:pathLst>
          </a:custGeom>
          <a:ln w="50800">
            <a:solidFill>
              <a:srgbClr val="A0A2AC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916" name="Rechteck"/>
          <p:cNvSpPr/>
          <p:nvPr/>
        </p:nvSpPr>
        <p:spPr>
          <a:xfrm>
            <a:off x="7308219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300" fill="hold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9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1" dur="300" fill="hold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3" grpId="2" animBg="1" advAuto="0"/>
      <p:bldP spid="884" grpId="4" animBg="1" advAuto="0"/>
      <p:bldP spid="908" grpId="3" animBg="1" advAuto="0"/>
      <p:bldP spid="917" grpId="1" animBg="1" advAuto="0"/>
      <p:bldP spid="917" grpId="5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Cycle Break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Cycle Breaking</a:t>
            </a:r>
          </a:p>
        </p:txBody>
      </p:sp>
      <p:sp>
        <p:nvSpPr>
          <p:cNvPr id="92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921" name="Preconditions"/>
          <p:cNvSpPr txBox="1"/>
          <p:nvPr/>
        </p:nvSpPr>
        <p:spPr>
          <a:xfrm>
            <a:off x="1014271" y="2459823"/>
            <a:ext cx="156132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Input</a:t>
            </a:r>
            <a:endParaRPr dirty="0"/>
          </a:p>
        </p:txBody>
      </p:sp>
      <p:sp>
        <p:nvSpPr>
          <p:cNvPr id="922" name="Input: Directed graph G = (V, E)"/>
          <p:cNvSpPr txBox="1"/>
          <p:nvPr/>
        </p:nvSpPr>
        <p:spPr>
          <a:xfrm>
            <a:off x="1420671" y="3486389"/>
            <a:ext cx="5908669" cy="853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Directed graph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 dirty="0"/>
              <a:t> =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)</a:t>
            </a:r>
          </a:p>
        </p:txBody>
      </p:sp>
      <p:sp>
        <p:nvSpPr>
          <p:cNvPr id="923" name="Postconditions"/>
          <p:cNvSpPr txBox="1"/>
          <p:nvPr/>
        </p:nvSpPr>
        <p:spPr>
          <a:xfrm>
            <a:off x="1014271" y="5507823"/>
            <a:ext cx="2059859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Output</a:t>
            </a:r>
            <a:endParaRPr dirty="0"/>
          </a:p>
        </p:txBody>
      </p:sp>
      <p:sp>
        <p:nvSpPr>
          <p:cNvPr id="924" name="Output: Directed acyclic graph G’ = (V, E’)…"/>
          <p:cNvSpPr txBox="1"/>
          <p:nvPr/>
        </p:nvSpPr>
        <p:spPr>
          <a:xfrm>
            <a:off x="1420671" y="6534390"/>
            <a:ext cx="7652736" cy="202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/>
              <a:t>Directed acyclic graph G’ = (V, E’)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/>
              <a:t>Edges may have been reversed,</a:t>
            </a:r>
            <a:br>
              <a:rPr dirty="0"/>
            </a:br>
            <a:r>
              <a:rPr dirty="0"/>
              <a:t>but not removed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" grpId="1" animBg="1" advAuto="0"/>
      <p:bldP spid="922" grpId="2" build="p" bldLvl="5" animBg="1" advAuto="0"/>
      <p:bldP spid="923" grpId="3" animBg="1" advAuto="0"/>
      <p:bldP spid="924" grpId="4" build="p" bldLvl="5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Feedback ___ Se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Feedback ___ Sets</a:t>
            </a:r>
          </a:p>
        </p:txBody>
      </p:sp>
      <p:sp>
        <p:nvSpPr>
          <p:cNvPr id="92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928" name="Feedback Arc Set"/>
          <p:cNvSpPr txBox="1"/>
          <p:nvPr/>
        </p:nvSpPr>
        <p:spPr>
          <a:xfrm>
            <a:off x="1014271" y="2464039"/>
            <a:ext cx="522033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Feedback Arc Set</a:t>
            </a:r>
          </a:p>
        </p:txBody>
      </p:sp>
      <p:sp>
        <p:nvSpPr>
          <p:cNvPr id="929" name="A set of edges FAS ⊆ E whose removal from E makes G acyclic."/>
          <p:cNvSpPr txBox="1"/>
          <p:nvPr/>
        </p:nvSpPr>
        <p:spPr>
          <a:xfrm>
            <a:off x="1420671" y="3486389"/>
            <a:ext cx="9950478" cy="1241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A set of edges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FAS</a:t>
            </a:r>
            <a:r>
              <a:t> ⊆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 whose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removal</a:t>
            </a:r>
            <a:r>
              <a:t> from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br/>
            <a:r>
              <a:t>makes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 acyclic.</a:t>
            </a:r>
          </a:p>
        </p:txBody>
      </p:sp>
      <p:sp>
        <p:nvSpPr>
          <p:cNvPr id="930" name="Feedback Set"/>
          <p:cNvSpPr txBox="1"/>
          <p:nvPr/>
        </p:nvSpPr>
        <p:spPr>
          <a:xfrm>
            <a:off x="1014271" y="5512039"/>
            <a:ext cx="406717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Feedback Set</a:t>
            </a:r>
          </a:p>
        </p:txBody>
      </p:sp>
      <p:sp>
        <p:nvSpPr>
          <p:cNvPr id="931" name="A set of edges FS ⊆ E whose reversal in E makes G acyclic."/>
          <p:cNvSpPr txBox="1"/>
          <p:nvPr/>
        </p:nvSpPr>
        <p:spPr>
          <a:xfrm>
            <a:off x="1420671" y="6534390"/>
            <a:ext cx="9120203" cy="12411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A set of edges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FS</a:t>
            </a:r>
            <a:r>
              <a:t> ⊆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 whose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reversal</a:t>
            </a:r>
            <a:r>
              <a:t>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br/>
            <a:r>
              <a:t>makes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 acyclic.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8" grpId="1" animBg="1" advAuto="0"/>
      <p:bldP spid="929" grpId="2" build="p" bldLvl="5" animBg="1" advAuto="0"/>
      <p:bldP spid="930" grpId="3" animBg="1" advAuto="0"/>
      <p:bldP spid="931" grpId="4" build="p" bldLvl="5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Wait, that’s easy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Wait, that’s easy…</a:t>
            </a:r>
          </a:p>
        </p:txBody>
      </p:sp>
      <p:sp>
        <p:nvSpPr>
          <p:cNvPr id="93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944" name="Find a linear ordering of the graph’s nodes."/>
          <p:cNvSpPr txBox="1"/>
          <p:nvPr/>
        </p:nvSpPr>
        <p:spPr>
          <a:xfrm>
            <a:off x="822503" y="2209800"/>
            <a:ext cx="95494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buSzPct val="100000"/>
              <a:buAutoNum type="arabicPeriod"/>
            </a:lvl1pPr>
          </a:lstStyle>
          <a:p>
            <a:r>
              <a:t>Find a linear ordering of the graph’s nodes.</a:t>
            </a:r>
          </a:p>
        </p:txBody>
      </p:sp>
      <p:sp>
        <p:nvSpPr>
          <p:cNvPr id="945" name="Reverse all edges pointing leftwards (or rightwards)."/>
          <p:cNvSpPr txBox="1"/>
          <p:nvPr/>
        </p:nvSpPr>
        <p:spPr>
          <a:xfrm>
            <a:off x="822503" y="3270800"/>
            <a:ext cx="1142812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buSzPct val="100000"/>
              <a:buAutoNum type="arabicPeriod" startAt="2"/>
            </a:lvl1pPr>
          </a:lstStyle>
          <a:p>
            <a:r>
              <a:t>Reverse all edges pointing leftwards (or rightwards).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715A1DD-BBEB-E84A-ADEE-288A83390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63" y="4346300"/>
            <a:ext cx="11150600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50513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4" grpId="0" animBg="1" advAuto="0"/>
      <p:bldP spid="945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Wait, that’s easy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Wait, that’s easy…</a:t>
            </a:r>
          </a:p>
        </p:txBody>
      </p:sp>
      <p:sp>
        <p:nvSpPr>
          <p:cNvPr id="93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sp>
        <p:nvSpPr>
          <p:cNvPr id="944" name="Find a linear ordering of the graph’s nodes."/>
          <p:cNvSpPr txBox="1"/>
          <p:nvPr/>
        </p:nvSpPr>
        <p:spPr>
          <a:xfrm>
            <a:off x="822503" y="2209800"/>
            <a:ext cx="954948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buSzPct val="100000"/>
              <a:buAutoNum type="arabicPeriod"/>
            </a:lvl1pPr>
          </a:lstStyle>
          <a:p>
            <a:r>
              <a:t>Find a linear ordering of the graph’s nodes.</a:t>
            </a:r>
          </a:p>
        </p:txBody>
      </p:sp>
      <p:sp>
        <p:nvSpPr>
          <p:cNvPr id="945" name="Reverse all edges pointing leftwards (or rightwards)."/>
          <p:cNvSpPr txBox="1"/>
          <p:nvPr/>
        </p:nvSpPr>
        <p:spPr>
          <a:xfrm>
            <a:off x="822503" y="3270800"/>
            <a:ext cx="1142812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buSzPct val="100000"/>
              <a:buAutoNum type="arabicPeriod" startAt="2"/>
            </a:lvl1pPr>
          </a:lstStyle>
          <a:p>
            <a:r>
              <a:t>Reverse all edges pointing leftwards (or rightwards).</a:t>
            </a:r>
          </a:p>
        </p:txBody>
      </p:sp>
      <p:sp>
        <p:nvSpPr>
          <p:cNvPr id="954" name="Problem:"/>
          <p:cNvSpPr txBox="1"/>
          <p:nvPr/>
        </p:nvSpPr>
        <p:spPr>
          <a:xfrm>
            <a:off x="822503" y="7397750"/>
            <a:ext cx="1943770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Problem:</a:t>
            </a:r>
          </a:p>
        </p:txBody>
      </p:sp>
      <p:sp>
        <p:nvSpPr>
          <p:cNvPr id="955" name="Depending on the ordering, this may cause…"/>
          <p:cNvSpPr txBox="1"/>
          <p:nvPr/>
        </p:nvSpPr>
        <p:spPr>
          <a:xfrm>
            <a:off x="3022600" y="7397750"/>
            <a:ext cx="9101024" cy="1215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/>
            <a:r>
              <a:t>Depending on the ordering, this may cause</a:t>
            </a:r>
          </a:p>
          <a:p>
            <a:pPr algn="l"/>
            <a:r>
              <a:t>us to reverse too many edges! </a:t>
            </a:r>
            <a:r>
              <a:rPr sz="3200">
                <a:latin typeface="Apple Color Emoji"/>
                <a:ea typeface="Apple Color Emoji"/>
                <a:cs typeface="Apple Color Emoji"/>
                <a:sym typeface="Apple Color Emoji"/>
              </a:rPr>
              <a:t>😥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FEC899E-D494-CB4B-9F5F-A6393224C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63" y="4719849"/>
            <a:ext cx="1115060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4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4" grpId="0" animBg="1" advAuto="0"/>
      <p:bldP spid="954" grpId="1" animBg="1"/>
      <p:bldP spid="955" grpId="0" animBg="1" advAuto="0"/>
      <p:bldP spid="955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Min. Feedback Se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Min. Feedback Set</a:t>
            </a:r>
          </a:p>
        </p:txBody>
      </p:sp>
      <p:sp>
        <p:nvSpPr>
          <p:cNvPr id="96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sp>
        <p:nvSpPr>
          <p:cNvPr id="961" name="Problem"/>
          <p:cNvSpPr txBox="1"/>
          <p:nvPr/>
        </p:nvSpPr>
        <p:spPr>
          <a:xfrm>
            <a:off x="1014271" y="2464039"/>
            <a:ext cx="246634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Problem</a:t>
            </a:r>
          </a:p>
        </p:txBody>
      </p:sp>
      <p:sp>
        <p:nvSpPr>
          <p:cNvPr id="962" name="Among all feedback sets, find the one with the smallest cardinality."/>
          <p:cNvSpPr txBox="1"/>
          <p:nvPr/>
        </p:nvSpPr>
        <p:spPr>
          <a:xfrm>
            <a:off x="1420671" y="3486389"/>
            <a:ext cx="9249259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Among all feedback sets, find the one with</a:t>
            </a:r>
            <a:br/>
            <a:r>
              <a:t>the smallest cardinality.</a:t>
            </a:r>
          </a:p>
        </p:txBody>
      </p:sp>
      <p:sp>
        <p:nvSpPr>
          <p:cNvPr id="963" name="Real Problem"/>
          <p:cNvSpPr txBox="1"/>
          <p:nvPr/>
        </p:nvSpPr>
        <p:spPr>
          <a:xfrm>
            <a:off x="1014271" y="5512039"/>
            <a:ext cx="391350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Real Problem</a:t>
            </a:r>
          </a:p>
        </p:txBody>
      </p:sp>
      <p:sp>
        <p:nvSpPr>
          <p:cNvPr id="964" name="This is NP-hard. 😭"/>
          <p:cNvSpPr txBox="1"/>
          <p:nvPr/>
        </p:nvSpPr>
        <p:spPr>
          <a:xfrm>
            <a:off x="1420671" y="6534390"/>
            <a:ext cx="4335679" cy="6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This is NP-hard. </a:t>
            </a:r>
            <a:r>
              <a:rPr sz="3200">
                <a:latin typeface="Apple Color Emoji"/>
                <a:ea typeface="Apple Color Emoji"/>
                <a:cs typeface="Apple Color Emoji"/>
                <a:sym typeface="Apple Color Emoji"/>
              </a:rPr>
              <a:t>😭</a:t>
            </a:r>
          </a:p>
        </p:txBody>
      </p:sp>
      <p:sp>
        <p:nvSpPr>
          <p:cNvPr id="965" name="→ Heuristic!"/>
          <p:cNvSpPr txBox="1"/>
          <p:nvPr/>
        </p:nvSpPr>
        <p:spPr>
          <a:xfrm>
            <a:off x="1865171" y="7423390"/>
            <a:ext cx="3018831" cy="746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spcBef>
                <a:spcPts val="2000"/>
              </a:spcBef>
              <a:defRPr sz="4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→ Heuristic!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9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1" grpId="1" animBg="1" advAuto="0"/>
      <p:bldP spid="962" grpId="2" build="p" bldLvl="5" animBg="1" advAuto="0"/>
      <p:bldP spid="963" grpId="3" animBg="1" advAuto="0"/>
      <p:bldP spid="964" grpId="4" build="p" bldLvl="5" animBg="1" advAuto="0"/>
      <p:bldP spid="965" grpId="5" build="p" bldLvl="5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reedy Algorith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Greedy Algorithm</a:t>
            </a:r>
          </a:p>
        </p:txBody>
      </p:sp>
      <p:sp>
        <p:nvSpPr>
          <p:cNvPr id="9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969" name="Main Idea"/>
          <p:cNvSpPr txBox="1"/>
          <p:nvPr/>
        </p:nvSpPr>
        <p:spPr>
          <a:xfrm>
            <a:off x="1014271" y="2464039"/>
            <a:ext cx="293751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Main Idea</a:t>
            </a:r>
          </a:p>
        </p:txBody>
      </p:sp>
      <p:sp>
        <p:nvSpPr>
          <p:cNvPr id="970" name="Compute a more intelligent linear ordering to try and minimize the number of reversed edges."/>
          <p:cNvSpPr txBox="1"/>
          <p:nvPr/>
        </p:nvSpPr>
        <p:spPr>
          <a:xfrm>
            <a:off x="1420671" y="3486389"/>
            <a:ext cx="1030676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Compute a more intelligent linear ordering to try</a:t>
            </a:r>
            <a:br/>
            <a:r>
              <a:t>and minimize the number of reversed edges.</a:t>
            </a:r>
          </a:p>
        </p:txBody>
      </p:sp>
      <p:sp>
        <p:nvSpPr>
          <p:cNvPr id="971" name="Performance"/>
          <p:cNvSpPr txBox="1"/>
          <p:nvPr/>
        </p:nvSpPr>
        <p:spPr>
          <a:xfrm>
            <a:off x="1014271" y="5512039"/>
            <a:ext cx="377190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Performance</a:t>
            </a:r>
          </a:p>
        </p:txBody>
      </p:sp>
      <p:sp>
        <p:nvSpPr>
          <p:cNvPr id="972" name="O (|V | + |E | )"/>
          <p:cNvSpPr txBox="1"/>
          <p:nvPr/>
        </p:nvSpPr>
        <p:spPr>
          <a:xfrm>
            <a:off x="1420671" y="6534390"/>
            <a:ext cx="324805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O </a:t>
            </a:r>
            <a:r>
              <a:t>(|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t>| + 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 </a:t>
            </a:r>
            <a:r>
              <a:t>| )</a:t>
            </a:r>
          </a:p>
        </p:txBody>
      </p:sp>
      <p:sp>
        <p:nvSpPr>
          <p:cNvPr id="973" name="Eades, Lin, Smyth…"/>
          <p:cNvSpPr txBox="1"/>
          <p:nvPr/>
        </p:nvSpPr>
        <p:spPr>
          <a:xfrm>
            <a:off x="544283" y="8088355"/>
            <a:ext cx="1191623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 i="1">
                <a:latin typeface="Helvetica"/>
                <a:ea typeface="Helvetica"/>
                <a:cs typeface="Helvetica"/>
                <a:sym typeface="Helvetica"/>
              </a:defRPr>
            </a:pPr>
            <a:r>
              <a:t>Eades, Lin, Smyth</a:t>
            </a:r>
          </a:p>
          <a:p>
            <a:pPr>
              <a:defRPr sz="2400"/>
            </a:pPr>
            <a:r>
              <a:t>A fast and effective heuristic for the feedback arc set problem</a:t>
            </a:r>
          </a:p>
          <a:p>
            <a:pPr>
              <a:defRPr sz="2000">
                <a:solidFill>
                  <a:srgbClr val="53585F"/>
                </a:solidFill>
              </a:defRPr>
            </a:pPr>
            <a:r>
              <a:t>Information Processing Letters (1993)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9" grpId="1" animBg="1" advAuto="0"/>
      <p:bldP spid="970" grpId="2" build="p" bldLvl="5" animBg="1" advAuto="0"/>
      <p:bldP spid="971" grpId="3" animBg="1" advAuto="0"/>
      <p:bldP spid="972" grpId="4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diagram.png" descr="diagr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3836" y="3340966"/>
            <a:ext cx="11997128" cy="3071668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Dataflow Diagra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Dataflow Diagrams</a:t>
            </a:r>
          </a:p>
        </p:txBody>
      </p:sp>
      <p:sp>
        <p:nvSpPr>
          <p:cNvPr id="26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pSp>
        <p:nvGrpSpPr>
          <p:cNvPr id="268" name="Gruppieren"/>
          <p:cNvGrpSpPr/>
          <p:nvPr/>
        </p:nvGrpSpPr>
        <p:grpSpPr>
          <a:xfrm>
            <a:off x="8761241" y="6480478"/>
            <a:ext cx="2903729" cy="990604"/>
            <a:chOff x="0" y="0"/>
            <a:chExt cx="2903727" cy="990603"/>
          </a:xfrm>
        </p:grpSpPr>
        <p:sp>
          <p:nvSpPr>
            <p:cNvPr id="266" name="F2: Feedback Edges"/>
            <p:cNvSpPr txBox="1"/>
            <p:nvPr/>
          </p:nvSpPr>
          <p:spPr>
            <a:xfrm>
              <a:off x="0" y="520703"/>
              <a:ext cx="2903729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2</a:t>
              </a:r>
              <a:r>
                <a:t>: Feedback Edges</a:t>
              </a:r>
            </a:p>
          </p:txBody>
        </p:sp>
        <p:sp>
          <p:nvSpPr>
            <p:cNvPr id="267" name="Linie"/>
            <p:cNvSpPr/>
            <p:nvPr/>
          </p:nvSpPr>
          <p:spPr>
            <a:xfrm flipH="1" flipV="1">
              <a:off x="1144309" y="-1"/>
              <a:ext cx="287397" cy="496175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271" name="Gruppieren"/>
          <p:cNvGrpSpPr/>
          <p:nvPr/>
        </p:nvGrpSpPr>
        <p:grpSpPr>
          <a:xfrm>
            <a:off x="1758841" y="2502333"/>
            <a:ext cx="2813813" cy="587997"/>
            <a:chOff x="0" y="21604"/>
            <a:chExt cx="2813811" cy="587995"/>
          </a:xfrm>
        </p:grpSpPr>
        <p:sp>
          <p:nvSpPr>
            <p:cNvPr id="269" name="A1: Layout Direction"/>
            <p:cNvSpPr txBox="1"/>
            <p:nvPr/>
          </p:nvSpPr>
          <p:spPr>
            <a:xfrm>
              <a:off x="-1" y="21604"/>
              <a:ext cx="2813813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1</a:t>
              </a:r>
              <a:r>
                <a:t>: Layout Direction</a:t>
              </a:r>
            </a:p>
          </p:txBody>
        </p:sp>
        <p:sp>
          <p:nvSpPr>
            <p:cNvPr id="270" name="Linie"/>
            <p:cNvSpPr/>
            <p:nvPr/>
          </p:nvSpPr>
          <p:spPr>
            <a:xfrm>
              <a:off x="7269" y="609600"/>
              <a:ext cx="2764527" cy="0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274" name="Gruppieren"/>
          <p:cNvGrpSpPr/>
          <p:nvPr/>
        </p:nvGrpSpPr>
        <p:grpSpPr>
          <a:xfrm>
            <a:off x="8665381" y="2502333"/>
            <a:ext cx="3095449" cy="837453"/>
            <a:chOff x="0" y="0"/>
            <a:chExt cx="3095447" cy="837452"/>
          </a:xfrm>
        </p:grpSpPr>
        <p:sp>
          <p:nvSpPr>
            <p:cNvPr id="272" name="A4: Orthogonal Edges"/>
            <p:cNvSpPr txBox="1"/>
            <p:nvPr/>
          </p:nvSpPr>
          <p:spPr>
            <a:xfrm>
              <a:off x="0" y="-1"/>
              <a:ext cx="309544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4</a:t>
              </a:r>
              <a:r>
                <a:t>: Orthogonal Edges</a:t>
              </a:r>
            </a:p>
          </p:txBody>
        </p:sp>
        <p:sp>
          <p:nvSpPr>
            <p:cNvPr id="273" name="Linie"/>
            <p:cNvSpPr/>
            <p:nvPr/>
          </p:nvSpPr>
          <p:spPr>
            <a:xfrm>
              <a:off x="1593908" y="498527"/>
              <a:ext cx="539800" cy="338926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278" name="Gruppieren"/>
          <p:cNvGrpSpPr/>
          <p:nvPr/>
        </p:nvGrpSpPr>
        <p:grpSpPr>
          <a:xfrm>
            <a:off x="10980925" y="4027409"/>
            <a:ext cx="1266039" cy="1861596"/>
            <a:chOff x="-254000" y="0"/>
            <a:chExt cx="1266037" cy="1861594"/>
          </a:xfrm>
        </p:grpSpPr>
        <p:sp>
          <p:nvSpPr>
            <p:cNvPr id="275" name="F3: Ports"/>
            <p:cNvSpPr txBox="1"/>
            <p:nvPr/>
          </p:nvSpPr>
          <p:spPr>
            <a:xfrm>
              <a:off x="-254000" y="614440"/>
              <a:ext cx="126603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3</a:t>
              </a:r>
              <a:r>
                <a:t>: Ports</a:t>
              </a:r>
            </a:p>
          </p:txBody>
        </p:sp>
        <p:sp>
          <p:nvSpPr>
            <p:cNvPr id="276" name="Linie"/>
            <p:cNvSpPr/>
            <p:nvPr/>
          </p:nvSpPr>
          <p:spPr>
            <a:xfrm flipH="1" flipV="1">
              <a:off x="89736" y="0"/>
              <a:ext cx="518387" cy="594738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277" name="Linie"/>
            <p:cNvSpPr/>
            <p:nvPr/>
          </p:nvSpPr>
          <p:spPr>
            <a:xfrm flipH="1">
              <a:off x="59583" y="1093391"/>
              <a:ext cx="543582" cy="768204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281" name="Gruppieren"/>
          <p:cNvGrpSpPr/>
          <p:nvPr/>
        </p:nvGrpSpPr>
        <p:grpSpPr>
          <a:xfrm>
            <a:off x="5341880" y="6480478"/>
            <a:ext cx="2615388" cy="990604"/>
            <a:chOff x="0" y="0"/>
            <a:chExt cx="2615387" cy="990603"/>
          </a:xfrm>
        </p:grpSpPr>
        <p:sp>
          <p:nvSpPr>
            <p:cNvPr id="279" name="A3: Straight Edges"/>
            <p:cNvSpPr txBox="1"/>
            <p:nvPr/>
          </p:nvSpPr>
          <p:spPr>
            <a:xfrm>
              <a:off x="0" y="520703"/>
              <a:ext cx="261538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3</a:t>
              </a:r>
              <a:r>
                <a:t>: Straight Edges</a:t>
              </a:r>
            </a:p>
          </p:txBody>
        </p:sp>
        <p:sp>
          <p:nvSpPr>
            <p:cNvPr id="280" name="Linie"/>
            <p:cNvSpPr/>
            <p:nvPr/>
          </p:nvSpPr>
          <p:spPr>
            <a:xfrm flipH="1" flipV="1">
              <a:off x="960000" y="-1"/>
              <a:ext cx="287397" cy="496175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284" name="Gruppieren"/>
          <p:cNvGrpSpPr/>
          <p:nvPr/>
        </p:nvGrpSpPr>
        <p:grpSpPr>
          <a:xfrm>
            <a:off x="1758841" y="5297169"/>
            <a:ext cx="3182412" cy="2173913"/>
            <a:chOff x="0" y="0"/>
            <a:chExt cx="3182410" cy="2173911"/>
          </a:xfrm>
        </p:grpSpPr>
        <p:sp>
          <p:nvSpPr>
            <p:cNvPr id="282" name="A2: Edge Crossings"/>
            <p:cNvSpPr txBox="1"/>
            <p:nvPr/>
          </p:nvSpPr>
          <p:spPr>
            <a:xfrm>
              <a:off x="0" y="1704011"/>
              <a:ext cx="277906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2</a:t>
              </a:r>
              <a:r>
                <a:t>: Edge Crossings</a:t>
              </a:r>
            </a:p>
          </p:txBody>
        </p:sp>
        <p:sp>
          <p:nvSpPr>
            <p:cNvPr id="283" name="Linie"/>
            <p:cNvSpPr/>
            <p:nvPr/>
          </p:nvSpPr>
          <p:spPr>
            <a:xfrm flipV="1">
              <a:off x="1393142" y="0"/>
              <a:ext cx="1789269" cy="1672468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287" name="Gruppieren"/>
          <p:cNvGrpSpPr/>
          <p:nvPr/>
        </p:nvGrpSpPr>
        <p:grpSpPr>
          <a:xfrm>
            <a:off x="5708706" y="2502333"/>
            <a:ext cx="1881735" cy="1832877"/>
            <a:chOff x="0" y="0"/>
            <a:chExt cx="1881733" cy="1832876"/>
          </a:xfrm>
        </p:grpSpPr>
        <p:sp>
          <p:nvSpPr>
            <p:cNvPr id="285" name="F1: Hierarchy"/>
            <p:cNvSpPr txBox="1"/>
            <p:nvPr/>
          </p:nvSpPr>
          <p:spPr>
            <a:xfrm>
              <a:off x="-1" y="-1"/>
              <a:ext cx="188173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1</a:t>
              </a:r>
              <a:r>
                <a:t>: Hierarchy</a:t>
              </a:r>
            </a:p>
          </p:txBody>
        </p:sp>
        <p:sp>
          <p:nvSpPr>
            <p:cNvPr id="286" name="Linie"/>
            <p:cNvSpPr/>
            <p:nvPr/>
          </p:nvSpPr>
          <p:spPr>
            <a:xfrm>
              <a:off x="914557" y="487673"/>
              <a:ext cx="399324" cy="1345204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2" animBg="1" advAuto="0"/>
      <p:bldP spid="271" grpId="4" animBg="1" advAuto="0"/>
      <p:bldP spid="274" grpId="7" animBg="1" advAuto="0"/>
      <p:bldP spid="278" grpId="3" animBg="1" advAuto="0"/>
      <p:bldP spid="281" grpId="6" animBg="1" advAuto="0"/>
      <p:bldP spid="284" grpId="5" animBg="1" advAuto="0"/>
      <p:bldP spid="287" grpId="1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Greedy Algorith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Greedy Algorithm</a:t>
            </a:r>
          </a:p>
        </p:txBody>
      </p:sp>
      <p:sp>
        <p:nvSpPr>
          <p:cNvPr id="97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977" name="Sl, Sr = ∅"/>
          <p:cNvSpPr txBox="1"/>
          <p:nvPr/>
        </p:nvSpPr>
        <p:spPr>
          <a:xfrm>
            <a:off x="1424479" y="2354953"/>
            <a:ext cx="1682763" cy="566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S</a:t>
            </a:r>
            <a:r>
              <a:rPr i="1" baseline="-5999"/>
              <a:t>l</a:t>
            </a:r>
            <a:r>
              <a:t>, </a:t>
            </a:r>
            <a:r>
              <a:rPr i="1"/>
              <a:t>S</a:t>
            </a:r>
            <a:r>
              <a:rPr i="1" baseline="-5999"/>
              <a:t>r</a:t>
            </a:r>
            <a:r>
              <a:t> = ∅</a:t>
            </a:r>
          </a:p>
        </p:txBody>
      </p:sp>
      <p:sp>
        <p:nvSpPr>
          <p:cNvPr id="978" name="while G is not empty"/>
          <p:cNvSpPr txBox="1"/>
          <p:nvPr/>
        </p:nvSpPr>
        <p:spPr>
          <a:xfrm>
            <a:off x="1424479" y="2354953"/>
            <a:ext cx="3629063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505361"/>
                </a:solidFill>
              </a:rPr>
              <a:t>while</a:t>
            </a:r>
            <a:r>
              <a:t> </a:t>
            </a:r>
            <a:r>
              <a:rPr i="1"/>
              <a:t>G</a:t>
            </a:r>
            <a:r>
              <a:t> is not empty</a:t>
            </a:r>
          </a:p>
        </p:txBody>
      </p:sp>
      <p:sp>
        <p:nvSpPr>
          <p:cNvPr id="979" name="while G has a sink v…"/>
          <p:cNvSpPr txBox="1"/>
          <p:nvPr/>
        </p:nvSpPr>
        <p:spPr>
          <a:xfrm>
            <a:off x="1424479" y="2354953"/>
            <a:ext cx="4116103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while</a:t>
            </a:r>
            <a:r>
              <a:t> </a:t>
            </a:r>
            <a:r>
              <a:rPr i="1"/>
              <a:t>G</a:t>
            </a:r>
            <a:r>
              <a:t> has a sink </a:t>
            </a:r>
            <a:r>
              <a:rPr i="1"/>
              <a:t>v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Remove </a:t>
            </a:r>
            <a:r>
              <a:rPr i="1"/>
              <a:t>v</a:t>
            </a:r>
            <a:r>
              <a:t> from </a:t>
            </a:r>
            <a:r>
              <a:rPr i="1"/>
              <a:t>G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Prepend </a:t>
            </a:r>
            <a:r>
              <a:rPr i="1"/>
              <a:t>v</a:t>
            </a:r>
            <a:r>
              <a:t> to </a:t>
            </a:r>
            <a:r>
              <a:rPr i="1"/>
              <a:t>S</a:t>
            </a:r>
            <a:r>
              <a:rPr i="1" baseline="-5999"/>
              <a:t>r</a:t>
            </a:r>
          </a:p>
        </p:txBody>
      </p:sp>
      <p:sp>
        <p:nvSpPr>
          <p:cNvPr id="980" name="while G has a source v…"/>
          <p:cNvSpPr txBox="1"/>
          <p:nvPr/>
        </p:nvSpPr>
        <p:spPr>
          <a:xfrm>
            <a:off x="1424479" y="2354953"/>
            <a:ext cx="4582121" cy="375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while</a:t>
            </a:r>
            <a:r>
              <a:t> </a:t>
            </a:r>
            <a:r>
              <a:rPr i="1"/>
              <a:t>G</a:t>
            </a:r>
            <a:r>
              <a:t> has a source </a:t>
            </a:r>
            <a:r>
              <a:rPr i="1"/>
              <a:t>v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Remove </a:t>
            </a:r>
            <a:r>
              <a:rPr i="1"/>
              <a:t>v</a:t>
            </a:r>
            <a:r>
              <a:t> from </a:t>
            </a:r>
            <a:r>
              <a:rPr i="1"/>
              <a:t>G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Append </a:t>
            </a:r>
            <a:r>
              <a:rPr i="1"/>
              <a:t>v</a:t>
            </a:r>
            <a:r>
              <a:t> to </a:t>
            </a:r>
            <a:r>
              <a:rPr i="1"/>
              <a:t>S</a:t>
            </a:r>
            <a:r>
              <a:rPr i="1" baseline="-5999"/>
              <a:t>l</a:t>
            </a:r>
          </a:p>
        </p:txBody>
      </p:sp>
      <p:sp>
        <p:nvSpPr>
          <p:cNvPr id="981" name="if G is not empty…"/>
          <p:cNvSpPr txBox="1"/>
          <p:nvPr/>
        </p:nvSpPr>
        <p:spPr>
          <a:xfrm>
            <a:off x="1424479" y="2365554"/>
            <a:ext cx="7112758" cy="604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if</a:t>
            </a:r>
            <a:r>
              <a:t> </a:t>
            </a:r>
            <a:r>
              <a:rPr i="1"/>
              <a:t>G</a:t>
            </a:r>
            <a:r>
              <a:t> is not empty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Choose </a:t>
            </a:r>
            <a:r>
              <a:rPr i="1"/>
              <a:t>v</a:t>
            </a:r>
            <a:r>
              <a:t> such that</a:t>
            </a:r>
            <a:br/>
            <a:r>
              <a:t>          outdegree(</a:t>
            </a:r>
            <a:r>
              <a:rPr i="1"/>
              <a:t>v</a:t>
            </a:r>
            <a:r>
              <a:t>) − indegree(</a:t>
            </a:r>
            <a:r>
              <a:rPr i="1"/>
              <a:t>v</a:t>
            </a:r>
            <a:r>
              <a:t>) is max.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Remove </a:t>
            </a:r>
            <a:r>
              <a:rPr i="1"/>
              <a:t>v</a:t>
            </a:r>
            <a:r>
              <a:t> from </a:t>
            </a:r>
            <a:r>
              <a:rPr i="1"/>
              <a:t>G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Append </a:t>
            </a:r>
            <a:r>
              <a:rPr i="1"/>
              <a:t>v</a:t>
            </a:r>
            <a:r>
              <a:t> to </a:t>
            </a:r>
            <a:r>
              <a:rPr i="1"/>
              <a:t>S</a:t>
            </a:r>
            <a:r>
              <a:rPr i="1" baseline="-5999"/>
              <a:t>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7" grpId="1" animBg="1" advAuto="0"/>
      <p:bldP spid="978" grpId="2" animBg="1" advAuto="0"/>
      <p:bldP spid="979" grpId="3" animBg="1" advAuto="0"/>
      <p:bldP spid="980" grpId="4" animBg="1" advAuto="0"/>
      <p:bldP spid="981" grpId="5" animBg="1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reedy Algorith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Greedy Algorithm</a:t>
            </a:r>
          </a:p>
        </p:txBody>
      </p:sp>
      <p:sp>
        <p:nvSpPr>
          <p:cNvPr id="9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sp>
        <p:nvSpPr>
          <p:cNvPr id="987" name="1"/>
          <p:cNvSpPr/>
          <p:nvPr/>
        </p:nvSpPr>
        <p:spPr>
          <a:xfrm>
            <a:off x="1930959" y="4079857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988" name="2"/>
          <p:cNvSpPr/>
          <p:nvPr/>
        </p:nvSpPr>
        <p:spPr>
          <a:xfrm>
            <a:off x="3702232" y="4079857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989" name="3"/>
          <p:cNvSpPr/>
          <p:nvPr/>
        </p:nvSpPr>
        <p:spPr>
          <a:xfrm>
            <a:off x="5761279" y="3486958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990" name="4"/>
          <p:cNvSpPr/>
          <p:nvPr/>
        </p:nvSpPr>
        <p:spPr>
          <a:xfrm>
            <a:off x="8254622" y="3088487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991" name="5"/>
          <p:cNvSpPr/>
          <p:nvPr/>
        </p:nvSpPr>
        <p:spPr>
          <a:xfrm>
            <a:off x="6158205" y="2133600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992" name="6"/>
          <p:cNvSpPr/>
          <p:nvPr/>
        </p:nvSpPr>
        <p:spPr>
          <a:xfrm>
            <a:off x="7129959" y="4697385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993" name="7"/>
          <p:cNvSpPr/>
          <p:nvPr/>
        </p:nvSpPr>
        <p:spPr>
          <a:xfrm>
            <a:off x="10279989" y="3900442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7</a:t>
            </a:r>
          </a:p>
        </p:txBody>
      </p:sp>
      <p:cxnSp>
        <p:nvCxnSpPr>
          <p:cNvPr id="994" name="Verbindungslinie"/>
          <p:cNvCxnSpPr>
            <a:cxnSpLocks/>
            <a:stCxn id="987" idx="3"/>
            <a:endCxn id="988" idx="1"/>
          </p:cNvCxnSpPr>
          <p:nvPr/>
        </p:nvCxnSpPr>
        <p:spPr>
          <a:xfrm>
            <a:off x="2724811" y="4478329"/>
            <a:ext cx="977421" cy="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95" name="Verbindungslinie"/>
          <p:cNvCxnSpPr>
            <a:cxnSpLocks/>
            <a:stCxn id="988" idx="3"/>
            <a:endCxn id="989" idx="1"/>
          </p:cNvCxnSpPr>
          <p:nvPr/>
        </p:nvCxnSpPr>
        <p:spPr>
          <a:xfrm flipV="1">
            <a:off x="4496085" y="3885430"/>
            <a:ext cx="1265194" cy="59289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96" name="Verbindungslinie"/>
          <p:cNvCxnSpPr>
            <a:cxnSpLocks/>
            <a:stCxn id="991" idx="3"/>
            <a:endCxn id="990" idx="1"/>
          </p:cNvCxnSpPr>
          <p:nvPr/>
        </p:nvCxnSpPr>
        <p:spPr>
          <a:xfrm>
            <a:off x="6952058" y="2532072"/>
            <a:ext cx="1302564" cy="954887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97" name="Verbindungslinie"/>
          <p:cNvCxnSpPr>
            <a:cxnSpLocks/>
            <a:stCxn id="989" idx="3"/>
            <a:endCxn id="990" idx="1"/>
          </p:cNvCxnSpPr>
          <p:nvPr/>
        </p:nvCxnSpPr>
        <p:spPr>
          <a:xfrm flipV="1">
            <a:off x="6555132" y="3486959"/>
            <a:ext cx="1699490" cy="39847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98" name="Verbindungslinie"/>
          <p:cNvCxnSpPr>
            <a:cxnSpLocks/>
            <a:stCxn id="990" idx="3"/>
            <a:endCxn id="993" idx="1"/>
          </p:cNvCxnSpPr>
          <p:nvPr/>
        </p:nvCxnSpPr>
        <p:spPr>
          <a:xfrm>
            <a:off x="9048475" y="3486959"/>
            <a:ext cx="1231514" cy="811955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999" name="Verbindungslinie"/>
          <p:cNvCxnSpPr>
            <a:cxnSpLocks/>
            <a:stCxn id="989" idx="3"/>
            <a:endCxn id="992" idx="1"/>
          </p:cNvCxnSpPr>
          <p:nvPr/>
        </p:nvCxnSpPr>
        <p:spPr>
          <a:xfrm>
            <a:off x="6555132" y="3885430"/>
            <a:ext cx="574827" cy="1210427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00" name="Verbindungslinie"/>
          <p:cNvCxnSpPr>
            <a:cxnSpLocks/>
            <a:stCxn id="992" idx="1"/>
            <a:endCxn id="988" idx="3"/>
          </p:cNvCxnSpPr>
          <p:nvPr/>
        </p:nvCxnSpPr>
        <p:spPr>
          <a:xfrm flipH="1" flipV="1">
            <a:off x="4496085" y="4478329"/>
            <a:ext cx="2633874" cy="617528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001" name="7"/>
          <p:cNvSpPr/>
          <p:nvPr/>
        </p:nvSpPr>
        <p:spPr>
          <a:xfrm>
            <a:off x="10279989" y="725962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7</a:t>
            </a:r>
          </a:p>
        </p:txBody>
      </p:sp>
      <p:sp>
        <p:nvSpPr>
          <p:cNvPr id="1002" name="4"/>
          <p:cNvSpPr/>
          <p:nvPr/>
        </p:nvSpPr>
        <p:spPr>
          <a:xfrm>
            <a:off x="8888484" y="725962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003" name="5"/>
          <p:cNvSpPr/>
          <p:nvPr/>
        </p:nvSpPr>
        <p:spPr>
          <a:xfrm>
            <a:off x="7496979" y="725962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004" name="1"/>
          <p:cNvSpPr/>
          <p:nvPr/>
        </p:nvSpPr>
        <p:spPr>
          <a:xfrm>
            <a:off x="1930959" y="725962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005" name="2"/>
          <p:cNvSpPr/>
          <p:nvPr/>
        </p:nvSpPr>
        <p:spPr>
          <a:xfrm>
            <a:off x="3322464" y="725962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006" name="3"/>
          <p:cNvSpPr/>
          <p:nvPr/>
        </p:nvSpPr>
        <p:spPr>
          <a:xfrm>
            <a:off x="4713969" y="725962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007" name="6"/>
          <p:cNvSpPr/>
          <p:nvPr/>
        </p:nvSpPr>
        <p:spPr>
          <a:xfrm>
            <a:off x="6105474" y="725962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A578FDC-AE64-474A-BCF3-D01293EE3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7700" y="6198075"/>
            <a:ext cx="91694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51012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499" fill="hold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9" dur="499" fill="hold"/>
                                        <p:tgtEl>
                                          <p:spTgt spid="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499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" dur="499" fill="hold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0" dur="499" fill="hold"/>
                                        <p:tgtEl>
                                          <p:spTgt spid="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3" dur="499" fill="hold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499"/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1" dur="500" fill="hold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9" dur="499" fill="hold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2" dur="499" fill="hold"/>
                                        <p:tgtEl>
                                          <p:spTgt spid="9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499"/>
                                        <p:tgtEl>
                                          <p:spTgt spid="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0" dur="499" fill="hold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3" dur="499" fill="hold"/>
                                        <p:tgtEl>
                                          <p:spTgt spid="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6" dur="499" fill="hold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499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4" dur="499" fill="hold"/>
                                        <p:tgtEl>
                                          <p:spTgt spid="9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7" dur="499" fill="hold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499"/>
                                        <p:tgtEl>
                                          <p:spTgt spid="1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499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8" dur="500" fill="hold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7" grpId="0" animBg="1" advAuto="0"/>
      <p:bldP spid="988" grpId="0" animBg="1" advAuto="0"/>
      <p:bldP spid="989" grpId="0" animBg="1" advAuto="0"/>
      <p:bldP spid="990" grpId="0" animBg="1" advAuto="0"/>
      <p:bldP spid="991" grpId="0" animBg="1" advAuto="0"/>
      <p:bldP spid="992" grpId="0" animBg="1" advAuto="0"/>
      <p:bldP spid="993" grpId="0" animBg="1" advAuto="0"/>
      <p:bldP spid="994" grpId="0" animBg="1" advAuto="0"/>
      <p:bldP spid="995" grpId="0" animBg="1" advAuto="0"/>
      <p:bldP spid="996" grpId="0" animBg="1" advAuto="0"/>
      <p:bldP spid="997" grpId="0" animBg="1" advAuto="0"/>
      <p:bldP spid="998" grpId="0" animBg="1" advAuto="0"/>
      <p:bldP spid="999" grpId="0" animBg="1" advAuto="0"/>
      <p:bldP spid="1000" grpId="0" animBg="1" advAuto="0"/>
      <p:bldP spid="1001" grpId="0" animBg="1" advAuto="0"/>
      <p:bldP spid="1002" grpId="0" animBg="1" advAuto="0"/>
      <p:bldP spid="1003" grpId="0" animBg="1" advAuto="0"/>
      <p:bldP spid="1004" grpId="0" animBg="1" advAuto="0"/>
      <p:bldP spid="1005" grpId="0" animBg="1" advAuto="0"/>
      <p:bldP spid="1006" grpId="0" animBg="1" advAuto="0"/>
      <p:bldP spid="1007" grpId="0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1019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1020" name="Layer Assignment"/>
          <p:cNvSpPr/>
          <p:nvPr/>
        </p:nvSpPr>
        <p:spPr>
          <a:xfrm>
            <a:off x="359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1021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1022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1023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1024" name="Linie"/>
          <p:cNvSpPr/>
          <p:nvPr/>
        </p:nvSpPr>
        <p:spPr>
          <a:xfrm>
            <a:off x="650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25" name="Linie"/>
          <p:cNvSpPr/>
          <p:nvPr/>
        </p:nvSpPr>
        <p:spPr>
          <a:xfrm>
            <a:off x="650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26" name="Linie"/>
          <p:cNvSpPr/>
          <p:nvPr/>
        </p:nvSpPr>
        <p:spPr>
          <a:xfrm>
            <a:off x="650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27" name="Linie"/>
          <p:cNvSpPr/>
          <p:nvPr/>
        </p:nvSpPr>
        <p:spPr>
          <a:xfrm>
            <a:off x="650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9" name="Verbindungslinie"/>
          <p:cNvCxnSpPr>
            <a:stCxn id="1048" idx="0"/>
            <a:endCxn id="1049" idx="0"/>
          </p:cNvCxnSpPr>
          <p:nvPr/>
        </p:nvCxnSpPr>
        <p:spPr>
          <a:xfrm>
            <a:off x="6445300" y="3663339"/>
            <a:ext cx="1307692" cy="40940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030" name="Layer Ass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Assignment</a:t>
            </a:r>
          </a:p>
        </p:txBody>
      </p:sp>
      <p:sp>
        <p:nvSpPr>
          <p:cNvPr id="1031" name="Rechteck"/>
          <p:cNvSpPr/>
          <p:nvPr/>
        </p:nvSpPr>
        <p:spPr>
          <a:xfrm>
            <a:off x="5836913" y="2707412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2" name="1"/>
          <p:cNvSpPr txBox="1"/>
          <p:nvPr/>
        </p:nvSpPr>
        <p:spPr>
          <a:xfrm>
            <a:off x="6076727" y="2839301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033" name="Rechteck"/>
          <p:cNvSpPr/>
          <p:nvPr/>
        </p:nvSpPr>
        <p:spPr>
          <a:xfrm>
            <a:off x="2507319" y="380967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4" name="2"/>
          <p:cNvSpPr txBox="1"/>
          <p:nvPr/>
        </p:nvSpPr>
        <p:spPr>
          <a:xfrm>
            <a:off x="2747133" y="3941567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035" name="Rechteck"/>
          <p:cNvSpPr/>
          <p:nvPr/>
        </p:nvSpPr>
        <p:spPr>
          <a:xfrm>
            <a:off x="5652627" y="5370229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6" name="3"/>
          <p:cNvSpPr txBox="1"/>
          <p:nvPr/>
        </p:nvSpPr>
        <p:spPr>
          <a:xfrm>
            <a:off x="5892441" y="550211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037" name="Rechteck"/>
          <p:cNvSpPr/>
          <p:nvPr/>
        </p:nvSpPr>
        <p:spPr>
          <a:xfrm>
            <a:off x="8222660" y="521538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8" name="4"/>
          <p:cNvSpPr txBox="1"/>
          <p:nvPr/>
        </p:nvSpPr>
        <p:spPr>
          <a:xfrm>
            <a:off x="8462474" y="5347274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039" name="Rechteck"/>
          <p:cNvSpPr/>
          <p:nvPr/>
        </p:nvSpPr>
        <p:spPr>
          <a:xfrm>
            <a:off x="4626128" y="6673116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0" name="5"/>
          <p:cNvSpPr txBox="1"/>
          <p:nvPr/>
        </p:nvSpPr>
        <p:spPr>
          <a:xfrm>
            <a:off x="4865942" y="6805005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041" name="Rechteck"/>
          <p:cNvSpPr/>
          <p:nvPr/>
        </p:nvSpPr>
        <p:spPr>
          <a:xfrm>
            <a:off x="7144604" y="780187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2" name="6"/>
          <p:cNvSpPr txBox="1"/>
          <p:nvPr/>
        </p:nvSpPr>
        <p:spPr>
          <a:xfrm>
            <a:off x="7384418" y="793375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043" name="Rechteck"/>
          <p:cNvSpPr/>
          <p:nvPr/>
        </p:nvSpPr>
        <p:spPr>
          <a:xfrm>
            <a:off x="2855219" y="472115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4" name="Rechteck"/>
          <p:cNvSpPr/>
          <p:nvPr/>
        </p:nvSpPr>
        <p:spPr>
          <a:xfrm>
            <a:off x="8570560" y="512648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5" name="Rechteck"/>
          <p:cNvSpPr/>
          <p:nvPr/>
        </p:nvSpPr>
        <p:spPr>
          <a:xfrm>
            <a:off x="6000527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6" name="Rechteck"/>
          <p:cNvSpPr/>
          <p:nvPr/>
        </p:nvSpPr>
        <p:spPr>
          <a:xfrm>
            <a:off x="6000527" y="628170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7" name="Rechteck"/>
          <p:cNvSpPr/>
          <p:nvPr/>
        </p:nvSpPr>
        <p:spPr>
          <a:xfrm>
            <a:off x="4974028" y="7584593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8" name="Rechteck"/>
          <p:cNvSpPr/>
          <p:nvPr/>
        </p:nvSpPr>
        <p:spPr>
          <a:xfrm>
            <a:off x="6369100" y="361888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49" name="Rechteck"/>
          <p:cNvSpPr/>
          <p:nvPr/>
        </p:nvSpPr>
        <p:spPr>
          <a:xfrm>
            <a:off x="7676791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0" name="Rechteck"/>
          <p:cNvSpPr/>
          <p:nvPr/>
        </p:nvSpPr>
        <p:spPr>
          <a:xfrm>
            <a:off x="4974028" y="65950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1" name="Rechteck"/>
          <p:cNvSpPr/>
          <p:nvPr/>
        </p:nvSpPr>
        <p:spPr>
          <a:xfrm>
            <a:off x="5816241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2" name="Rechteck"/>
          <p:cNvSpPr/>
          <p:nvPr/>
        </p:nvSpPr>
        <p:spPr>
          <a:xfrm>
            <a:off x="6184814" y="5281329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053" name="Verbindungslinie"/>
          <p:cNvCxnSpPr>
            <a:stCxn id="1045" idx="0"/>
            <a:endCxn id="1052" idx="0"/>
          </p:cNvCxnSpPr>
          <p:nvPr/>
        </p:nvCxnSpPr>
        <p:spPr>
          <a:xfrm>
            <a:off x="6076727" y="3663339"/>
            <a:ext cx="184288" cy="166244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54" name="Verbindungslinie"/>
          <p:cNvCxnSpPr>
            <a:stCxn id="1043" idx="0"/>
            <a:endCxn id="1051" idx="0"/>
          </p:cNvCxnSpPr>
          <p:nvPr/>
        </p:nvCxnSpPr>
        <p:spPr>
          <a:xfrm>
            <a:off x="2931419" y="4765606"/>
            <a:ext cx="2961023" cy="5601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55" name="Verbindungslinie"/>
          <p:cNvCxnSpPr>
            <a:stCxn id="1044" idx="0"/>
            <a:endCxn id="1043" idx="0"/>
          </p:cNvCxnSpPr>
          <p:nvPr/>
        </p:nvCxnSpPr>
        <p:spPr>
          <a:xfrm flipH="1" flipV="1">
            <a:off x="2931419" y="4765606"/>
            <a:ext cx="5715342" cy="40533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056" name="Verbindungslinie"/>
          <p:cNvCxnSpPr>
            <a:stCxn id="1046" idx="0"/>
            <a:endCxn id="1050" idx="0"/>
          </p:cNvCxnSpPr>
          <p:nvPr/>
        </p:nvCxnSpPr>
        <p:spPr>
          <a:xfrm flipH="1">
            <a:off x="5050228" y="6326156"/>
            <a:ext cx="1026500" cy="31338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57" name="Verbindungslinie"/>
          <p:cNvCxnSpPr>
            <a:stCxn id="1047" idx="0"/>
            <a:endCxn id="1059" idx="0"/>
          </p:cNvCxnSpPr>
          <p:nvPr/>
        </p:nvCxnSpPr>
        <p:spPr>
          <a:xfrm>
            <a:off x="5050228" y="7629043"/>
            <a:ext cx="2334192" cy="12837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0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sp>
        <p:nvSpPr>
          <p:cNvPr id="1059" name="Rechteck"/>
          <p:cNvSpPr/>
          <p:nvPr/>
        </p:nvSpPr>
        <p:spPr>
          <a:xfrm>
            <a:off x="7308219" y="77129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62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63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64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065" name="Layer Ass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Assignment</a:t>
            </a:r>
          </a:p>
        </p:txBody>
      </p:sp>
      <p:sp>
        <p:nvSpPr>
          <p:cNvPr id="1066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67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068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69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070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1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072" name="Rechteck"/>
          <p:cNvSpPr/>
          <p:nvPr/>
        </p:nvSpPr>
        <p:spPr>
          <a:xfrm>
            <a:off x="8222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3" name="4"/>
          <p:cNvSpPr txBox="1"/>
          <p:nvPr/>
        </p:nvSpPr>
        <p:spPr>
          <a:xfrm>
            <a:off x="8462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074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5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076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7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078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79" name="Rechteck"/>
          <p:cNvSpPr/>
          <p:nvPr/>
        </p:nvSpPr>
        <p:spPr>
          <a:xfrm>
            <a:off x="8570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0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1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2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3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4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5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6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7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088" name="Verbindungslinie"/>
          <p:cNvCxnSpPr>
            <a:stCxn id="1080" idx="0"/>
            <a:endCxn id="1087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89" name="Verbindungslinie"/>
          <p:cNvCxnSpPr>
            <a:stCxn id="1078" idx="0"/>
            <a:endCxn id="1086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90" name="Verbindungslinie"/>
          <p:cNvCxnSpPr>
            <a:stCxn id="1079" idx="0"/>
            <a:endCxn id="1078" idx="0"/>
          </p:cNvCxnSpPr>
          <p:nvPr/>
        </p:nvCxnSpPr>
        <p:spPr>
          <a:xfrm flipH="1" flipV="1">
            <a:off x="2931419" y="3334572"/>
            <a:ext cx="5715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091" name="Verbindungslinie"/>
          <p:cNvCxnSpPr>
            <a:stCxn id="1081" idx="0"/>
            <a:endCxn id="1085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92" name="Verbindungslinie"/>
          <p:cNvCxnSpPr>
            <a:stCxn id="1082" idx="0"/>
            <a:endCxn id="1094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09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1094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5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096" name="Verbindungslinie"/>
          <p:cNvCxnSpPr>
            <a:stCxn id="1083" idx="0"/>
            <a:endCxn id="1084" idx="0"/>
          </p:cNvCxnSpPr>
          <p:nvPr/>
        </p:nvCxnSpPr>
        <p:spPr>
          <a:xfrm>
            <a:off x="6447082" y="3334572"/>
            <a:ext cx="1305910" cy="47781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097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098" name="Verbindungslinie"/>
          <p:cNvCxnSpPr>
            <a:stCxn id="1083" idx="0"/>
            <a:endCxn id="1095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099" name="Verbindungslinie"/>
          <p:cNvCxnSpPr>
            <a:stCxn id="1095" idx="0"/>
            <a:endCxn id="1097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00" name="Verbindungslinie"/>
          <p:cNvCxnSpPr>
            <a:stCxn id="1097" idx="0"/>
            <a:endCxn id="1084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" grpId="3" animBg="1" advAuto="0"/>
      <p:bldP spid="1096" grpId="1" animBg="1" advAuto="0"/>
      <p:bldP spid="1097" grpId="5" animBg="1" advAuto="0"/>
      <p:bldP spid="1098" grpId="2" animBg="1" advAuto="0"/>
      <p:bldP spid="1099" grpId="4" animBg="1" advAuto="0"/>
      <p:bldP spid="1100" grpId="6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2" name="Formalizing Lay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Formalizing Layers</a:t>
            </a:r>
          </a:p>
        </p:txBody>
      </p:sp>
      <p:sp>
        <p:nvSpPr>
          <p:cNvPr id="110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sp>
        <p:nvSpPr>
          <p:cNvPr id="1104" name="Layering"/>
          <p:cNvSpPr txBox="1"/>
          <p:nvPr/>
        </p:nvSpPr>
        <p:spPr>
          <a:xfrm>
            <a:off x="1014271" y="2464039"/>
            <a:ext cx="258445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Layering</a:t>
            </a:r>
          </a:p>
        </p:txBody>
      </p:sp>
      <p:sp>
        <p:nvSpPr>
          <p:cNvPr id="1105" name="A layering is a partition L1, …, Ln of V such that (u, v) with u ∈ Li and v ∈ Lj implies i &lt; j. Each Li is called a layer.…"/>
          <p:cNvSpPr txBox="1"/>
          <p:nvPr/>
        </p:nvSpPr>
        <p:spPr>
          <a:xfrm>
            <a:off x="1420671" y="3486389"/>
            <a:ext cx="10332957" cy="2575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layering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is a partition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i="1" baseline="-250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1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, …,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i="1" baseline="-250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n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such that</a:t>
            </a:r>
            <a:br>
              <a:rPr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∈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∈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i="1" baseline="-250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i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∈ </a:t>
            </a:r>
            <a:r>
              <a:rPr i="1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i="1" baseline="-25000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j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implies </a:t>
            </a:r>
            <a:r>
              <a:rPr i="1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i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&lt;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j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b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i="1" baseline="-250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is called a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layer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Let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 be the layer index of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06" name="Proper Layering"/>
          <p:cNvSpPr txBox="1"/>
          <p:nvPr/>
        </p:nvSpPr>
        <p:spPr>
          <a:xfrm>
            <a:off x="1014271" y="6528040"/>
            <a:ext cx="465455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Proper Layering</a:t>
            </a:r>
          </a:p>
        </p:txBody>
      </p:sp>
      <p:sp>
        <p:nvSpPr>
          <p:cNvPr id="1107" name="A proper layering is a layering of V such that (u, v) implies L(u) + 1 = L(v)."/>
          <p:cNvSpPr txBox="1"/>
          <p:nvPr/>
        </p:nvSpPr>
        <p:spPr>
          <a:xfrm>
            <a:off x="1420671" y="7550390"/>
            <a:ext cx="993861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proper layering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is a layering of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such that</a:t>
            </a:r>
            <a:br>
              <a:rPr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∈ </a:t>
            </a:r>
            <a:r>
              <a:rPr lang="de-DE" i="1" dirty="0"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implies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 + 1 =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4" grpId="1" animBg="1" advAuto="0"/>
      <p:bldP spid="1105" grpId="2" build="p" bldLvl="5" animBg="1" advAuto="0"/>
      <p:bldP spid="1106" grpId="3" animBg="1" advAuto="0"/>
      <p:bldP spid="1107" grpId="4" build="p" bldLvl="5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Layer Assign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Assignment</a:t>
            </a:r>
          </a:p>
        </p:txBody>
      </p:sp>
      <p:sp>
        <p:nvSpPr>
          <p:cNvPr id="1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1111" name="Preconditions"/>
          <p:cNvSpPr txBox="1"/>
          <p:nvPr/>
        </p:nvSpPr>
        <p:spPr>
          <a:xfrm>
            <a:off x="1014271" y="2459823"/>
            <a:ext cx="156132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Input</a:t>
            </a:r>
            <a:endParaRPr dirty="0"/>
          </a:p>
        </p:txBody>
      </p:sp>
      <p:sp>
        <p:nvSpPr>
          <p:cNvPr id="1112" name="Input: Acyclic directed graph G = (V, E)"/>
          <p:cNvSpPr txBox="1"/>
          <p:nvPr/>
        </p:nvSpPr>
        <p:spPr>
          <a:xfrm>
            <a:off x="1420671" y="3486389"/>
            <a:ext cx="7498848" cy="853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Acyclic directed graph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 dirty="0"/>
              <a:t> =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)</a:t>
            </a:r>
          </a:p>
        </p:txBody>
      </p:sp>
      <p:sp>
        <p:nvSpPr>
          <p:cNvPr id="1113" name="Postconditions"/>
          <p:cNvSpPr txBox="1"/>
          <p:nvPr/>
        </p:nvSpPr>
        <p:spPr>
          <a:xfrm>
            <a:off x="1014271" y="5507823"/>
            <a:ext cx="2059859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Output</a:t>
            </a:r>
            <a:endParaRPr dirty="0"/>
          </a:p>
        </p:txBody>
      </p:sp>
      <p:sp>
        <p:nvSpPr>
          <p:cNvPr id="1114" name="Output: Layered Graph G’ = (V’, E’, L)…"/>
          <p:cNvSpPr txBox="1"/>
          <p:nvPr/>
        </p:nvSpPr>
        <p:spPr>
          <a:xfrm>
            <a:off x="1420671" y="6534390"/>
            <a:ext cx="10015562" cy="202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/>
              <a:t>Layered Graph G’ = (V’, E’, L)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Dummy nodes</a:t>
            </a:r>
            <a:r>
              <a:rPr dirty="0"/>
              <a:t> and 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dummy edges</a:t>
            </a:r>
            <a:r>
              <a:rPr dirty="0"/>
              <a:t> may have</a:t>
            </a:r>
            <a:br>
              <a:rPr dirty="0"/>
            </a:br>
            <a:r>
              <a:rPr dirty="0"/>
              <a:t>been added to break long edges.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1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1" grpId="1" animBg="1" advAuto="0"/>
      <p:bldP spid="1112" grpId="2" build="p" bldLvl="5" animBg="1" advAuto="0"/>
      <p:bldP spid="1113" grpId="3" animBg="1" advAuto="0"/>
      <p:bldP spid="1114" grpId="4" build="p" bldLvl="5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Longest Pat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Longest Path</a:t>
            </a:r>
          </a:p>
        </p:txBody>
      </p:sp>
      <p:sp>
        <p:nvSpPr>
          <p:cNvPr id="111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1118" name="Find length of longest path lp.…"/>
          <p:cNvSpPr txBox="1"/>
          <p:nvPr/>
        </p:nvSpPr>
        <p:spPr>
          <a:xfrm>
            <a:off x="1420671" y="3486389"/>
            <a:ext cx="9669314" cy="4750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635000" indent="-635000" algn="l">
              <a:spcBef>
                <a:spcPts val="2000"/>
              </a:spcBef>
              <a:buSzPct val="100000"/>
              <a:buAutoNum type="arabicPeriod"/>
            </a:pPr>
            <a:r>
              <a:rPr dirty="0"/>
              <a:t>Find length of longest path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lp</a:t>
            </a:r>
            <a:r>
              <a:rPr dirty="0"/>
              <a:t>.</a:t>
            </a:r>
          </a:p>
          <a:p>
            <a:pPr marL="635000" indent="-635000" algn="l">
              <a:spcBef>
                <a:spcPts val="2000"/>
              </a:spcBef>
              <a:buSzPct val="100000"/>
              <a:buAutoNum type="arabicPeriod"/>
            </a:pPr>
            <a:r>
              <a:rPr dirty="0"/>
              <a:t>Assign all sinks to layer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 err="1">
                <a:latin typeface="Helvetica"/>
                <a:ea typeface="Helvetica"/>
                <a:cs typeface="Helvetica"/>
                <a:sym typeface="Helvetica"/>
              </a:rPr>
              <a:t>lp</a:t>
            </a:r>
            <a:r>
              <a:rPr dirty="0"/>
              <a:t>.</a:t>
            </a:r>
          </a:p>
          <a:p>
            <a:pPr marL="635000" indent="-635000" algn="l">
              <a:spcBef>
                <a:spcPts val="2000"/>
              </a:spcBef>
              <a:buSzPct val="100000"/>
              <a:buAutoNum type="arabicPeriod"/>
            </a:pPr>
            <a:r>
              <a:rPr dirty="0"/>
              <a:t>Find a vertex whose successors have been</a:t>
            </a:r>
            <a:br>
              <a:rPr dirty="0"/>
            </a:br>
            <a:r>
              <a:rPr dirty="0"/>
              <a:t>assigned to layer numbers, say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dirty="0"/>
              <a:t>, …,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dirty="0"/>
              <a:t>).</a:t>
            </a:r>
            <a:br>
              <a:rPr dirty="0"/>
            </a:br>
            <a:r>
              <a:rPr dirty="0"/>
              <a:t>Assign that vertex to min(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dirty="0"/>
              <a:t>) - 1.</a:t>
            </a:r>
          </a:p>
          <a:p>
            <a:pPr marL="635000" indent="-635000" algn="l">
              <a:spcBef>
                <a:spcPts val="2000"/>
              </a:spcBef>
              <a:buSzPct val="100000"/>
              <a:buAutoNum type="arabicPeriod"/>
            </a:pPr>
            <a:r>
              <a:rPr dirty="0"/>
              <a:t>Repeat 3 until all vertices are assigned to</a:t>
            </a:r>
            <a:br>
              <a:rPr dirty="0"/>
            </a:br>
            <a:r>
              <a:rPr dirty="0"/>
              <a:t>layers.</a:t>
            </a:r>
          </a:p>
        </p:txBody>
      </p:sp>
      <p:sp>
        <p:nvSpPr>
          <p:cNvPr id="1119" name="Algorithm"/>
          <p:cNvSpPr txBox="1"/>
          <p:nvPr/>
        </p:nvSpPr>
        <p:spPr>
          <a:xfrm>
            <a:off x="1014271" y="2464039"/>
            <a:ext cx="283083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Algorithm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8" grpId="2" build="p" bldLvl="5" animBg="1" advAuto="0"/>
      <p:bldP spid="1119" grpId="1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Longest Pat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Longest Path</a:t>
            </a:r>
          </a:p>
        </p:txBody>
      </p:sp>
      <p:sp>
        <p:nvSpPr>
          <p:cNvPr id="11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sp>
        <p:nvSpPr>
          <p:cNvPr id="1123" name="1"/>
          <p:cNvSpPr/>
          <p:nvPr/>
        </p:nvSpPr>
        <p:spPr>
          <a:xfrm>
            <a:off x="1930959" y="4079857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124" name="2"/>
          <p:cNvSpPr/>
          <p:nvPr/>
        </p:nvSpPr>
        <p:spPr>
          <a:xfrm>
            <a:off x="3702232" y="4079857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125" name="3"/>
          <p:cNvSpPr/>
          <p:nvPr/>
        </p:nvSpPr>
        <p:spPr>
          <a:xfrm>
            <a:off x="5761279" y="3486958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126" name="4"/>
          <p:cNvSpPr/>
          <p:nvPr/>
        </p:nvSpPr>
        <p:spPr>
          <a:xfrm>
            <a:off x="8254622" y="3088487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127" name="5"/>
          <p:cNvSpPr/>
          <p:nvPr/>
        </p:nvSpPr>
        <p:spPr>
          <a:xfrm>
            <a:off x="6158205" y="2133600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128" name="6"/>
          <p:cNvSpPr/>
          <p:nvPr/>
        </p:nvSpPr>
        <p:spPr>
          <a:xfrm>
            <a:off x="7129959" y="4697385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1129" name="7"/>
          <p:cNvSpPr/>
          <p:nvPr/>
        </p:nvSpPr>
        <p:spPr>
          <a:xfrm>
            <a:off x="10279989" y="3900442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7</a:t>
            </a:r>
          </a:p>
        </p:txBody>
      </p:sp>
      <p:cxnSp>
        <p:nvCxnSpPr>
          <p:cNvPr id="1130" name="Verbindungslinie"/>
          <p:cNvCxnSpPr>
            <a:cxnSpLocks/>
            <a:stCxn id="1155" idx="3"/>
            <a:endCxn id="1156" idx="1"/>
          </p:cNvCxnSpPr>
          <p:nvPr/>
        </p:nvCxnSpPr>
        <p:spPr>
          <a:xfrm>
            <a:off x="2724811" y="4478329"/>
            <a:ext cx="977421" cy="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31" name="Verbindungslinie"/>
          <p:cNvCxnSpPr>
            <a:cxnSpLocks/>
            <a:stCxn id="1156" idx="3"/>
            <a:endCxn id="1157" idx="1"/>
          </p:cNvCxnSpPr>
          <p:nvPr/>
        </p:nvCxnSpPr>
        <p:spPr>
          <a:xfrm flipV="1">
            <a:off x="4496085" y="3885430"/>
            <a:ext cx="1265194" cy="59289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32" name="Verbindungslinie"/>
          <p:cNvCxnSpPr>
            <a:cxnSpLocks/>
            <a:stCxn id="1159" idx="3"/>
            <a:endCxn id="1158" idx="1"/>
          </p:cNvCxnSpPr>
          <p:nvPr/>
        </p:nvCxnSpPr>
        <p:spPr>
          <a:xfrm>
            <a:off x="6952058" y="2532072"/>
            <a:ext cx="1302564" cy="954887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33" name="Verbindungslinie"/>
          <p:cNvCxnSpPr>
            <a:cxnSpLocks/>
            <a:stCxn id="1157" idx="3"/>
            <a:endCxn id="1158" idx="1"/>
          </p:cNvCxnSpPr>
          <p:nvPr/>
        </p:nvCxnSpPr>
        <p:spPr>
          <a:xfrm flipV="1">
            <a:off x="6555132" y="3486959"/>
            <a:ext cx="1699490" cy="39847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34" name="Verbindungslinie"/>
          <p:cNvCxnSpPr>
            <a:cxnSpLocks/>
            <a:stCxn id="1158" idx="3"/>
            <a:endCxn id="1161" idx="1"/>
          </p:cNvCxnSpPr>
          <p:nvPr/>
        </p:nvCxnSpPr>
        <p:spPr>
          <a:xfrm>
            <a:off x="9048475" y="3486959"/>
            <a:ext cx="1231514" cy="811955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35" name="Verbindungslinie"/>
          <p:cNvCxnSpPr>
            <a:cxnSpLocks/>
            <a:stCxn id="1157" idx="3"/>
            <a:endCxn id="1160" idx="1"/>
          </p:cNvCxnSpPr>
          <p:nvPr/>
        </p:nvCxnSpPr>
        <p:spPr>
          <a:xfrm>
            <a:off x="6555132" y="3885430"/>
            <a:ext cx="574827" cy="1210427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36" name="Verbindungslinie"/>
          <p:cNvCxnSpPr>
            <a:cxnSpLocks/>
            <a:endCxn id="1156" idx="3"/>
          </p:cNvCxnSpPr>
          <p:nvPr/>
        </p:nvCxnSpPr>
        <p:spPr>
          <a:xfrm flipH="1" flipV="1">
            <a:off x="4496085" y="4478329"/>
            <a:ext cx="2633874" cy="61752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sp>
        <p:nvSpPr>
          <p:cNvPr id="1137" name="lp = 5"/>
          <p:cNvSpPr txBox="1"/>
          <p:nvPr/>
        </p:nvSpPr>
        <p:spPr>
          <a:xfrm>
            <a:off x="9768534" y="2208221"/>
            <a:ext cx="130530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i="1">
                <a:latin typeface="Helvetica"/>
                <a:ea typeface="Helvetica"/>
                <a:cs typeface="Helvetica"/>
                <a:sym typeface="Helvetica"/>
              </a:rPr>
              <a:t>lp</a:t>
            </a:r>
            <a:r>
              <a:t> = 5</a:t>
            </a:r>
          </a:p>
        </p:txBody>
      </p:sp>
      <p:grpSp>
        <p:nvGrpSpPr>
          <p:cNvPr id="1141" name="Gruppieren"/>
          <p:cNvGrpSpPr/>
          <p:nvPr/>
        </p:nvGrpSpPr>
        <p:grpSpPr>
          <a:xfrm>
            <a:off x="9354537" y="6382331"/>
            <a:ext cx="793853" cy="2488620"/>
            <a:chOff x="0" y="0"/>
            <a:chExt cx="793851" cy="2488618"/>
          </a:xfrm>
        </p:grpSpPr>
        <p:sp>
          <p:nvSpPr>
            <p:cNvPr id="1138" name="7"/>
            <p:cNvSpPr/>
            <p:nvPr/>
          </p:nvSpPr>
          <p:spPr>
            <a:xfrm>
              <a:off x="0" y="105330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7</a:t>
              </a:r>
            </a:p>
          </p:txBody>
        </p:sp>
        <p:sp>
          <p:nvSpPr>
            <p:cNvPr id="1139" name="5"/>
            <p:cNvSpPr txBox="1"/>
            <p:nvPr/>
          </p:nvSpPr>
          <p:spPr>
            <a:xfrm>
              <a:off x="212673" y="1840918"/>
              <a:ext cx="36850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5</a:t>
              </a:r>
            </a:p>
          </p:txBody>
        </p:sp>
        <p:sp>
          <p:nvSpPr>
            <p:cNvPr id="1140" name="6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144" name="Gruppieren"/>
          <p:cNvGrpSpPr/>
          <p:nvPr/>
        </p:nvGrpSpPr>
        <p:grpSpPr>
          <a:xfrm>
            <a:off x="7726095" y="7435631"/>
            <a:ext cx="793853" cy="1435320"/>
            <a:chOff x="0" y="0"/>
            <a:chExt cx="793851" cy="1435318"/>
          </a:xfrm>
        </p:grpSpPr>
        <p:sp>
          <p:nvSpPr>
            <p:cNvPr id="1142" name="4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143" name="4"/>
            <p:cNvSpPr txBox="1"/>
            <p:nvPr/>
          </p:nvSpPr>
          <p:spPr>
            <a:xfrm>
              <a:off x="212674" y="787618"/>
              <a:ext cx="36850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4</a:t>
              </a:r>
            </a:p>
          </p:txBody>
        </p:sp>
      </p:grpSp>
      <p:grpSp>
        <p:nvGrpSpPr>
          <p:cNvPr id="1148" name="Gruppieren"/>
          <p:cNvGrpSpPr/>
          <p:nvPr/>
        </p:nvGrpSpPr>
        <p:grpSpPr>
          <a:xfrm>
            <a:off x="6102867" y="6382331"/>
            <a:ext cx="793853" cy="2488620"/>
            <a:chOff x="0" y="0"/>
            <a:chExt cx="793851" cy="2488618"/>
          </a:xfrm>
        </p:grpSpPr>
        <p:sp>
          <p:nvSpPr>
            <p:cNvPr id="1145" name="3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146" name="5"/>
            <p:cNvSpPr/>
            <p:nvPr/>
          </p:nvSpPr>
          <p:spPr>
            <a:xfrm>
              <a:off x="0" y="105330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1147" name="3"/>
            <p:cNvSpPr txBox="1"/>
            <p:nvPr/>
          </p:nvSpPr>
          <p:spPr>
            <a:xfrm>
              <a:off x="212674" y="1840918"/>
              <a:ext cx="36850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3</a:t>
              </a:r>
            </a:p>
          </p:txBody>
        </p:sp>
      </p:grpSp>
      <p:grpSp>
        <p:nvGrpSpPr>
          <p:cNvPr id="1151" name="Gruppieren"/>
          <p:cNvGrpSpPr/>
          <p:nvPr/>
        </p:nvGrpSpPr>
        <p:grpSpPr>
          <a:xfrm>
            <a:off x="4479639" y="7435631"/>
            <a:ext cx="793852" cy="1435320"/>
            <a:chOff x="0" y="0"/>
            <a:chExt cx="793851" cy="1435318"/>
          </a:xfrm>
        </p:grpSpPr>
        <p:sp>
          <p:nvSpPr>
            <p:cNvPr id="1149" name="2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150" name="2"/>
            <p:cNvSpPr txBox="1"/>
            <p:nvPr/>
          </p:nvSpPr>
          <p:spPr>
            <a:xfrm>
              <a:off x="212674" y="787618"/>
              <a:ext cx="36850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2</a:t>
              </a:r>
            </a:p>
          </p:txBody>
        </p:sp>
      </p:grpSp>
      <p:grpSp>
        <p:nvGrpSpPr>
          <p:cNvPr id="1154" name="Gruppieren"/>
          <p:cNvGrpSpPr/>
          <p:nvPr/>
        </p:nvGrpSpPr>
        <p:grpSpPr>
          <a:xfrm>
            <a:off x="2856411" y="7435631"/>
            <a:ext cx="793852" cy="1435320"/>
            <a:chOff x="0" y="0"/>
            <a:chExt cx="793851" cy="1435318"/>
          </a:xfrm>
        </p:grpSpPr>
        <p:sp>
          <p:nvSpPr>
            <p:cNvPr id="1152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153" name="1"/>
            <p:cNvSpPr txBox="1"/>
            <p:nvPr/>
          </p:nvSpPr>
          <p:spPr>
            <a:xfrm>
              <a:off x="212674" y="787618"/>
              <a:ext cx="36850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</a:t>
              </a:r>
            </a:p>
          </p:txBody>
        </p:sp>
      </p:grpSp>
      <p:sp>
        <p:nvSpPr>
          <p:cNvPr id="1155" name="1"/>
          <p:cNvSpPr/>
          <p:nvPr/>
        </p:nvSpPr>
        <p:spPr>
          <a:xfrm>
            <a:off x="1930959" y="4079857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156" name="2"/>
          <p:cNvSpPr/>
          <p:nvPr/>
        </p:nvSpPr>
        <p:spPr>
          <a:xfrm>
            <a:off x="3702232" y="4079857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157" name="3"/>
          <p:cNvSpPr/>
          <p:nvPr/>
        </p:nvSpPr>
        <p:spPr>
          <a:xfrm>
            <a:off x="5761279" y="3486958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158" name="4"/>
          <p:cNvSpPr/>
          <p:nvPr/>
        </p:nvSpPr>
        <p:spPr>
          <a:xfrm>
            <a:off x="8254622" y="3088487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159" name="5"/>
          <p:cNvSpPr/>
          <p:nvPr/>
        </p:nvSpPr>
        <p:spPr>
          <a:xfrm>
            <a:off x="6158205" y="2133600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160" name="6"/>
          <p:cNvSpPr/>
          <p:nvPr/>
        </p:nvSpPr>
        <p:spPr>
          <a:xfrm>
            <a:off x="7129959" y="4697385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1161" name="7"/>
          <p:cNvSpPr/>
          <p:nvPr/>
        </p:nvSpPr>
        <p:spPr>
          <a:xfrm>
            <a:off x="10279989" y="3900442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7" grpId="1" animBg="1" advAuto="0"/>
      <p:bldP spid="1141" grpId="2" animBg="1" advAuto="0"/>
      <p:bldP spid="1144" grpId="5" animBg="1" advAuto="0"/>
      <p:bldP spid="1148" grpId="7" animBg="1" advAuto="0"/>
      <p:bldP spid="1151" grpId="10" animBg="1" advAuto="0"/>
      <p:bldP spid="1154" grpId="12" animBg="1" advAuto="0"/>
      <p:bldP spid="1155" grpId="13" animBg="1" advAuto="0"/>
      <p:bldP spid="1156" grpId="11" animBg="1" advAuto="0"/>
      <p:bldP spid="1157" grpId="9" animBg="1" advAuto="0"/>
      <p:bldP spid="1158" grpId="6" animBg="1" advAuto="0"/>
      <p:bldP spid="1159" grpId="8" animBg="1" advAuto="0"/>
      <p:bldP spid="1160" grpId="4" animBg="1" advAuto="0"/>
      <p:bldP spid="1161" grpId="3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" name="Longest Pat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Longest Path</a:t>
            </a:r>
          </a:p>
        </p:txBody>
      </p:sp>
      <p:sp>
        <p:nvSpPr>
          <p:cNvPr id="116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p:sp>
        <p:nvSpPr>
          <p:cNvPr id="1167" name="1"/>
          <p:cNvSpPr/>
          <p:nvPr/>
        </p:nvSpPr>
        <p:spPr>
          <a:xfrm>
            <a:off x="1643185" y="4968857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168" name="2"/>
          <p:cNvSpPr/>
          <p:nvPr/>
        </p:nvSpPr>
        <p:spPr>
          <a:xfrm>
            <a:off x="3702232" y="4968857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rPr dirty="0"/>
              <a:t>2</a:t>
            </a:r>
          </a:p>
        </p:txBody>
      </p:sp>
      <p:sp>
        <p:nvSpPr>
          <p:cNvPr id="1169" name="3"/>
          <p:cNvSpPr/>
          <p:nvPr/>
        </p:nvSpPr>
        <p:spPr>
          <a:xfrm>
            <a:off x="5761279" y="4375958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170" name="4"/>
          <p:cNvSpPr/>
          <p:nvPr/>
        </p:nvSpPr>
        <p:spPr>
          <a:xfrm>
            <a:off x="7820326" y="3992499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171" name="5"/>
          <p:cNvSpPr/>
          <p:nvPr/>
        </p:nvSpPr>
        <p:spPr>
          <a:xfrm>
            <a:off x="5761279" y="3022600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172" name="6"/>
          <p:cNvSpPr/>
          <p:nvPr/>
        </p:nvSpPr>
        <p:spPr>
          <a:xfrm>
            <a:off x="9879373" y="5367328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1173" name="7"/>
          <p:cNvSpPr/>
          <p:nvPr/>
        </p:nvSpPr>
        <p:spPr>
          <a:xfrm>
            <a:off x="9879373" y="3992499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7</a:t>
            </a:r>
          </a:p>
        </p:txBody>
      </p:sp>
      <p:cxnSp>
        <p:nvCxnSpPr>
          <p:cNvPr id="1174" name="Verbindungslinie"/>
          <p:cNvCxnSpPr>
            <a:cxnSpLocks/>
            <a:stCxn id="1167" idx="3"/>
            <a:endCxn id="1168" idx="1"/>
          </p:cNvCxnSpPr>
          <p:nvPr/>
        </p:nvCxnSpPr>
        <p:spPr>
          <a:xfrm>
            <a:off x="2437037" y="5367329"/>
            <a:ext cx="1265195" cy="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75" name="Verbindungslinie"/>
          <p:cNvCxnSpPr>
            <a:cxnSpLocks/>
            <a:stCxn id="1168" idx="3"/>
            <a:endCxn id="1169" idx="1"/>
          </p:cNvCxnSpPr>
          <p:nvPr/>
        </p:nvCxnSpPr>
        <p:spPr>
          <a:xfrm flipV="1">
            <a:off x="4496085" y="4774430"/>
            <a:ext cx="1265194" cy="59289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76" name="Verbindungslinie"/>
          <p:cNvCxnSpPr>
            <a:cxnSpLocks/>
            <a:stCxn id="1171" idx="3"/>
            <a:endCxn id="1170" idx="1"/>
          </p:cNvCxnSpPr>
          <p:nvPr/>
        </p:nvCxnSpPr>
        <p:spPr>
          <a:xfrm>
            <a:off x="6555132" y="3421072"/>
            <a:ext cx="1265194" cy="96989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77" name="Verbindungslinie"/>
          <p:cNvCxnSpPr>
            <a:cxnSpLocks/>
            <a:stCxn id="1169" idx="3"/>
            <a:endCxn id="1170" idx="1"/>
          </p:cNvCxnSpPr>
          <p:nvPr/>
        </p:nvCxnSpPr>
        <p:spPr>
          <a:xfrm flipV="1">
            <a:off x="6555132" y="4390971"/>
            <a:ext cx="1265194" cy="383459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78" name="Verbindungslinie"/>
          <p:cNvCxnSpPr>
            <a:cxnSpLocks/>
            <a:stCxn id="1170" idx="3"/>
            <a:endCxn id="1173" idx="1"/>
          </p:cNvCxnSpPr>
          <p:nvPr/>
        </p:nvCxnSpPr>
        <p:spPr>
          <a:xfrm>
            <a:off x="8614179" y="4390971"/>
            <a:ext cx="1265194" cy="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79" name="Verbindungslinie"/>
          <p:cNvCxnSpPr>
            <a:cxnSpLocks/>
            <a:stCxn id="1169" idx="3"/>
            <a:endCxn id="1172" idx="1"/>
          </p:cNvCxnSpPr>
          <p:nvPr/>
        </p:nvCxnSpPr>
        <p:spPr>
          <a:xfrm>
            <a:off x="6555132" y="4774430"/>
            <a:ext cx="3324241" cy="99137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180" name="Verbindungslinie"/>
          <p:cNvCxnSpPr>
            <a:cxnSpLocks/>
          </p:cNvCxnSpPr>
          <p:nvPr/>
        </p:nvCxnSpPr>
        <p:spPr>
          <a:xfrm flipH="1" flipV="1">
            <a:off x="4496084" y="5396296"/>
            <a:ext cx="5383289" cy="36950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grpSp>
        <p:nvGrpSpPr>
          <p:cNvPr id="1184" name="Gruppieren"/>
          <p:cNvGrpSpPr/>
          <p:nvPr/>
        </p:nvGrpSpPr>
        <p:grpSpPr>
          <a:xfrm>
            <a:off x="5924990" y="5038262"/>
            <a:ext cx="2528656" cy="831241"/>
            <a:chOff x="0" y="0"/>
            <a:chExt cx="2528654" cy="831240"/>
          </a:xfrm>
        </p:grpSpPr>
        <p:sp>
          <p:nvSpPr>
            <p:cNvPr id="1181" name="Kreis"/>
            <p:cNvSpPr/>
            <p:nvPr/>
          </p:nvSpPr>
          <p:spPr>
            <a:xfrm>
              <a:off x="2062224" y="0"/>
              <a:ext cx="466430" cy="466430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2" name="Kreis"/>
            <p:cNvSpPr/>
            <p:nvPr/>
          </p:nvSpPr>
          <p:spPr>
            <a:xfrm>
              <a:off x="2062224" y="364810"/>
              <a:ext cx="466430" cy="466430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3" name="Kreis"/>
            <p:cNvSpPr/>
            <p:nvPr/>
          </p:nvSpPr>
          <p:spPr>
            <a:xfrm>
              <a:off x="0" y="253692"/>
              <a:ext cx="466430" cy="466431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4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Hierarchy"/>
          <p:cNvSpPr txBox="1">
            <a:spLocks noGrp="1"/>
          </p:cNvSpPr>
          <p:nvPr>
            <p:ph type="title"/>
          </p:nvPr>
        </p:nvSpPr>
        <p:spPr>
          <a:xfrm>
            <a:off x="1270000" y="2971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Hierarchy</a:t>
            </a:r>
          </a:p>
        </p:txBody>
      </p:sp>
      <p:sp>
        <p:nvSpPr>
          <p:cNvPr id="292" name="Happily Handling Horrendous"/>
          <p:cNvSpPr txBox="1"/>
          <p:nvPr/>
        </p:nvSpPr>
        <p:spPr>
          <a:xfrm>
            <a:off x="2555354" y="3276600"/>
            <a:ext cx="7894092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600"/>
            </a:lvl1pPr>
          </a:lstStyle>
          <a:p>
            <a:r>
              <a:t>Happily Handling Horrendous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Challen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Challenges</a:t>
            </a:r>
          </a:p>
        </p:txBody>
      </p:sp>
      <p:sp>
        <p:nvSpPr>
          <p:cNvPr id="118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  <p:sp>
        <p:nvSpPr>
          <p:cNvPr id="1190" name="Too many layers"/>
          <p:cNvSpPr txBox="1"/>
          <p:nvPr/>
        </p:nvSpPr>
        <p:spPr>
          <a:xfrm>
            <a:off x="1014271" y="2464039"/>
            <a:ext cx="470217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Too many layers</a:t>
            </a:r>
          </a:p>
        </p:txBody>
      </p:sp>
      <p:sp>
        <p:nvSpPr>
          <p:cNvPr id="1191" name="Causes unfortunate aspect ratios."/>
          <p:cNvSpPr txBox="1"/>
          <p:nvPr/>
        </p:nvSpPr>
        <p:spPr>
          <a:xfrm>
            <a:off x="1420671" y="3486389"/>
            <a:ext cx="74538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44500" indent="-444500" algn="l">
              <a:spcBef>
                <a:spcPts val="2000"/>
              </a:spcBef>
              <a:buSzPct val="75000"/>
              <a:buChar char="•"/>
            </a:lvl1pPr>
          </a:lstStyle>
          <a:p>
            <a:r>
              <a:t>Causes unfortunate aspect ratios.</a:t>
            </a:r>
          </a:p>
        </p:txBody>
      </p:sp>
      <p:sp>
        <p:nvSpPr>
          <p:cNvPr id="1192" name="Too many nodes per layer"/>
          <p:cNvSpPr txBox="1"/>
          <p:nvPr/>
        </p:nvSpPr>
        <p:spPr>
          <a:xfrm>
            <a:off x="1014271" y="4496040"/>
            <a:ext cx="745490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Too many nodes per layer</a:t>
            </a:r>
          </a:p>
        </p:txBody>
      </p:sp>
      <p:sp>
        <p:nvSpPr>
          <p:cNvPr id="1193" name="Causes unfortunate aspect ratios."/>
          <p:cNvSpPr txBox="1"/>
          <p:nvPr/>
        </p:nvSpPr>
        <p:spPr>
          <a:xfrm>
            <a:off x="1420671" y="5518390"/>
            <a:ext cx="745383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44500" indent="-444500" algn="l">
              <a:spcBef>
                <a:spcPts val="2000"/>
              </a:spcBef>
              <a:buSzPct val="75000"/>
              <a:buChar char="•"/>
            </a:lvl1pPr>
          </a:lstStyle>
          <a:p>
            <a:r>
              <a:t>Causes unfortunate aspect ratios.</a:t>
            </a:r>
          </a:p>
        </p:txBody>
      </p:sp>
      <p:sp>
        <p:nvSpPr>
          <p:cNvPr id="1194" name="Too long edges"/>
          <p:cNvSpPr txBox="1"/>
          <p:nvPr/>
        </p:nvSpPr>
        <p:spPr>
          <a:xfrm>
            <a:off x="1014271" y="6528040"/>
            <a:ext cx="449072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Too long edges</a:t>
            </a:r>
          </a:p>
        </p:txBody>
      </p:sp>
      <p:sp>
        <p:nvSpPr>
          <p:cNvPr id="1195" name="Hard to follow in the drawing.…"/>
          <p:cNvSpPr txBox="1"/>
          <p:nvPr/>
        </p:nvSpPr>
        <p:spPr>
          <a:xfrm>
            <a:off x="1420671" y="7550390"/>
            <a:ext cx="10000895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Hard to follow in the drawing.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Many dummy nodes, degrading performance.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1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1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0" grpId="1" animBg="1" advAuto="0"/>
      <p:bldP spid="1191" grpId="2" build="p" bldLvl="5" animBg="1" advAuto="0"/>
      <p:bldP spid="1192" grpId="3" animBg="1" advAuto="0"/>
      <p:bldP spid="1193" grpId="4" build="p" bldLvl="5" animBg="1" advAuto="0"/>
      <p:bldP spid="1194" grpId="5" animBg="1" advAuto="0"/>
      <p:bldP spid="1195" grpId="6" build="p" bldLvl="5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sp>
        <p:nvSpPr>
          <p:cNvPr id="1200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1201" name="Layer Assignment"/>
          <p:cNvSpPr/>
          <p:nvPr/>
        </p:nvSpPr>
        <p:spPr>
          <a:xfrm>
            <a:off x="359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1202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1203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1204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1205" name="Linie"/>
          <p:cNvSpPr/>
          <p:nvPr/>
        </p:nvSpPr>
        <p:spPr>
          <a:xfrm>
            <a:off x="650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06" name="Linie"/>
          <p:cNvSpPr/>
          <p:nvPr/>
        </p:nvSpPr>
        <p:spPr>
          <a:xfrm>
            <a:off x="650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07" name="Linie"/>
          <p:cNvSpPr/>
          <p:nvPr/>
        </p:nvSpPr>
        <p:spPr>
          <a:xfrm>
            <a:off x="650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08" name="Linie"/>
          <p:cNvSpPr/>
          <p:nvPr/>
        </p:nvSpPr>
        <p:spPr>
          <a:xfrm>
            <a:off x="650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11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12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13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14" name="Crossing Min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Crossing Minimization</a:t>
            </a:r>
          </a:p>
        </p:txBody>
      </p:sp>
      <p:sp>
        <p:nvSpPr>
          <p:cNvPr id="1215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6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217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8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219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0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221" name="Rechteck"/>
          <p:cNvSpPr/>
          <p:nvPr/>
        </p:nvSpPr>
        <p:spPr>
          <a:xfrm>
            <a:off x="8222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2" name="4"/>
          <p:cNvSpPr txBox="1"/>
          <p:nvPr/>
        </p:nvSpPr>
        <p:spPr>
          <a:xfrm>
            <a:off x="8462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223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4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225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6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227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8" name="Rechteck"/>
          <p:cNvSpPr/>
          <p:nvPr/>
        </p:nvSpPr>
        <p:spPr>
          <a:xfrm>
            <a:off x="8570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9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0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1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2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3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4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5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36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237" name="Verbindungslinie"/>
          <p:cNvCxnSpPr>
            <a:stCxn id="1229" idx="0"/>
            <a:endCxn id="1236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38" name="Verbindungslinie"/>
          <p:cNvCxnSpPr>
            <a:stCxn id="1227" idx="0"/>
            <a:endCxn id="1235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39" name="Verbindungslinie"/>
          <p:cNvCxnSpPr>
            <a:stCxn id="1228" idx="0"/>
            <a:endCxn id="1227" idx="0"/>
          </p:cNvCxnSpPr>
          <p:nvPr/>
        </p:nvCxnSpPr>
        <p:spPr>
          <a:xfrm flipH="1" flipV="1">
            <a:off x="2931419" y="3334572"/>
            <a:ext cx="5715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240" name="Verbindungslinie"/>
          <p:cNvCxnSpPr>
            <a:stCxn id="1230" idx="0"/>
            <a:endCxn id="1234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41" name="Verbindungslinie"/>
          <p:cNvCxnSpPr>
            <a:stCxn id="1231" idx="0"/>
            <a:endCxn id="1243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24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  <p:sp>
        <p:nvSpPr>
          <p:cNvPr id="1243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44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45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246" name="Verbindungslinie"/>
          <p:cNvCxnSpPr>
            <a:stCxn id="1232" idx="0"/>
            <a:endCxn id="1244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47" name="Verbindungslinie"/>
          <p:cNvCxnSpPr>
            <a:stCxn id="1244" idx="0"/>
            <a:endCxn id="1245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48" name="Verbindungslinie"/>
          <p:cNvCxnSpPr>
            <a:stCxn id="1245" idx="0"/>
            <a:endCxn id="1233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51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52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53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54" name="Crossing Min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Crossing Minimization</a:t>
            </a:r>
          </a:p>
        </p:txBody>
      </p:sp>
      <p:sp>
        <p:nvSpPr>
          <p:cNvPr id="1255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56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257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58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259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0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261" name="Rechteck"/>
          <p:cNvSpPr/>
          <p:nvPr/>
        </p:nvSpPr>
        <p:spPr>
          <a:xfrm>
            <a:off x="4031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2" name="4"/>
          <p:cNvSpPr txBox="1"/>
          <p:nvPr/>
        </p:nvSpPr>
        <p:spPr>
          <a:xfrm>
            <a:off x="4271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263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4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265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6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267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8" name="Rechteck"/>
          <p:cNvSpPr/>
          <p:nvPr/>
        </p:nvSpPr>
        <p:spPr>
          <a:xfrm>
            <a:off x="4379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9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0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1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2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3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4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5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6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277" name="Verbindungslinie"/>
          <p:cNvCxnSpPr>
            <a:stCxn id="1269" idx="0"/>
            <a:endCxn id="1276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78" name="Verbindungslinie"/>
          <p:cNvCxnSpPr>
            <a:stCxn id="1267" idx="0"/>
            <a:endCxn id="1275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79" name="Verbindungslinie"/>
          <p:cNvCxnSpPr>
            <a:stCxn id="1268" idx="0"/>
            <a:endCxn id="1267" idx="0"/>
          </p:cNvCxnSpPr>
          <p:nvPr/>
        </p:nvCxnSpPr>
        <p:spPr>
          <a:xfrm flipH="1" flipV="1">
            <a:off x="2931419" y="3334572"/>
            <a:ext cx="1524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280" name="Verbindungslinie"/>
          <p:cNvCxnSpPr>
            <a:stCxn id="1270" idx="0"/>
            <a:endCxn id="1274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81" name="Verbindungslinie"/>
          <p:cNvCxnSpPr>
            <a:stCxn id="1271" idx="0"/>
            <a:endCxn id="1283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28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  <p:sp>
        <p:nvSpPr>
          <p:cNvPr id="1283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84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85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286" name="Verbindungslinie"/>
          <p:cNvCxnSpPr>
            <a:stCxn id="1272" idx="0"/>
            <a:endCxn id="1284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87" name="Verbindungslinie"/>
          <p:cNvCxnSpPr>
            <a:stCxn id="1284" idx="0"/>
            <a:endCxn id="1285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288" name="Verbindungslinie"/>
          <p:cNvCxnSpPr>
            <a:stCxn id="1285" idx="0"/>
            <a:endCxn id="1273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Crossing Min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Crossing Minimization</a:t>
            </a:r>
          </a:p>
        </p:txBody>
      </p:sp>
      <p:sp>
        <p:nvSpPr>
          <p:cNvPr id="129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  <p:sp>
        <p:nvSpPr>
          <p:cNvPr id="1292" name="Preconditions"/>
          <p:cNvSpPr txBox="1"/>
          <p:nvPr/>
        </p:nvSpPr>
        <p:spPr>
          <a:xfrm>
            <a:off x="1014271" y="2459823"/>
            <a:ext cx="156132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Input</a:t>
            </a:r>
            <a:endParaRPr dirty="0"/>
          </a:p>
        </p:txBody>
      </p:sp>
      <p:sp>
        <p:nvSpPr>
          <p:cNvPr id="1293" name="Input: Layered graph G = (V, E, L)"/>
          <p:cNvSpPr txBox="1"/>
          <p:nvPr/>
        </p:nvSpPr>
        <p:spPr>
          <a:xfrm>
            <a:off x="1420671" y="3486389"/>
            <a:ext cx="6344686" cy="853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Layered graph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 dirty="0"/>
              <a:t> =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dirty="0"/>
              <a:t>)</a:t>
            </a:r>
          </a:p>
        </p:txBody>
      </p:sp>
      <p:sp>
        <p:nvSpPr>
          <p:cNvPr id="1294" name="Postconditions"/>
          <p:cNvSpPr txBox="1"/>
          <p:nvPr/>
        </p:nvSpPr>
        <p:spPr>
          <a:xfrm>
            <a:off x="1014271" y="5507823"/>
            <a:ext cx="2059859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Output</a:t>
            </a:r>
            <a:endParaRPr dirty="0"/>
          </a:p>
        </p:txBody>
      </p:sp>
      <p:sp>
        <p:nvSpPr>
          <p:cNvPr id="1295" name="For each layer  li ∈ L, all nodes L -1(i) in li are ordered."/>
          <p:cNvSpPr txBox="1"/>
          <p:nvPr/>
        </p:nvSpPr>
        <p:spPr>
          <a:xfrm>
            <a:off x="1420671" y="6534390"/>
            <a:ext cx="11022248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lang="de-DE" b="1" i="1" dirty="0"/>
              <a:t>G</a:t>
            </a:r>
            <a:r>
              <a:rPr lang="de-DE" dirty="0"/>
              <a:t>, </a:t>
            </a:r>
            <a:r>
              <a:rPr lang="de-DE" dirty="0" err="1"/>
              <a:t>where</a:t>
            </a:r>
            <a:r>
              <a:rPr lang="de-DE" dirty="0"/>
              <a:t> f</a:t>
            </a:r>
            <a:r>
              <a:rPr dirty="0"/>
              <a:t>or each layer  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 err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dirty="0"/>
              <a:t> 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dirty="0"/>
              <a:t>, all nodes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baseline="31999" dirty="0"/>
              <a:t>-1</a:t>
            </a:r>
            <a:r>
              <a:rPr dirty="0"/>
              <a:t>(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/>
              <a:t>) in 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 err="1">
                <a:latin typeface="Helvetica"/>
                <a:ea typeface="Helvetica"/>
                <a:cs typeface="Helvetica"/>
                <a:sym typeface="Helvetica"/>
              </a:rPr>
              <a:t>i</a:t>
            </a:r>
            <a:br>
              <a:rPr dirty="0"/>
            </a:br>
            <a:r>
              <a:rPr dirty="0"/>
              <a:t>are ordered.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2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2" grpId="1" animBg="1" advAuto="0"/>
      <p:bldP spid="1293" grpId="2" build="p" bldLvl="5" animBg="1" advAuto="0"/>
      <p:bldP spid="1294" grpId="3" animBg="1" advAuto="0"/>
      <p:bldP spid="1295" grpId="4" build="p" bldLvl="5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Two Alternativ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Two Alternatives</a:t>
            </a:r>
          </a:p>
        </p:txBody>
      </p:sp>
      <p:sp>
        <p:nvSpPr>
          <p:cNvPr id="129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  <p:grpSp>
        <p:nvGrpSpPr>
          <p:cNvPr id="1302" name="Gruppieren"/>
          <p:cNvGrpSpPr/>
          <p:nvPr/>
        </p:nvGrpSpPr>
        <p:grpSpPr>
          <a:xfrm>
            <a:off x="1005351" y="2927589"/>
            <a:ext cx="10990205" cy="2273301"/>
            <a:chOff x="0" y="12700"/>
            <a:chExt cx="10990204" cy="2273299"/>
          </a:xfrm>
        </p:grpSpPr>
        <p:sp>
          <p:nvSpPr>
            <p:cNvPr id="1299" name="Exact Minimization"/>
            <p:cNvSpPr txBox="1"/>
            <p:nvPr/>
          </p:nvSpPr>
          <p:spPr>
            <a:xfrm>
              <a:off x="1405920" y="184149"/>
              <a:ext cx="5407026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5000"/>
              </a:lvl1pPr>
            </a:lstStyle>
            <a:p>
              <a:r>
                <a:t>Exact Minimization</a:t>
              </a:r>
            </a:p>
          </p:txBody>
        </p:sp>
        <p:sp>
          <p:nvSpPr>
            <p:cNvPr id="1300" name="Compute an ordering such that the number of…"/>
            <p:cNvSpPr txBox="1"/>
            <p:nvPr/>
          </p:nvSpPr>
          <p:spPr>
            <a:xfrm>
              <a:off x="1405920" y="1092200"/>
              <a:ext cx="9584284" cy="1193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Compute an ordering such that the number of</a:t>
              </a:r>
            </a:p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crossings is really minimal.</a:t>
              </a:r>
            </a:p>
          </p:txBody>
        </p:sp>
        <p:sp>
          <p:nvSpPr>
            <p:cNvPr id="1301" name="1"/>
            <p:cNvSpPr txBox="1"/>
            <p:nvPr/>
          </p:nvSpPr>
          <p:spPr>
            <a:xfrm>
              <a:off x="0" y="12700"/>
              <a:ext cx="820421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t>1</a:t>
              </a:r>
            </a:p>
          </p:txBody>
        </p:sp>
      </p:grpSp>
      <p:grpSp>
        <p:nvGrpSpPr>
          <p:cNvPr id="1306" name="Gruppieren"/>
          <p:cNvGrpSpPr/>
          <p:nvPr/>
        </p:nvGrpSpPr>
        <p:grpSpPr>
          <a:xfrm>
            <a:off x="1005351" y="5581889"/>
            <a:ext cx="11125536" cy="2286002"/>
            <a:chOff x="0" y="-38099"/>
            <a:chExt cx="11125534" cy="2286000"/>
          </a:xfrm>
        </p:grpSpPr>
        <p:sp>
          <p:nvSpPr>
            <p:cNvPr id="1303" name="Heuristics"/>
            <p:cNvSpPr txBox="1"/>
            <p:nvPr/>
          </p:nvSpPr>
          <p:spPr>
            <a:xfrm>
              <a:off x="1405920" y="146049"/>
              <a:ext cx="2936876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5000"/>
              </a:lvl1pPr>
            </a:lstStyle>
            <a:p>
              <a:r>
                <a:t>Heuristics</a:t>
              </a:r>
            </a:p>
          </p:txBody>
        </p:sp>
        <p:sp>
          <p:nvSpPr>
            <p:cNvPr id="1304" name="Use faster algorithms that may not achieve the…"/>
            <p:cNvSpPr txBox="1"/>
            <p:nvPr/>
          </p:nvSpPr>
          <p:spPr>
            <a:xfrm>
              <a:off x="1405920" y="1054100"/>
              <a:ext cx="9719616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Use faster algorithms that may not achieve the</a:t>
              </a:r>
            </a:p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minimal number of crossings possible.</a:t>
              </a:r>
            </a:p>
          </p:txBody>
        </p:sp>
        <p:sp>
          <p:nvSpPr>
            <p:cNvPr id="1305" name="2"/>
            <p:cNvSpPr txBox="1"/>
            <p:nvPr/>
          </p:nvSpPr>
          <p:spPr>
            <a:xfrm>
              <a:off x="0" y="-38100"/>
              <a:ext cx="820421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t>2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2" grpId="1" animBg="1" advAuto="0"/>
      <p:bldP spid="1306" grpId="2" animBg="1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" name="Layer Swee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Sweep</a:t>
            </a:r>
          </a:p>
        </p:txBody>
      </p:sp>
      <p:sp>
        <p:nvSpPr>
          <p:cNvPr id="1311" name="Abgerundetes Rechteck"/>
          <p:cNvSpPr/>
          <p:nvPr/>
        </p:nvSpPr>
        <p:spPr>
          <a:xfrm>
            <a:off x="1262379" y="2132258"/>
            <a:ext cx="10480042" cy="3349902"/>
          </a:xfrm>
          <a:prstGeom prst="roundRect">
            <a:avLst>
              <a:gd name="adj" fmla="val 15000"/>
            </a:avLst>
          </a:prstGeom>
          <a:solidFill>
            <a:srgbClr val="CDD3D8"/>
          </a:solidFill>
          <a:ln w="25400">
            <a:solidFill>
              <a:srgbClr val="A0A2AC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2" name="Linie"/>
          <p:cNvSpPr/>
          <p:nvPr/>
        </p:nvSpPr>
        <p:spPr>
          <a:xfrm>
            <a:off x="1602941" y="2889250"/>
            <a:ext cx="9798918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313" name="Linie"/>
          <p:cNvSpPr/>
          <p:nvPr/>
        </p:nvSpPr>
        <p:spPr>
          <a:xfrm>
            <a:off x="1602941" y="4794250"/>
            <a:ext cx="9798918" cy="0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314" name="Linie"/>
          <p:cNvSpPr/>
          <p:nvPr/>
        </p:nvSpPr>
        <p:spPr>
          <a:xfrm>
            <a:off x="1602941" y="6699250"/>
            <a:ext cx="9775358" cy="0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315" name="Linie"/>
          <p:cNvSpPr/>
          <p:nvPr/>
        </p:nvSpPr>
        <p:spPr>
          <a:xfrm>
            <a:off x="1604634" y="8604250"/>
            <a:ext cx="9771973" cy="0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316" name="Rechteck"/>
          <p:cNvSpPr/>
          <p:nvPr/>
        </p:nvSpPr>
        <p:spPr>
          <a:xfrm>
            <a:off x="6066519" y="2408112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7" name="1"/>
          <p:cNvSpPr txBox="1"/>
          <p:nvPr/>
        </p:nvSpPr>
        <p:spPr>
          <a:xfrm>
            <a:off x="6306333" y="254000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318" name="Rechteck"/>
          <p:cNvSpPr/>
          <p:nvPr/>
        </p:nvSpPr>
        <p:spPr>
          <a:xfrm>
            <a:off x="2736924" y="2408111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9" name="2"/>
          <p:cNvSpPr txBox="1"/>
          <p:nvPr/>
        </p:nvSpPr>
        <p:spPr>
          <a:xfrm>
            <a:off x="2976738" y="254000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320" name="Rechteck"/>
          <p:cNvSpPr/>
          <p:nvPr/>
        </p:nvSpPr>
        <p:spPr>
          <a:xfrm>
            <a:off x="6116723" y="4338511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1" name="3"/>
          <p:cNvSpPr txBox="1"/>
          <p:nvPr/>
        </p:nvSpPr>
        <p:spPr>
          <a:xfrm>
            <a:off x="6356537" y="447040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322" name="Rechteck"/>
          <p:cNvSpPr/>
          <p:nvPr/>
        </p:nvSpPr>
        <p:spPr>
          <a:xfrm>
            <a:off x="8572520" y="433851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3" name="4"/>
          <p:cNvSpPr txBox="1"/>
          <p:nvPr/>
        </p:nvSpPr>
        <p:spPr>
          <a:xfrm>
            <a:off x="8812333" y="447040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324" name="Rechteck"/>
          <p:cNvSpPr/>
          <p:nvPr/>
        </p:nvSpPr>
        <p:spPr>
          <a:xfrm>
            <a:off x="4981085" y="6270740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5" name="5"/>
          <p:cNvSpPr txBox="1"/>
          <p:nvPr/>
        </p:nvSpPr>
        <p:spPr>
          <a:xfrm>
            <a:off x="5220899" y="6402629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326" name="Rechteck"/>
          <p:cNvSpPr/>
          <p:nvPr/>
        </p:nvSpPr>
        <p:spPr>
          <a:xfrm>
            <a:off x="9180906" y="8212011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7" name="6"/>
          <p:cNvSpPr txBox="1"/>
          <p:nvPr/>
        </p:nvSpPr>
        <p:spPr>
          <a:xfrm>
            <a:off x="9420720" y="8343900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328" name="Rechteck"/>
          <p:cNvSpPr/>
          <p:nvPr/>
        </p:nvSpPr>
        <p:spPr>
          <a:xfrm>
            <a:off x="3084825" y="33195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29" name="Rechteck"/>
          <p:cNvSpPr/>
          <p:nvPr/>
        </p:nvSpPr>
        <p:spPr>
          <a:xfrm>
            <a:off x="8920419" y="424961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0" name="Rechteck"/>
          <p:cNvSpPr/>
          <p:nvPr/>
        </p:nvSpPr>
        <p:spPr>
          <a:xfrm>
            <a:off x="6230133" y="33195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1" name="Rechteck"/>
          <p:cNvSpPr/>
          <p:nvPr/>
        </p:nvSpPr>
        <p:spPr>
          <a:xfrm>
            <a:off x="6464624" y="52499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2" name="Rechteck"/>
          <p:cNvSpPr/>
          <p:nvPr/>
        </p:nvSpPr>
        <p:spPr>
          <a:xfrm>
            <a:off x="5328985" y="718221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3" name="Rechteck"/>
          <p:cNvSpPr/>
          <p:nvPr/>
        </p:nvSpPr>
        <p:spPr>
          <a:xfrm>
            <a:off x="6598705" y="3319588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4" name="Rechteck"/>
          <p:cNvSpPr/>
          <p:nvPr/>
        </p:nvSpPr>
        <p:spPr>
          <a:xfrm>
            <a:off x="9344521" y="812311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5" name="Rechteck"/>
          <p:cNvSpPr/>
          <p:nvPr/>
        </p:nvSpPr>
        <p:spPr>
          <a:xfrm>
            <a:off x="5328985" y="619271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6" name="Rechteck"/>
          <p:cNvSpPr/>
          <p:nvPr/>
        </p:nvSpPr>
        <p:spPr>
          <a:xfrm>
            <a:off x="6280337" y="424961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37" name="Rechteck"/>
          <p:cNvSpPr/>
          <p:nvPr/>
        </p:nvSpPr>
        <p:spPr>
          <a:xfrm>
            <a:off x="6648910" y="424961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338" name="Verbindungslinie"/>
          <p:cNvCxnSpPr>
            <a:stCxn id="1330" idx="0"/>
            <a:endCxn id="1337" idx="0"/>
          </p:cNvCxnSpPr>
          <p:nvPr/>
        </p:nvCxnSpPr>
        <p:spPr>
          <a:xfrm>
            <a:off x="6306333" y="3364038"/>
            <a:ext cx="418778" cy="9300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339" name="Verbindungslinie"/>
          <p:cNvCxnSpPr>
            <a:stCxn id="1328" idx="0"/>
            <a:endCxn id="1336" idx="0"/>
          </p:cNvCxnSpPr>
          <p:nvPr/>
        </p:nvCxnSpPr>
        <p:spPr>
          <a:xfrm>
            <a:off x="3161025" y="3364038"/>
            <a:ext cx="3195513" cy="9300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340" name="Verbindungslinie"/>
          <p:cNvCxnSpPr>
            <a:stCxn id="1329" idx="0"/>
            <a:endCxn id="1328" idx="0"/>
          </p:cNvCxnSpPr>
          <p:nvPr/>
        </p:nvCxnSpPr>
        <p:spPr>
          <a:xfrm flipH="1" flipV="1">
            <a:off x="3161025" y="3364038"/>
            <a:ext cx="5835595" cy="9300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341" name="Verbindungslinie"/>
          <p:cNvCxnSpPr>
            <a:stCxn id="1331" idx="0"/>
            <a:endCxn id="1335" idx="0"/>
          </p:cNvCxnSpPr>
          <p:nvPr/>
        </p:nvCxnSpPr>
        <p:spPr>
          <a:xfrm flipH="1">
            <a:off x="5405185" y="5294438"/>
            <a:ext cx="1135640" cy="9427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342" name="Verbindungslinie"/>
          <p:cNvCxnSpPr>
            <a:stCxn id="1332" idx="0"/>
            <a:endCxn id="1334" idx="0"/>
          </p:cNvCxnSpPr>
          <p:nvPr/>
        </p:nvCxnSpPr>
        <p:spPr>
          <a:xfrm>
            <a:off x="5405185" y="7226667"/>
            <a:ext cx="4015537" cy="940895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343" name="Kreis"/>
          <p:cNvSpPr/>
          <p:nvPr/>
        </p:nvSpPr>
        <p:spPr>
          <a:xfrm>
            <a:off x="7294557" y="4592391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44" name="Kreis"/>
          <p:cNvSpPr/>
          <p:nvPr/>
        </p:nvSpPr>
        <p:spPr>
          <a:xfrm>
            <a:off x="8384704" y="6497391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345" name="Verbindungslinie"/>
          <p:cNvCxnSpPr>
            <a:stCxn id="1333" idx="0"/>
            <a:endCxn id="1343" idx="0"/>
          </p:cNvCxnSpPr>
          <p:nvPr/>
        </p:nvCxnSpPr>
        <p:spPr>
          <a:xfrm>
            <a:off x="6674905" y="3364038"/>
            <a:ext cx="821511" cy="143021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346" name="Verbindungslinie"/>
          <p:cNvCxnSpPr>
            <a:stCxn id="1343" idx="0"/>
            <a:endCxn id="1344" idx="0"/>
          </p:cNvCxnSpPr>
          <p:nvPr/>
        </p:nvCxnSpPr>
        <p:spPr>
          <a:xfrm>
            <a:off x="7496415" y="4794249"/>
            <a:ext cx="1090148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347" name="Verbindungslinie"/>
          <p:cNvCxnSpPr>
            <a:stCxn id="1344" idx="0"/>
            <a:endCxn id="1334" idx="0"/>
          </p:cNvCxnSpPr>
          <p:nvPr/>
        </p:nvCxnSpPr>
        <p:spPr>
          <a:xfrm>
            <a:off x="8586562" y="6699249"/>
            <a:ext cx="834160" cy="146831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34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  <p:sp>
        <p:nvSpPr>
          <p:cNvPr id="1351" name="Verbindungslinie"/>
          <p:cNvSpPr/>
          <p:nvPr/>
        </p:nvSpPr>
        <p:spPr>
          <a:xfrm>
            <a:off x="3237225" y="3407122"/>
            <a:ext cx="1536946" cy="8690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381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350" name="Rechteck"/>
          <p:cNvSpPr/>
          <p:nvPr/>
        </p:nvSpPr>
        <p:spPr>
          <a:xfrm>
            <a:off x="9713093" y="812311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300" fill="hold"/>
                                        <p:tgtEl>
                                          <p:spTgt spid="1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22835 0.000309" pathEditMode="relative">
                                      <p:cBhvr>
                                        <p:cTn id="15" dur="500" fill="hold"/>
                                        <p:tgtEl>
                                          <p:spTgt spid="13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22583 -0.000453" pathEditMode="relative">
                                      <p:cBhvr>
                                        <p:cTn id="18" dur="500" fill="hold"/>
                                        <p:tgtEl>
                                          <p:spTgt spid="1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22811 0.000138" pathEditMode="relative">
                                      <p:cBhvr>
                                        <p:cTn id="21" dur="500" fill="hold"/>
                                        <p:tgtEl>
                                          <p:spTgt spid="1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300"/>
                                        <p:tgtEl>
                                          <p:spTgt spid="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0207 0.199322" pathEditMode="relative">
                                      <p:cBhvr>
                                        <p:cTn id="29" dur="500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07 0.199322 L 0.000035 0.395179" pathEditMode="relative">
                                      <p:cBhvr>
                                        <p:cTn id="33" dur="500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35 0.395179 L 0.000085 0.199937" pathEditMode="relative">
                                      <p:cBhvr>
                                        <p:cTn id="37" dur="500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85 0.199937 L -0.000644 0.004085" pathEditMode="relative">
                                      <p:cBhvr>
                                        <p:cTn id="41" dur="500" fill="hold"/>
                                        <p:tgtEl>
                                          <p:spTgt spid="1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1" grpId="1" animBg="1" advAuto="0"/>
      <p:bldP spid="1340" grpId="2" animBg="1" advAuto="0"/>
      <p:bldP spid="1351" grpId="6" animBg="1" advAuto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Layer Swee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Sweep</a:t>
            </a:r>
          </a:p>
        </p:txBody>
      </p:sp>
      <p:sp>
        <p:nvSpPr>
          <p:cNvPr id="135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  <p:sp>
        <p:nvSpPr>
          <p:cNvPr id="1357" name="best = ⊥…"/>
          <p:cNvSpPr txBox="1"/>
          <p:nvPr/>
        </p:nvSpPr>
        <p:spPr>
          <a:xfrm>
            <a:off x="1182104" y="1828671"/>
            <a:ext cx="6518561" cy="6999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best</a:t>
            </a:r>
            <a:r>
              <a:t> = ⊥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505361"/>
                </a:solidFill>
              </a:rPr>
              <a:t>for</a:t>
            </a:r>
            <a:r>
              <a:t> </a:t>
            </a:r>
            <a:r>
              <a:rPr i="1"/>
              <a:t>run</a:t>
            </a:r>
            <a:r>
              <a:t> = 1 </a:t>
            </a:r>
            <a:r>
              <a:rPr b="1">
                <a:solidFill>
                  <a:srgbClr val="505361"/>
                </a:solidFill>
              </a:rPr>
              <a:t>to</a:t>
            </a:r>
            <a:r>
              <a:t> </a:t>
            </a:r>
            <a:r>
              <a:rPr i="1"/>
              <a:t>R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i="1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if</a:t>
            </a:r>
            <a:r>
              <a:t> crossings(</a:t>
            </a:r>
            <a:r>
              <a:rPr i="1"/>
              <a:t>best</a:t>
            </a:r>
            <a:r>
              <a:t>) &lt; crossings(</a:t>
            </a:r>
            <a:r>
              <a:rPr i="1"/>
              <a:t>curr</a:t>
            </a:r>
            <a:r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best</a:t>
            </a:r>
            <a:r>
              <a:t> = </a:t>
            </a:r>
            <a:r>
              <a:rPr i="1"/>
              <a:t>curr</a:t>
            </a:r>
          </a:p>
        </p:txBody>
      </p:sp>
      <p:sp>
        <p:nvSpPr>
          <p:cNvPr id="1358" name="if crossings(prev) &lt;= crossings(curr)…"/>
          <p:cNvSpPr txBox="1"/>
          <p:nvPr/>
        </p:nvSpPr>
        <p:spPr>
          <a:xfrm>
            <a:off x="1182104" y="1828671"/>
            <a:ext cx="6897722" cy="6104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b="1" dirty="0">
                <a:solidFill>
                  <a:srgbClr val="505361"/>
                </a:solidFill>
              </a:rPr>
              <a:t>if</a:t>
            </a:r>
            <a:r>
              <a:rPr dirty="0"/>
              <a:t> crossings(</a:t>
            </a:r>
            <a:r>
              <a:rPr i="1" dirty="0" err="1"/>
              <a:t>prev</a:t>
            </a:r>
            <a:r>
              <a:rPr dirty="0"/>
              <a:t>) </a:t>
            </a:r>
            <a:r>
              <a:rPr lang="de-DE" dirty="0"/>
              <a:t>≤</a:t>
            </a:r>
            <a:r>
              <a:rPr dirty="0"/>
              <a:t> crossings(</a:t>
            </a:r>
            <a:r>
              <a:rPr i="1" dirty="0" err="1"/>
              <a:t>curr</a:t>
            </a:r>
            <a:r>
              <a:rPr dirty="0"/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</a:t>
            </a:r>
            <a:r>
              <a:rPr dirty="0" err="1"/>
              <a:t>curr</a:t>
            </a:r>
            <a:r>
              <a:rPr dirty="0"/>
              <a:t> = </a:t>
            </a:r>
            <a:r>
              <a:rPr dirty="0" err="1"/>
              <a:t>prev</a:t>
            </a: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</a:t>
            </a:r>
            <a:r>
              <a:rPr b="1" dirty="0">
                <a:solidFill>
                  <a:srgbClr val="505361"/>
                </a:solidFill>
              </a:rPr>
              <a:t>break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i="1" dirty="0" err="1"/>
              <a:t>prev</a:t>
            </a:r>
            <a:r>
              <a:rPr dirty="0"/>
              <a:t> = </a:t>
            </a:r>
            <a:r>
              <a:rPr i="1" dirty="0" err="1"/>
              <a:t>curr</a:t>
            </a:r>
            <a:endParaRPr i="1" dirty="0"/>
          </a:p>
        </p:txBody>
      </p:sp>
      <p:sp>
        <p:nvSpPr>
          <p:cNvPr id="1359" name="for layer = start to end…"/>
          <p:cNvSpPr txBox="1"/>
          <p:nvPr/>
        </p:nvSpPr>
        <p:spPr>
          <a:xfrm>
            <a:off x="1182104" y="1828671"/>
            <a:ext cx="5598245" cy="421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b="1" dirty="0">
                <a:solidFill>
                  <a:srgbClr val="505361"/>
                </a:solidFill>
              </a:rPr>
              <a:t>for</a:t>
            </a:r>
            <a:r>
              <a:rPr dirty="0"/>
              <a:t> </a:t>
            </a:r>
            <a:r>
              <a:rPr i="1" dirty="0"/>
              <a:t>layer</a:t>
            </a:r>
            <a:r>
              <a:rPr dirty="0"/>
              <a:t> = </a:t>
            </a:r>
            <a:r>
              <a:rPr i="1" dirty="0"/>
              <a:t>start</a:t>
            </a:r>
            <a:r>
              <a:rPr dirty="0"/>
              <a:t> </a:t>
            </a:r>
            <a:r>
              <a:rPr b="1" dirty="0">
                <a:solidFill>
                  <a:srgbClr val="505361"/>
                </a:solidFill>
              </a:rPr>
              <a:t>to</a:t>
            </a:r>
            <a:r>
              <a:rPr dirty="0"/>
              <a:t> </a:t>
            </a:r>
            <a:r>
              <a:rPr i="1" dirty="0"/>
              <a:t>end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</a:t>
            </a:r>
            <a:r>
              <a:rPr i="1" dirty="0" err="1"/>
              <a:t>curr</a:t>
            </a:r>
            <a:r>
              <a:rPr dirty="0"/>
              <a:t> = </a:t>
            </a:r>
            <a:r>
              <a:rPr dirty="0" err="1"/>
              <a:t>crossMin</a:t>
            </a:r>
            <a:r>
              <a:rPr dirty="0"/>
              <a:t>(</a:t>
            </a:r>
            <a:r>
              <a:rPr lang="de-DE" i="1" dirty="0" err="1"/>
              <a:t>prev</a:t>
            </a:r>
            <a:r>
              <a:rPr dirty="0"/>
              <a:t>,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    </a:t>
            </a:r>
            <a:r>
              <a:rPr i="1" dirty="0" err="1"/>
              <a:t>L</a:t>
            </a:r>
            <a:r>
              <a:rPr i="1" baseline="-5999" dirty="0" err="1"/>
              <a:t>layer</a:t>
            </a:r>
            <a:r>
              <a:rPr dirty="0"/>
              <a:t>, </a:t>
            </a:r>
            <a:r>
              <a:rPr i="1" dirty="0" err="1"/>
              <a:t>L</a:t>
            </a:r>
            <a:r>
              <a:rPr i="1" baseline="-5999" dirty="0" err="1"/>
              <a:t>layer</a:t>
            </a:r>
            <a:r>
              <a:rPr baseline="-5999" dirty="0"/>
              <a:t> + sig(</a:t>
            </a:r>
            <a:r>
              <a:rPr i="1" baseline="-5999" dirty="0"/>
              <a:t>end</a:t>
            </a:r>
            <a:r>
              <a:rPr baseline="-5999" dirty="0"/>
              <a:t> - </a:t>
            </a:r>
            <a:r>
              <a:rPr i="1" baseline="-5999" dirty="0"/>
              <a:t>start</a:t>
            </a:r>
            <a:r>
              <a:rPr baseline="-5999" dirty="0"/>
              <a:t>)</a:t>
            </a:r>
            <a:r>
              <a:rPr dirty="0"/>
              <a:t>)</a:t>
            </a:r>
          </a:p>
        </p:txBody>
      </p:sp>
      <p:sp>
        <p:nvSpPr>
          <p:cNvPr id="1360" name="start = sweep is odd ? 1 : |L|…"/>
          <p:cNvSpPr txBox="1"/>
          <p:nvPr/>
        </p:nvSpPr>
        <p:spPr>
          <a:xfrm>
            <a:off x="1182104" y="1828671"/>
            <a:ext cx="6168257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start</a:t>
            </a:r>
            <a:r>
              <a:t> = </a:t>
            </a:r>
            <a:r>
              <a:rPr i="1"/>
              <a:t>sweep</a:t>
            </a:r>
            <a:r>
              <a:t> is odd ? 1 : |</a:t>
            </a:r>
            <a:r>
              <a:rPr i="1"/>
              <a:t>L</a:t>
            </a:r>
            <a:r>
              <a:t>|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end</a:t>
            </a:r>
            <a:r>
              <a:t> = </a:t>
            </a:r>
            <a:r>
              <a:rPr i="1"/>
              <a:t>sweep</a:t>
            </a:r>
            <a:r>
              <a:t> is odd ? |</a:t>
            </a:r>
            <a:r>
              <a:rPr i="1"/>
              <a:t>L</a:t>
            </a:r>
            <a:r>
              <a:t>| - 1 : 2</a:t>
            </a:r>
          </a:p>
        </p:txBody>
      </p:sp>
      <p:sp>
        <p:nvSpPr>
          <p:cNvPr id="1361" name="for sweep = 1 to S"/>
          <p:cNvSpPr txBox="1"/>
          <p:nvPr/>
        </p:nvSpPr>
        <p:spPr>
          <a:xfrm>
            <a:off x="1182104" y="1828671"/>
            <a:ext cx="3724313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for</a:t>
            </a:r>
            <a:r>
              <a:t> </a:t>
            </a:r>
            <a:r>
              <a:rPr i="1"/>
              <a:t>sweep</a:t>
            </a:r>
            <a:r>
              <a:t> = 1 </a:t>
            </a:r>
            <a:r>
              <a:rPr b="1">
                <a:solidFill>
                  <a:srgbClr val="505361"/>
                </a:solidFill>
              </a:rPr>
              <a:t>to</a:t>
            </a:r>
            <a:r>
              <a:t> </a:t>
            </a:r>
            <a:r>
              <a:rPr i="1"/>
              <a:t>S</a:t>
            </a:r>
          </a:p>
        </p:txBody>
      </p:sp>
      <p:sp>
        <p:nvSpPr>
          <p:cNvPr id="1362" name="prev = curr = ⊥"/>
          <p:cNvSpPr txBox="1"/>
          <p:nvPr/>
        </p:nvSpPr>
        <p:spPr>
          <a:xfrm>
            <a:off x="1182104" y="1828671"/>
            <a:ext cx="3089375" cy="14808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i="1"/>
              <a:t>prev</a:t>
            </a:r>
            <a:r>
              <a:t> = </a:t>
            </a:r>
            <a:r>
              <a:rPr i="1"/>
              <a:t>curr</a:t>
            </a:r>
            <a:r>
              <a:t> = ⊥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7" grpId="6" animBg="1" advAuto="0"/>
      <p:bldP spid="1358" grpId="5" animBg="1" advAuto="0"/>
      <p:bldP spid="1359" grpId="4" animBg="1" advAuto="0"/>
      <p:bldP spid="1360" grpId="3" animBg="1" advAuto="0"/>
      <p:bldP spid="1361" grpId="2" animBg="1" advAuto="0"/>
      <p:bldP spid="1362" grpId="1" animBg="1" advAuto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Layer Swee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Sweep</a:t>
            </a:r>
          </a:p>
        </p:txBody>
      </p:sp>
      <p:sp>
        <p:nvSpPr>
          <p:cNvPr id="136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  <p:sp>
        <p:nvSpPr>
          <p:cNvPr id="1366" name="Pros"/>
          <p:cNvSpPr txBox="1"/>
          <p:nvPr/>
        </p:nvSpPr>
        <p:spPr>
          <a:xfrm>
            <a:off x="1014271" y="2464039"/>
            <a:ext cx="137287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Pros</a:t>
            </a:r>
          </a:p>
        </p:txBody>
      </p:sp>
      <p:sp>
        <p:nvSpPr>
          <p:cNvPr id="1367" name="Crossing minimization is reduced to bipartite graphs…"/>
          <p:cNvSpPr txBox="1"/>
          <p:nvPr/>
        </p:nvSpPr>
        <p:spPr>
          <a:xfrm>
            <a:off x="1420671" y="3486389"/>
            <a:ext cx="9670797" cy="1993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Crossing minimization is reduced to bipartite</a:t>
            </a:r>
            <a:br/>
            <a:r>
              <a:t>graphs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Easy to implement</a:t>
            </a:r>
          </a:p>
        </p:txBody>
      </p:sp>
      <p:sp>
        <p:nvSpPr>
          <p:cNvPr id="1368" name="Cons"/>
          <p:cNvSpPr txBox="1"/>
          <p:nvPr/>
        </p:nvSpPr>
        <p:spPr>
          <a:xfrm>
            <a:off x="1014271" y="6020039"/>
            <a:ext cx="159639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Cons</a:t>
            </a:r>
          </a:p>
        </p:txBody>
      </p:sp>
      <p:sp>
        <p:nvSpPr>
          <p:cNvPr id="1369" name="Still NP-hard for bipartite graphs, even if one layer is fixed!"/>
          <p:cNvSpPr txBox="1"/>
          <p:nvPr/>
        </p:nvSpPr>
        <p:spPr>
          <a:xfrm>
            <a:off x="1420671" y="7042390"/>
            <a:ext cx="962873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Still NP-hard for bipartite graphs, even if one</a:t>
            </a:r>
            <a:br/>
            <a:r>
              <a:t>layer is fixed!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6" grpId="1" animBg="1" advAuto="0"/>
      <p:bldP spid="1367" grpId="2" build="p" bldLvl="5" animBg="1" advAuto="0"/>
      <p:bldP spid="1368" grpId="3" animBg="1" advAuto="0"/>
      <p:bldP spid="1369" grpId="4" build="p" bldLvl="5" animBg="1" advAuto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Layer Swee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Sweep</a:t>
            </a:r>
          </a:p>
        </p:txBody>
      </p:sp>
      <p:sp>
        <p:nvSpPr>
          <p:cNvPr id="137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/>
          </a:p>
        </p:txBody>
      </p:sp>
      <p:sp>
        <p:nvSpPr>
          <p:cNvPr id="1373" name="best = ⊥…"/>
          <p:cNvSpPr txBox="1"/>
          <p:nvPr/>
        </p:nvSpPr>
        <p:spPr>
          <a:xfrm>
            <a:off x="1182104" y="1828671"/>
            <a:ext cx="7185497" cy="7038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best</a:t>
            </a:r>
            <a:r>
              <a:rPr dirty="0"/>
              <a:t> = ⊥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505361"/>
                </a:solidFill>
              </a:rPr>
              <a:t>for</a:t>
            </a:r>
            <a:r>
              <a:rPr dirty="0"/>
              <a:t> </a:t>
            </a:r>
            <a:r>
              <a:rPr i="1" dirty="0"/>
              <a:t>run</a:t>
            </a:r>
            <a:r>
              <a:rPr dirty="0"/>
              <a:t> = 1 </a:t>
            </a:r>
            <a:r>
              <a:rPr b="1" dirty="0">
                <a:solidFill>
                  <a:srgbClr val="505361"/>
                </a:solidFill>
              </a:rPr>
              <a:t>to</a:t>
            </a:r>
            <a:r>
              <a:rPr dirty="0"/>
              <a:t> </a:t>
            </a:r>
            <a:r>
              <a:rPr i="1" dirty="0"/>
              <a:t>R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</a:t>
            </a:r>
            <a:r>
              <a:rPr i="1" dirty="0" err="1"/>
              <a:t>prev</a:t>
            </a:r>
            <a:r>
              <a:rPr dirty="0"/>
              <a:t> = </a:t>
            </a:r>
            <a:r>
              <a:rPr i="1" dirty="0" err="1"/>
              <a:t>curr</a:t>
            </a:r>
            <a:r>
              <a:rPr dirty="0"/>
              <a:t> = ⊥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</a:t>
            </a:r>
            <a:r>
              <a:rPr b="1" dirty="0">
                <a:solidFill>
                  <a:srgbClr val="505361"/>
                </a:solidFill>
              </a:rPr>
              <a:t>for</a:t>
            </a:r>
            <a:r>
              <a:rPr dirty="0"/>
              <a:t> </a:t>
            </a:r>
            <a:r>
              <a:rPr i="1" dirty="0"/>
              <a:t>sweep</a:t>
            </a:r>
            <a:r>
              <a:rPr dirty="0"/>
              <a:t> = 1 </a:t>
            </a:r>
            <a:r>
              <a:rPr b="1" dirty="0">
                <a:solidFill>
                  <a:srgbClr val="505361"/>
                </a:solidFill>
              </a:rPr>
              <a:t>to</a:t>
            </a:r>
            <a:r>
              <a:rPr dirty="0"/>
              <a:t> </a:t>
            </a:r>
            <a:r>
              <a:rPr i="1" dirty="0"/>
              <a:t>S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i="1" dirty="0"/>
              <a:t>start</a:t>
            </a:r>
            <a:r>
              <a:rPr dirty="0"/>
              <a:t> = </a:t>
            </a:r>
            <a:r>
              <a:rPr i="1" dirty="0"/>
              <a:t>sweep</a:t>
            </a:r>
            <a:r>
              <a:rPr dirty="0"/>
              <a:t> is odd ? 1 : |</a:t>
            </a:r>
            <a:r>
              <a:rPr i="1" dirty="0"/>
              <a:t>L</a:t>
            </a:r>
            <a:r>
              <a:rPr dirty="0"/>
              <a:t>| - 1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i="1" dirty="0"/>
              <a:t>end</a:t>
            </a:r>
            <a:r>
              <a:rPr dirty="0"/>
              <a:t> = </a:t>
            </a:r>
            <a:r>
              <a:rPr i="1" dirty="0"/>
              <a:t>sweep</a:t>
            </a:r>
            <a:r>
              <a:rPr dirty="0"/>
              <a:t> is odd ? |</a:t>
            </a:r>
            <a:r>
              <a:rPr i="1" dirty="0"/>
              <a:t>L</a:t>
            </a:r>
            <a:r>
              <a:rPr dirty="0"/>
              <a:t>| : 2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b="1" dirty="0">
                <a:solidFill>
                  <a:srgbClr val="505361"/>
                </a:solidFill>
              </a:rPr>
              <a:t>for</a:t>
            </a:r>
            <a:r>
              <a:rPr dirty="0"/>
              <a:t> </a:t>
            </a:r>
            <a:r>
              <a:rPr i="1" dirty="0"/>
              <a:t>layer</a:t>
            </a:r>
            <a:r>
              <a:rPr dirty="0"/>
              <a:t> = </a:t>
            </a:r>
            <a:r>
              <a:rPr i="1" dirty="0"/>
              <a:t>start</a:t>
            </a:r>
            <a:r>
              <a:rPr dirty="0"/>
              <a:t> </a:t>
            </a:r>
            <a:r>
              <a:rPr b="1" dirty="0">
                <a:solidFill>
                  <a:srgbClr val="505361"/>
                </a:solidFill>
              </a:rPr>
              <a:t>to</a:t>
            </a:r>
            <a:r>
              <a:rPr dirty="0"/>
              <a:t> </a:t>
            </a:r>
            <a:r>
              <a:rPr i="1" dirty="0"/>
              <a:t>end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</a:t>
            </a:r>
            <a:r>
              <a:rPr i="1" dirty="0" err="1"/>
              <a:t>curr</a:t>
            </a:r>
            <a:r>
              <a:rPr dirty="0"/>
              <a:t> = </a:t>
            </a:r>
            <a:r>
              <a:rPr dirty="0" err="1"/>
              <a:t>crossMin</a:t>
            </a:r>
            <a:r>
              <a:rPr dirty="0"/>
              <a:t>(</a:t>
            </a:r>
            <a:r>
              <a:rPr lang="de-DE" i="1" dirty="0" err="1"/>
              <a:t>prev</a:t>
            </a:r>
            <a:r>
              <a:rPr dirty="0"/>
              <a:t>,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    </a:t>
            </a:r>
            <a:r>
              <a:rPr i="1" dirty="0" err="1"/>
              <a:t>L</a:t>
            </a:r>
            <a:r>
              <a:rPr i="1" baseline="-5999" dirty="0" err="1"/>
              <a:t>layer</a:t>
            </a:r>
            <a:r>
              <a:rPr dirty="0"/>
              <a:t>, </a:t>
            </a:r>
            <a:r>
              <a:rPr i="1" dirty="0" err="1"/>
              <a:t>L</a:t>
            </a:r>
            <a:r>
              <a:rPr i="1" baseline="-5999" dirty="0" err="1"/>
              <a:t>layer</a:t>
            </a:r>
            <a:r>
              <a:rPr baseline="-5999" dirty="0"/>
              <a:t> + sig(</a:t>
            </a:r>
            <a:r>
              <a:rPr i="1" baseline="-5999" dirty="0"/>
              <a:t>end</a:t>
            </a:r>
            <a:r>
              <a:rPr baseline="-5999" dirty="0"/>
              <a:t> - </a:t>
            </a:r>
            <a:r>
              <a:rPr i="1" baseline="-5999" dirty="0"/>
              <a:t>start</a:t>
            </a:r>
            <a:r>
              <a:rPr baseline="-5999" dirty="0"/>
              <a:t>)</a:t>
            </a:r>
            <a:r>
              <a:rPr dirty="0"/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b="1" dirty="0">
                <a:solidFill>
                  <a:srgbClr val="505361"/>
                </a:solidFill>
              </a:rPr>
              <a:t>if</a:t>
            </a:r>
            <a:r>
              <a:rPr dirty="0"/>
              <a:t> crossings(</a:t>
            </a:r>
            <a:r>
              <a:rPr i="1" dirty="0" err="1"/>
              <a:t>prev</a:t>
            </a:r>
            <a:r>
              <a:rPr dirty="0"/>
              <a:t>) &lt;= crossings(</a:t>
            </a:r>
            <a:r>
              <a:rPr i="1" dirty="0" err="1"/>
              <a:t>curr</a:t>
            </a:r>
            <a:r>
              <a:rPr dirty="0"/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</a:t>
            </a:r>
            <a:r>
              <a:rPr dirty="0" err="1"/>
              <a:t>curr</a:t>
            </a:r>
            <a:r>
              <a:rPr dirty="0"/>
              <a:t> = </a:t>
            </a:r>
            <a:r>
              <a:rPr dirty="0" err="1"/>
              <a:t>prev</a:t>
            </a:r>
            <a:endParaRPr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  </a:t>
            </a:r>
            <a:r>
              <a:rPr b="1" dirty="0">
                <a:solidFill>
                  <a:srgbClr val="505361"/>
                </a:solidFill>
              </a:rPr>
              <a:t>break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i="1" dirty="0" err="1"/>
              <a:t>prev</a:t>
            </a:r>
            <a:r>
              <a:rPr dirty="0"/>
              <a:t> = </a:t>
            </a:r>
            <a:r>
              <a:rPr i="1" dirty="0" err="1"/>
              <a:t>curr</a:t>
            </a:r>
            <a:endParaRPr i="1" dirty="0"/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</a:t>
            </a:r>
            <a:r>
              <a:rPr b="1" dirty="0">
                <a:solidFill>
                  <a:srgbClr val="505361"/>
                </a:solidFill>
              </a:rPr>
              <a:t>if</a:t>
            </a:r>
            <a:r>
              <a:rPr dirty="0"/>
              <a:t> crossings(</a:t>
            </a:r>
            <a:r>
              <a:rPr i="1" dirty="0"/>
              <a:t>best</a:t>
            </a:r>
            <a:r>
              <a:rPr dirty="0"/>
              <a:t>) &lt; crossings(</a:t>
            </a:r>
            <a:r>
              <a:rPr i="1" dirty="0" err="1"/>
              <a:t>curr</a:t>
            </a:r>
            <a:r>
              <a:rPr dirty="0"/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i="1" dirty="0"/>
              <a:t>best</a:t>
            </a:r>
            <a:r>
              <a:rPr dirty="0"/>
              <a:t> = </a:t>
            </a:r>
            <a:r>
              <a:rPr i="1" dirty="0" err="1"/>
              <a:t>curr</a:t>
            </a:r>
            <a:endParaRPr i="1" dirty="0"/>
          </a:p>
        </p:txBody>
      </p:sp>
      <p:sp>
        <p:nvSpPr>
          <p:cNvPr id="1374" name="Rechteck"/>
          <p:cNvSpPr/>
          <p:nvPr/>
        </p:nvSpPr>
        <p:spPr>
          <a:xfrm>
            <a:off x="-140201" y="5029323"/>
            <a:ext cx="13310453" cy="986466"/>
          </a:xfrm>
          <a:prstGeom prst="rect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4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wo Alternativ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Two Alternatives</a:t>
            </a:r>
          </a:p>
        </p:txBody>
      </p:sp>
      <p:sp>
        <p:nvSpPr>
          <p:cNvPr id="29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8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pSp>
        <p:nvGrpSpPr>
          <p:cNvPr id="301" name="Gruppieren"/>
          <p:cNvGrpSpPr/>
          <p:nvPr/>
        </p:nvGrpSpPr>
        <p:grpSpPr>
          <a:xfrm>
            <a:off x="1005351" y="2927589"/>
            <a:ext cx="11270011" cy="2273301"/>
            <a:chOff x="0" y="12700"/>
            <a:chExt cx="11270010" cy="2273299"/>
          </a:xfrm>
        </p:grpSpPr>
        <p:sp>
          <p:nvSpPr>
            <p:cNvPr id="298" name="Layout Algorithms"/>
            <p:cNvSpPr txBox="1"/>
            <p:nvPr/>
          </p:nvSpPr>
          <p:spPr>
            <a:xfrm>
              <a:off x="1405920" y="184149"/>
              <a:ext cx="5231131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5000"/>
              </a:lvl1pPr>
            </a:lstStyle>
            <a:p>
              <a:r>
                <a:t>Layout Algorithms</a:t>
              </a:r>
            </a:p>
          </p:txBody>
        </p:sp>
        <p:sp>
          <p:nvSpPr>
            <p:cNvPr id="299" name="Let the layout algorithm take care of computing…"/>
            <p:cNvSpPr txBox="1"/>
            <p:nvPr/>
          </p:nvSpPr>
          <p:spPr>
            <a:xfrm>
              <a:off x="1405920" y="1092200"/>
              <a:ext cx="9864091" cy="1193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Let the layout algorithm take care of computing</a:t>
              </a:r>
            </a:p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a layout for the hierarchical graph all at once.</a:t>
              </a:r>
            </a:p>
          </p:txBody>
        </p:sp>
        <p:sp>
          <p:nvSpPr>
            <p:cNvPr id="300" name="1"/>
            <p:cNvSpPr txBox="1"/>
            <p:nvPr/>
          </p:nvSpPr>
          <p:spPr>
            <a:xfrm>
              <a:off x="0" y="12700"/>
              <a:ext cx="820421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t>1</a:t>
              </a:r>
            </a:p>
          </p:txBody>
        </p:sp>
      </p:grpSp>
      <p:grpSp>
        <p:nvGrpSpPr>
          <p:cNvPr id="305" name="Gruppieren"/>
          <p:cNvGrpSpPr/>
          <p:nvPr/>
        </p:nvGrpSpPr>
        <p:grpSpPr>
          <a:xfrm>
            <a:off x="1005351" y="5581889"/>
            <a:ext cx="10667879" cy="2286002"/>
            <a:chOff x="0" y="-38099"/>
            <a:chExt cx="10667878" cy="2286000"/>
          </a:xfrm>
        </p:grpSpPr>
        <p:sp>
          <p:nvSpPr>
            <p:cNvPr id="302" name="Layout Infrastructure"/>
            <p:cNvSpPr txBox="1"/>
            <p:nvPr/>
          </p:nvSpPr>
          <p:spPr>
            <a:xfrm>
              <a:off x="1405920" y="146049"/>
              <a:ext cx="5962016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5000"/>
              </a:lvl1pPr>
            </a:lstStyle>
            <a:p>
              <a:r>
                <a:t>Layout Infrastructure</a:t>
              </a:r>
            </a:p>
          </p:txBody>
        </p:sp>
        <p:sp>
          <p:nvSpPr>
            <p:cNvPr id="303" name="Make the layout infrastructure call the layout…"/>
            <p:cNvSpPr txBox="1"/>
            <p:nvPr/>
          </p:nvSpPr>
          <p:spPr>
            <a:xfrm>
              <a:off x="1405920" y="1054100"/>
              <a:ext cx="9261958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Make the layout infrastructure call the layout</a:t>
              </a:r>
            </a:p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algorithm for each hierarchy level separately.</a:t>
              </a:r>
            </a:p>
          </p:txBody>
        </p:sp>
        <p:sp>
          <p:nvSpPr>
            <p:cNvPr id="304" name="2"/>
            <p:cNvSpPr txBox="1"/>
            <p:nvPr/>
          </p:nvSpPr>
          <p:spPr>
            <a:xfrm>
              <a:off x="0" y="-38100"/>
              <a:ext cx="820421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t>2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" grpId="1" animBg="1" advAuto="0"/>
      <p:bldP spid="305" grpId="2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6" name="Barycenter Heuristi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Barycenter Heuristic</a:t>
            </a:r>
          </a:p>
        </p:txBody>
      </p:sp>
      <p:sp>
        <p:nvSpPr>
          <p:cNvPr id="137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50</a:t>
            </a:fld>
            <a:endParaRPr/>
          </a:p>
        </p:txBody>
      </p:sp>
      <p:sp>
        <p:nvSpPr>
          <p:cNvPr id="1378" name="Fixed…"/>
          <p:cNvSpPr txBox="1"/>
          <p:nvPr/>
        </p:nvSpPr>
        <p:spPr>
          <a:xfrm>
            <a:off x="544612" y="3271420"/>
            <a:ext cx="135925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Fixed</a:t>
            </a:r>
          </a:p>
          <a:p>
            <a:pPr algn="l"/>
            <a:r>
              <a:t>Layer</a:t>
            </a:r>
          </a:p>
        </p:txBody>
      </p:sp>
      <p:sp>
        <p:nvSpPr>
          <p:cNvPr id="1379" name="Free…"/>
          <p:cNvSpPr txBox="1"/>
          <p:nvPr/>
        </p:nvSpPr>
        <p:spPr>
          <a:xfrm>
            <a:off x="595361" y="5609435"/>
            <a:ext cx="125775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Free</a:t>
            </a:r>
          </a:p>
          <a:p>
            <a:pPr algn="l"/>
            <a:r>
              <a:t>Layer</a:t>
            </a:r>
          </a:p>
        </p:txBody>
      </p:sp>
      <p:sp>
        <p:nvSpPr>
          <p:cNvPr id="1380" name="a"/>
          <p:cNvSpPr/>
          <p:nvPr/>
        </p:nvSpPr>
        <p:spPr>
          <a:xfrm>
            <a:off x="3486336" y="5807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a</a:t>
            </a:r>
          </a:p>
        </p:txBody>
      </p:sp>
      <p:sp>
        <p:nvSpPr>
          <p:cNvPr id="1381" name="b"/>
          <p:cNvSpPr/>
          <p:nvPr/>
        </p:nvSpPr>
        <p:spPr>
          <a:xfrm>
            <a:off x="5062631" y="5807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1382" name="c"/>
          <p:cNvSpPr/>
          <p:nvPr/>
        </p:nvSpPr>
        <p:spPr>
          <a:xfrm>
            <a:off x="6638926" y="5807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</a:t>
            </a:r>
          </a:p>
        </p:txBody>
      </p:sp>
      <p:sp>
        <p:nvSpPr>
          <p:cNvPr id="1383" name="d"/>
          <p:cNvSpPr/>
          <p:nvPr/>
        </p:nvSpPr>
        <p:spPr>
          <a:xfrm>
            <a:off x="8215221" y="5807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d</a:t>
            </a:r>
          </a:p>
        </p:txBody>
      </p:sp>
      <p:sp>
        <p:nvSpPr>
          <p:cNvPr id="1384" name="e"/>
          <p:cNvSpPr/>
          <p:nvPr/>
        </p:nvSpPr>
        <p:spPr>
          <a:xfrm>
            <a:off x="9791516" y="5807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</a:t>
            </a:r>
          </a:p>
        </p:txBody>
      </p:sp>
      <p:sp>
        <p:nvSpPr>
          <p:cNvPr id="1385" name="1"/>
          <p:cNvSpPr/>
          <p:nvPr/>
        </p:nvSpPr>
        <p:spPr>
          <a:xfrm>
            <a:off x="2835665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386" name="2"/>
          <p:cNvSpPr/>
          <p:nvPr/>
        </p:nvSpPr>
        <p:spPr>
          <a:xfrm>
            <a:off x="4356970" y="3469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387" name="3"/>
          <p:cNvSpPr/>
          <p:nvPr/>
        </p:nvSpPr>
        <p:spPr>
          <a:xfrm>
            <a:off x="5878274" y="3469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388" name="4"/>
          <p:cNvSpPr/>
          <p:nvPr/>
        </p:nvSpPr>
        <p:spPr>
          <a:xfrm>
            <a:off x="7399578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389" name="5"/>
          <p:cNvSpPr/>
          <p:nvPr/>
        </p:nvSpPr>
        <p:spPr>
          <a:xfrm>
            <a:off x="8920882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390" name="6"/>
          <p:cNvSpPr/>
          <p:nvPr/>
        </p:nvSpPr>
        <p:spPr>
          <a:xfrm>
            <a:off x="10442186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cxnSp>
        <p:nvCxnSpPr>
          <p:cNvPr id="1391" name="Verbindungslinie"/>
          <p:cNvCxnSpPr>
            <a:stCxn id="1385" idx="0"/>
            <a:endCxn id="1380" idx="0"/>
          </p:cNvCxnSpPr>
          <p:nvPr/>
        </p:nvCxnSpPr>
        <p:spPr>
          <a:xfrm>
            <a:off x="3232591" y="3868320"/>
            <a:ext cx="650672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2" name="Verbindungslinie"/>
          <p:cNvCxnSpPr>
            <a:stCxn id="1386" idx="0"/>
            <a:endCxn id="1381" idx="0"/>
          </p:cNvCxnSpPr>
          <p:nvPr/>
        </p:nvCxnSpPr>
        <p:spPr>
          <a:xfrm>
            <a:off x="4753895" y="3868320"/>
            <a:ext cx="70566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3" name="Verbindungslinie"/>
          <p:cNvCxnSpPr>
            <a:stCxn id="1386" idx="0"/>
            <a:endCxn id="1382" idx="0"/>
          </p:cNvCxnSpPr>
          <p:nvPr/>
        </p:nvCxnSpPr>
        <p:spPr>
          <a:xfrm>
            <a:off x="4753895" y="3868320"/>
            <a:ext cx="2281958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4" name="Verbindungslinie"/>
          <p:cNvCxnSpPr>
            <a:stCxn id="1380" idx="0"/>
            <a:endCxn id="1387" idx="0"/>
          </p:cNvCxnSpPr>
          <p:nvPr/>
        </p:nvCxnSpPr>
        <p:spPr>
          <a:xfrm flipV="1">
            <a:off x="3883262" y="3868320"/>
            <a:ext cx="2391938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5" name="Verbindungslinie"/>
          <p:cNvCxnSpPr>
            <a:stCxn id="1383" idx="0"/>
            <a:endCxn id="1387" idx="0"/>
          </p:cNvCxnSpPr>
          <p:nvPr/>
        </p:nvCxnSpPr>
        <p:spPr>
          <a:xfrm flipH="1" flipV="1">
            <a:off x="6275199" y="3868320"/>
            <a:ext cx="2336948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6" name="Verbindungslinie"/>
          <p:cNvCxnSpPr>
            <a:stCxn id="1384" idx="0"/>
            <a:endCxn id="1387" idx="0"/>
          </p:cNvCxnSpPr>
          <p:nvPr/>
        </p:nvCxnSpPr>
        <p:spPr>
          <a:xfrm flipH="1" flipV="1">
            <a:off x="6275199" y="3868320"/>
            <a:ext cx="3913244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7" name="Verbindungslinie"/>
          <p:cNvCxnSpPr>
            <a:stCxn id="1380" idx="0"/>
            <a:endCxn id="1388" idx="0"/>
          </p:cNvCxnSpPr>
          <p:nvPr/>
        </p:nvCxnSpPr>
        <p:spPr>
          <a:xfrm flipV="1">
            <a:off x="3883262" y="3868320"/>
            <a:ext cx="391324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8" name="Verbindungslinie"/>
          <p:cNvCxnSpPr>
            <a:stCxn id="1382" idx="0"/>
            <a:endCxn id="1388" idx="0"/>
          </p:cNvCxnSpPr>
          <p:nvPr/>
        </p:nvCxnSpPr>
        <p:spPr>
          <a:xfrm flipV="1">
            <a:off x="7035852" y="3868320"/>
            <a:ext cx="76065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399" name="Verbindungslinie"/>
          <p:cNvCxnSpPr>
            <a:stCxn id="1383" idx="0"/>
            <a:endCxn id="1389" idx="0"/>
          </p:cNvCxnSpPr>
          <p:nvPr/>
        </p:nvCxnSpPr>
        <p:spPr>
          <a:xfrm flipV="1">
            <a:off x="8612146" y="3868320"/>
            <a:ext cx="70566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00" name="Verbindungslinie"/>
          <p:cNvCxnSpPr>
            <a:stCxn id="1382" idx="0"/>
            <a:endCxn id="1390" idx="0"/>
          </p:cNvCxnSpPr>
          <p:nvPr/>
        </p:nvCxnSpPr>
        <p:spPr>
          <a:xfrm flipV="1">
            <a:off x="7035852" y="3868320"/>
            <a:ext cx="3803261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01" name="Verbindungslinie"/>
          <p:cNvCxnSpPr>
            <a:stCxn id="1384" idx="0"/>
            <a:endCxn id="1390" idx="0"/>
          </p:cNvCxnSpPr>
          <p:nvPr/>
        </p:nvCxnSpPr>
        <p:spPr>
          <a:xfrm flipV="1">
            <a:off x="10188442" y="3868320"/>
            <a:ext cx="650671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402" name="12 Crossings"/>
          <p:cNvSpPr txBox="1"/>
          <p:nvPr/>
        </p:nvSpPr>
        <p:spPr>
          <a:xfrm>
            <a:off x="504378" y="4802378"/>
            <a:ext cx="190408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12 Crossings</a:t>
            </a:r>
          </a:p>
        </p:txBody>
      </p:sp>
      <p:sp>
        <p:nvSpPr>
          <p:cNvPr id="1403" name="4"/>
          <p:cNvSpPr txBox="1"/>
          <p:nvPr/>
        </p:nvSpPr>
        <p:spPr>
          <a:xfrm>
            <a:off x="6893967" y="6604806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4</a:t>
            </a:r>
          </a:p>
        </p:txBody>
      </p:sp>
      <p:sp>
        <p:nvSpPr>
          <p:cNvPr id="1404" name="2,7"/>
          <p:cNvSpPr txBox="1"/>
          <p:nvPr/>
        </p:nvSpPr>
        <p:spPr>
          <a:xfrm>
            <a:off x="3614276" y="6604806"/>
            <a:ext cx="53797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2,7</a:t>
            </a:r>
          </a:p>
        </p:txBody>
      </p:sp>
      <p:sp>
        <p:nvSpPr>
          <p:cNvPr id="1405" name="2"/>
          <p:cNvSpPr txBox="1"/>
          <p:nvPr/>
        </p:nvSpPr>
        <p:spPr>
          <a:xfrm>
            <a:off x="5317672" y="6604806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2</a:t>
            </a:r>
          </a:p>
        </p:txBody>
      </p:sp>
      <p:sp>
        <p:nvSpPr>
          <p:cNvPr id="1406" name="4,5"/>
          <p:cNvSpPr txBox="1"/>
          <p:nvPr/>
        </p:nvSpPr>
        <p:spPr>
          <a:xfrm>
            <a:off x="9919455" y="6604806"/>
            <a:ext cx="53797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4,5</a:t>
            </a:r>
          </a:p>
        </p:txBody>
      </p:sp>
      <p:sp>
        <p:nvSpPr>
          <p:cNvPr id="1407" name="4"/>
          <p:cNvSpPr txBox="1"/>
          <p:nvPr/>
        </p:nvSpPr>
        <p:spPr>
          <a:xfrm>
            <a:off x="8470262" y="6604806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4</a:t>
            </a:r>
          </a:p>
        </p:txBody>
      </p:sp>
      <p:sp>
        <p:nvSpPr>
          <p:cNvPr id="1408" name="Compute barycenter values for free layer."/>
          <p:cNvSpPr txBox="1"/>
          <p:nvPr/>
        </p:nvSpPr>
        <p:spPr>
          <a:xfrm>
            <a:off x="595361" y="7488926"/>
            <a:ext cx="91937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spcBef>
                <a:spcPts val="4200"/>
              </a:spcBef>
              <a:buSzPct val="100000"/>
              <a:buAutoNum type="arabicPeriod"/>
            </a:lvl1pPr>
          </a:lstStyle>
          <a:p>
            <a:r>
              <a:t>Compute barycenter values for free layer.</a:t>
            </a:r>
          </a:p>
        </p:txBody>
      </p:sp>
      <p:sp>
        <p:nvSpPr>
          <p:cNvPr id="1409" name="Sort nodes by barycenter values."/>
          <p:cNvSpPr txBox="1"/>
          <p:nvPr/>
        </p:nvSpPr>
        <p:spPr>
          <a:xfrm>
            <a:off x="595361" y="8377926"/>
            <a:ext cx="752454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spcBef>
                <a:spcPts val="4200"/>
              </a:spcBef>
              <a:buSzPct val="100000"/>
              <a:buAutoNum type="arabicPeriod" startAt="2"/>
            </a:lvl1pPr>
          </a:lstStyle>
          <a:p>
            <a:r>
              <a:t>Sort nodes by barycenter values.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" grpId="1" animBg="1" advAuto="0"/>
      <p:bldP spid="1403" grpId="4" animBg="1" advAuto="0"/>
      <p:bldP spid="1404" grpId="3" animBg="1" advAuto="0"/>
      <p:bldP spid="1405" grpId="6" animBg="1" advAuto="0"/>
      <p:bldP spid="1406" grpId="7" animBg="1" advAuto="0"/>
      <p:bldP spid="1407" grpId="5" animBg="1" advAuto="0"/>
      <p:bldP spid="1408" grpId="2" animBg="1" advAuto="0"/>
      <p:bldP spid="1409" grpId="8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" name="Barycenter Heuristi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Barycenter Heuristic</a:t>
            </a:r>
          </a:p>
        </p:txBody>
      </p:sp>
      <p:sp>
        <p:nvSpPr>
          <p:cNvPr id="141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/>
          </a:p>
        </p:txBody>
      </p:sp>
      <p:sp>
        <p:nvSpPr>
          <p:cNvPr id="1413" name="Fixed…"/>
          <p:cNvSpPr txBox="1"/>
          <p:nvPr/>
        </p:nvSpPr>
        <p:spPr>
          <a:xfrm>
            <a:off x="544612" y="3271420"/>
            <a:ext cx="1359256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Fixed</a:t>
            </a:r>
          </a:p>
          <a:p>
            <a:pPr algn="l"/>
            <a:r>
              <a:t>Layer</a:t>
            </a:r>
          </a:p>
        </p:txBody>
      </p:sp>
      <p:sp>
        <p:nvSpPr>
          <p:cNvPr id="1414" name="Free…"/>
          <p:cNvSpPr txBox="1"/>
          <p:nvPr/>
        </p:nvSpPr>
        <p:spPr>
          <a:xfrm>
            <a:off x="595361" y="5609435"/>
            <a:ext cx="125775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Free</a:t>
            </a:r>
          </a:p>
          <a:p>
            <a:pPr algn="l"/>
            <a:r>
              <a:t>Layer</a:t>
            </a:r>
          </a:p>
        </p:txBody>
      </p:sp>
      <p:sp>
        <p:nvSpPr>
          <p:cNvPr id="1415" name="a"/>
          <p:cNvSpPr/>
          <p:nvPr/>
        </p:nvSpPr>
        <p:spPr>
          <a:xfrm>
            <a:off x="5062631" y="5807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a</a:t>
            </a:r>
          </a:p>
        </p:txBody>
      </p:sp>
      <p:sp>
        <p:nvSpPr>
          <p:cNvPr id="1416" name="b"/>
          <p:cNvSpPr/>
          <p:nvPr/>
        </p:nvSpPr>
        <p:spPr>
          <a:xfrm>
            <a:off x="3486336" y="5807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1417" name="c"/>
          <p:cNvSpPr/>
          <p:nvPr/>
        </p:nvSpPr>
        <p:spPr>
          <a:xfrm>
            <a:off x="6638926" y="5807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</a:t>
            </a:r>
          </a:p>
        </p:txBody>
      </p:sp>
      <p:sp>
        <p:nvSpPr>
          <p:cNvPr id="1418" name="d"/>
          <p:cNvSpPr/>
          <p:nvPr/>
        </p:nvSpPr>
        <p:spPr>
          <a:xfrm>
            <a:off x="8215221" y="5807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d</a:t>
            </a:r>
          </a:p>
        </p:txBody>
      </p:sp>
      <p:sp>
        <p:nvSpPr>
          <p:cNvPr id="1419" name="e"/>
          <p:cNvSpPr/>
          <p:nvPr/>
        </p:nvSpPr>
        <p:spPr>
          <a:xfrm>
            <a:off x="9791516" y="5807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</a:t>
            </a:r>
          </a:p>
        </p:txBody>
      </p:sp>
      <p:sp>
        <p:nvSpPr>
          <p:cNvPr id="1420" name="1"/>
          <p:cNvSpPr/>
          <p:nvPr/>
        </p:nvSpPr>
        <p:spPr>
          <a:xfrm>
            <a:off x="2835665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421" name="2"/>
          <p:cNvSpPr/>
          <p:nvPr/>
        </p:nvSpPr>
        <p:spPr>
          <a:xfrm>
            <a:off x="4356970" y="3469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422" name="3"/>
          <p:cNvSpPr/>
          <p:nvPr/>
        </p:nvSpPr>
        <p:spPr>
          <a:xfrm>
            <a:off x="5878274" y="3469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423" name="4"/>
          <p:cNvSpPr/>
          <p:nvPr/>
        </p:nvSpPr>
        <p:spPr>
          <a:xfrm>
            <a:off x="7399578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1424" name="5"/>
          <p:cNvSpPr/>
          <p:nvPr/>
        </p:nvSpPr>
        <p:spPr>
          <a:xfrm>
            <a:off x="8920882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1425" name="6"/>
          <p:cNvSpPr/>
          <p:nvPr/>
        </p:nvSpPr>
        <p:spPr>
          <a:xfrm>
            <a:off x="10442186" y="3469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cxnSp>
        <p:nvCxnSpPr>
          <p:cNvPr id="1426" name="Verbindungslinie"/>
          <p:cNvCxnSpPr>
            <a:stCxn id="1420" idx="0"/>
            <a:endCxn id="1415" idx="0"/>
          </p:cNvCxnSpPr>
          <p:nvPr/>
        </p:nvCxnSpPr>
        <p:spPr>
          <a:xfrm>
            <a:off x="3232591" y="3868320"/>
            <a:ext cx="2226967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27" name="Verbindungslinie"/>
          <p:cNvCxnSpPr>
            <a:stCxn id="1421" idx="0"/>
            <a:endCxn id="1416" idx="0"/>
          </p:cNvCxnSpPr>
          <p:nvPr/>
        </p:nvCxnSpPr>
        <p:spPr>
          <a:xfrm flipH="1">
            <a:off x="3883262" y="3868320"/>
            <a:ext cx="870634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28" name="Verbindungslinie"/>
          <p:cNvCxnSpPr>
            <a:stCxn id="1421" idx="0"/>
            <a:endCxn id="1417" idx="0"/>
          </p:cNvCxnSpPr>
          <p:nvPr/>
        </p:nvCxnSpPr>
        <p:spPr>
          <a:xfrm>
            <a:off x="4753895" y="3868320"/>
            <a:ext cx="2281958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29" name="Verbindungslinie"/>
          <p:cNvCxnSpPr>
            <a:stCxn id="1415" idx="0"/>
            <a:endCxn id="1422" idx="0"/>
          </p:cNvCxnSpPr>
          <p:nvPr/>
        </p:nvCxnSpPr>
        <p:spPr>
          <a:xfrm flipV="1">
            <a:off x="5459557" y="3868320"/>
            <a:ext cx="81564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0" name="Verbindungslinie"/>
          <p:cNvCxnSpPr>
            <a:stCxn id="1418" idx="0"/>
            <a:endCxn id="1422" idx="0"/>
          </p:cNvCxnSpPr>
          <p:nvPr/>
        </p:nvCxnSpPr>
        <p:spPr>
          <a:xfrm flipH="1" flipV="1">
            <a:off x="6275199" y="3868320"/>
            <a:ext cx="2336948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1" name="Verbindungslinie"/>
          <p:cNvCxnSpPr>
            <a:stCxn id="1419" idx="0"/>
            <a:endCxn id="1422" idx="0"/>
          </p:cNvCxnSpPr>
          <p:nvPr/>
        </p:nvCxnSpPr>
        <p:spPr>
          <a:xfrm flipH="1" flipV="1">
            <a:off x="6275199" y="3868320"/>
            <a:ext cx="3913244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2" name="Verbindungslinie"/>
          <p:cNvCxnSpPr>
            <a:stCxn id="1415" idx="0"/>
            <a:endCxn id="1423" idx="0"/>
          </p:cNvCxnSpPr>
          <p:nvPr/>
        </p:nvCxnSpPr>
        <p:spPr>
          <a:xfrm flipV="1">
            <a:off x="5459557" y="3868320"/>
            <a:ext cx="2336948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3" name="Verbindungslinie"/>
          <p:cNvCxnSpPr>
            <a:stCxn id="1417" idx="0"/>
            <a:endCxn id="1423" idx="0"/>
          </p:cNvCxnSpPr>
          <p:nvPr/>
        </p:nvCxnSpPr>
        <p:spPr>
          <a:xfrm flipV="1">
            <a:off x="7035852" y="3868320"/>
            <a:ext cx="76065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4" name="Verbindungslinie"/>
          <p:cNvCxnSpPr>
            <a:stCxn id="1418" idx="0"/>
            <a:endCxn id="1424" idx="0"/>
          </p:cNvCxnSpPr>
          <p:nvPr/>
        </p:nvCxnSpPr>
        <p:spPr>
          <a:xfrm flipV="1">
            <a:off x="8612146" y="3868320"/>
            <a:ext cx="705663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5" name="Verbindungslinie"/>
          <p:cNvCxnSpPr>
            <a:stCxn id="1417" idx="0"/>
            <a:endCxn id="1425" idx="0"/>
          </p:cNvCxnSpPr>
          <p:nvPr/>
        </p:nvCxnSpPr>
        <p:spPr>
          <a:xfrm flipV="1">
            <a:off x="7035852" y="3868320"/>
            <a:ext cx="3803261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36" name="Verbindungslinie"/>
          <p:cNvCxnSpPr>
            <a:stCxn id="1419" idx="0"/>
            <a:endCxn id="1425" idx="0"/>
          </p:cNvCxnSpPr>
          <p:nvPr/>
        </p:nvCxnSpPr>
        <p:spPr>
          <a:xfrm flipV="1">
            <a:off x="10188442" y="3868320"/>
            <a:ext cx="650671" cy="233801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437" name="11 Crossings"/>
          <p:cNvSpPr txBox="1"/>
          <p:nvPr/>
        </p:nvSpPr>
        <p:spPr>
          <a:xfrm>
            <a:off x="504378" y="4802378"/>
            <a:ext cx="190408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11 Crossings</a:t>
            </a:r>
          </a:p>
        </p:txBody>
      </p:sp>
      <p:sp>
        <p:nvSpPr>
          <p:cNvPr id="1438" name="4"/>
          <p:cNvSpPr txBox="1"/>
          <p:nvPr/>
        </p:nvSpPr>
        <p:spPr>
          <a:xfrm>
            <a:off x="6893967" y="6604806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4</a:t>
            </a:r>
          </a:p>
        </p:txBody>
      </p:sp>
      <p:sp>
        <p:nvSpPr>
          <p:cNvPr id="1439" name="2,7"/>
          <p:cNvSpPr txBox="1"/>
          <p:nvPr/>
        </p:nvSpPr>
        <p:spPr>
          <a:xfrm>
            <a:off x="5190571" y="6604806"/>
            <a:ext cx="53797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2,7</a:t>
            </a:r>
          </a:p>
        </p:txBody>
      </p:sp>
      <p:sp>
        <p:nvSpPr>
          <p:cNvPr id="1440" name="2"/>
          <p:cNvSpPr txBox="1"/>
          <p:nvPr/>
        </p:nvSpPr>
        <p:spPr>
          <a:xfrm>
            <a:off x="3741378" y="6604806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2</a:t>
            </a:r>
          </a:p>
        </p:txBody>
      </p:sp>
      <p:sp>
        <p:nvSpPr>
          <p:cNvPr id="1441" name="4,5"/>
          <p:cNvSpPr txBox="1"/>
          <p:nvPr/>
        </p:nvSpPr>
        <p:spPr>
          <a:xfrm>
            <a:off x="9919455" y="6604806"/>
            <a:ext cx="53797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4,5</a:t>
            </a:r>
          </a:p>
        </p:txBody>
      </p:sp>
      <p:sp>
        <p:nvSpPr>
          <p:cNvPr id="1442" name="4"/>
          <p:cNvSpPr txBox="1"/>
          <p:nvPr/>
        </p:nvSpPr>
        <p:spPr>
          <a:xfrm>
            <a:off x="8470262" y="6604806"/>
            <a:ext cx="2837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400"/>
            </a:lvl1pPr>
          </a:lstStyle>
          <a:p>
            <a:r>
              <a:t>4</a:t>
            </a:r>
          </a:p>
        </p:txBody>
      </p:sp>
      <p:sp>
        <p:nvSpPr>
          <p:cNvPr id="1443" name="Compute barycenter values for free layer."/>
          <p:cNvSpPr txBox="1"/>
          <p:nvPr/>
        </p:nvSpPr>
        <p:spPr>
          <a:xfrm>
            <a:off x="595361" y="7488926"/>
            <a:ext cx="919378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spcBef>
                <a:spcPts val="4200"/>
              </a:spcBef>
              <a:buSzPct val="100000"/>
              <a:buAutoNum type="arabicPeriod"/>
            </a:lvl1pPr>
          </a:lstStyle>
          <a:p>
            <a:r>
              <a:t>Compute barycenter values for free layer.</a:t>
            </a:r>
          </a:p>
        </p:txBody>
      </p:sp>
      <p:sp>
        <p:nvSpPr>
          <p:cNvPr id="1444" name="Sort nodes by barycenter values."/>
          <p:cNvSpPr txBox="1"/>
          <p:nvPr/>
        </p:nvSpPr>
        <p:spPr>
          <a:xfrm>
            <a:off x="595361" y="8377926"/>
            <a:ext cx="752454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635000" indent="-635000" algn="l">
              <a:spcBef>
                <a:spcPts val="4200"/>
              </a:spcBef>
              <a:buSzPct val="100000"/>
              <a:buAutoNum type="arabicPeriod" startAt="2"/>
            </a:lvl1pPr>
          </a:lstStyle>
          <a:p>
            <a:r>
              <a:t>Sort nodes by barycenter values.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Layer Swee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Layer Sweep</a:t>
            </a:r>
          </a:p>
        </p:txBody>
      </p:sp>
      <p:sp>
        <p:nvSpPr>
          <p:cNvPr id="144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  <p:sp>
        <p:nvSpPr>
          <p:cNvPr id="1448" name="best = ⊥…"/>
          <p:cNvSpPr txBox="1"/>
          <p:nvPr/>
        </p:nvSpPr>
        <p:spPr>
          <a:xfrm>
            <a:off x="1182104" y="1828671"/>
            <a:ext cx="7185497" cy="7038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best</a:t>
            </a:r>
            <a:r>
              <a:t> = ⊥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505361"/>
                </a:solidFill>
              </a:rPr>
              <a:t>for</a:t>
            </a:r>
            <a:r>
              <a:t> </a:t>
            </a:r>
            <a:r>
              <a:rPr i="1"/>
              <a:t>run</a:t>
            </a:r>
            <a:r>
              <a:t> = 1 </a:t>
            </a:r>
            <a:r>
              <a:rPr b="1">
                <a:solidFill>
                  <a:srgbClr val="505361"/>
                </a:solidFill>
              </a:rPr>
              <a:t>to</a:t>
            </a:r>
            <a:r>
              <a:t> </a:t>
            </a:r>
            <a:r>
              <a:rPr i="1"/>
              <a:t>R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i="1"/>
              <a:t>prev</a:t>
            </a:r>
            <a:r>
              <a:t> = </a:t>
            </a:r>
            <a:r>
              <a:rPr i="1"/>
              <a:t>curr</a:t>
            </a:r>
            <a:r>
              <a:t> = ⊥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for</a:t>
            </a:r>
            <a:r>
              <a:t> </a:t>
            </a:r>
            <a:r>
              <a:rPr i="1"/>
              <a:t>sweep</a:t>
            </a:r>
            <a:r>
              <a:t> = 1 </a:t>
            </a:r>
            <a:r>
              <a:rPr b="1">
                <a:solidFill>
                  <a:srgbClr val="505361"/>
                </a:solidFill>
              </a:rPr>
              <a:t>to</a:t>
            </a:r>
            <a:r>
              <a:t> </a:t>
            </a:r>
            <a:r>
              <a:rPr i="1"/>
              <a:t>S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start</a:t>
            </a:r>
            <a:r>
              <a:t> = </a:t>
            </a:r>
            <a:r>
              <a:rPr i="1"/>
              <a:t>sweep</a:t>
            </a:r>
            <a:r>
              <a:t> is odd ? 1 : |</a:t>
            </a:r>
            <a:r>
              <a:rPr i="1"/>
              <a:t>L</a:t>
            </a:r>
            <a:r>
              <a:t>| - 1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end</a:t>
            </a:r>
            <a:r>
              <a:t> = </a:t>
            </a:r>
            <a:r>
              <a:rPr i="1"/>
              <a:t>sweep</a:t>
            </a:r>
            <a:r>
              <a:t> is odd ? |</a:t>
            </a:r>
            <a:r>
              <a:rPr i="1"/>
              <a:t>L</a:t>
            </a:r>
            <a:r>
              <a:t>| : 2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b="1">
                <a:solidFill>
                  <a:srgbClr val="505361"/>
                </a:solidFill>
              </a:rPr>
              <a:t>for</a:t>
            </a:r>
            <a:r>
              <a:t> </a:t>
            </a:r>
            <a:r>
              <a:rPr i="1"/>
              <a:t>layer</a:t>
            </a:r>
            <a:r>
              <a:t> = </a:t>
            </a:r>
            <a:r>
              <a:rPr i="1"/>
              <a:t>start</a:t>
            </a:r>
            <a:r>
              <a:t> </a:t>
            </a:r>
            <a:r>
              <a:rPr b="1">
                <a:solidFill>
                  <a:srgbClr val="505361"/>
                </a:solidFill>
              </a:rPr>
              <a:t>to</a:t>
            </a:r>
            <a:r>
              <a:t> </a:t>
            </a:r>
            <a:r>
              <a:rPr i="1"/>
              <a:t>end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  </a:t>
            </a:r>
            <a:r>
              <a:rPr i="1"/>
              <a:t>curr</a:t>
            </a:r>
            <a:r>
              <a:t> = crossMin(</a:t>
            </a:r>
            <a:r>
              <a:rPr i="1"/>
              <a:t>curr</a:t>
            </a:r>
            <a:r>
              <a:t>,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      </a:t>
            </a:r>
            <a:r>
              <a:rPr i="1"/>
              <a:t>L</a:t>
            </a:r>
            <a:r>
              <a:rPr i="1" baseline="-5999"/>
              <a:t>layer</a:t>
            </a:r>
            <a:r>
              <a:t>, </a:t>
            </a:r>
            <a:r>
              <a:rPr i="1"/>
              <a:t>L</a:t>
            </a:r>
            <a:r>
              <a:rPr i="1" baseline="-5999"/>
              <a:t>layer</a:t>
            </a:r>
            <a:r>
              <a:rPr baseline="-5999"/>
              <a:t> + sig(</a:t>
            </a:r>
            <a:r>
              <a:rPr i="1" baseline="-5999"/>
              <a:t>end</a:t>
            </a:r>
            <a:r>
              <a:rPr baseline="-5999"/>
              <a:t> - </a:t>
            </a:r>
            <a:r>
              <a:rPr i="1" baseline="-5999"/>
              <a:t>start</a:t>
            </a:r>
            <a:r>
              <a:rPr baseline="-5999"/>
              <a:t>)</a:t>
            </a:r>
            <a:r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b="1">
                <a:solidFill>
                  <a:srgbClr val="505361"/>
                </a:solidFill>
              </a:rPr>
              <a:t>if</a:t>
            </a:r>
            <a:r>
              <a:t> crossings(</a:t>
            </a:r>
            <a:r>
              <a:rPr i="1"/>
              <a:t>prev</a:t>
            </a:r>
            <a:r>
              <a:t>) &lt;= crossings(</a:t>
            </a:r>
            <a:r>
              <a:rPr i="1"/>
              <a:t>curr</a:t>
            </a:r>
            <a:r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  curr = prev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  </a:t>
            </a:r>
            <a:r>
              <a:rPr b="1">
                <a:solidFill>
                  <a:srgbClr val="505361"/>
                </a:solidFill>
              </a:rPr>
              <a:t>break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prev</a:t>
            </a:r>
            <a:r>
              <a:t> = </a:t>
            </a:r>
            <a:r>
              <a:rPr i="1"/>
              <a:t>curr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if</a:t>
            </a:r>
            <a:r>
              <a:t> crossings(</a:t>
            </a:r>
            <a:r>
              <a:rPr i="1"/>
              <a:t>best</a:t>
            </a:r>
            <a:r>
              <a:t>) &lt; crossings(</a:t>
            </a:r>
            <a:r>
              <a:rPr i="1"/>
              <a:t>curr</a:t>
            </a:r>
            <a:r>
              <a:t>)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</a:t>
            </a:r>
            <a:r>
              <a:rPr i="1"/>
              <a:t>best</a:t>
            </a:r>
            <a:r>
              <a:t> = </a:t>
            </a:r>
            <a:r>
              <a:rPr i="1"/>
              <a:t>curr</a:t>
            </a:r>
          </a:p>
        </p:txBody>
      </p:sp>
      <p:sp>
        <p:nvSpPr>
          <p:cNvPr id="1449" name="Rechteck"/>
          <p:cNvSpPr/>
          <p:nvPr/>
        </p:nvSpPr>
        <p:spPr>
          <a:xfrm>
            <a:off x="-140201" y="5887453"/>
            <a:ext cx="13310453" cy="594158"/>
          </a:xfrm>
          <a:prstGeom prst="rect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51" name="Rechteck"/>
          <p:cNvSpPr/>
          <p:nvPr/>
        </p:nvSpPr>
        <p:spPr>
          <a:xfrm>
            <a:off x="-140201" y="7774890"/>
            <a:ext cx="13310453" cy="560792"/>
          </a:xfrm>
          <a:prstGeom prst="rect">
            <a:avLst/>
          </a:prstGeom>
          <a:solidFill>
            <a:srgbClr val="CA7D17">
              <a:alpha val="62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300" fill="hold"/>
                                        <p:tgtEl>
                                          <p:spTgt spid="1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"/>
                                        <p:tgtEl>
                                          <p:spTgt spid="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9" grpId="1" animBg="1" advAuto="0"/>
      <p:bldP spid="1451" grpId="3" animBg="1" advAuto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Counting Crossing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Counting Crossings</a:t>
            </a:r>
          </a:p>
        </p:txBody>
      </p:sp>
      <p:sp>
        <p:nvSpPr>
          <p:cNvPr id="14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/>
          </a:p>
        </p:txBody>
      </p:sp>
      <p:grpSp>
        <p:nvGrpSpPr>
          <p:cNvPr id="1458" name="Gruppieren"/>
          <p:cNvGrpSpPr/>
          <p:nvPr/>
        </p:nvGrpSpPr>
        <p:grpSpPr>
          <a:xfrm>
            <a:off x="1005351" y="2927589"/>
            <a:ext cx="10236282" cy="2273301"/>
            <a:chOff x="0" y="12700"/>
            <a:chExt cx="10236281" cy="2273299"/>
          </a:xfrm>
        </p:grpSpPr>
        <p:sp>
          <p:nvSpPr>
            <p:cNvPr id="1455" name="Impressively Naive Approach"/>
            <p:cNvSpPr txBox="1"/>
            <p:nvPr/>
          </p:nvSpPr>
          <p:spPr>
            <a:xfrm>
              <a:off x="1405920" y="184149"/>
              <a:ext cx="8453756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5000"/>
              </a:lvl1pPr>
            </a:lstStyle>
            <a:p>
              <a:r>
                <a:t>Impressively Naive Approach</a:t>
              </a:r>
            </a:p>
          </p:txBody>
        </p:sp>
        <p:sp>
          <p:nvSpPr>
            <p:cNvPr id="1456" name="Check for each pair of edges whether they cross or not: O(|E |2)"/>
            <p:cNvSpPr txBox="1"/>
            <p:nvPr/>
          </p:nvSpPr>
          <p:spPr>
            <a:xfrm>
              <a:off x="1405920" y="1092200"/>
              <a:ext cx="8830362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Check for each pair of edges whether they</a:t>
              </a:r>
              <a:br/>
              <a:r>
                <a:t>cross or not: </a:t>
              </a:r>
              <a:r>
                <a:rPr i="1"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t>(|</a:t>
              </a:r>
              <a:r>
                <a:rPr i="1">
                  <a:latin typeface="Helvetica"/>
                  <a:ea typeface="Helvetica"/>
                  <a:cs typeface="Helvetica"/>
                  <a:sym typeface="Helvetica"/>
                </a:rPr>
                <a:t>E </a:t>
              </a:r>
              <a:r>
                <a:t>|</a:t>
              </a:r>
              <a:r>
                <a:rPr baseline="31999"/>
                <a:t>2</a:t>
              </a:r>
              <a:r>
                <a:t>)</a:t>
              </a:r>
            </a:p>
          </p:txBody>
        </p:sp>
        <p:sp>
          <p:nvSpPr>
            <p:cNvPr id="1457" name="1"/>
            <p:cNvSpPr txBox="1"/>
            <p:nvPr/>
          </p:nvSpPr>
          <p:spPr>
            <a:xfrm>
              <a:off x="0" y="12700"/>
              <a:ext cx="820421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t>1</a:t>
              </a:r>
            </a:p>
          </p:txBody>
        </p:sp>
      </p:grpSp>
      <p:grpSp>
        <p:nvGrpSpPr>
          <p:cNvPr id="1462" name="Gruppieren"/>
          <p:cNvGrpSpPr/>
          <p:nvPr/>
        </p:nvGrpSpPr>
        <p:grpSpPr>
          <a:xfrm>
            <a:off x="1005351" y="5581889"/>
            <a:ext cx="10245426" cy="2286002"/>
            <a:chOff x="0" y="-38099"/>
            <a:chExt cx="10245424" cy="2286000"/>
          </a:xfrm>
        </p:grpSpPr>
        <p:sp>
          <p:nvSpPr>
            <p:cNvPr id="1459" name="Barth, Jünger, Mutzel"/>
            <p:cNvSpPr txBox="1"/>
            <p:nvPr/>
          </p:nvSpPr>
          <p:spPr>
            <a:xfrm>
              <a:off x="1405920" y="146049"/>
              <a:ext cx="6137276" cy="863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defRPr sz="5000"/>
              </a:lvl1pPr>
            </a:lstStyle>
            <a:p>
              <a:r>
                <a:t>Barth, Jünger, Mutzel</a:t>
              </a:r>
            </a:p>
          </p:txBody>
        </p:sp>
        <p:sp>
          <p:nvSpPr>
            <p:cNvPr id="1460" name="Reduce the cross counting problem to that of counting inversions: O(|E | log |V |)"/>
            <p:cNvSpPr txBox="1"/>
            <p:nvPr/>
          </p:nvSpPr>
          <p:spPr>
            <a:xfrm>
              <a:off x="1405920" y="1054100"/>
              <a:ext cx="8839506" cy="1193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algn="l">
                <a:defRPr>
                  <a:solidFill>
                    <a:srgbClr val="53585F"/>
                  </a:solidFill>
                </a:defRPr>
              </a:pPr>
              <a:r>
                <a:t>Reduce the cross counting problem to that</a:t>
              </a:r>
              <a:br/>
              <a:r>
                <a:t>of counting inversions: </a:t>
              </a:r>
              <a:r>
                <a:rPr i="1">
                  <a:latin typeface="Helvetica"/>
                  <a:ea typeface="Helvetica"/>
                  <a:cs typeface="Helvetica"/>
                  <a:sym typeface="Helvetica"/>
                </a:rPr>
                <a:t>O</a:t>
              </a:r>
              <a:r>
                <a:t>(|</a:t>
              </a:r>
              <a:r>
                <a:rPr i="1">
                  <a:latin typeface="Helvetica"/>
                  <a:ea typeface="Helvetica"/>
                  <a:cs typeface="Helvetica"/>
                  <a:sym typeface="Helvetica"/>
                </a:rPr>
                <a:t>E </a:t>
              </a:r>
              <a:r>
                <a:t>| log |</a:t>
              </a:r>
              <a:r>
                <a:rPr i="1">
                  <a:latin typeface="Helvetica"/>
                  <a:ea typeface="Helvetica"/>
                  <a:cs typeface="Helvetica"/>
                  <a:sym typeface="Helvetica"/>
                </a:rPr>
                <a:t>V </a:t>
              </a:r>
              <a:r>
                <a:t>|)</a:t>
              </a:r>
            </a:p>
          </p:txBody>
        </p:sp>
        <p:sp>
          <p:nvSpPr>
            <p:cNvPr id="1461" name="2"/>
            <p:cNvSpPr txBox="1"/>
            <p:nvPr/>
          </p:nvSpPr>
          <p:spPr>
            <a:xfrm>
              <a:off x="0" y="-38100"/>
              <a:ext cx="820421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0000"/>
              </a:lvl1pPr>
            </a:lstStyle>
            <a:p>
              <a:r>
                <a:t>2</a:t>
              </a:r>
            </a:p>
          </p:txBody>
        </p:sp>
      </p:grpSp>
      <p:sp>
        <p:nvSpPr>
          <p:cNvPr id="1463" name="Barth, Jünger, Mutzel…"/>
          <p:cNvSpPr txBox="1"/>
          <p:nvPr/>
        </p:nvSpPr>
        <p:spPr>
          <a:xfrm>
            <a:off x="544283" y="8088355"/>
            <a:ext cx="11916234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 i="1">
                <a:latin typeface="Helvetica"/>
                <a:ea typeface="Helvetica"/>
                <a:cs typeface="Helvetica"/>
                <a:sym typeface="Helvetica"/>
              </a:defRPr>
            </a:pPr>
            <a:r>
              <a:t>Barth, Jünger, Mutzel</a:t>
            </a:r>
          </a:p>
          <a:p>
            <a:pPr>
              <a:defRPr sz="2400"/>
            </a:pPr>
            <a:r>
              <a:t>Simple and efficient 2-layer cross counting</a:t>
            </a:r>
          </a:p>
          <a:p>
            <a:pPr>
              <a:defRPr sz="2000">
                <a:solidFill>
                  <a:srgbClr val="53585F"/>
                </a:solidFill>
              </a:defRPr>
            </a:pPr>
            <a:r>
              <a:t>Journal of Graph Algorithms and Applications (2003)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8" grpId="1" animBg="1" advAuto="0"/>
      <p:bldP spid="1462" grpId="2" animBg="1" advAuto="0"/>
      <p:bldP spid="1463" grpId="3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Barth, Jünger, Mutz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Barth, Jünger, Mutzel</a:t>
            </a:r>
          </a:p>
        </p:txBody>
      </p:sp>
      <p:sp>
        <p:nvSpPr>
          <p:cNvPr id="146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54</a:t>
            </a:fld>
            <a:endParaRPr/>
          </a:p>
        </p:txBody>
      </p:sp>
      <p:sp>
        <p:nvSpPr>
          <p:cNvPr id="1467" name="Inversions"/>
          <p:cNvSpPr txBox="1"/>
          <p:nvPr/>
        </p:nvSpPr>
        <p:spPr>
          <a:xfrm>
            <a:off x="1014271" y="2464039"/>
            <a:ext cx="3007996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Inversions</a:t>
            </a:r>
          </a:p>
        </p:txBody>
      </p:sp>
      <p:sp>
        <p:nvSpPr>
          <p:cNvPr id="1468" name="Given a sequence of pairwise comparable elements π = (a0, …, at-1).…"/>
          <p:cNvSpPr txBox="1"/>
          <p:nvPr/>
        </p:nvSpPr>
        <p:spPr>
          <a:xfrm>
            <a:off x="1420671" y="3486389"/>
            <a:ext cx="9300351" cy="39427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4000"/>
              </a:spcBef>
              <a:buSzPct val="75000"/>
              <a:buChar char="•"/>
            </a:pPr>
            <a:r>
              <a:t>Given a sequence of pairwise comparable</a:t>
            </a:r>
            <a:br/>
            <a:r>
              <a:t>elements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t> =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t>, …,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t-1</a:t>
            </a:r>
            <a:r>
              <a:t>).</a:t>
            </a:r>
          </a:p>
          <a:p>
            <a:pPr marL="444500" indent="-444500" algn="l">
              <a:spcBef>
                <a:spcPts val="4000"/>
              </a:spcBef>
              <a:buSzPct val="75000"/>
              <a:buChar char="•"/>
            </a:pPr>
            <a:r>
              <a:t>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) is an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inversion</a:t>
            </a:r>
            <a:r>
              <a:t> if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&lt;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∧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&gt;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.</a:t>
            </a:r>
          </a:p>
          <a:p>
            <a:pPr marL="444500" indent="-444500" algn="l">
              <a:spcBef>
                <a:spcPts val="4000"/>
              </a:spcBef>
              <a:buSzPct val="75000"/>
              <a:buChar char="•"/>
            </a:pPr>
            <a:r>
              <a:t>inv(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t>) = |{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):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&lt;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∧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&gt;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}| is called the</a:t>
            </a:r>
            <a:br/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inversion number</a:t>
            </a:r>
            <a:r>
              <a:t>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7" grpId="1" animBg="1" advAuto="0"/>
      <p:bldP spid="1468" grpId="2" build="p" bldLvl="5" animBg="1" advAuto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Barth, Jünger, Mutz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Barth, Jünger, Mutzel</a:t>
            </a:r>
          </a:p>
        </p:txBody>
      </p:sp>
      <p:sp>
        <p:nvSpPr>
          <p:cNvPr id="147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55</a:t>
            </a:fld>
            <a:endParaRPr/>
          </a:p>
        </p:txBody>
      </p:sp>
      <p:sp>
        <p:nvSpPr>
          <p:cNvPr id="1474" name="s0"/>
          <p:cNvSpPr/>
          <p:nvPr/>
        </p:nvSpPr>
        <p:spPr>
          <a:xfrm>
            <a:off x="2952884" y="4791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0</a:t>
            </a:r>
          </a:p>
        </p:txBody>
      </p:sp>
      <p:sp>
        <p:nvSpPr>
          <p:cNvPr id="1475" name="s1"/>
          <p:cNvSpPr/>
          <p:nvPr/>
        </p:nvSpPr>
        <p:spPr>
          <a:xfrm>
            <a:off x="4529179" y="4791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1</a:t>
            </a:r>
          </a:p>
        </p:txBody>
      </p:sp>
      <p:sp>
        <p:nvSpPr>
          <p:cNvPr id="1476" name="s2"/>
          <p:cNvSpPr/>
          <p:nvPr/>
        </p:nvSpPr>
        <p:spPr>
          <a:xfrm>
            <a:off x="6105474" y="4791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2</a:t>
            </a:r>
          </a:p>
        </p:txBody>
      </p:sp>
      <p:sp>
        <p:nvSpPr>
          <p:cNvPr id="1477" name="s3"/>
          <p:cNvSpPr/>
          <p:nvPr/>
        </p:nvSpPr>
        <p:spPr>
          <a:xfrm>
            <a:off x="7681769" y="4791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3</a:t>
            </a:r>
          </a:p>
        </p:txBody>
      </p:sp>
      <p:sp>
        <p:nvSpPr>
          <p:cNvPr id="1478" name="s4"/>
          <p:cNvSpPr/>
          <p:nvPr/>
        </p:nvSpPr>
        <p:spPr>
          <a:xfrm>
            <a:off x="9258064" y="4791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4</a:t>
            </a:r>
          </a:p>
        </p:txBody>
      </p:sp>
      <p:sp>
        <p:nvSpPr>
          <p:cNvPr id="1479" name="n0"/>
          <p:cNvSpPr/>
          <p:nvPr/>
        </p:nvSpPr>
        <p:spPr>
          <a:xfrm>
            <a:off x="2302213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0</a:t>
            </a:r>
          </a:p>
        </p:txBody>
      </p:sp>
      <p:sp>
        <p:nvSpPr>
          <p:cNvPr id="1480" name="n1"/>
          <p:cNvSpPr/>
          <p:nvPr/>
        </p:nvSpPr>
        <p:spPr>
          <a:xfrm>
            <a:off x="3823518" y="2453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1</a:t>
            </a:r>
          </a:p>
        </p:txBody>
      </p:sp>
      <p:sp>
        <p:nvSpPr>
          <p:cNvPr id="1481" name="n2"/>
          <p:cNvSpPr/>
          <p:nvPr/>
        </p:nvSpPr>
        <p:spPr>
          <a:xfrm>
            <a:off x="5344822" y="2453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2</a:t>
            </a:r>
          </a:p>
        </p:txBody>
      </p:sp>
      <p:sp>
        <p:nvSpPr>
          <p:cNvPr id="1482" name="n3"/>
          <p:cNvSpPr/>
          <p:nvPr/>
        </p:nvSpPr>
        <p:spPr>
          <a:xfrm>
            <a:off x="6866126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3</a:t>
            </a:r>
          </a:p>
        </p:txBody>
      </p:sp>
      <p:sp>
        <p:nvSpPr>
          <p:cNvPr id="1483" name="n4"/>
          <p:cNvSpPr/>
          <p:nvPr/>
        </p:nvSpPr>
        <p:spPr>
          <a:xfrm>
            <a:off x="8387430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4</a:t>
            </a:r>
          </a:p>
        </p:txBody>
      </p:sp>
      <p:sp>
        <p:nvSpPr>
          <p:cNvPr id="1484" name="n5"/>
          <p:cNvSpPr/>
          <p:nvPr/>
        </p:nvSpPr>
        <p:spPr>
          <a:xfrm>
            <a:off x="9908734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5</a:t>
            </a:r>
          </a:p>
        </p:txBody>
      </p:sp>
      <p:cxnSp>
        <p:nvCxnSpPr>
          <p:cNvPr id="1485" name="Verbindungslinie"/>
          <p:cNvCxnSpPr>
            <a:cxnSpLocks/>
            <a:stCxn id="1479" idx="2"/>
            <a:endCxn id="1474" idx="0"/>
          </p:cNvCxnSpPr>
          <p:nvPr/>
        </p:nvCxnSpPr>
        <p:spPr>
          <a:xfrm>
            <a:off x="2699140" y="3250793"/>
            <a:ext cx="650671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6" name="Verbindungslinie"/>
          <p:cNvCxnSpPr>
            <a:cxnSpLocks/>
            <a:stCxn id="1480" idx="2"/>
            <a:endCxn id="1475" idx="0"/>
          </p:cNvCxnSpPr>
          <p:nvPr/>
        </p:nvCxnSpPr>
        <p:spPr>
          <a:xfrm>
            <a:off x="4220444" y="3250793"/>
            <a:ext cx="705661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7" name="Verbindungslinie"/>
          <p:cNvCxnSpPr>
            <a:cxnSpLocks/>
            <a:stCxn id="1480" idx="2"/>
            <a:endCxn id="1476" idx="0"/>
          </p:cNvCxnSpPr>
          <p:nvPr/>
        </p:nvCxnSpPr>
        <p:spPr>
          <a:xfrm>
            <a:off x="4220444" y="3250793"/>
            <a:ext cx="2281957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8" name="Verbindungslinie"/>
          <p:cNvCxnSpPr>
            <a:cxnSpLocks/>
            <a:stCxn id="1474" idx="0"/>
            <a:endCxn id="1481" idx="2"/>
          </p:cNvCxnSpPr>
          <p:nvPr/>
        </p:nvCxnSpPr>
        <p:spPr>
          <a:xfrm flipV="1">
            <a:off x="3349811" y="3250793"/>
            <a:ext cx="2391937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9" name="Verbindungslinie"/>
          <p:cNvCxnSpPr>
            <a:cxnSpLocks/>
            <a:stCxn id="1477" idx="0"/>
            <a:endCxn id="1481" idx="2"/>
          </p:cNvCxnSpPr>
          <p:nvPr/>
        </p:nvCxnSpPr>
        <p:spPr>
          <a:xfrm flipH="1" flipV="1">
            <a:off x="5741748" y="3250793"/>
            <a:ext cx="2336947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0" name="Verbindungslinie"/>
          <p:cNvCxnSpPr>
            <a:cxnSpLocks/>
            <a:stCxn id="1478" idx="0"/>
            <a:endCxn id="1481" idx="2"/>
          </p:cNvCxnSpPr>
          <p:nvPr/>
        </p:nvCxnSpPr>
        <p:spPr>
          <a:xfrm flipH="1" flipV="1">
            <a:off x="5741748" y="3250793"/>
            <a:ext cx="391324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1" name="Verbindungslinie"/>
          <p:cNvCxnSpPr>
            <a:cxnSpLocks/>
            <a:stCxn id="1474" idx="0"/>
            <a:endCxn id="1482" idx="2"/>
          </p:cNvCxnSpPr>
          <p:nvPr/>
        </p:nvCxnSpPr>
        <p:spPr>
          <a:xfrm flipV="1">
            <a:off x="3349811" y="3250793"/>
            <a:ext cx="391324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2" name="Verbindungslinie"/>
          <p:cNvCxnSpPr>
            <a:cxnSpLocks/>
            <a:stCxn id="1476" idx="0"/>
            <a:endCxn id="1482" idx="2"/>
          </p:cNvCxnSpPr>
          <p:nvPr/>
        </p:nvCxnSpPr>
        <p:spPr>
          <a:xfrm flipV="1">
            <a:off x="6502401" y="3250793"/>
            <a:ext cx="76065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3" name="Verbindungslinie"/>
          <p:cNvCxnSpPr>
            <a:cxnSpLocks/>
            <a:stCxn id="1477" idx="0"/>
            <a:endCxn id="1483" idx="2"/>
          </p:cNvCxnSpPr>
          <p:nvPr/>
        </p:nvCxnSpPr>
        <p:spPr>
          <a:xfrm flipV="1">
            <a:off x="8078695" y="3250793"/>
            <a:ext cx="70566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4" name="Verbindungslinie"/>
          <p:cNvCxnSpPr>
            <a:cxnSpLocks/>
            <a:stCxn id="1476" idx="0"/>
            <a:endCxn id="1484" idx="2"/>
          </p:cNvCxnSpPr>
          <p:nvPr/>
        </p:nvCxnSpPr>
        <p:spPr>
          <a:xfrm flipV="1">
            <a:off x="6502401" y="3250793"/>
            <a:ext cx="3803260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5" name="Verbindungslinie"/>
          <p:cNvCxnSpPr>
            <a:cxnSpLocks/>
            <a:stCxn id="1478" idx="0"/>
            <a:endCxn id="1484" idx="2"/>
          </p:cNvCxnSpPr>
          <p:nvPr/>
        </p:nvCxnSpPr>
        <p:spPr>
          <a:xfrm flipV="1">
            <a:off x="9654990" y="3250793"/>
            <a:ext cx="650671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sp>
        <p:nvSpPr>
          <p:cNvPr id="1496" name="Sequence of edges πE = (e0, …, er-1)…"/>
          <p:cNvSpPr txBox="1"/>
          <p:nvPr/>
        </p:nvSpPr>
        <p:spPr>
          <a:xfrm>
            <a:off x="1420671" y="6280389"/>
            <a:ext cx="8130490" cy="144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Sequence of edges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 =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t>, …,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r-1</a:t>
            </a:r>
            <a:r>
              <a:t>)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t>Sort such that:</a:t>
            </a:r>
          </a:p>
        </p:txBody>
      </p:sp>
      <p:grpSp>
        <p:nvGrpSpPr>
          <p:cNvPr id="1499" name="Gruppieren"/>
          <p:cNvGrpSpPr/>
          <p:nvPr/>
        </p:nvGrpSpPr>
        <p:grpSpPr>
          <a:xfrm>
            <a:off x="1156518" y="2536726"/>
            <a:ext cx="1011495" cy="3031491"/>
            <a:chOff x="0" y="-4444"/>
            <a:chExt cx="1011494" cy="3031490"/>
          </a:xfrm>
        </p:grpSpPr>
        <p:sp>
          <p:nvSpPr>
            <p:cNvPr id="1497" name="πN ="/>
            <p:cNvSpPr txBox="1"/>
            <p:nvPr/>
          </p:nvSpPr>
          <p:spPr>
            <a:xfrm>
              <a:off x="0" y="-4444"/>
              <a:ext cx="1011494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spcBef>
                  <a:spcPts val="2000"/>
                </a:spcBef>
              </a:pPr>
              <a:r>
                <a:rPr i="1" dirty="0">
                  <a:latin typeface="Helvetica"/>
                  <a:ea typeface="Helvetica"/>
                  <a:cs typeface="Helvetica"/>
                  <a:sym typeface="Helvetica"/>
                </a:rPr>
                <a:t>π</a:t>
              </a:r>
              <a:r>
                <a:rPr i="1" baseline="-25000" dirty="0">
                  <a:latin typeface="Helvetica"/>
                  <a:ea typeface="Helvetica"/>
                  <a:cs typeface="Helvetica"/>
                  <a:sym typeface="Helvetica"/>
                </a:rPr>
                <a:t>N</a:t>
              </a:r>
              <a:r>
                <a:rPr dirty="0"/>
                <a:t> =</a:t>
              </a:r>
            </a:p>
          </p:txBody>
        </p:sp>
        <p:sp>
          <p:nvSpPr>
            <p:cNvPr id="1498" name="πS ="/>
            <p:cNvSpPr txBox="1"/>
            <p:nvPr/>
          </p:nvSpPr>
          <p:spPr>
            <a:xfrm>
              <a:off x="0" y="2370456"/>
              <a:ext cx="993861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spcBef>
                  <a:spcPts val="2000"/>
                </a:spcBef>
              </a:pPr>
              <a:r>
                <a:rPr i="1" dirty="0">
                  <a:latin typeface="Helvetica"/>
                  <a:ea typeface="Helvetica"/>
                  <a:cs typeface="Helvetica"/>
                  <a:sym typeface="Helvetica"/>
                </a:rPr>
                <a:t>π</a:t>
              </a:r>
              <a:r>
                <a:rPr i="1" baseline="-25000" dirty="0">
                  <a:latin typeface="Helvetica"/>
                  <a:ea typeface="Helvetica"/>
                  <a:cs typeface="Helvetica"/>
                  <a:sym typeface="Helvetica"/>
                </a:rPr>
                <a:t>S</a:t>
              </a:r>
              <a:r>
                <a:rPr dirty="0"/>
                <a:t> =</a:t>
              </a:r>
            </a:p>
          </p:txBody>
        </p:sp>
      </p:grpSp>
      <p:sp>
        <p:nvSpPr>
          <p:cNvPr id="1500" name="ei = (na, sb) &lt; (nc, sd) = ej…"/>
          <p:cNvSpPr txBox="1"/>
          <p:nvPr/>
        </p:nvSpPr>
        <p:spPr>
          <a:xfrm>
            <a:off x="5439863" y="7076411"/>
            <a:ext cx="5347412" cy="1888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spcBef>
                <a:spcPts val="600"/>
              </a:spcBef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=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t>) &lt;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t>) =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endParaRPr i="1">
              <a:latin typeface="Helvetica"/>
              <a:ea typeface="Helvetica"/>
              <a:cs typeface="Helvetica"/>
              <a:sym typeface="Helvetica"/>
            </a:endParaRPr>
          </a:p>
          <a:p>
            <a:pPr>
              <a:spcBef>
                <a:spcPts val="600"/>
              </a:spcBef>
            </a:pPr>
            <a:r>
              <a:t>⟺</a:t>
            </a:r>
            <a:endParaRPr i="1">
              <a:latin typeface="Helvetica"/>
              <a:ea typeface="Helvetica"/>
              <a:cs typeface="Helvetica"/>
              <a:sym typeface="Helvetica"/>
            </a:endParaRPr>
          </a:p>
          <a:p>
            <a:pPr>
              <a:spcBef>
                <a:spcPts val="600"/>
              </a:spcBef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t> &lt;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∨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t> =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c</a:t>
            </a:r>
            <a:r>
              <a:t> ∧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b</a:t>
            </a:r>
            <a:r>
              <a:t> &lt;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t>)</a:t>
            </a:r>
          </a:p>
        </p:txBody>
      </p:sp>
      <p:sp>
        <p:nvSpPr>
          <p:cNvPr id="1501" name="1"/>
          <p:cNvSpPr txBox="1"/>
          <p:nvPr/>
        </p:nvSpPr>
        <p:spPr>
          <a:xfrm>
            <a:off x="2430838" y="3250791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1</a:t>
            </a:r>
          </a:p>
        </p:txBody>
      </p:sp>
      <p:sp>
        <p:nvSpPr>
          <p:cNvPr id="1502" name="2"/>
          <p:cNvSpPr txBox="1"/>
          <p:nvPr/>
        </p:nvSpPr>
        <p:spPr>
          <a:xfrm>
            <a:off x="3922696" y="3304341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2</a:t>
            </a:r>
          </a:p>
        </p:txBody>
      </p:sp>
      <p:sp>
        <p:nvSpPr>
          <p:cNvPr id="1503" name="3"/>
          <p:cNvSpPr txBox="1"/>
          <p:nvPr/>
        </p:nvSpPr>
        <p:spPr>
          <a:xfrm>
            <a:off x="4686423" y="3135812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3</a:t>
            </a:r>
          </a:p>
        </p:txBody>
      </p:sp>
      <p:sp>
        <p:nvSpPr>
          <p:cNvPr id="1504" name="4"/>
          <p:cNvSpPr txBox="1"/>
          <p:nvPr/>
        </p:nvSpPr>
        <p:spPr>
          <a:xfrm>
            <a:off x="5038688" y="3186623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4</a:t>
            </a:r>
          </a:p>
        </p:txBody>
      </p:sp>
      <p:sp>
        <p:nvSpPr>
          <p:cNvPr id="1505" name="5"/>
          <p:cNvSpPr txBox="1"/>
          <p:nvPr/>
        </p:nvSpPr>
        <p:spPr>
          <a:xfrm>
            <a:off x="5755068" y="3275582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5</a:t>
            </a:r>
          </a:p>
        </p:txBody>
      </p:sp>
      <p:sp>
        <p:nvSpPr>
          <p:cNvPr id="1506" name="6"/>
          <p:cNvSpPr txBox="1"/>
          <p:nvPr/>
        </p:nvSpPr>
        <p:spPr>
          <a:xfrm>
            <a:off x="6155717" y="2975704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6</a:t>
            </a:r>
          </a:p>
        </p:txBody>
      </p:sp>
      <p:sp>
        <p:nvSpPr>
          <p:cNvPr id="1507" name="7"/>
          <p:cNvSpPr txBox="1"/>
          <p:nvPr/>
        </p:nvSpPr>
        <p:spPr>
          <a:xfrm>
            <a:off x="6554111" y="2975704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7</a:t>
            </a:r>
          </a:p>
        </p:txBody>
      </p:sp>
      <p:sp>
        <p:nvSpPr>
          <p:cNvPr id="1508" name="8"/>
          <p:cNvSpPr txBox="1"/>
          <p:nvPr/>
        </p:nvSpPr>
        <p:spPr>
          <a:xfrm>
            <a:off x="7283906" y="3258134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8</a:t>
            </a:r>
          </a:p>
        </p:txBody>
      </p:sp>
      <p:sp>
        <p:nvSpPr>
          <p:cNvPr id="1509" name="9"/>
          <p:cNvSpPr txBox="1"/>
          <p:nvPr/>
        </p:nvSpPr>
        <p:spPr>
          <a:xfrm>
            <a:off x="8231423" y="3250791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t>9</a:t>
            </a:r>
          </a:p>
        </p:txBody>
      </p:sp>
      <p:sp>
        <p:nvSpPr>
          <p:cNvPr id="1510" name="10"/>
          <p:cNvSpPr txBox="1"/>
          <p:nvPr/>
        </p:nvSpPr>
        <p:spPr>
          <a:xfrm>
            <a:off x="9260224" y="3066004"/>
            <a:ext cx="50972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10</a:t>
            </a:r>
          </a:p>
        </p:txBody>
      </p:sp>
      <p:sp>
        <p:nvSpPr>
          <p:cNvPr id="1511" name="11"/>
          <p:cNvSpPr txBox="1"/>
          <p:nvPr/>
        </p:nvSpPr>
        <p:spPr>
          <a:xfrm>
            <a:off x="10149654" y="3250791"/>
            <a:ext cx="50972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t>11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6" grpId="2" build="p" bldLvl="5" animBg="1" advAuto="0"/>
      <p:bldP spid="1499" grpId="1" animBg="1" advAuto="0"/>
      <p:bldP spid="1500" grpId="3" animBg="1" advAuto="0"/>
      <p:bldP spid="1501" grpId="4" animBg="1" advAuto="0"/>
      <p:bldP spid="1502" grpId="5" animBg="1" advAuto="0"/>
      <p:bldP spid="1503" grpId="6" animBg="1" advAuto="0"/>
      <p:bldP spid="1504" grpId="7" animBg="1" advAuto="0"/>
      <p:bldP spid="1505" grpId="8" animBg="1" advAuto="0"/>
      <p:bldP spid="1506" grpId="9" animBg="1" advAuto="0"/>
      <p:bldP spid="1507" grpId="10" animBg="1" advAuto="0"/>
      <p:bldP spid="1508" grpId="11" animBg="1" advAuto="0"/>
      <p:bldP spid="1509" grpId="12" animBg="1" advAuto="0"/>
      <p:bldP spid="1510" grpId="13" animBg="1" advAuto="0"/>
      <p:bldP spid="1511" grpId="14" animBg="1" advAuto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2" name="Barth, Jünger, Mutz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Barth, Jünger, Mutzel</a:t>
            </a:r>
          </a:p>
        </p:txBody>
      </p:sp>
      <p:sp>
        <p:nvSpPr>
          <p:cNvPr id="147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56</a:t>
            </a:fld>
            <a:endParaRPr/>
          </a:p>
        </p:txBody>
      </p:sp>
      <p:sp>
        <p:nvSpPr>
          <p:cNvPr id="1474" name="s0"/>
          <p:cNvSpPr/>
          <p:nvPr/>
        </p:nvSpPr>
        <p:spPr>
          <a:xfrm>
            <a:off x="2952884" y="4791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0</a:t>
            </a:r>
          </a:p>
        </p:txBody>
      </p:sp>
      <p:sp>
        <p:nvSpPr>
          <p:cNvPr id="1475" name="s1"/>
          <p:cNvSpPr/>
          <p:nvPr/>
        </p:nvSpPr>
        <p:spPr>
          <a:xfrm>
            <a:off x="4529179" y="4791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1</a:t>
            </a:r>
          </a:p>
        </p:txBody>
      </p:sp>
      <p:sp>
        <p:nvSpPr>
          <p:cNvPr id="1476" name="s2"/>
          <p:cNvSpPr/>
          <p:nvPr/>
        </p:nvSpPr>
        <p:spPr>
          <a:xfrm>
            <a:off x="6105474" y="4791864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2</a:t>
            </a:r>
          </a:p>
        </p:txBody>
      </p:sp>
      <p:sp>
        <p:nvSpPr>
          <p:cNvPr id="1477" name="s3"/>
          <p:cNvSpPr/>
          <p:nvPr/>
        </p:nvSpPr>
        <p:spPr>
          <a:xfrm>
            <a:off x="7681769" y="4791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3</a:t>
            </a:r>
          </a:p>
        </p:txBody>
      </p:sp>
      <p:sp>
        <p:nvSpPr>
          <p:cNvPr id="1478" name="s4"/>
          <p:cNvSpPr/>
          <p:nvPr/>
        </p:nvSpPr>
        <p:spPr>
          <a:xfrm>
            <a:off x="9258064" y="4791864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s</a:t>
            </a:r>
            <a:r>
              <a:rPr baseline="-5999"/>
              <a:t>4</a:t>
            </a:r>
          </a:p>
        </p:txBody>
      </p:sp>
      <p:sp>
        <p:nvSpPr>
          <p:cNvPr id="1479" name="n0"/>
          <p:cNvSpPr/>
          <p:nvPr/>
        </p:nvSpPr>
        <p:spPr>
          <a:xfrm>
            <a:off x="2302213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0</a:t>
            </a:r>
          </a:p>
        </p:txBody>
      </p:sp>
      <p:sp>
        <p:nvSpPr>
          <p:cNvPr id="1480" name="n1"/>
          <p:cNvSpPr/>
          <p:nvPr/>
        </p:nvSpPr>
        <p:spPr>
          <a:xfrm>
            <a:off x="3823518" y="2453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1</a:t>
            </a:r>
          </a:p>
        </p:txBody>
      </p:sp>
      <p:sp>
        <p:nvSpPr>
          <p:cNvPr id="1481" name="n2"/>
          <p:cNvSpPr/>
          <p:nvPr/>
        </p:nvSpPr>
        <p:spPr>
          <a:xfrm>
            <a:off x="5344822" y="2453849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2</a:t>
            </a:r>
          </a:p>
        </p:txBody>
      </p:sp>
      <p:sp>
        <p:nvSpPr>
          <p:cNvPr id="1482" name="n3"/>
          <p:cNvSpPr/>
          <p:nvPr/>
        </p:nvSpPr>
        <p:spPr>
          <a:xfrm>
            <a:off x="6866126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3</a:t>
            </a:r>
          </a:p>
        </p:txBody>
      </p:sp>
      <p:sp>
        <p:nvSpPr>
          <p:cNvPr id="1483" name="n4"/>
          <p:cNvSpPr/>
          <p:nvPr/>
        </p:nvSpPr>
        <p:spPr>
          <a:xfrm>
            <a:off x="8387430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4</a:t>
            </a:r>
          </a:p>
        </p:txBody>
      </p:sp>
      <p:sp>
        <p:nvSpPr>
          <p:cNvPr id="1484" name="n5"/>
          <p:cNvSpPr/>
          <p:nvPr/>
        </p:nvSpPr>
        <p:spPr>
          <a:xfrm>
            <a:off x="9908734" y="2453849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r>
              <a:t>n</a:t>
            </a:r>
            <a:r>
              <a:rPr baseline="-5999"/>
              <a:t>5</a:t>
            </a:r>
          </a:p>
        </p:txBody>
      </p:sp>
      <p:cxnSp>
        <p:nvCxnSpPr>
          <p:cNvPr id="1485" name="Verbindungslinie"/>
          <p:cNvCxnSpPr>
            <a:cxnSpLocks/>
            <a:stCxn id="1479" idx="2"/>
            <a:endCxn id="1474" idx="0"/>
          </p:cNvCxnSpPr>
          <p:nvPr/>
        </p:nvCxnSpPr>
        <p:spPr>
          <a:xfrm>
            <a:off x="2699140" y="3250793"/>
            <a:ext cx="650671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6" name="Verbindungslinie"/>
          <p:cNvCxnSpPr>
            <a:cxnSpLocks/>
            <a:stCxn id="1480" idx="2"/>
            <a:endCxn id="1475" idx="0"/>
          </p:cNvCxnSpPr>
          <p:nvPr/>
        </p:nvCxnSpPr>
        <p:spPr>
          <a:xfrm>
            <a:off x="4220444" y="3250793"/>
            <a:ext cx="705661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7" name="Verbindungslinie"/>
          <p:cNvCxnSpPr>
            <a:cxnSpLocks/>
            <a:stCxn id="1480" idx="2"/>
            <a:endCxn id="1476" idx="0"/>
          </p:cNvCxnSpPr>
          <p:nvPr/>
        </p:nvCxnSpPr>
        <p:spPr>
          <a:xfrm>
            <a:off x="4220444" y="3250793"/>
            <a:ext cx="2281957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8" name="Verbindungslinie"/>
          <p:cNvCxnSpPr>
            <a:cxnSpLocks/>
            <a:stCxn id="1474" idx="0"/>
            <a:endCxn id="1481" idx="2"/>
          </p:cNvCxnSpPr>
          <p:nvPr/>
        </p:nvCxnSpPr>
        <p:spPr>
          <a:xfrm flipV="1">
            <a:off x="3349811" y="3250793"/>
            <a:ext cx="2391937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89" name="Verbindungslinie"/>
          <p:cNvCxnSpPr>
            <a:cxnSpLocks/>
            <a:stCxn id="1477" idx="0"/>
            <a:endCxn id="1481" idx="2"/>
          </p:cNvCxnSpPr>
          <p:nvPr/>
        </p:nvCxnSpPr>
        <p:spPr>
          <a:xfrm flipH="1" flipV="1">
            <a:off x="5741748" y="3250793"/>
            <a:ext cx="2336947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0" name="Verbindungslinie"/>
          <p:cNvCxnSpPr>
            <a:cxnSpLocks/>
            <a:stCxn id="1478" idx="0"/>
            <a:endCxn id="1481" idx="2"/>
          </p:cNvCxnSpPr>
          <p:nvPr/>
        </p:nvCxnSpPr>
        <p:spPr>
          <a:xfrm flipH="1" flipV="1">
            <a:off x="5741748" y="3250793"/>
            <a:ext cx="391324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1" name="Verbindungslinie"/>
          <p:cNvCxnSpPr>
            <a:cxnSpLocks/>
            <a:stCxn id="1474" idx="0"/>
            <a:endCxn id="1482" idx="2"/>
          </p:cNvCxnSpPr>
          <p:nvPr/>
        </p:nvCxnSpPr>
        <p:spPr>
          <a:xfrm flipV="1">
            <a:off x="3349811" y="3250793"/>
            <a:ext cx="391324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2" name="Verbindungslinie"/>
          <p:cNvCxnSpPr>
            <a:cxnSpLocks/>
            <a:stCxn id="1476" idx="0"/>
            <a:endCxn id="1482" idx="2"/>
          </p:cNvCxnSpPr>
          <p:nvPr/>
        </p:nvCxnSpPr>
        <p:spPr>
          <a:xfrm flipV="1">
            <a:off x="6502401" y="3250793"/>
            <a:ext cx="76065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3" name="Verbindungslinie"/>
          <p:cNvCxnSpPr>
            <a:cxnSpLocks/>
            <a:stCxn id="1477" idx="0"/>
            <a:endCxn id="1483" idx="2"/>
          </p:cNvCxnSpPr>
          <p:nvPr/>
        </p:nvCxnSpPr>
        <p:spPr>
          <a:xfrm flipV="1">
            <a:off x="8078695" y="3250793"/>
            <a:ext cx="705662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4" name="Verbindungslinie"/>
          <p:cNvCxnSpPr>
            <a:cxnSpLocks/>
            <a:stCxn id="1476" idx="0"/>
            <a:endCxn id="1484" idx="2"/>
          </p:cNvCxnSpPr>
          <p:nvPr/>
        </p:nvCxnSpPr>
        <p:spPr>
          <a:xfrm flipV="1">
            <a:off x="6502401" y="3250793"/>
            <a:ext cx="3803260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1495" name="Verbindungslinie"/>
          <p:cNvCxnSpPr>
            <a:cxnSpLocks/>
            <a:stCxn id="1478" idx="0"/>
            <a:endCxn id="1484" idx="2"/>
          </p:cNvCxnSpPr>
          <p:nvPr/>
        </p:nvCxnSpPr>
        <p:spPr>
          <a:xfrm flipV="1">
            <a:off x="9654990" y="3250793"/>
            <a:ext cx="650671" cy="154107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grpSp>
        <p:nvGrpSpPr>
          <p:cNvPr id="1499" name="Gruppieren"/>
          <p:cNvGrpSpPr/>
          <p:nvPr/>
        </p:nvGrpSpPr>
        <p:grpSpPr>
          <a:xfrm>
            <a:off x="1156518" y="2536726"/>
            <a:ext cx="1011495" cy="3031491"/>
            <a:chOff x="0" y="-4444"/>
            <a:chExt cx="1011494" cy="3031490"/>
          </a:xfrm>
        </p:grpSpPr>
        <p:sp>
          <p:nvSpPr>
            <p:cNvPr id="1497" name="πN ="/>
            <p:cNvSpPr txBox="1"/>
            <p:nvPr/>
          </p:nvSpPr>
          <p:spPr>
            <a:xfrm>
              <a:off x="0" y="-4444"/>
              <a:ext cx="1011494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spcBef>
                  <a:spcPts val="2000"/>
                </a:spcBef>
              </a:pPr>
              <a:r>
                <a:rPr i="1" dirty="0">
                  <a:latin typeface="Helvetica"/>
                  <a:ea typeface="Helvetica"/>
                  <a:cs typeface="Helvetica"/>
                  <a:sym typeface="Helvetica"/>
                </a:rPr>
                <a:t>π</a:t>
              </a:r>
              <a:r>
                <a:rPr i="1" baseline="-25000" dirty="0">
                  <a:latin typeface="Helvetica"/>
                  <a:ea typeface="Helvetica"/>
                  <a:cs typeface="Helvetica"/>
                  <a:sym typeface="Helvetica"/>
                </a:rPr>
                <a:t>N</a:t>
              </a:r>
              <a:r>
                <a:rPr dirty="0"/>
                <a:t> =</a:t>
              </a:r>
            </a:p>
          </p:txBody>
        </p:sp>
        <p:sp>
          <p:nvSpPr>
            <p:cNvPr id="1498" name="πS ="/>
            <p:cNvSpPr txBox="1"/>
            <p:nvPr/>
          </p:nvSpPr>
          <p:spPr>
            <a:xfrm>
              <a:off x="0" y="2370456"/>
              <a:ext cx="993861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spcBef>
                  <a:spcPts val="2000"/>
                </a:spcBef>
              </a:pPr>
              <a:r>
                <a:rPr i="1" dirty="0">
                  <a:latin typeface="Helvetica"/>
                  <a:ea typeface="Helvetica"/>
                  <a:cs typeface="Helvetica"/>
                  <a:sym typeface="Helvetica"/>
                </a:rPr>
                <a:t>π</a:t>
              </a:r>
              <a:r>
                <a:rPr i="1" baseline="-25000" dirty="0">
                  <a:latin typeface="Helvetica"/>
                  <a:ea typeface="Helvetica"/>
                  <a:cs typeface="Helvetica"/>
                  <a:sym typeface="Helvetica"/>
                </a:rPr>
                <a:t>S</a:t>
              </a:r>
              <a:r>
                <a:rPr dirty="0"/>
                <a:t> =</a:t>
              </a:r>
            </a:p>
          </p:txBody>
        </p:sp>
      </p:grpSp>
      <p:sp>
        <p:nvSpPr>
          <p:cNvPr id="1501" name="1"/>
          <p:cNvSpPr txBox="1"/>
          <p:nvPr/>
        </p:nvSpPr>
        <p:spPr>
          <a:xfrm>
            <a:off x="2430838" y="3250791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1</a:t>
            </a:r>
          </a:p>
        </p:txBody>
      </p:sp>
      <p:sp>
        <p:nvSpPr>
          <p:cNvPr id="1503" name="3"/>
          <p:cNvSpPr txBox="1"/>
          <p:nvPr/>
        </p:nvSpPr>
        <p:spPr>
          <a:xfrm>
            <a:off x="4686423" y="3135812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3</a:t>
            </a:r>
          </a:p>
        </p:txBody>
      </p:sp>
      <p:sp>
        <p:nvSpPr>
          <p:cNvPr id="1504" name="4"/>
          <p:cNvSpPr txBox="1"/>
          <p:nvPr/>
        </p:nvSpPr>
        <p:spPr>
          <a:xfrm>
            <a:off x="5038688" y="3186623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4</a:t>
            </a:r>
          </a:p>
        </p:txBody>
      </p:sp>
      <p:sp>
        <p:nvSpPr>
          <p:cNvPr id="1505" name="5"/>
          <p:cNvSpPr txBox="1"/>
          <p:nvPr/>
        </p:nvSpPr>
        <p:spPr>
          <a:xfrm>
            <a:off x="5755068" y="3275582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5</a:t>
            </a:r>
          </a:p>
        </p:txBody>
      </p:sp>
      <p:sp>
        <p:nvSpPr>
          <p:cNvPr id="1506" name="6"/>
          <p:cNvSpPr txBox="1"/>
          <p:nvPr/>
        </p:nvSpPr>
        <p:spPr>
          <a:xfrm>
            <a:off x="6155717" y="2975704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6</a:t>
            </a:r>
          </a:p>
        </p:txBody>
      </p:sp>
      <p:sp>
        <p:nvSpPr>
          <p:cNvPr id="1507" name="7"/>
          <p:cNvSpPr txBox="1"/>
          <p:nvPr/>
        </p:nvSpPr>
        <p:spPr>
          <a:xfrm>
            <a:off x="6554111" y="2975704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7</a:t>
            </a:r>
          </a:p>
        </p:txBody>
      </p:sp>
      <p:sp>
        <p:nvSpPr>
          <p:cNvPr id="1508" name="8"/>
          <p:cNvSpPr txBox="1"/>
          <p:nvPr/>
        </p:nvSpPr>
        <p:spPr>
          <a:xfrm>
            <a:off x="7283906" y="3258134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8</a:t>
            </a:r>
          </a:p>
        </p:txBody>
      </p:sp>
      <p:sp>
        <p:nvSpPr>
          <p:cNvPr id="1509" name="9"/>
          <p:cNvSpPr txBox="1"/>
          <p:nvPr/>
        </p:nvSpPr>
        <p:spPr>
          <a:xfrm>
            <a:off x="8231423" y="3250791"/>
            <a:ext cx="312015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t>9</a:t>
            </a:r>
          </a:p>
        </p:txBody>
      </p:sp>
      <p:sp>
        <p:nvSpPr>
          <p:cNvPr id="1510" name="10"/>
          <p:cNvSpPr txBox="1"/>
          <p:nvPr/>
        </p:nvSpPr>
        <p:spPr>
          <a:xfrm>
            <a:off x="9260224" y="3066004"/>
            <a:ext cx="50972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10</a:t>
            </a:r>
          </a:p>
        </p:txBody>
      </p:sp>
      <p:sp>
        <p:nvSpPr>
          <p:cNvPr id="1511" name="11"/>
          <p:cNvSpPr txBox="1"/>
          <p:nvPr/>
        </p:nvSpPr>
        <p:spPr>
          <a:xfrm>
            <a:off x="10149654" y="3250791"/>
            <a:ext cx="509728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t>11</a:t>
            </a:r>
          </a:p>
        </p:txBody>
      </p:sp>
      <p:sp>
        <p:nvSpPr>
          <p:cNvPr id="43" name="Let π = (i0, …, ir-1) be the indices of the southern end points of the edges (e0, …, er-1).…">
            <a:extLst>
              <a:ext uri="{FF2B5EF4-FFF2-40B4-BE49-F238E27FC236}">
                <a16:creationId xmlns:a16="http://schemas.microsoft.com/office/drawing/2014/main" id="{69B2B3B9-EF67-8741-8DEB-B87AAF091E5D}"/>
              </a:ext>
            </a:extLst>
          </p:cNvPr>
          <p:cNvSpPr txBox="1"/>
          <p:nvPr/>
        </p:nvSpPr>
        <p:spPr>
          <a:xfrm>
            <a:off x="1420671" y="6153389"/>
            <a:ext cx="10341357" cy="280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8400"/>
              </a:spcBef>
              <a:buSzPct val="75000"/>
              <a:buChar char="•"/>
            </a:pPr>
            <a:r>
              <a:rPr dirty="0"/>
              <a:t>Let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π = 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dirty="0"/>
              <a:t>, …,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r-1</a:t>
            </a:r>
            <a:r>
              <a:rPr dirty="0"/>
              <a:t>) be the indices of the southern</a:t>
            </a:r>
            <a:br>
              <a:rPr dirty="0"/>
            </a:br>
            <a:r>
              <a:rPr dirty="0"/>
              <a:t>end points of the edges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dirty="0"/>
              <a:t>, …,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r-1</a:t>
            </a:r>
            <a:r>
              <a:rPr dirty="0"/>
              <a:t>).</a:t>
            </a:r>
          </a:p>
          <a:p>
            <a:pPr marL="444500" indent="-444500" algn="l">
              <a:spcBef>
                <a:spcPts val="8400"/>
              </a:spcBef>
              <a:buSzPct val="75000"/>
              <a:buChar char="•"/>
            </a:pPr>
            <a:r>
              <a:rPr dirty="0"/>
              <a:t>Number of crossings in the graph: </a:t>
            </a:r>
            <a:r>
              <a:rPr dirty="0" err="1"/>
              <a:t>inv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rPr dirty="0"/>
              <a:t>)</a:t>
            </a:r>
          </a:p>
        </p:txBody>
      </p:sp>
      <p:sp>
        <p:nvSpPr>
          <p:cNvPr id="44" name="(0, 1, 2, 0, 3, 4, 0, 2, 3, 2, 4)">
            <a:extLst>
              <a:ext uri="{FF2B5EF4-FFF2-40B4-BE49-F238E27FC236}">
                <a16:creationId xmlns:a16="http://schemas.microsoft.com/office/drawing/2014/main" id="{D99E4E7B-E3D6-A14A-965B-8C53FE107C51}"/>
              </a:ext>
            </a:extLst>
          </p:cNvPr>
          <p:cNvSpPr txBox="1"/>
          <p:nvPr/>
        </p:nvSpPr>
        <p:spPr>
          <a:xfrm>
            <a:off x="3623868" y="7462218"/>
            <a:ext cx="57570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(0, 1, 2, 0, 3, 4, 0, 2, 3, 2, 4)</a:t>
            </a:r>
          </a:p>
        </p:txBody>
      </p:sp>
      <p:sp>
        <p:nvSpPr>
          <p:cNvPr id="45" name="2">
            <a:extLst>
              <a:ext uri="{FF2B5EF4-FFF2-40B4-BE49-F238E27FC236}">
                <a16:creationId xmlns:a16="http://schemas.microsoft.com/office/drawing/2014/main" id="{430FE050-F5C3-5D47-8473-15DA22C331F2}"/>
              </a:ext>
            </a:extLst>
          </p:cNvPr>
          <p:cNvSpPr txBox="1"/>
          <p:nvPr/>
        </p:nvSpPr>
        <p:spPr>
          <a:xfrm>
            <a:off x="3922696" y="3304341"/>
            <a:ext cx="31201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3200"/>
              </a:spcBef>
              <a:defRPr sz="2800"/>
            </a:lvl1pPr>
          </a:lstStyle>
          <a:p>
            <a:r>
              <a:rPr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4553815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 bldLvl="5" animBg="1" advAuto="0"/>
      <p:bldP spid="44" grpId="0" animBg="1" advAuto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Barth, Jünger, Mutz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Barth, Jünger, Mutzel</a:t>
            </a:r>
          </a:p>
        </p:txBody>
      </p:sp>
      <p:sp>
        <p:nvSpPr>
          <p:cNvPr id="155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57</a:t>
            </a:fld>
            <a:endParaRPr/>
          </a:p>
        </p:txBody>
      </p:sp>
      <p:sp>
        <p:nvSpPr>
          <p:cNvPr id="1556" name="Actually Counting Crossings"/>
          <p:cNvSpPr txBox="1"/>
          <p:nvPr/>
        </p:nvSpPr>
        <p:spPr>
          <a:xfrm>
            <a:off x="1014271" y="2464039"/>
            <a:ext cx="814832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Actually Counting Crossings</a:t>
            </a:r>
          </a:p>
        </p:txBody>
      </p:sp>
      <p:sp>
        <p:nvSpPr>
          <p:cNvPr id="1557" name="Perform insertion sort and count the number of places each element moves: O(|E |2)…"/>
          <p:cNvSpPr txBox="1"/>
          <p:nvPr/>
        </p:nvSpPr>
        <p:spPr>
          <a:xfrm>
            <a:off x="1420671" y="3486389"/>
            <a:ext cx="9777172" cy="279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635000" indent="-635000" algn="l">
              <a:spcBef>
                <a:spcPts val="4000"/>
              </a:spcBef>
              <a:buSzPct val="100000"/>
              <a:buAutoNum type="arabicPeriod"/>
            </a:pPr>
            <a:r>
              <a:t>Perform insertion sort and count the number</a:t>
            </a:r>
            <a:br/>
            <a:r>
              <a:t>of places each element moves: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t>(|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 </a:t>
            </a:r>
            <a:r>
              <a:t>|</a:t>
            </a:r>
            <a:r>
              <a:rPr baseline="31999"/>
              <a:t>2</a:t>
            </a:r>
            <a:r>
              <a:t>)</a:t>
            </a:r>
          </a:p>
          <a:p>
            <a:pPr marL="635000" indent="-635000" algn="l">
              <a:spcBef>
                <a:spcPts val="4000"/>
              </a:spcBef>
              <a:buSzPct val="100000"/>
              <a:buAutoNum type="arabicPeriod"/>
            </a:pPr>
            <a:r>
              <a:t>Use an accumulator tree and generally be</a:t>
            </a:r>
            <a:br/>
            <a:r>
              <a:t>smarter: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t>(|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 | log 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small</a:t>
            </a:r>
            <a:r>
              <a:t>|)</a:t>
            </a:r>
          </a:p>
        </p:txBody>
      </p:sp>
      <p:sp>
        <p:nvSpPr>
          <p:cNvPr id="1558" name="Vsmall = min(|πN|, |πS|)"/>
          <p:cNvSpPr txBox="1"/>
          <p:nvPr/>
        </p:nvSpPr>
        <p:spPr>
          <a:xfrm>
            <a:off x="5118430" y="6920510"/>
            <a:ext cx="3123743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600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small</a:t>
            </a:r>
            <a:r>
              <a:t> = min(|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|, |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π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t>|)</a:t>
            </a:r>
          </a:p>
        </p:txBody>
      </p:sp>
      <p:sp>
        <p:nvSpPr>
          <p:cNvPr id="1559" name="Linie"/>
          <p:cNvSpPr/>
          <p:nvPr/>
        </p:nvSpPr>
        <p:spPr>
          <a:xfrm flipV="1">
            <a:off x="6514839" y="6282950"/>
            <a:ext cx="1" cy="635001"/>
          </a:xfrm>
          <a:prstGeom prst="line">
            <a:avLst/>
          </a:prstGeom>
          <a:ln w="63500">
            <a:solidFill>
              <a:srgbClr val="50536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" grpId="1" animBg="1" advAuto="0"/>
      <p:bldP spid="1557" grpId="2" build="p" bldLvl="5" animBg="1" advAuto="0"/>
      <p:bldP spid="1558" grpId="4" animBg="1" advAuto="0"/>
      <p:bldP spid="1559" grpId="3" animBg="1" advAuto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1" name="Barth, Jünger, Mutz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Barth, Jünger, Mutzel</a:t>
            </a:r>
          </a:p>
        </p:txBody>
      </p:sp>
      <p:sp>
        <p:nvSpPr>
          <p:cNvPr id="15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58</a:t>
            </a:fld>
            <a:endParaRPr/>
          </a:p>
        </p:txBody>
      </p:sp>
      <p:grpSp>
        <p:nvGrpSpPr>
          <p:cNvPr id="1574" name="Gruppieren"/>
          <p:cNvGrpSpPr/>
          <p:nvPr/>
        </p:nvGrpSpPr>
        <p:grpSpPr>
          <a:xfrm>
            <a:off x="1021339" y="2026731"/>
            <a:ext cx="10962121" cy="812902"/>
            <a:chOff x="0" y="0"/>
            <a:chExt cx="10962120" cy="812901"/>
          </a:xfrm>
        </p:grpSpPr>
        <p:sp>
          <p:nvSpPr>
            <p:cNvPr id="1563" name="0"/>
            <p:cNvSpPr/>
            <p:nvPr/>
          </p:nvSpPr>
          <p:spPr>
            <a:xfrm>
              <a:off x="0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64" name="1"/>
            <p:cNvSpPr/>
            <p:nvPr/>
          </p:nvSpPr>
          <p:spPr>
            <a:xfrm>
              <a:off x="1014921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565" name="2"/>
            <p:cNvSpPr/>
            <p:nvPr/>
          </p:nvSpPr>
          <p:spPr>
            <a:xfrm>
              <a:off x="2029843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66" name="0"/>
            <p:cNvSpPr/>
            <p:nvPr/>
          </p:nvSpPr>
          <p:spPr>
            <a:xfrm>
              <a:off x="3044765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67" name="3"/>
            <p:cNvSpPr/>
            <p:nvPr/>
          </p:nvSpPr>
          <p:spPr>
            <a:xfrm>
              <a:off x="4059687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568" name="4"/>
            <p:cNvSpPr/>
            <p:nvPr/>
          </p:nvSpPr>
          <p:spPr>
            <a:xfrm>
              <a:off x="5074609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569" name="0"/>
            <p:cNvSpPr/>
            <p:nvPr/>
          </p:nvSpPr>
          <p:spPr>
            <a:xfrm>
              <a:off x="6089531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70" name="2"/>
            <p:cNvSpPr/>
            <p:nvPr/>
          </p:nvSpPr>
          <p:spPr>
            <a:xfrm>
              <a:off x="7104453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71" name="3"/>
            <p:cNvSpPr/>
            <p:nvPr/>
          </p:nvSpPr>
          <p:spPr>
            <a:xfrm>
              <a:off x="8119374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572" name="2"/>
            <p:cNvSpPr/>
            <p:nvPr/>
          </p:nvSpPr>
          <p:spPr>
            <a:xfrm>
              <a:off x="9134296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73" name="4"/>
            <p:cNvSpPr/>
            <p:nvPr/>
          </p:nvSpPr>
          <p:spPr>
            <a:xfrm>
              <a:off x="10149218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grpSp>
        <p:nvGrpSpPr>
          <p:cNvPr id="1586" name="Gruppieren"/>
          <p:cNvGrpSpPr/>
          <p:nvPr/>
        </p:nvGrpSpPr>
        <p:grpSpPr>
          <a:xfrm>
            <a:off x="1021339" y="3296731"/>
            <a:ext cx="10962121" cy="812902"/>
            <a:chOff x="0" y="0"/>
            <a:chExt cx="10962120" cy="812901"/>
          </a:xfrm>
        </p:grpSpPr>
        <p:sp>
          <p:nvSpPr>
            <p:cNvPr id="1575" name="0"/>
            <p:cNvSpPr/>
            <p:nvPr/>
          </p:nvSpPr>
          <p:spPr>
            <a:xfrm>
              <a:off x="0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76" name="0"/>
            <p:cNvSpPr/>
            <p:nvPr/>
          </p:nvSpPr>
          <p:spPr>
            <a:xfrm>
              <a:off x="1014921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77" name="1"/>
            <p:cNvSpPr/>
            <p:nvPr/>
          </p:nvSpPr>
          <p:spPr>
            <a:xfrm>
              <a:off x="2029843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578" name="2"/>
            <p:cNvSpPr/>
            <p:nvPr/>
          </p:nvSpPr>
          <p:spPr>
            <a:xfrm>
              <a:off x="3044765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79" name="3"/>
            <p:cNvSpPr/>
            <p:nvPr/>
          </p:nvSpPr>
          <p:spPr>
            <a:xfrm>
              <a:off x="4059687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580" name="4"/>
            <p:cNvSpPr/>
            <p:nvPr/>
          </p:nvSpPr>
          <p:spPr>
            <a:xfrm>
              <a:off x="5074609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581" name="0"/>
            <p:cNvSpPr/>
            <p:nvPr/>
          </p:nvSpPr>
          <p:spPr>
            <a:xfrm>
              <a:off x="6089531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82" name="2"/>
            <p:cNvSpPr/>
            <p:nvPr/>
          </p:nvSpPr>
          <p:spPr>
            <a:xfrm>
              <a:off x="7104453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83" name="3"/>
            <p:cNvSpPr/>
            <p:nvPr/>
          </p:nvSpPr>
          <p:spPr>
            <a:xfrm>
              <a:off x="8119374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584" name="2"/>
            <p:cNvSpPr/>
            <p:nvPr/>
          </p:nvSpPr>
          <p:spPr>
            <a:xfrm>
              <a:off x="9134296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85" name="4"/>
            <p:cNvSpPr/>
            <p:nvPr/>
          </p:nvSpPr>
          <p:spPr>
            <a:xfrm>
              <a:off x="10149218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sp>
        <p:nvSpPr>
          <p:cNvPr id="1587" name="Linie"/>
          <p:cNvSpPr/>
          <p:nvPr/>
        </p:nvSpPr>
        <p:spPr>
          <a:xfrm flipH="1">
            <a:off x="2564920" y="2764415"/>
            <a:ext cx="1917268" cy="548654"/>
          </a:xfrm>
          <a:prstGeom prst="line">
            <a:avLst/>
          </a:prstGeom>
          <a:ln w="38100">
            <a:solidFill>
              <a:srgbClr val="50536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88" name="2"/>
          <p:cNvSpPr txBox="1"/>
          <p:nvPr/>
        </p:nvSpPr>
        <p:spPr>
          <a:xfrm>
            <a:off x="12179299" y="2745982"/>
            <a:ext cx="3685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grpSp>
        <p:nvGrpSpPr>
          <p:cNvPr id="1600" name="Gruppieren"/>
          <p:cNvGrpSpPr/>
          <p:nvPr/>
        </p:nvGrpSpPr>
        <p:grpSpPr>
          <a:xfrm>
            <a:off x="1021339" y="4566731"/>
            <a:ext cx="10962121" cy="812902"/>
            <a:chOff x="0" y="0"/>
            <a:chExt cx="10962120" cy="812901"/>
          </a:xfrm>
        </p:grpSpPr>
        <p:sp>
          <p:nvSpPr>
            <p:cNvPr id="1589" name="0"/>
            <p:cNvSpPr/>
            <p:nvPr/>
          </p:nvSpPr>
          <p:spPr>
            <a:xfrm>
              <a:off x="0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90" name="0"/>
            <p:cNvSpPr/>
            <p:nvPr/>
          </p:nvSpPr>
          <p:spPr>
            <a:xfrm>
              <a:off x="1014921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91" name="0"/>
            <p:cNvSpPr/>
            <p:nvPr/>
          </p:nvSpPr>
          <p:spPr>
            <a:xfrm>
              <a:off x="2029843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592" name="1"/>
            <p:cNvSpPr/>
            <p:nvPr/>
          </p:nvSpPr>
          <p:spPr>
            <a:xfrm>
              <a:off x="3044765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593" name="2"/>
            <p:cNvSpPr/>
            <p:nvPr/>
          </p:nvSpPr>
          <p:spPr>
            <a:xfrm>
              <a:off x="4059687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94" name="3"/>
            <p:cNvSpPr/>
            <p:nvPr/>
          </p:nvSpPr>
          <p:spPr>
            <a:xfrm>
              <a:off x="5074609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595" name="4"/>
            <p:cNvSpPr/>
            <p:nvPr/>
          </p:nvSpPr>
          <p:spPr>
            <a:xfrm>
              <a:off x="6089531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596" name="2"/>
            <p:cNvSpPr/>
            <p:nvPr/>
          </p:nvSpPr>
          <p:spPr>
            <a:xfrm>
              <a:off x="7104453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97" name="3"/>
            <p:cNvSpPr/>
            <p:nvPr/>
          </p:nvSpPr>
          <p:spPr>
            <a:xfrm>
              <a:off x="8119374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598" name="2"/>
            <p:cNvSpPr/>
            <p:nvPr/>
          </p:nvSpPr>
          <p:spPr>
            <a:xfrm>
              <a:off x="9134296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599" name="4"/>
            <p:cNvSpPr/>
            <p:nvPr/>
          </p:nvSpPr>
          <p:spPr>
            <a:xfrm>
              <a:off x="10149218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grpSp>
        <p:nvGrpSpPr>
          <p:cNvPr id="1612" name="Gruppieren"/>
          <p:cNvGrpSpPr/>
          <p:nvPr/>
        </p:nvGrpSpPr>
        <p:grpSpPr>
          <a:xfrm>
            <a:off x="1021339" y="5836731"/>
            <a:ext cx="10962121" cy="812902"/>
            <a:chOff x="0" y="0"/>
            <a:chExt cx="10962120" cy="812901"/>
          </a:xfrm>
        </p:grpSpPr>
        <p:sp>
          <p:nvSpPr>
            <p:cNvPr id="1601" name="0"/>
            <p:cNvSpPr/>
            <p:nvPr/>
          </p:nvSpPr>
          <p:spPr>
            <a:xfrm>
              <a:off x="0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02" name="0"/>
            <p:cNvSpPr/>
            <p:nvPr/>
          </p:nvSpPr>
          <p:spPr>
            <a:xfrm>
              <a:off x="1014921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03" name="0"/>
            <p:cNvSpPr/>
            <p:nvPr/>
          </p:nvSpPr>
          <p:spPr>
            <a:xfrm>
              <a:off x="2029843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04" name="1"/>
            <p:cNvSpPr/>
            <p:nvPr/>
          </p:nvSpPr>
          <p:spPr>
            <a:xfrm>
              <a:off x="3044765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605" name="2"/>
            <p:cNvSpPr/>
            <p:nvPr/>
          </p:nvSpPr>
          <p:spPr>
            <a:xfrm>
              <a:off x="4059687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06" name="2"/>
            <p:cNvSpPr/>
            <p:nvPr/>
          </p:nvSpPr>
          <p:spPr>
            <a:xfrm>
              <a:off x="5074609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07" name="3"/>
            <p:cNvSpPr/>
            <p:nvPr/>
          </p:nvSpPr>
          <p:spPr>
            <a:xfrm>
              <a:off x="6089531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08" name="4"/>
            <p:cNvSpPr/>
            <p:nvPr/>
          </p:nvSpPr>
          <p:spPr>
            <a:xfrm>
              <a:off x="7104453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609" name="3"/>
            <p:cNvSpPr/>
            <p:nvPr/>
          </p:nvSpPr>
          <p:spPr>
            <a:xfrm>
              <a:off x="8119374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10" name="2"/>
            <p:cNvSpPr/>
            <p:nvPr/>
          </p:nvSpPr>
          <p:spPr>
            <a:xfrm>
              <a:off x="9134296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11" name="4"/>
            <p:cNvSpPr/>
            <p:nvPr/>
          </p:nvSpPr>
          <p:spPr>
            <a:xfrm>
              <a:off x="10149218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grpSp>
        <p:nvGrpSpPr>
          <p:cNvPr id="1624" name="Gruppieren"/>
          <p:cNvGrpSpPr/>
          <p:nvPr/>
        </p:nvGrpSpPr>
        <p:grpSpPr>
          <a:xfrm>
            <a:off x="1021339" y="7106731"/>
            <a:ext cx="10962121" cy="812902"/>
            <a:chOff x="0" y="0"/>
            <a:chExt cx="10962120" cy="812901"/>
          </a:xfrm>
        </p:grpSpPr>
        <p:sp>
          <p:nvSpPr>
            <p:cNvPr id="1613" name="0"/>
            <p:cNvSpPr/>
            <p:nvPr/>
          </p:nvSpPr>
          <p:spPr>
            <a:xfrm>
              <a:off x="0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14" name="0"/>
            <p:cNvSpPr/>
            <p:nvPr/>
          </p:nvSpPr>
          <p:spPr>
            <a:xfrm>
              <a:off x="1014921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15" name="0"/>
            <p:cNvSpPr/>
            <p:nvPr/>
          </p:nvSpPr>
          <p:spPr>
            <a:xfrm>
              <a:off x="2029843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16" name="1"/>
            <p:cNvSpPr/>
            <p:nvPr/>
          </p:nvSpPr>
          <p:spPr>
            <a:xfrm>
              <a:off x="3044765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617" name="2"/>
            <p:cNvSpPr/>
            <p:nvPr/>
          </p:nvSpPr>
          <p:spPr>
            <a:xfrm>
              <a:off x="4059687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18" name="2"/>
            <p:cNvSpPr/>
            <p:nvPr/>
          </p:nvSpPr>
          <p:spPr>
            <a:xfrm>
              <a:off x="5074609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19" name="3"/>
            <p:cNvSpPr/>
            <p:nvPr/>
          </p:nvSpPr>
          <p:spPr>
            <a:xfrm>
              <a:off x="6089531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20" name="3"/>
            <p:cNvSpPr/>
            <p:nvPr/>
          </p:nvSpPr>
          <p:spPr>
            <a:xfrm>
              <a:off x="7104453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21" name="4"/>
            <p:cNvSpPr/>
            <p:nvPr/>
          </p:nvSpPr>
          <p:spPr>
            <a:xfrm>
              <a:off x="8119374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622" name="2"/>
            <p:cNvSpPr/>
            <p:nvPr/>
          </p:nvSpPr>
          <p:spPr>
            <a:xfrm>
              <a:off x="9134296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23" name="4"/>
            <p:cNvSpPr/>
            <p:nvPr/>
          </p:nvSpPr>
          <p:spPr>
            <a:xfrm>
              <a:off x="10149218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grpSp>
        <p:nvGrpSpPr>
          <p:cNvPr id="1636" name="Gruppieren"/>
          <p:cNvGrpSpPr/>
          <p:nvPr/>
        </p:nvGrpSpPr>
        <p:grpSpPr>
          <a:xfrm>
            <a:off x="1021339" y="8376731"/>
            <a:ext cx="10962121" cy="812902"/>
            <a:chOff x="0" y="0"/>
            <a:chExt cx="10962120" cy="812901"/>
          </a:xfrm>
        </p:grpSpPr>
        <p:sp>
          <p:nvSpPr>
            <p:cNvPr id="1625" name="0"/>
            <p:cNvSpPr/>
            <p:nvPr/>
          </p:nvSpPr>
          <p:spPr>
            <a:xfrm>
              <a:off x="0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26" name="0"/>
            <p:cNvSpPr/>
            <p:nvPr/>
          </p:nvSpPr>
          <p:spPr>
            <a:xfrm>
              <a:off x="1014921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27" name="0"/>
            <p:cNvSpPr/>
            <p:nvPr/>
          </p:nvSpPr>
          <p:spPr>
            <a:xfrm>
              <a:off x="2029843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0</a:t>
              </a:r>
            </a:p>
          </p:txBody>
        </p:sp>
        <p:sp>
          <p:nvSpPr>
            <p:cNvPr id="1628" name="1"/>
            <p:cNvSpPr/>
            <p:nvPr/>
          </p:nvSpPr>
          <p:spPr>
            <a:xfrm>
              <a:off x="3044765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629" name="2"/>
            <p:cNvSpPr/>
            <p:nvPr/>
          </p:nvSpPr>
          <p:spPr>
            <a:xfrm>
              <a:off x="4059687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30" name="2"/>
            <p:cNvSpPr/>
            <p:nvPr/>
          </p:nvSpPr>
          <p:spPr>
            <a:xfrm>
              <a:off x="5074609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31" name="2"/>
            <p:cNvSpPr/>
            <p:nvPr/>
          </p:nvSpPr>
          <p:spPr>
            <a:xfrm>
              <a:off x="6089531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32" name="3"/>
            <p:cNvSpPr/>
            <p:nvPr/>
          </p:nvSpPr>
          <p:spPr>
            <a:xfrm>
              <a:off x="7104453" y="0"/>
              <a:ext cx="812902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33" name="3"/>
            <p:cNvSpPr/>
            <p:nvPr/>
          </p:nvSpPr>
          <p:spPr>
            <a:xfrm>
              <a:off x="8119374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34" name="4"/>
            <p:cNvSpPr/>
            <p:nvPr/>
          </p:nvSpPr>
          <p:spPr>
            <a:xfrm>
              <a:off x="9134296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635" name="4"/>
            <p:cNvSpPr/>
            <p:nvPr/>
          </p:nvSpPr>
          <p:spPr>
            <a:xfrm>
              <a:off x="10149218" y="0"/>
              <a:ext cx="812903" cy="812902"/>
            </a:xfrm>
            <a:prstGeom prst="ellipse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sp>
        <p:nvSpPr>
          <p:cNvPr id="1637" name="0"/>
          <p:cNvSpPr/>
          <p:nvPr/>
        </p:nvSpPr>
        <p:spPr>
          <a:xfrm>
            <a:off x="4066105" y="2026731"/>
            <a:ext cx="812902" cy="812902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638" name="0"/>
          <p:cNvSpPr/>
          <p:nvPr/>
        </p:nvSpPr>
        <p:spPr>
          <a:xfrm>
            <a:off x="7110871" y="3296731"/>
            <a:ext cx="812902" cy="812902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639" name="2"/>
          <p:cNvSpPr/>
          <p:nvPr/>
        </p:nvSpPr>
        <p:spPr>
          <a:xfrm>
            <a:off x="8125793" y="4566731"/>
            <a:ext cx="812902" cy="812902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640" name="3"/>
          <p:cNvSpPr/>
          <p:nvPr/>
        </p:nvSpPr>
        <p:spPr>
          <a:xfrm>
            <a:off x="9140714" y="5836731"/>
            <a:ext cx="812903" cy="812902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641" name="4"/>
          <p:cNvSpPr txBox="1"/>
          <p:nvPr/>
        </p:nvSpPr>
        <p:spPr>
          <a:xfrm>
            <a:off x="12179299" y="4012536"/>
            <a:ext cx="3685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4</a:t>
            </a:r>
          </a:p>
        </p:txBody>
      </p:sp>
      <p:sp>
        <p:nvSpPr>
          <p:cNvPr id="1642" name="2"/>
          <p:cNvSpPr txBox="1"/>
          <p:nvPr/>
        </p:nvSpPr>
        <p:spPr>
          <a:xfrm>
            <a:off x="12179299" y="5279089"/>
            <a:ext cx="3685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sp>
        <p:nvSpPr>
          <p:cNvPr id="1643" name="1"/>
          <p:cNvSpPr txBox="1"/>
          <p:nvPr/>
        </p:nvSpPr>
        <p:spPr>
          <a:xfrm>
            <a:off x="12179299" y="6545643"/>
            <a:ext cx="3685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</a:t>
            </a:r>
          </a:p>
        </p:txBody>
      </p:sp>
      <p:sp>
        <p:nvSpPr>
          <p:cNvPr id="1644" name="3"/>
          <p:cNvSpPr txBox="1"/>
          <p:nvPr/>
        </p:nvSpPr>
        <p:spPr>
          <a:xfrm>
            <a:off x="12179299" y="7812197"/>
            <a:ext cx="3685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</a:t>
            </a:r>
          </a:p>
        </p:txBody>
      </p:sp>
      <p:sp>
        <p:nvSpPr>
          <p:cNvPr id="1645" name="2"/>
          <p:cNvSpPr/>
          <p:nvPr/>
        </p:nvSpPr>
        <p:spPr>
          <a:xfrm>
            <a:off x="10155636" y="7106731"/>
            <a:ext cx="812903" cy="812902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646" name="Linie"/>
          <p:cNvSpPr/>
          <p:nvPr/>
        </p:nvSpPr>
        <p:spPr>
          <a:xfrm flipH="1">
            <a:off x="3623602" y="3990601"/>
            <a:ext cx="3890971" cy="618329"/>
          </a:xfrm>
          <a:prstGeom prst="line">
            <a:avLst/>
          </a:prstGeom>
          <a:ln w="38100">
            <a:solidFill>
              <a:srgbClr val="50536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47" name="Linie"/>
          <p:cNvSpPr/>
          <p:nvPr/>
        </p:nvSpPr>
        <p:spPr>
          <a:xfrm flipH="1">
            <a:off x="6755572" y="5324260"/>
            <a:ext cx="1597408" cy="630631"/>
          </a:xfrm>
          <a:prstGeom prst="line">
            <a:avLst/>
          </a:prstGeom>
          <a:ln w="38100">
            <a:solidFill>
              <a:srgbClr val="50536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48" name="Linie"/>
          <p:cNvSpPr/>
          <p:nvPr/>
        </p:nvSpPr>
        <p:spPr>
          <a:xfrm flipH="1">
            <a:off x="8770529" y="6630156"/>
            <a:ext cx="769642" cy="553186"/>
          </a:xfrm>
          <a:prstGeom prst="line">
            <a:avLst/>
          </a:prstGeom>
          <a:ln w="38100">
            <a:solidFill>
              <a:srgbClr val="50536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49" name="Linie"/>
          <p:cNvSpPr/>
          <p:nvPr/>
        </p:nvSpPr>
        <p:spPr>
          <a:xfrm flipH="1">
            <a:off x="7702548" y="7901629"/>
            <a:ext cx="2853312" cy="555064"/>
          </a:xfrm>
          <a:prstGeom prst="line">
            <a:avLst/>
          </a:prstGeom>
          <a:ln w="38100">
            <a:solidFill>
              <a:srgbClr val="50536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499"/>
                                        <p:tgtEl>
                                          <p:spTgt spid="1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99"/>
                            </p:stCondLst>
                            <p:childTnLst>
                              <p:par>
                                <p:cTn id="13" presetID="9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499"/>
                                        <p:tgtEl>
                                          <p:spTgt spid="1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98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499"/>
                                        <p:tgtEl>
                                          <p:spTgt spid="1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499"/>
                                        <p:tgtEl>
                                          <p:spTgt spid="1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9"/>
                            </p:stCondLst>
                            <p:childTnLst>
                              <p:par>
                                <p:cTn id="30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499"/>
                                        <p:tgtEl>
                                          <p:spTgt spid="1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98"/>
                            </p:stCondLst>
                            <p:childTnLst>
                              <p:par>
                                <p:cTn id="34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499"/>
                                        <p:tgtEl>
                                          <p:spTgt spid="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499"/>
                                        <p:tgtEl>
                                          <p:spTgt spid="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99"/>
                            </p:stCondLst>
                            <p:childTnLst>
                              <p:par>
                                <p:cTn id="47" presetID="9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499"/>
                                        <p:tgtEl>
                                          <p:spTgt spid="1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98"/>
                            </p:stCondLst>
                            <p:childTnLst>
                              <p:par>
                                <p:cTn id="51" presetID="9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499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499"/>
                                        <p:tgtEl>
                                          <p:spTgt spid="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9"/>
                            </p:stCondLst>
                            <p:childTnLst>
                              <p:par>
                                <p:cTn id="64" presetID="9" presetClass="entr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499"/>
                                        <p:tgtEl>
                                          <p:spTgt spid="1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98"/>
                            </p:stCondLst>
                            <p:childTnLst>
                              <p:par>
                                <p:cTn id="68" presetID="9" presetClass="entr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499"/>
                                        <p:tgtEl>
                                          <p:spTgt spid="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499"/>
                                        <p:tgtEl>
                                          <p:spTgt spid="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99"/>
                            </p:stCondLst>
                            <p:childTnLst>
                              <p:par>
                                <p:cTn id="81" presetID="9" presetClass="entr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499"/>
                                        <p:tgtEl>
                                          <p:spTgt spid="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98"/>
                            </p:stCondLst>
                            <p:childTnLst>
                              <p:par>
                                <p:cTn id="85" presetID="9" presetClass="entr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499"/>
                                        <p:tgtEl>
                                          <p:spTgt spid="1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6" grpId="2" animBg="1" advAuto="0"/>
      <p:bldP spid="1587" grpId="3" animBg="1" advAuto="0"/>
      <p:bldP spid="1588" grpId="4" animBg="1" advAuto="0"/>
      <p:bldP spid="1600" grpId="6" animBg="1" advAuto="0"/>
      <p:bldP spid="1612" grpId="10" animBg="1" advAuto="0"/>
      <p:bldP spid="1624" grpId="14" animBg="1" advAuto="0"/>
      <p:bldP spid="1636" grpId="18" animBg="1" advAuto="0"/>
      <p:bldP spid="1637" grpId="1" animBg="1" advAuto="0"/>
      <p:bldP spid="1638" grpId="5" animBg="1" advAuto="0"/>
      <p:bldP spid="1639" grpId="9" animBg="1" advAuto="0"/>
      <p:bldP spid="1640" grpId="13" animBg="1" advAuto="0"/>
      <p:bldP spid="1641" grpId="8" animBg="1" advAuto="0"/>
      <p:bldP spid="1642" grpId="12" animBg="1" advAuto="0"/>
      <p:bldP spid="1643" grpId="16" animBg="1" advAuto="0"/>
      <p:bldP spid="1644" grpId="20" animBg="1" advAuto="0"/>
      <p:bldP spid="1645" grpId="17" animBg="1" advAuto="0"/>
      <p:bldP spid="1646" grpId="7" animBg="1" advAuto="0"/>
      <p:bldP spid="1647" grpId="11" animBg="1" advAuto="0"/>
      <p:bldP spid="1648" grpId="15" animBg="1" advAuto="0"/>
      <p:bldP spid="1649" grpId="19" animBg="1" advAuto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3" name="Barth, Jünger, Mutz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Barth, Jünger, Mutzel</a:t>
            </a:r>
          </a:p>
        </p:txBody>
      </p:sp>
      <p:sp>
        <p:nvSpPr>
          <p:cNvPr id="16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59</a:t>
            </a:fld>
            <a:endParaRPr/>
          </a:p>
        </p:txBody>
      </p:sp>
      <p:sp>
        <p:nvSpPr>
          <p:cNvPr id="1655" name="Ceases to work well for orthogonal hyperedges."/>
          <p:cNvSpPr txBox="1"/>
          <p:nvPr/>
        </p:nvSpPr>
        <p:spPr>
          <a:xfrm>
            <a:off x="1566926" y="2917843"/>
            <a:ext cx="987094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</a:lvl1pPr>
          </a:lstStyle>
          <a:p>
            <a:r>
              <a:t>Ceases to work well for orthogonal hyperedges.</a:t>
            </a:r>
          </a:p>
        </p:txBody>
      </p:sp>
      <p:grpSp>
        <p:nvGrpSpPr>
          <p:cNvPr id="1667" name="Gruppieren"/>
          <p:cNvGrpSpPr/>
          <p:nvPr/>
        </p:nvGrpSpPr>
        <p:grpSpPr>
          <a:xfrm>
            <a:off x="4315517" y="4019915"/>
            <a:ext cx="4373766" cy="2853070"/>
            <a:chOff x="0" y="0"/>
            <a:chExt cx="4373764" cy="2853069"/>
          </a:xfrm>
        </p:grpSpPr>
        <p:sp>
          <p:nvSpPr>
            <p:cNvPr id="1656" name="Rechteck"/>
            <p:cNvSpPr/>
            <p:nvPr/>
          </p:nvSpPr>
          <p:spPr>
            <a:xfrm>
              <a:off x="3525563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7" name="1"/>
            <p:cNvSpPr txBox="1"/>
            <p:nvPr/>
          </p:nvSpPr>
          <p:spPr>
            <a:xfrm>
              <a:off x="3765377" y="131888"/>
              <a:ext cx="368573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1658" name="Rechteck"/>
            <p:cNvSpPr/>
            <p:nvPr/>
          </p:nvSpPr>
          <p:spPr>
            <a:xfrm>
              <a:off x="0" y="0"/>
              <a:ext cx="848201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9" name="2"/>
            <p:cNvSpPr txBox="1"/>
            <p:nvPr/>
          </p:nvSpPr>
          <p:spPr>
            <a:xfrm>
              <a:off x="239813" y="13188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1660" name="Rechteck"/>
            <p:cNvSpPr/>
            <p:nvPr/>
          </p:nvSpPr>
          <p:spPr>
            <a:xfrm>
              <a:off x="1774671" y="1936750"/>
              <a:ext cx="848202" cy="911477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1" name="3"/>
            <p:cNvSpPr txBox="1"/>
            <p:nvPr/>
          </p:nvSpPr>
          <p:spPr>
            <a:xfrm>
              <a:off x="2014485" y="2068638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1662" name="Rechteck"/>
            <p:cNvSpPr/>
            <p:nvPr/>
          </p:nvSpPr>
          <p:spPr>
            <a:xfrm>
              <a:off x="0" y="1941591"/>
              <a:ext cx="848201" cy="911478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3" name="4"/>
            <p:cNvSpPr txBox="1"/>
            <p:nvPr/>
          </p:nvSpPr>
          <p:spPr>
            <a:xfrm>
              <a:off x="239813" y="2073479"/>
              <a:ext cx="368574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>
                  <a:solidFill>
                    <a:srgbClr val="DCDEE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</a:t>
              </a:r>
            </a:p>
          </p:txBody>
        </p:sp>
        <p:cxnSp>
          <p:nvCxnSpPr>
            <p:cNvPr id="1664" name="Verbindungslinie"/>
            <p:cNvCxnSpPr>
              <a:cxnSpLocks/>
              <a:stCxn id="1658" idx="2"/>
              <a:endCxn id="1662" idx="0"/>
            </p:cNvCxnSpPr>
            <p:nvPr/>
          </p:nvCxnSpPr>
          <p:spPr>
            <a:xfrm>
              <a:off x="424101" y="911477"/>
              <a:ext cx="0" cy="1030115"/>
            </a:xfrm>
            <a:prstGeom prst="straightConnector1">
              <a:avLst/>
            </a:prstGeom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</p:cxnSp>
        <p:sp>
          <p:nvSpPr>
            <p:cNvPr id="1665" name="Linie"/>
            <p:cNvSpPr/>
            <p:nvPr/>
          </p:nvSpPr>
          <p:spPr>
            <a:xfrm>
              <a:off x="427686" y="926652"/>
              <a:ext cx="1607574" cy="989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354"/>
                  </a:lnTo>
                  <a:lnTo>
                    <a:pt x="21600" y="11354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666" name="Linie"/>
            <p:cNvSpPr/>
            <p:nvPr/>
          </p:nvSpPr>
          <p:spPr>
            <a:xfrm flipH="1">
              <a:off x="2358086" y="901252"/>
              <a:ext cx="1607574" cy="1014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610"/>
                  </a:lnTo>
                  <a:lnTo>
                    <a:pt x="21600" y="1161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668" name="Solution: Next week!"/>
          <p:cNvSpPr txBox="1"/>
          <p:nvPr/>
        </p:nvSpPr>
        <p:spPr>
          <a:xfrm>
            <a:off x="4361789" y="8115172"/>
            <a:ext cx="410368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</a:lvl1pPr>
          </a:lstStyle>
          <a:p>
            <a:r>
              <a:rPr dirty="0"/>
              <a:t>Solution: Next </a:t>
            </a:r>
            <a:r>
              <a:rPr lang="de-DE" dirty="0"/>
              <a:t>time</a:t>
            </a:r>
            <a:r>
              <a:rPr dirty="0"/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8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Layout Algorith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Layout Algorithms</a:t>
            </a:r>
          </a:p>
        </p:txBody>
      </p:sp>
      <p:sp>
        <p:nvSpPr>
          <p:cNvPr id="31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grpSp>
        <p:nvGrpSpPr>
          <p:cNvPr id="321" name="Gruppieren"/>
          <p:cNvGrpSpPr/>
          <p:nvPr/>
        </p:nvGrpSpPr>
        <p:grpSpPr>
          <a:xfrm>
            <a:off x="2107714" y="6991350"/>
            <a:ext cx="8789371" cy="2120900"/>
            <a:chOff x="0" y="0"/>
            <a:chExt cx="8789369" cy="2120900"/>
          </a:xfrm>
        </p:grpSpPr>
        <p:sp>
          <p:nvSpPr>
            <p:cNvPr id="311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312" name="2"/>
            <p:cNvSpPr/>
            <p:nvPr/>
          </p:nvSpPr>
          <p:spPr>
            <a:xfrm>
              <a:off x="1722013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313" name="3"/>
            <p:cNvSpPr/>
            <p:nvPr/>
          </p:nvSpPr>
          <p:spPr>
            <a:xfrm>
              <a:off x="3445277" y="0"/>
              <a:ext cx="3620829" cy="2120900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314" name="4"/>
            <p:cNvSpPr/>
            <p:nvPr/>
          </p:nvSpPr>
          <p:spPr>
            <a:xfrm>
              <a:off x="7995518" y="1323956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315" name="Linie"/>
            <p:cNvSpPr/>
            <p:nvPr/>
          </p:nvSpPr>
          <p:spPr>
            <a:xfrm>
              <a:off x="812901" y="413637"/>
              <a:ext cx="890063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16" name="Linie"/>
            <p:cNvSpPr/>
            <p:nvPr/>
          </p:nvSpPr>
          <p:spPr>
            <a:xfrm>
              <a:off x="2534914" y="413637"/>
              <a:ext cx="89131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17" name="Linie"/>
            <p:cNvSpPr/>
            <p:nvPr/>
          </p:nvSpPr>
          <p:spPr>
            <a:xfrm>
              <a:off x="7085155" y="1722428"/>
              <a:ext cx="89131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18" name="5"/>
            <p:cNvSpPr/>
            <p:nvPr/>
          </p:nvSpPr>
          <p:spPr>
            <a:xfrm>
              <a:off x="3997759" y="962043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319" name="6"/>
            <p:cNvSpPr/>
            <p:nvPr/>
          </p:nvSpPr>
          <p:spPr>
            <a:xfrm>
              <a:off x="5719772" y="962043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320" name="Linie"/>
            <p:cNvSpPr/>
            <p:nvPr/>
          </p:nvSpPr>
          <p:spPr>
            <a:xfrm>
              <a:off x="4810661" y="1375681"/>
              <a:ext cx="890062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330" name="Gruppieren"/>
          <p:cNvGrpSpPr/>
          <p:nvPr/>
        </p:nvGrpSpPr>
        <p:grpSpPr>
          <a:xfrm>
            <a:off x="3522454" y="3132626"/>
            <a:ext cx="5959892" cy="2302144"/>
            <a:chOff x="0" y="0"/>
            <a:chExt cx="5959890" cy="2302142"/>
          </a:xfrm>
        </p:grpSpPr>
        <p:sp>
          <p:nvSpPr>
            <p:cNvPr id="322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323" name="2"/>
            <p:cNvSpPr/>
            <p:nvPr/>
          </p:nvSpPr>
          <p:spPr>
            <a:xfrm>
              <a:off x="1722013" y="0"/>
              <a:ext cx="793852" cy="796944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324" name="3"/>
            <p:cNvSpPr/>
            <p:nvPr/>
          </p:nvSpPr>
          <p:spPr>
            <a:xfrm>
              <a:off x="3444025" y="0"/>
              <a:ext cx="793853" cy="796944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325" name="4"/>
            <p:cNvSpPr/>
            <p:nvPr/>
          </p:nvSpPr>
          <p:spPr>
            <a:xfrm>
              <a:off x="5166039" y="0"/>
              <a:ext cx="793852" cy="796944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326" name="5"/>
            <p:cNvSpPr/>
            <p:nvPr/>
          </p:nvSpPr>
          <p:spPr>
            <a:xfrm>
              <a:off x="2583019" y="1505199"/>
              <a:ext cx="793853" cy="796944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327" name="6"/>
            <p:cNvSpPr/>
            <p:nvPr/>
          </p:nvSpPr>
          <p:spPr>
            <a:xfrm>
              <a:off x="4305032" y="1505199"/>
              <a:ext cx="793852" cy="796944"/>
            </a:xfrm>
            <a:prstGeom prst="rect">
              <a:avLst/>
            </a:prstGeom>
            <a:solidFill>
              <a:srgbClr val="9FA1A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328" name="Linie"/>
            <p:cNvSpPr/>
            <p:nvPr/>
          </p:nvSpPr>
          <p:spPr>
            <a:xfrm flipH="1">
              <a:off x="2979945" y="805825"/>
              <a:ext cx="857231" cy="680325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29" name="Linie"/>
            <p:cNvSpPr/>
            <p:nvPr/>
          </p:nvSpPr>
          <p:spPr>
            <a:xfrm>
              <a:off x="3841216" y="810980"/>
              <a:ext cx="860743" cy="675170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331" name="Containment Graph"/>
          <p:cNvSpPr txBox="1"/>
          <p:nvPr/>
        </p:nvSpPr>
        <p:spPr>
          <a:xfrm>
            <a:off x="4437913" y="2306545"/>
            <a:ext cx="41289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Containment Graph</a:t>
            </a:r>
          </a:p>
        </p:txBody>
      </p:sp>
      <p:sp>
        <p:nvSpPr>
          <p:cNvPr id="332" name="Graph"/>
          <p:cNvSpPr txBox="1"/>
          <p:nvPr/>
        </p:nvSpPr>
        <p:spPr>
          <a:xfrm>
            <a:off x="5797397" y="6134100"/>
            <a:ext cx="14100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Graph</a:t>
            </a:r>
          </a:p>
        </p:txBody>
      </p:sp>
      <p:grpSp>
        <p:nvGrpSpPr>
          <p:cNvPr id="339" name="Gruppieren"/>
          <p:cNvGrpSpPr/>
          <p:nvPr/>
        </p:nvGrpSpPr>
        <p:grpSpPr>
          <a:xfrm>
            <a:off x="3522454" y="3132626"/>
            <a:ext cx="5959892" cy="2302144"/>
            <a:chOff x="0" y="0"/>
            <a:chExt cx="5959890" cy="2302142"/>
          </a:xfrm>
        </p:grpSpPr>
        <p:sp>
          <p:nvSpPr>
            <p:cNvPr id="333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334" name="2"/>
            <p:cNvSpPr/>
            <p:nvPr/>
          </p:nvSpPr>
          <p:spPr>
            <a:xfrm>
              <a:off x="1722013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335" name="3"/>
            <p:cNvSpPr/>
            <p:nvPr/>
          </p:nvSpPr>
          <p:spPr>
            <a:xfrm>
              <a:off x="3444025" y="0"/>
              <a:ext cx="793853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336" name="4"/>
            <p:cNvSpPr/>
            <p:nvPr/>
          </p:nvSpPr>
          <p:spPr>
            <a:xfrm>
              <a:off x="5166039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337" name="5"/>
            <p:cNvSpPr/>
            <p:nvPr/>
          </p:nvSpPr>
          <p:spPr>
            <a:xfrm>
              <a:off x="2583019" y="1505199"/>
              <a:ext cx="793853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338" name="6"/>
            <p:cNvSpPr/>
            <p:nvPr/>
          </p:nvSpPr>
          <p:spPr>
            <a:xfrm>
              <a:off x="4305032" y="1505199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" grpId="2" animBg="1" advAuto="0"/>
      <p:bldP spid="339" grpId="1" animBg="1" advAuto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60</a:t>
            </a:fld>
            <a:endParaRPr/>
          </a:p>
        </p:txBody>
      </p:sp>
      <p:sp>
        <p:nvSpPr>
          <p:cNvPr id="1671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1672" name="Layer Assignment"/>
          <p:cNvSpPr/>
          <p:nvPr/>
        </p:nvSpPr>
        <p:spPr>
          <a:xfrm>
            <a:off x="359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1673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1674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1675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1676" name="Linie"/>
          <p:cNvSpPr/>
          <p:nvPr/>
        </p:nvSpPr>
        <p:spPr>
          <a:xfrm>
            <a:off x="650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77" name="Linie"/>
          <p:cNvSpPr/>
          <p:nvPr/>
        </p:nvSpPr>
        <p:spPr>
          <a:xfrm>
            <a:off x="650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78" name="Linie"/>
          <p:cNvSpPr/>
          <p:nvPr/>
        </p:nvSpPr>
        <p:spPr>
          <a:xfrm>
            <a:off x="650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79" name="Linie"/>
          <p:cNvSpPr/>
          <p:nvPr/>
        </p:nvSpPr>
        <p:spPr>
          <a:xfrm>
            <a:off x="650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82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83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84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85" name="Node Pla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Node Placement</a:t>
            </a:r>
          </a:p>
        </p:txBody>
      </p:sp>
      <p:sp>
        <p:nvSpPr>
          <p:cNvPr id="1686" name="Rechteck"/>
          <p:cNvSpPr/>
          <p:nvPr/>
        </p:nvSpPr>
        <p:spPr>
          <a:xfrm>
            <a:off x="5836913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87" name="1"/>
          <p:cNvSpPr txBox="1"/>
          <p:nvPr/>
        </p:nvSpPr>
        <p:spPr>
          <a:xfrm>
            <a:off x="6076727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688" name="Rechteck"/>
          <p:cNvSpPr/>
          <p:nvPr/>
        </p:nvSpPr>
        <p:spPr>
          <a:xfrm>
            <a:off x="2507319" y="2378645"/>
            <a:ext cx="848202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89" name="2"/>
          <p:cNvSpPr txBox="1"/>
          <p:nvPr/>
        </p:nvSpPr>
        <p:spPr>
          <a:xfrm>
            <a:off x="2747133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690" name="Rechteck"/>
          <p:cNvSpPr/>
          <p:nvPr/>
        </p:nvSpPr>
        <p:spPr>
          <a:xfrm>
            <a:off x="5652627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1" name="3"/>
          <p:cNvSpPr txBox="1"/>
          <p:nvPr/>
        </p:nvSpPr>
        <p:spPr>
          <a:xfrm>
            <a:off x="5892441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692" name="Rechteck"/>
          <p:cNvSpPr/>
          <p:nvPr/>
        </p:nvSpPr>
        <p:spPr>
          <a:xfrm>
            <a:off x="4031660" y="4320237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3" name="4"/>
          <p:cNvSpPr txBox="1"/>
          <p:nvPr/>
        </p:nvSpPr>
        <p:spPr>
          <a:xfrm>
            <a:off x="4271474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694" name="Rechteck"/>
          <p:cNvSpPr/>
          <p:nvPr/>
        </p:nvSpPr>
        <p:spPr>
          <a:xfrm>
            <a:off x="4626128" y="6214959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5" name="5"/>
          <p:cNvSpPr txBox="1"/>
          <p:nvPr/>
        </p:nvSpPr>
        <p:spPr>
          <a:xfrm>
            <a:off x="4865942" y="6346848"/>
            <a:ext cx="36857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696" name="Rechteck"/>
          <p:cNvSpPr/>
          <p:nvPr/>
        </p:nvSpPr>
        <p:spPr>
          <a:xfrm>
            <a:off x="7144604" y="8157145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7" name="6"/>
          <p:cNvSpPr txBox="1"/>
          <p:nvPr/>
        </p:nvSpPr>
        <p:spPr>
          <a:xfrm>
            <a:off x="7384418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698" name="Rechteck"/>
          <p:cNvSpPr/>
          <p:nvPr/>
        </p:nvSpPr>
        <p:spPr>
          <a:xfrm>
            <a:off x="2855219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99" name="Rechteck"/>
          <p:cNvSpPr/>
          <p:nvPr/>
        </p:nvSpPr>
        <p:spPr>
          <a:xfrm>
            <a:off x="4379560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0" name="Rechteck"/>
          <p:cNvSpPr/>
          <p:nvPr/>
        </p:nvSpPr>
        <p:spPr>
          <a:xfrm>
            <a:off x="6000527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1" name="Rechteck"/>
          <p:cNvSpPr/>
          <p:nvPr/>
        </p:nvSpPr>
        <p:spPr>
          <a:xfrm>
            <a:off x="6000527" y="5226871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2" name="Rechteck"/>
          <p:cNvSpPr/>
          <p:nvPr/>
        </p:nvSpPr>
        <p:spPr>
          <a:xfrm>
            <a:off x="4974028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3" name="Rechteck"/>
          <p:cNvSpPr/>
          <p:nvPr/>
        </p:nvSpPr>
        <p:spPr>
          <a:xfrm>
            <a:off x="6370882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4" name="Rechteck"/>
          <p:cNvSpPr/>
          <p:nvPr/>
        </p:nvSpPr>
        <p:spPr>
          <a:xfrm>
            <a:off x="7676791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5" name="Rechteck"/>
          <p:cNvSpPr/>
          <p:nvPr/>
        </p:nvSpPr>
        <p:spPr>
          <a:xfrm>
            <a:off x="4974028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6" name="Rechteck"/>
          <p:cNvSpPr/>
          <p:nvPr/>
        </p:nvSpPr>
        <p:spPr>
          <a:xfrm>
            <a:off x="5816241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07" name="Rechteck"/>
          <p:cNvSpPr/>
          <p:nvPr/>
        </p:nvSpPr>
        <p:spPr>
          <a:xfrm>
            <a:off x="6184814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708" name="Verbindungslinie"/>
          <p:cNvCxnSpPr>
            <a:stCxn id="1700" idx="0"/>
            <a:endCxn id="1707" idx="0"/>
          </p:cNvCxnSpPr>
          <p:nvPr/>
        </p:nvCxnSpPr>
        <p:spPr>
          <a:xfrm>
            <a:off x="6076727" y="3334572"/>
            <a:ext cx="184288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09" name="Verbindungslinie"/>
          <p:cNvCxnSpPr>
            <a:stCxn id="1698" idx="0"/>
            <a:endCxn id="1706" idx="0"/>
          </p:cNvCxnSpPr>
          <p:nvPr/>
        </p:nvCxnSpPr>
        <p:spPr>
          <a:xfrm>
            <a:off x="2931419" y="3334572"/>
            <a:ext cx="2961023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10" name="Verbindungslinie"/>
          <p:cNvCxnSpPr>
            <a:stCxn id="1699" idx="0"/>
            <a:endCxn id="1698" idx="0"/>
          </p:cNvCxnSpPr>
          <p:nvPr/>
        </p:nvCxnSpPr>
        <p:spPr>
          <a:xfrm flipH="1" flipV="1">
            <a:off x="2931419" y="3334572"/>
            <a:ext cx="152434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711" name="Verbindungslinie"/>
          <p:cNvCxnSpPr>
            <a:stCxn id="1701" idx="0"/>
            <a:endCxn id="1705" idx="0"/>
          </p:cNvCxnSpPr>
          <p:nvPr/>
        </p:nvCxnSpPr>
        <p:spPr>
          <a:xfrm flipH="1">
            <a:off x="5050228" y="5271321"/>
            <a:ext cx="1026500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12" name="Verbindungslinie"/>
          <p:cNvCxnSpPr>
            <a:stCxn id="1702" idx="0"/>
            <a:endCxn id="1714" idx="0"/>
          </p:cNvCxnSpPr>
          <p:nvPr/>
        </p:nvCxnSpPr>
        <p:spPr>
          <a:xfrm>
            <a:off x="5050228" y="7170886"/>
            <a:ext cx="2334192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7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61</a:t>
            </a:fld>
            <a:endParaRPr/>
          </a:p>
        </p:txBody>
      </p:sp>
      <p:sp>
        <p:nvSpPr>
          <p:cNvPr id="1714" name="Rechteck"/>
          <p:cNvSpPr/>
          <p:nvPr/>
        </p:nvSpPr>
        <p:spPr>
          <a:xfrm>
            <a:off x="730821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5" name="Kreis"/>
          <p:cNvSpPr/>
          <p:nvPr/>
        </p:nvSpPr>
        <p:spPr>
          <a:xfrm>
            <a:off x="663315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6" name="Kreis"/>
          <p:cNvSpPr/>
          <p:nvPr/>
        </p:nvSpPr>
        <p:spPr>
          <a:xfrm>
            <a:off x="7170004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717" name="Verbindungslinie"/>
          <p:cNvCxnSpPr>
            <a:stCxn id="1703" idx="0"/>
            <a:endCxn id="1715" idx="0"/>
          </p:cNvCxnSpPr>
          <p:nvPr/>
        </p:nvCxnSpPr>
        <p:spPr>
          <a:xfrm>
            <a:off x="6447082" y="3334572"/>
            <a:ext cx="387928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18" name="Verbindungslinie"/>
          <p:cNvCxnSpPr>
            <a:stCxn id="1715" idx="0"/>
            <a:endCxn id="1716" idx="0"/>
          </p:cNvCxnSpPr>
          <p:nvPr/>
        </p:nvCxnSpPr>
        <p:spPr>
          <a:xfrm>
            <a:off x="6835009" y="4783833"/>
            <a:ext cx="536854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19" name="Verbindungslinie"/>
          <p:cNvCxnSpPr>
            <a:stCxn id="1716" idx="0"/>
            <a:endCxn id="1704" idx="0"/>
          </p:cNvCxnSpPr>
          <p:nvPr/>
        </p:nvCxnSpPr>
        <p:spPr>
          <a:xfrm>
            <a:off x="7371862" y="6688833"/>
            <a:ext cx="381130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1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22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23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24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25" name="Node Pla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Node Placement</a:t>
            </a:r>
          </a:p>
        </p:txBody>
      </p:sp>
      <p:sp>
        <p:nvSpPr>
          <p:cNvPr id="1726" name="Rechteck"/>
          <p:cNvSpPr/>
          <p:nvPr/>
        </p:nvSpPr>
        <p:spPr>
          <a:xfrm>
            <a:off x="7829191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7" name="1"/>
          <p:cNvSpPr txBox="1"/>
          <p:nvPr/>
        </p:nvSpPr>
        <p:spPr>
          <a:xfrm>
            <a:off x="8069005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728" name="Rechteck"/>
          <p:cNvSpPr/>
          <p:nvPr/>
        </p:nvSpPr>
        <p:spPr>
          <a:xfrm>
            <a:off x="4303628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29" name="2"/>
          <p:cNvSpPr txBox="1"/>
          <p:nvPr/>
        </p:nvSpPr>
        <p:spPr>
          <a:xfrm>
            <a:off x="4543441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730" name="Rechteck"/>
          <p:cNvSpPr/>
          <p:nvPr/>
        </p:nvSpPr>
        <p:spPr>
          <a:xfrm>
            <a:off x="6078299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1" name="3"/>
          <p:cNvSpPr txBox="1"/>
          <p:nvPr/>
        </p:nvSpPr>
        <p:spPr>
          <a:xfrm>
            <a:off x="6318113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732" name="Rechteck"/>
          <p:cNvSpPr/>
          <p:nvPr/>
        </p:nvSpPr>
        <p:spPr>
          <a:xfrm>
            <a:off x="4303628" y="4320237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3" name="4"/>
          <p:cNvSpPr txBox="1"/>
          <p:nvPr/>
        </p:nvSpPr>
        <p:spPr>
          <a:xfrm>
            <a:off x="4543441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734" name="Rechteck"/>
          <p:cNvSpPr/>
          <p:nvPr/>
        </p:nvSpPr>
        <p:spPr>
          <a:xfrm>
            <a:off x="6078299" y="6214959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5" name="5"/>
          <p:cNvSpPr txBox="1"/>
          <p:nvPr/>
        </p:nvSpPr>
        <p:spPr>
          <a:xfrm>
            <a:off x="6318112" y="634684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736" name="Rechteck"/>
          <p:cNvSpPr/>
          <p:nvPr/>
        </p:nvSpPr>
        <p:spPr>
          <a:xfrm>
            <a:off x="7830082" y="815714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7" name="6"/>
          <p:cNvSpPr txBox="1"/>
          <p:nvPr/>
        </p:nvSpPr>
        <p:spPr>
          <a:xfrm>
            <a:off x="8069896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738" name="Rechteck"/>
          <p:cNvSpPr/>
          <p:nvPr/>
        </p:nvSpPr>
        <p:spPr>
          <a:xfrm>
            <a:off x="4651528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9" name="Rechteck"/>
          <p:cNvSpPr/>
          <p:nvPr/>
        </p:nvSpPr>
        <p:spPr>
          <a:xfrm>
            <a:off x="4651527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0" name="Rechteck"/>
          <p:cNvSpPr/>
          <p:nvPr/>
        </p:nvSpPr>
        <p:spPr>
          <a:xfrm>
            <a:off x="7992805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1" name="Rechteck"/>
          <p:cNvSpPr/>
          <p:nvPr/>
        </p:nvSpPr>
        <p:spPr>
          <a:xfrm>
            <a:off x="6426200" y="5226871"/>
            <a:ext cx="152400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2" name="Rechteck"/>
          <p:cNvSpPr/>
          <p:nvPr/>
        </p:nvSpPr>
        <p:spPr>
          <a:xfrm>
            <a:off x="6426199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3" name="Rechteck"/>
          <p:cNvSpPr/>
          <p:nvPr/>
        </p:nvSpPr>
        <p:spPr>
          <a:xfrm>
            <a:off x="8363160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4" name="Rechteck"/>
          <p:cNvSpPr/>
          <p:nvPr/>
        </p:nvSpPr>
        <p:spPr>
          <a:xfrm>
            <a:off x="836226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5" name="Rechteck"/>
          <p:cNvSpPr/>
          <p:nvPr/>
        </p:nvSpPr>
        <p:spPr>
          <a:xfrm>
            <a:off x="6426199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6" name="Rechteck"/>
          <p:cNvSpPr/>
          <p:nvPr/>
        </p:nvSpPr>
        <p:spPr>
          <a:xfrm>
            <a:off x="6241913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47" name="Rechteck"/>
          <p:cNvSpPr/>
          <p:nvPr/>
        </p:nvSpPr>
        <p:spPr>
          <a:xfrm>
            <a:off x="6610486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748" name="Verbindungslinie"/>
          <p:cNvCxnSpPr>
            <a:stCxn id="1740" idx="0"/>
            <a:endCxn id="1747" idx="0"/>
          </p:cNvCxnSpPr>
          <p:nvPr/>
        </p:nvCxnSpPr>
        <p:spPr>
          <a:xfrm flipH="1">
            <a:off x="6686686" y="3334572"/>
            <a:ext cx="1382320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49" name="Verbindungslinie"/>
          <p:cNvCxnSpPr>
            <a:stCxn id="1738" idx="0"/>
            <a:endCxn id="1746" idx="0"/>
          </p:cNvCxnSpPr>
          <p:nvPr/>
        </p:nvCxnSpPr>
        <p:spPr>
          <a:xfrm>
            <a:off x="4727728" y="3334572"/>
            <a:ext cx="1590386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50" name="Verbindungslinie"/>
          <p:cNvCxnSpPr>
            <a:stCxn id="1739" idx="0"/>
            <a:endCxn id="1738" idx="0"/>
          </p:cNvCxnSpPr>
          <p:nvPr/>
        </p:nvCxnSpPr>
        <p:spPr>
          <a:xfrm flipV="1">
            <a:off x="4727727" y="3334572"/>
            <a:ext cx="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751" name="Verbindungslinie"/>
          <p:cNvCxnSpPr>
            <a:stCxn id="1741" idx="0"/>
            <a:endCxn id="1745" idx="0"/>
          </p:cNvCxnSpPr>
          <p:nvPr/>
        </p:nvCxnSpPr>
        <p:spPr>
          <a:xfrm flipH="1">
            <a:off x="6502399" y="5271321"/>
            <a:ext cx="1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52" name="Verbindungslinie"/>
          <p:cNvCxnSpPr>
            <a:stCxn id="1742" idx="0"/>
            <a:endCxn id="1754" idx="0"/>
          </p:cNvCxnSpPr>
          <p:nvPr/>
        </p:nvCxnSpPr>
        <p:spPr>
          <a:xfrm>
            <a:off x="6502399" y="7170886"/>
            <a:ext cx="1567499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75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62</a:t>
            </a:fld>
            <a:endParaRPr/>
          </a:p>
        </p:txBody>
      </p:sp>
      <p:sp>
        <p:nvSpPr>
          <p:cNvPr id="1754" name="Rechteck"/>
          <p:cNvSpPr/>
          <p:nvPr/>
        </p:nvSpPr>
        <p:spPr>
          <a:xfrm>
            <a:off x="7993697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55" name="Kreis"/>
          <p:cNvSpPr/>
          <p:nvPr/>
        </p:nvSpPr>
        <p:spPr>
          <a:xfrm>
            <a:off x="823750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56" name="Kreis"/>
          <p:cNvSpPr/>
          <p:nvPr/>
        </p:nvSpPr>
        <p:spPr>
          <a:xfrm>
            <a:off x="8235719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757" name="Verbindungslinie"/>
          <p:cNvCxnSpPr>
            <a:stCxn id="1743" idx="0"/>
            <a:endCxn id="1755" idx="0"/>
          </p:cNvCxnSpPr>
          <p:nvPr/>
        </p:nvCxnSpPr>
        <p:spPr>
          <a:xfrm flipH="1">
            <a:off x="8439359" y="3334572"/>
            <a:ext cx="2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58" name="Verbindungslinie"/>
          <p:cNvCxnSpPr>
            <a:stCxn id="1755" idx="0"/>
            <a:endCxn id="1756" idx="0"/>
          </p:cNvCxnSpPr>
          <p:nvPr/>
        </p:nvCxnSpPr>
        <p:spPr>
          <a:xfrm flipH="1">
            <a:off x="8437577" y="4783833"/>
            <a:ext cx="1783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759" name="Verbindungslinie"/>
          <p:cNvCxnSpPr>
            <a:stCxn id="1756" idx="0"/>
            <a:endCxn id="1744" idx="0"/>
          </p:cNvCxnSpPr>
          <p:nvPr/>
        </p:nvCxnSpPr>
        <p:spPr>
          <a:xfrm>
            <a:off x="8437577" y="6688833"/>
            <a:ext cx="893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Node Pla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Node Placement</a:t>
            </a:r>
          </a:p>
        </p:txBody>
      </p:sp>
      <p:sp>
        <p:nvSpPr>
          <p:cNvPr id="176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63</a:t>
            </a:fld>
            <a:endParaRPr/>
          </a:p>
        </p:txBody>
      </p:sp>
      <p:sp>
        <p:nvSpPr>
          <p:cNvPr id="1763" name="Preconditions"/>
          <p:cNvSpPr txBox="1"/>
          <p:nvPr/>
        </p:nvSpPr>
        <p:spPr>
          <a:xfrm>
            <a:off x="1014271" y="2459823"/>
            <a:ext cx="156132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Input</a:t>
            </a:r>
            <a:endParaRPr dirty="0"/>
          </a:p>
        </p:txBody>
      </p:sp>
      <p:sp>
        <p:nvSpPr>
          <p:cNvPr id="1764" name="Input: Layered graph G = (V, E, L)…"/>
          <p:cNvSpPr txBox="1"/>
          <p:nvPr/>
        </p:nvSpPr>
        <p:spPr>
          <a:xfrm>
            <a:off x="1420671" y="3486389"/>
            <a:ext cx="7758534" cy="1684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Layered graph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 dirty="0"/>
              <a:t> =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dirty="0"/>
              <a:t>)</a:t>
            </a:r>
          </a:p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All layers have their nodes ordered</a:t>
            </a:r>
          </a:p>
        </p:txBody>
      </p:sp>
      <p:sp>
        <p:nvSpPr>
          <p:cNvPr id="1765" name="Postconditions"/>
          <p:cNvSpPr txBox="1"/>
          <p:nvPr/>
        </p:nvSpPr>
        <p:spPr>
          <a:xfrm>
            <a:off x="1014271" y="5507823"/>
            <a:ext cx="2059859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Output</a:t>
            </a:r>
            <a:endParaRPr dirty="0"/>
          </a:p>
        </p:txBody>
      </p:sp>
      <p:sp>
        <p:nvSpPr>
          <p:cNvPr id="1766" name="Output: x coordinates for all v ∈ V…"/>
          <p:cNvSpPr txBox="1"/>
          <p:nvPr/>
        </p:nvSpPr>
        <p:spPr>
          <a:xfrm>
            <a:off x="1420671" y="6534390"/>
            <a:ext cx="10328148" cy="2021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/>
              <a:t>x coordinates for all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/>
              <a:t>For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25000" dirty="0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dirty="0"/>
              <a:t> for some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dirty="0"/>
              <a:t>, if </a:t>
            </a:r>
            <a:r>
              <a:rPr i="1" dirty="0"/>
              <a:t>u</a:t>
            </a:r>
            <a:r>
              <a:rPr dirty="0"/>
              <a:t> is left of </a:t>
            </a:r>
            <a:r>
              <a:rPr i="1" dirty="0"/>
              <a:t>v</a:t>
            </a:r>
            <a:r>
              <a:rPr dirty="0"/>
              <a:t> according</a:t>
            </a:r>
            <a:br>
              <a:rPr dirty="0"/>
            </a:br>
            <a:r>
              <a:rPr dirty="0"/>
              <a:t>to the ordering, we require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25000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dirty="0"/>
              <a:t> +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w</a:t>
            </a:r>
            <a:r>
              <a:rPr i="1" baseline="-25000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dirty="0"/>
              <a:t> &lt;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25000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5" grpId="3" animBg="1" advAuto="0"/>
      <p:bldP spid="1766" grpId="4" uiExpand="1" build="p" bldLvl="5" animBg="1" advAuto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" name="So… How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So… How?</a:t>
            </a:r>
          </a:p>
        </p:txBody>
      </p:sp>
      <p:sp>
        <p:nvSpPr>
          <p:cNvPr id="176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64</a:t>
            </a:fld>
            <a:endParaRPr/>
          </a:p>
        </p:txBody>
      </p:sp>
      <p:sp>
        <p:nvSpPr>
          <p:cNvPr id="1770" name="In two weeks…"/>
          <p:cNvSpPr txBox="1"/>
          <p:nvPr/>
        </p:nvSpPr>
        <p:spPr>
          <a:xfrm>
            <a:off x="4637023" y="4502339"/>
            <a:ext cx="2018181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  <a:defRPr sz="4200"/>
            </a:lvl1pPr>
          </a:lstStyle>
          <a:p>
            <a:r>
              <a:rPr lang="de-DE" dirty="0" err="1"/>
              <a:t>Later</a:t>
            </a:r>
            <a:r>
              <a:rPr lang="de-DE" dirty="0"/>
              <a:t> </a:t>
            </a:r>
            <a:r>
              <a:rPr dirty="0"/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0" grpId="1" animBg="1" advAuto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65</a:t>
            </a:fld>
            <a:endParaRPr/>
          </a:p>
        </p:txBody>
      </p:sp>
      <p:sp>
        <p:nvSpPr>
          <p:cNvPr id="1773" name="Cycle Breaking"/>
          <p:cNvSpPr/>
          <p:nvPr/>
        </p:nvSpPr>
        <p:spPr>
          <a:xfrm>
            <a:off x="3594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1774" name="Layer Assignment"/>
          <p:cNvSpPr/>
          <p:nvPr/>
        </p:nvSpPr>
        <p:spPr>
          <a:xfrm>
            <a:off x="3594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1775" name="Crossing Minimization"/>
          <p:cNvSpPr/>
          <p:nvPr/>
        </p:nvSpPr>
        <p:spPr>
          <a:xfrm>
            <a:off x="3594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1776" name="Node Placement"/>
          <p:cNvSpPr/>
          <p:nvPr/>
        </p:nvSpPr>
        <p:spPr>
          <a:xfrm>
            <a:off x="3594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1777" name="Edge Routing"/>
          <p:cNvSpPr/>
          <p:nvPr/>
        </p:nvSpPr>
        <p:spPr>
          <a:xfrm>
            <a:off x="3594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1778" name="Linie"/>
          <p:cNvSpPr/>
          <p:nvPr/>
        </p:nvSpPr>
        <p:spPr>
          <a:xfrm>
            <a:off x="6502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79" name="Linie"/>
          <p:cNvSpPr/>
          <p:nvPr/>
        </p:nvSpPr>
        <p:spPr>
          <a:xfrm>
            <a:off x="6502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80" name="Linie"/>
          <p:cNvSpPr/>
          <p:nvPr/>
        </p:nvSpPr>
        <p:spPr>
          <a:xfrm>
            <a:off x="6502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81" name="Linie"/>
          <p:cNvSpPr/>
          <p:nvPr/>
        </p:nvSpPr>
        <p:spPr>
          <a:xfrm>
            <a:off x="6502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3" name="Linie"/>
          <p:cNvSpPr/>
          <p:nvPr/>
        </p:nvSpPr>
        <p:spPr>
          <a:xfrm>
            <a:off x="1373335" y="2866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84" name="Linie"/>
          <p:cNvSpPr/>
          <p:nvPr/>
        </p:nvSpPr>
        <p:spPr>
          <a:xfrm>
            <a:off x="1373335" y="4771133"/>
            <a:ext cx="979891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85" name="Linie"/>
          <p:cNvSpPr/>
          <p:nvPr/>
        </p:nvSpPr>
        <p:spPr>
          <a:xfrm>
            <a:off x="1373335" y="6676133"/>
            <a:ext cx="9775359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86" name="Linie"/>
          <p:cNvSpPr/>
          <p:nvPr/>
        </p:nvSpPr>
        <p:spPr>
          <a:xfrm>
            <a:off x="1375028" y="8581133"/>
            <a:ext cx="9771973" cy="1"/>
          </a:xfrm>
          <a:prstGeom prst="line">
            <a:avLst/>
          </a:prstGeom>
          <a:ln w="25400">
            <a:solidFill>
              <a:srgbClr val="A0A2AC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87" name="Edge R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Edge Routing</a:t>
            </a:r>
          </a:p>
        </p:txBody>
      </p:sp>
      <p:sp>
        <p:nvSpPr>
          <p:cNvPr id="1788" name="Rechteck"/>
          <p:cNvSpPr/>
          <p:nvPr/>
        </p:nvSpPr>
        <p:spPr>
          <a:xfrm>
            <a:off x="7829191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89" name="1"/>
          <p:cNvSpPr txBox="1"/>
          <p:nvPr/>
        </p:nvSpPr>
        <p:spPr>
          <a:xfrm>
            <a:off x="8069005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1790" name="Rechteck"/>
          <p:cNvSpPr/>
          <p:nvPr/>
        </p:nvSpPr>
        <p:spPr>
          <a:xfrm>
            <a:off x="4303628" y="2378645"/>
            <a:ext cx="848201" cy="911478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1" name="2"/>
          <p:cNvSpPr txBox="1"/>
          <p:nvPr/>
        </p:nvSpPr>
        <p:spPr>
          <a:xfrm>
            <a:off x="4543441" y="25105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1792" name="Rechteck"/>
          <p:cNvSpPr/>
          <p:nvPr/>
        </p:nvSpPr>
        <p:spPr>
          <a:xfrm>
            <a:off x="6078299" y="431539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3" name="3"/>
          <p:cNvSpPr txBox="1"/>
          <p:nvPr/>
        </p:nvSpPr>
        <p:spPr>
          <a:xfrm>
            <a:off x="6318113" y="444728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1794" name="Rechteck"/>
          <p:cNvSpPr/>
          <p:nvPr/>
        </p:nvSpPr>
        <p:spPr>
          <a:xfrm>
            <a:off x="4303628" y="4320237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5" name="4"/>
          <p:cNvSpPr txBox="1"/>
          <p:nvPr/>
        </p:nvSpPr>
        <p:spPr>
          <a:xfrm>
            <a:off x="4543441" y="4452125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1796" name="Rechteck"/>
          <p:cNvSpPr/>
          <p:nvPr/>
        </p:nvSpPr>
        <p:spPr>
          <a:xfrm>
            <a:off x="6078299" y="6214959"/>
            <a:ext cx="848201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7" name="5"/>
          <p:cNvSpPr txBox="1"/>
          <p:nvPr/>
        </p:nvSpPr>
        <p:spPr>
          <a:xfrm>
            <a:off x="6318112" y="6346848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1798" name="Rechteck"/>
          <p:cNvSpPr/>
          <p:nvPr/>
        </p:nvSpPr>
        <p:spPr>
          <a:xfrm>
            <a:off x="7830082" y="8157145"/>
            <a:ext cx="848202" cy="911477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99" name="6"/>
          <p:cNvSpPr txBox="1"/>
          <p:nvPr/>
        </p:nvSpPr>
        <p:spPr>
          <a:xfrm>
            <a:off x="8069896" y="8289033"/>
            <a:ext cx="3685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CDEE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6</a:t>
            </a:r>
          </a:p>
        </p:txBody>
      </p:sp>
      <p:sp>
        <p:nvSpPr>
          <p:cNvPr id="1800" name="Rechteck"/>
          <p:cNvSpPr/>
          <p:nvPr/>
        </p:nvSpPr>
        <p:spPr>
          <a:xfrm>
            <a:off x="4651528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1" name="Rechteck"/>
          <p:cNvSpPr/>
          <p:nvPr/>
        </p:nvSpPr>
        <p:spPr>
          <a:xfrm>
            <a:off x="4651527" y="4231337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2" name="Rechteck"/>
          <p:cNvSpPr/>
          <p:nvPr/>
        </p:nvSpPr>
        <p:spPr>
          <a:xfrm>
            <a:off x="7992805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3" name="Rechteck"/>
          <p:cNvSpPr/>
          <p:nvPr/>
        </p:nvSpPr>
        <p:spPr>
          <a:xfrm>
            <a:off x="6426200" y="5226871"/>
            <a:ext cx="152400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4" name="Rechteck"/>
          <p:cNvSpPr/>
          <p:nvPr/>
        </p:nvSpPr>
        <p:spPr>
          <a:xfrm>
            <a:off x="6426199" y="7126436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5" name="Rechteck"/>
          <p:cNvSpPr/>
          <p:nvPr/>
        </p:nvSpPr>
        <p:spPr>
          <a:xfrm>
            <a:off x="8363160" y="3290122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6" name="Rechteck"/>
          <p:cNvSpPr/>
          <p:nvPr/>
        </p:nvSpPr>
        <p:spPr>
          <a:xfrm>
            <a:off x="8362269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7" name="Rechteck"/>
          <p:cNvSpPr/>
          <p:nvPr/>
        </p:nvSpPr>
        <p:spPr>
          <a:xfrm>
            <a:off x="6426199" y="6136930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8" name="Rechteck"/>
          <p:cNvSpPr/>
          <p:nvPr/>
        </p:nvSpPr>
        <p:spPr>
          <a:xfrm>
            <a:off x="6241913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09" name="Rechteck"/>
          <p:cNvSpPr/>
          <p:nvPr/>
        </p:nvSpPr>
        <p:spPr>
          <a:xfrm>
            <a:off x="6610486" y="422649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810" name="Verbindungslinie"/>
          <p:cNvCxnSpPr>
            <a:stCxn id="1802" idx="0"/>
            <a:endCxn id="1809" idx="0"/>
          </p:cNvCxnSpPr>
          <p:nvPr/>
        </p:nvCxnSpPr>
        <p:spPr>
          <a:xfrm flipH="1">
            <a:off x="6686686" y="3334572"/>
            <a:ext cx="1382320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11" name="Verbindungslinie"/>
          <p:cNvCxnSpPr>
            <a:stCxn id="1800" idx="0"/>
            <a:endCxn id="1808" idx="0"/>
          </p:cNvCxnSpPr>
          <p:nvPr/>
        </p:nvCxnSpPr>
        <p:spPr>
          <a:xfrm>
            <a:off x="4727728" y="3334572"/>
            <a:ext cx="1590386" cy="93637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12" name="Verbindungslinie"/>
          <p:cNvCxnSpPr>
            <a:stCxn id="1801" idx="0"/>
            <a:endCxn id="1800" idx="0"/>
          </p:cNvCxnSpPr>
          <p:nvPr/>
        </p:nvCxnSpPr>
        <p:spPr>
          <a:xfrm flipV="1">
            <a:off x="4727727" y="3334572"/>
            <a:ext cx="2" cy="941216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813" name="Verbindungslinie"/>
          <p:cNvCxnSpPr>
            <a:stCxn id="1803" idx="0"/>
            <a:endCxn id="1807" idx="0"/>
          </p:cNvCxnSpPr>
          <p:nvPr/>
        </p:nvCxnSpPr>
        <p:spPr>
          <a:xfrm flipH="1">
            <a:off x="6502399" y="5271321"/>
            <a:ext cx="1" cy="91006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14" name="Verbindungslinie"/>
          <p:cNvCxnSpPr>
            <a:stCxn id="1804" idx="0"/>
            <a:endCxn id="1816" idx="0"/>
          </p:cNvCxnSpPr>
          <p:nvPr/>
        </p:nvCxnSpPr>
        <p:spPr>
          <a:xfrm>
            <a:off x="6502399" y="7170886"/>
            <a:ext cx="1567499" cy="941810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181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66</a:t>
            </a:fld>
            <a:endParaRPr/>
          </a:p>
        </p:txBody>
      </p:sp>
      <p:sp>
        <p:nvSpPr>
          <p:cNvPr id="1816" name="Rechteck"/>
          <p:cNvSpPr/>
          <p:nvPr/>
        </p:nvSpPr>
        <p:spPr>
          <a:xfrm>
            <a:off x="7993697" y="8068245"/>
            <a:ext cx="152401" cy="88901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17" name="Kreis"/>
          <p:cNvSpPr/>
          <p:nvPr/>
        </p:nvSpPr>
        <p:spPr>
          <a:xfrm>
            <a:off x="8237501" y="4581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18" name="Kreis"/>
          <p:cNvSpPr/>
          <p:nvPr/>
        </p:nvSpPr>
        <p:spPr>
          <a:xfrm>
            <a:off x="8235719" y="6486975"/>
            <a:ext cx="403717" cy="403717"/>
          </a:xfrm>
          <a:prstGeom prst="ellipse">
            <a:avLst/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cxnSp>
        <p:nvCxnSpPr>
          <p:cNvPr id="1819" name="Verbindungslinie"/>
          <p:cNvCxnSpPr>
            <a:stCxn id="1805" idx="0"/>
            <a:endCxn id="1817" idx="0"/>
          </p:cNvCxnSpPr>
          <p:nvPr/>
        </p:nvCxnSpPr>
        <p:spPr>
          <a:xfrm flipH="1">
            <a:off x="8439359" y="3334572"/>
            <a:ext cx="2" cy="1449262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20" name="Verbindungslinie"/>
          <p:cNvCxnSpPr>
            <a:stCxn id="1817" idx="0"/>
            <a:endCxn id="1818" idx="0"/>
          </p:cNvCxnSpPr>
          <p:nvPr/>
        </p:nvCxnSpPr>
        <p:spPr>
          <a:xfrm flipH="1">
            <a:off x="8437577" y="4783833"/>
            <a:ext cx="1783" cy="1905001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21" name="Verbindungslinie"/>
          <p:cNvCxnSpPr>
            <a:stCxn id="1818" idx="0"/>
            <a:endCxn id="1806" idx="0"/>
          </p:cNvCxnSpPr>
          <p:nvPr/>
        </p:nvCxnSpPr>
        <p:spPr>
          <a:xfrm>
            <a:off x="8437577" y="6688833"/>
            <a:ext cx="893" cy="1423863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22" name="Verbindungslinie"/>
          <p:cNvCxnSpPr>
            <a:stCxn id="1808" idx="0"/>
            <a:endCxn id="1800" idx="0"/>
          </p:cNvCxnSpPr>
          <p:nvPr/>
        </p:nvCxnSpPr>
        <p:spPr>
          <a:xfrm rot="16200000" flipV="1">
            <a:off x="5054600" y="3009900"/>
            <a:ext cx="927100" cy="1587500"/>
          </a:xfrm>
          <a:prstGeom prst="bentConnector3">
            <a:avLst>
              <a:gd name="adj1" fmla="val 56164"/>
            </a:avLst>
          </a:prstGeom>
          <a:ln w="381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1823" name="Verbindungslinie"/>
          <p:cNvCxnSpPr>
            <a:stCxn id="1804" idx="0"/>
            <a:endCxn id="1816" idx="0"/>
          </p:cNvCxnSpPr>
          <p:nvPr/>
        </p:nvCxnSpPr>
        <p:spPr>
          <a:xfrm rot="16200000" flipH="1">
            <a:off x="6813550" y="6864350"/>
            <a:ext cx="939800" cy="1562100"/>
          </a:xfrm>
          <a:prstGeom prst="bentConnector3">
            <a:avLst>
              <a:gd name="adj1" fmla="val 45945"/>
            </a:avLst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24" name="Verbindungslinie"/>
          <p:cNvCxnSpPr>
            <a:stCxn id="1802" idx="0"/>
            <a:endCxn id="1809" idx="0"/>
          </p:cNvCxnSpPr>
          <p:nvPr/>
        </p:nvCxnSpPr>
        <p:spPr>
          <a:xfrm rot="5400000">
            <a:off x="6915150" y="3117850"/>
            <a:ext cx="927100" cy="1371600"/>
          </a:xfrm>
          <a:prstGeom prst="bentConnector3">
            <a:avLst>
              <a:gd name="adj1" fmla="val 43835"/>
            </a:avLst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1825" name="Verbindungslinie"/>
          <p:cNvCxnSpPr>
            <a:stCxn id="1805" idx="0"/>
            <a:endCxn id="1806" idx="0"/>
          </p:cNvCxnSpPr>
          <p:nvPr/>
        </p:nvCxnSpPr>
        <p:spPr>
          <a:xfrm flipH="1">
            <a:off x="8438469" y="3334572"/>
            <a:ext cx="892" cy="4778124"/>
          </a:xfrm>
          <a:prstGeom prst="straightConnector1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</p:cxn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18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500" fill="hold"/>
                                        <p:tgtEl>
                                          <p:spTgt spid="1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4" dur="500" fill="hold"/>
                                        <p:tgtEl>
                                          <p:spTgt spid="1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1" dur="500" fill="hold"/>
                                        <p:tgtEl>
                                          <p:spTgt spid="18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xit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5" dur="500" fill="hold"/>
                                        <p:tgtEl>
                                          <p:spTgt spid="1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xit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9" dur="500" fill="hold"/>
                                        <p:tgtEl>
                                          <p:spTgt spid="18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3" dur="500" fill="hold"/>
                                        <p:tgtEl>
                                          <p:spTgt spid="18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xit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47" dur="500" fill="hold"/>
                                        <p:tgtEl>
                                          <p:spTgt spid="18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9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1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0" grpId="1" animBg="1" advAuto="0"/>
      <p:bldP spid="1811" grpId="2" animBg="1" advAuto="0"/>
      <p:bldP spid="1814" grpId="3" animBg="1" advAuto="0"/>
      <p:bldP spid="1817" grpId="8" animBg="1" advAuto="0"/>
      <p:bldP spid="1818" grpId="10" animBg="1" advAuto="0"/>
      <p:bldP spid="1819" grpId="7" animBg="1" advAuto="0"/>
      <p:bldP spid="1820" grpId="9" animBg="1" advAuto="0"/>
      <p:bldP spid="1821" grpId="11" animBg="1" advAuto="0"/>
      <p:bldP spid="1822" grpId="4" animBg="1" advAuto="0"/>
      <p:bldP spid="1823" grpId="6" animBg="1" advAuto="0"/>
      <p:bldP spid="1824" grpId="5" animBg="1" advAuto="0"/>
      <p:bldP spid="1825" grpId="12" animBg="1" advAuto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7" name="Edge R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Edge Routing</a:t>
            </a:r>
          </a:p>
        </p:txBody>
      </p:sp>
      <p:sp>
        <p:nvSpPr>
          <p:cNvPr id="182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67</a:t>
            </a:fld>
            <a:endParaRPr/>
          </a:p>
        </p:txBody>
      </p:sp>
      <p:sp>
        <p:nvSpPr>
          <p:cNvPr id="1829" name="Preconditions"/>
          <p:cNvSpPr txBox="1"/>
          <p:nvPr/>
        </p:nvSpPr>
        <p:spPr>
          <a:xfrm>
            <a:off x="1014271" y="2459823"/>
            <a:ext cx="156132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Input</a:t>
            </a:r>
            <a:endParaRPr dirty="0"/>
          </a:p>
        </p:txBody>
      </p:sp>
      <p:sp>
        <p:nvSpPr>
          <p:cNvPr id="1830" name="Input: Layered graph G = (V, E, L)…"/>
          <p:cNvSpPr txBox="1"/>
          <p:nvPr/>
        </p:nvSpPr>
        <p:spPr>
          <a:xfrm>
            <a:off x="1420671" y="3486389"/>
            <a:ext cx="9553897" cy="1684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Layered graph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 dirty="0"/>
              <a:t> =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dirty="0"/>
              <a:t>)</a:t>
            </a:r>
          </a:p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rPr dirty="0"/>
              <a:t>All nodes have their x coordinate computed</a:t>
            </a:r>
          </a:p>
        </p:txBody>
      </p:sp>
      <p:sp>
        <p:nvSpPr>
          <p:cNvPr id="1831" name="Postconditions"/>
          <p:cNvSpPr txBox="1"/>
          <p:nvPr/>
        </p:nvSpPr>
        <p:spPr>
          <a:xfrm>
            <a:off x="1014271" y="5507823"/>
            <a:ext cx="2059859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rPr lang="de-DE" dirty="0"/>
              <a:t>Output</a:t>
            </a:r>
            <a:endParaRPr dirty="0"/>
          </a:p>
        </p:txBody>
      </p:sp>
      <p:sp>
        <p:nvSpPr>
          <p:cNvPr id="1832" name="Output: y coordinates for all v ∈ V, routings for all e ∈ E."/>
          <p:cNvSpPr txBox="1"/>
          <p:nvPr/>
        </p:nvSpPr>
        <p:spPr>
          <a:xfrm>
            <a:off x="1420671" y="6534390"/>
            <a:ext cx="5942332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spcBef>
                <a:spcPts val="2000"/>
              </a:spcBef>
              <a:buSzPct val="75000"/>
              <a:buChar char="•"/>
            </a:pPr>
            <a:r>
              <a:rPr dirty="0"/>
              <a:t>y coordinates for all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</a:t>
            </a:r>
            <a:br>
              <a:rPr dirty="0"/>
            </a:br>
            <a:r>
              <a:rPr dirty="0"/>
              <a:t>routings for all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 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dirty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9" grpId="1" animBg="1" advAuto="0"/>
      <p:bldP spid="1830" grpId="2" build="p" bldLvl="5" animBg="1" advAuto="0"/>
      <p:bldP spid="1831" grpId="3" animBg="1" advAuto="0"/>
      <p:bldP spid="1832" grpId="4" build="p" bldLvl="5" animBg="1" advAuto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4" name="Poly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Polyline</a:t>
            </a:r>
          </a:p>
        </p:txBody>
      </p:sp>
      <p:sp>
        <p:nvSpPr>
          <p:cNvPr id="18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68</a:t>
            </a:fld>
            <a:endParaRPr/>
          </a:p>
        </p:txBody>
      </p:sp>
      <p:pic>
        <p:nvPicPr>
          <p:cNvPr id="1836" name="polyline.png" descr="polylin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5392" y="2400478"/>
            <a:ext cx="11914016" cy="51280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8" name="Splin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Splines</a:t>
            </a:r>
          </a:p>
        </p:txBody>
      </p:sp>
      <p:sp>
        <p:nvSpPr>
          <p:cNvPr id="183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69</a:t>
            </a:fld>
            <a:endParaRPr/>
          </a:p>
        </p:txBody>
      </p:sp>
      <p:pic>
        <p:nvPicPr>
          <p:cNvPr id="1840" name="splines.png" descr="splin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6250" y="2453671"/>
            <a:ext cx="12052300" cy="52089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344" name="Layout Infrastructure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79500"/>
          </a:xfrm>
          <a:prstGeom prst="rect">
            <a:avLst/>
          </a:prstGeom>
        </p:spPr>
        <p:txBody>
          <a:bodyPr/>
          <a:lstStyle>
            <a:lvl1pPr defTabSz="467359">
              <a:defRPr sz="6400"/>
            </a:lvl1pPr>
          </a:lstStyle>
          <a:p>
            <a:r>
              <a:t>Layout Infrastructure</a:t>
            </a:r>
          </a:p>
        </p:txBody>
      </p:sp>
      <p:sp>
        <p:nvSpPr>
          <p:cNvPr id="345" name="Top-Down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Top-Down</a:t>
            </a:r>
          </a:p>
        </p:txBody>
      </p:sp>
      <p:grpSp>
        <p:nvGrpSpPr>
          <p:cNvPr id="349" name="Gruppieren"/>
          <p:cNvGrpSpPr/>
          <p:nvPr/>
        </p:nvGrpSpPr>
        <p:grpSpPr>
          <a:xfrm>
            <a:off x="6105473" y="7245350"/>
            <a:ext cx="2515866" cy="796944"/>
            <a:chOff x="0" y="0"/>
            <a:chExt cx="2515864" cy="796943"/>
          </a:xfrm>
        </p:grpSpPr>
        <p:sp>
          <p:nvSpPr>
            <p:cNvPr id="346" name="5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347" name="6"/>
            <p:cNvSpPr/>
            <p:nvPr/>
          </p:nvSpPr>
          <p:spPr>
            <a:xfrm>
              <a:off x="1722012" y="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348" name="Linie"/>
            <p:cNvSpPr/>
            <p:nvPr/>
          </p:nvSpPr>
          <p:spPr>
            <a:xfrm>
              <a:off x="812901" y="413637"/>
              <a:ext cx="890062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350" name="1"/>
          <p:cNvSpPr/>
          <p:nvPr/>
        </p:nvSpPr>
        <p:spPr>
          <a:xfrm>
            <a:off x="3522454" y="3132626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351" name="2"/>
          <p:cNvSpPr/>
          <p:nvPr/>
        </p:nvSpPr>
        <p:spPr>
          <a:xfrm>
            <a:off x="5244467" y="31326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352" name="3"/>
          <p:cNvSpPr/>
          <p:nvPr/>
        </p:nvSpPr>
        <p:spPr>
          <a:xfrm>
            <a:off x="6966480" y="3132626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353" name="4"/>
          <p:cNvSpPr/>
          <p:nvPr/>
        </p:nvSpPr>
        <p:spPr>
          <a:xfrm>
            <a:off x="8688493" y="31326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354" name="5"/>
          <p:cNvSpPr/>
          <p:nvPr/>
        </p:nvSpPr>
        <p:spPr>
          <a:xfrm>
            <a:off x="6105473" y="46378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355" name="6"/>
          <p:cNvSpPr/>
          <p:nvPr/>
        </p:nvSpPr>
        <p:spPr>
          <a:xfrm>
            <a:off x="7827486" y="46378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356" name="Linie"/>
          <p:cNvSpPr/>
          <p:nvPr/>
        </p:nvSpPr>
        <p:spPr>
          <a:xfrm flipH="1">
            <a:off x="6502399" y="3938451"/>
            <a:ext cx="857231" cy="680326"/>
          </a:xfrm>
          <a:prstGeom prst="line">
            <a:avLst/>
          </a:prstGeom>
          <a:ln w="381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57" name="Linie"/>
          <p:cNvSpPr/>
          <p:nvPr/>
        </p:nvSpPr>
        <p:spPr>
          <a:xfrm>
            <a:off x="7363671" y="3943606"/>
            <a:ext cx="860742" cy="675171"/>
          </a:xfrm>
          <a:prstGeom prst="line">
            <a:avLst/>
          </a:prstGeom>
          <a:ln w="381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58" name="Containment Graph"/>
          <p:cNvSpPr txBox="1"/>
          <p:nvPr/>
        </p:nvSpPr>
        <p:spPr>
          <a:xfrm>
            <a:off x="4437913" y="2306545"/>
            <a:ext cx="41289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Containment Graph</a:t>
            </a:r>
          </a:p>
        </p:txBody>
      </p:sp>
      <p:sp>
        <p:nvSpPr>
          <p:cNvPr id="359" name="Graph"/>
          <p:cNvSpPr txBox="1"/>
          <p:nvPr/>
        </p:nvSpPr>
        <p:spPr>
          <a:xfrm>
            <a:off x="5797397" y="6134100"/>
            <a:ext cx="14100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Graph</a:t>
            </a:r>
          </a:p>
        </p:txBody>
      </p:sp>
      <p:sp>
        <p:nvSpPr>
          <p:cNvPr id="360" name="1"/>
          <p:cNvSpPr/>
          <p:nvPr/>
        </p:nvSpPr>
        <p:spPr>
          <a:xfrm>
            <a:off x="3522454" y="3132626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361" name="2"/>
          <p:cNvSpPr/>
          <p:nvPr/>
        </p:nvSpPr>
        <p:spPr>
          <a:xfrm>
            <a:off x="5244467" y="3132626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362" name="3"/>
          <p:cNvSpPr/>
          <p:nvPr/>
        </p:nvSpPr>
        <p:spPr>
          <a:xfrm>
            <a:off x="6966480" y="3132626"/>
            <a:ext cx="793852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363" name="4"/>
          <p:cNvSpPr/>
          <p:nvPr/>
        </p:nvSpPr>
        <p:spPr>
          <a:xfrm>
            <a:off x="8688493" y="3132626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364" name="5"/>
          <p:cNvSpPr/>
          <p:nvPr/>
        </p:nvSpPr>
        <p:spPr>
          <a:xfrm>
            <a:off x="6105473" y="4637826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365" name="6"/>
          <p:cNvSpPr/>
          <p:nvPr/>
        </p:nvSpPr>
        <p:spPr>
          <a:xfrm>
            <a:off x="7827486" y="4637826"/>
            <a:ext cx="793853" cy="796944"/>
          </a:xfrm>
          <a:prstGeom prst="rect">
            <a:avLst/>
          </a:prstGeom>
          <a:solidFill>
            <a:srgbClr val="50536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grpSp>
        <p:nvGrpSpPr>
          <p:cNvPr id="373" name="Gruppieren"/>
          <p:cNvGrpSpPr/>
          <p:nvPr/>
        </p:nvGrpSpPr>
        <p:grpSpPr>
          <a:xfrm>
            <a:off x="3521828" y="7245350"/>
            <a:ext cx="5961144" cy="796944"/>
            <a:chOff x="0" y="0"/>
            <a:chExt cx="5961142" cy="796943"/>
          </a:xfrm>
        </p:grpSpPr>
        <p:sp>
          <p:nvSpPr>
            <p:cNvPr id="366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367" name="2"/>
            <p:cNvSpPr/>
            <p:nvPr/>
          </p:nvSpPr>
          <p:spPr>
            <a:xfrm>
              <a:off x="1722013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368" name="4"/>
            <p:cNvSpPr/>
            <p:nvPr/>
          </p:nvSpPr>
          <p:spPr>
            <a:xfrm>
              <a:off x="5167290" y="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369" name="Linie"/>
            <p:cNvSpPr/>
            <p:nvPr/>
          </p:nvSpPr>
          <p:spPr>
            <a:xfrm>
              <a:off x="812901" y="413638"/>
              <a:ext cx="890063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70" name="Linie"/>
            <p:cNvSpPr/>
            <p:nvPr/>
          </p:nvSpPr>
          <p:spPr>
            <a:xfrm>
              <a:off x="2534914" y="413638"/>
              <a:ext cx="89131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71" name="Linie"/>
            <p:cNvSpPr/>
            <p:nvPr/>
          </p:nvSpPr>
          <p:spPr>
            <a:xfrm>
              <a:off x="4267634" y="413637"/>
              <a:ext cx="89131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72" name="3"/>
            <p:cNvSpPr/>
            <p:nvPr/>
          </p:nvSpPr>
          <p:spPr>
            <a:xfrm>
              <a:off x="3444651" y="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" grpId="8" animBg="1" advAuto="0"/>
      <p:bldP spid="360" grpId="1" animBg="1" advAuto="0"/>
      <p:bldP spid="361" grpId="2" animBg="1" advAuto="0"/>
      <p:bldP spid="362" grpId="3" animBg="1" advAuto="0"/>
      <p:bldP spid="363" grpId="4" animBg="1" advAuto="0"/>
      <p:bldP spid="364" grpId="6" animBg="1" advAuto="0"/>
      <p:bldP spid="365" grpId="7" animBg="1" advAuto="0"/>
      <p:bldP spid="373" grpId="5" animBg="1" advAuto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2" name="Orthogonal Edg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Orthogonal Edges</a:t>
            </a:r>
          </a:p>
        </p:txBody>
      </p:sp>
      <p:sp>
        <p:nvSpPr>
          <p:cNvPr id="184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70</a:t>
            </a:fld>
            <a:endParaRPr/>
          </a:p>
        </p:txBody>
      </p:sp>
      <p:pic>
        <p:nvPicPr>
          <p:cNvPr id="1844" name="orthogonal.png" descr="orthogona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5768" y="2283521"/>
            <a:ext cx="10013264" cy="5446871"/>
          </a:xfrm>
          <a:prstGeom prst="rect">
            <a:avLst/>
          </a:prstGeom>
          <a:ln w="12700">
            <a:miter lim="400000"/>
          </a:ln>
        </p:spPr>
      </p:pic>
      <p:sp>
        <p:nvSpPr>
          <p:cNvPr id="1845" name="Next week!"/>
          <p:cNvSpPr txBox="1"/>
          <p:nvPr/>
        </p:nvSpPr>
        <p:spPr>
          <a:xfrm>
            <a:off x="5302021" y="8162876"/>
            <a:ext cx="2205732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spcBef>
                <a:spcPts val="4200"/>
              </a:spcBef>
            </a:lvl1pPr>
          </a:lstStyle>
          <a:p>
            <a:r>
              <a:rPr dirty="0"/>
              <a:t>Next </a:t>
            </a:r>
            <a:r>
              <a:rPr lang="de-DE" dirty="0"/>
              <a:t>time</a:t>
            </a:r>
            <a:r>
              <a:rPr dirty="0"/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" grpId="1" animBg="1" advAuto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7" name="diagram.png" descr="diagr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3836" y="3340966"/>
            <a:ext cx="11997128" cy="3071668"/>
          </a:xfrm>
          <a:prstGeom prst="rect">
            <a:avLst/>
          </a:prstGeom>
          <a:ln w="12700">
            <a:miter lim="400000"/>
          </a:ln>
        </p:spPr>
      </p:pic>
      <p:sp>
        <p:nvSpPr>
          <p:cNvPr id="1848" name="Dataflow Diagra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Dataflow Diagrams</a:t>
            </a:r>
          </a:p>
        </p:txBody>
      </p:sp>
      <p:sp>
        <p:nvSpPr>
          <p:cNvPr id="18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71</a:t>
            </a:fld>
            <a:endParaRPr/>
          </a:p>
        </p:txBody>
      </p:sp>
      <p:grpSp>
        <p:nvGrpSpPr>
          <p:cNvPr id="1852" name="Gruppieren"/>
          <p:cNvGrpSpPr/>
          <p:nvPr/>
        </p:nvGrpSpPr>
        <p:grpSpPr>
          <a:xfrm>
            <a:off x="8761241" y="6480478"/>
            <a:ext cx="2903729" cy="990604"/>
            <a:chOff x="0" y="0"/>
            <a:chExt cx="2903727" cy="990603"/>
          </a:xfrm>
        </p:grpSpPr>
        <p:sp>
          <p:nvSpPr>
            <p:cNvPr id="1850" name="F2: Feedback Edges"/>
            <p:cNvSpPr txBox="1"/>
            <p:nvPr/>
          </p:nvSpPr>
          <p:spPr>
            <a:xfrm>
              <a:off x="0" y="520703"/>
              <a:ext cx="2903729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2</a:t>
              </a:r>
              <a:r>
                <a:t>: Feedback Edges</a:t>
              </a:r>
            </a:p>
          </p:txBody>
        </p:sp>
        <p:sp>
          <p:nvSpPr>
            <p:cNvPr id="1851" name="Linie"/>
            <p:cNvSpPr/>
            <p:nvPr/>
          </p:nvSpPr>
          <p:spPr>
            <a:xfrm flipH="1" flipV="1">
              <a:off x="1144309" y="-1"/>
              <a:ext cx="287397" cy="496175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1855" name="Gruppieren"/>
          <p:cNvGrpSpPr/>
          <p:nvPr/>
        </p:nvGrpSpPr>
        <p:grpSpPr>
          <a:xfrm>
            <a:off x="1758841" y="2502333"/>
            <a:ext cx="2813813" cy="587997"/>
            <a:chOff x="0" y="21604"/>
            <a:chExt cx="2813811" cy="587995"/>
          </a:xfrm>
        </p:grpSpPr>
        <p:sp>
          <p:nvSpPr>
            <p:cNvPr id="1853" name="A1: Layout Direction"/>
            <p:cNvSpPr txBox="1"/>
            <p:nvPr/>
          </p:nvSpPr>
          <p:spPr>
            <a:xfrm>
              <a:off x="-1" y="21604"/>
              <a:ext cx="2813813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1</a:t>
              </a:r>
              <a:r>
                <a:t>: Layout Direction</a:t>
              </a:r>
            </a:p>
          </p:txBody>
        </p:sp>
        <p:sp>
          <p:nvSpPr>
            <p:cNvPr id="1854" name="Linie"/>
            <p:cNvSpPr/>
            <p:nvPr/>
          </p:nvSpPr>
          <p:spPr>
            <a:xfrm>
              <a:off x="7269" y="609600"/>
              <a:ext cx="2764527" cy="0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1858" name="Gruppieren"/>
          <p:cNvGrpSpPr/>
          <p:nvPr/>
        </p:nvGrpSpPr>
        <p:grpSpPr>
          <a:xfrm>
            <a:off x="8665381" y="2502333"/>
            <a:ext cx="3095449" cy="837453"/>
            <a:chOff x="0" y="0"/>
            <a:chExt cx="3095447" cy="837452"/>
          </a:xfrm>
        </p:grpSpPr>
        <p:sp>
          <p:nvSpPr>
            <p:cNvPr id="1856" name="A4: Orthogonal Edges"/>
            <p:cNvSpPr txBox="1"/>
            <p:nvPr/>
          </p:nvSpPr>
          <p:spPr>
            <a:xfrm>
              <a:off x="0" y="-1"/>
              <a:ext cx="309544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4</a:t>
              </a:r>
              <a:r>
                <a:t>: Orthogonal Edges</a:t>
              </a:r>
            </a:p>
          </p:txBody>
        </p:sp>
        <p:sp>
          <p:nvSpPr>
            <p:cNvPr id="1857" name="Linie"/>
            <p:cNvSpPr/>
            <p:nvPr/>
          </p:nvSpPr>
          <p:spPr>
            <a:xfrm>
              <a:off x="1593908" y="498527"/>
              <a:ext cx="539800" cy="338926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1862" name="Gruppieren"/>
          <p:cNvGrpSpPr/>
          <p:nvPr/>
        </p:nvGrpSpPr>
        <p:grpSpPr>
          <a:xfrm>
            <a:off x="10980925" y="4027409"/>
            <a:ext cx="1266039" cy="1861596"/>
            <a:chOff x="-254000" y="0"/>
            <a:chExt cx="1266037" cy="1861594"/>
          </a:xfrm>
        </p:grpSpPr>
        <p:sp>
          <p:nvSpPr>
            <p:cNvPr id="1859" name="F3: Ports"/>
            <p:cNvSpPr txBox="1"/>
            <p:nvPr/>
          </p:nvSpPr>
          <p:spPr>
            <a:xfrm>
              <a:off x="-254000" y="614440"/>
              <a:ext cx="126603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3</a:t>
              </a:r>
              <a:r>
                <a:t>: Ports</a:t>
              </a:r>
            </a:p>
          </p:txBody>
        </p:sp>
        <p:sp>
          <p:nvSpPr>
            <p:cNvPr id="1860" name="Linie"/>
            <p:cNvSpPr/>
            <p:nvPr/>
          </p:nvSpPr>
          <p:spPr>
            <a:xfrm flipH="1" flipV="1">
              <a:off x="89736" y="0"/>
              <a:ext cx="518387" cy="594738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1861" name="Linie"/>
            <p:cNvSpPr/>
            <p:nvPr/>
          </p:nvSpPr>
          <p:spPr>
            <a:xfrm flipH="1">
              <a:off x="59583" y="1093391"/>
              <a:ext cx="543582" cy="768204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1865" name="Gruppieren"/>
          <p:cNvGrpSpPr/>
          <p:nvPr/>
        </p:nvGrpSpPr>
        <p:grpSpPr>
          <a:xfrm>
            <a:off x="5341880" y="6480478"/>
            <a:ext cx="2615388" cy="990604"/>
            <a:chOff x="0" y="0"/>
            <a:chExt cx="2615387" cy="990603"/>
          </a:xfrm>
        </p:grpSpPr>
        <p:sp>
          <p:nvSpPr>
            <p:cNvPr id="1863" name="A3: Straight Edges"/>
            <p:cNvSpPr txBox="1"/>
            <p:nvPr/>
          </p:nvSpPr>
          <p:spPr>
            <a:xfrm>
              <a:off x="0" y="520703"/>
              <a:ext cx="2615388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3</a:t>
              </a:r>
              <a:r>
                <a:t>: Straight Edges</a:t>
              </a:r>
            </a:p>
          </p:txBody>
        </p:sp>
        <p:sp>
          <p:nvSpPr>
            <p:cNvPr id="1864" name="Linie"/>
            <p:cNvSpPr/>
            <p:nvPr/>
          </p:nvSpPr>
          <p:spPr>
            <a:xfrm flipH="1" flipV="1">
              <a:off x="960000" y="-1"/>
              <a:ext cx="287397" cy="496175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1868" name="Gruppieren"/>
          <p:cNvGrpSpPr/>
          <p:nvPr/>
        </p:nvGrpSpPr>
        <p:grpSpPr>
          <a:xfrm>
            <a:off x="1758841" y="5297169"/>
            <a:ext cx="3182412" cy="2173913"/>
            <a:chOff x="0" y="0"/>
            <a:chExt cx="3182410" cy="2173911"/>
          </a:xfrm>
        </p:grpSpPr>
        <p:sp>
          <p:nvSpPr>
            <p:cNvPr id="1866" name="A2: Edge Crossings"/>
            <p:cNvSpPr txBox="1"/>
            <p:nvPr/>
          </p:nvSpPr>
          <p:spPr>
            <a:xfrm>
              <a:off x="0" y="1704011"/>
              <a:ext cx="277906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A</a:t>
              </a:r>
              <a:r>
                <a:rPr baseline="-5999"/>
                <a:t>2</a:t>
              </a:r>
              <a:r>
                <a:t>: Edge Crossings</a:t>
              </a:r>
            </a:p>
          </p:txBody>
        </p:sp>
        <p:sp>
          <p:nvSpPr>
            <p:cNvPr id="1867" name="Linie"/>
            <p:cNvSpPr/>
            <p:nvPr/>
          </p:nvSpPr>
          <p:spPr>
            <a:xfrm flipV="1">
              <a:off x="1393142" y="0"/>
              <a:ext cx="1789269" cy="1672468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1871" name="Gruppieren"/>
          <p:cNvGrpSpPr/>
          <p:nvPr/>
        </p:nvGrpSpPr>
        <p:grpSpPr>
          <a:xfrm>
            <a:off x="5708706" y="2502333"/>
            <a:ext cx="1881735" cy="1832877"/>
            <a:chOff x="0" y="0"/>
            <a:chExt cx="1881733" cy="1832876"/>
          </a:xfrm>
        </p:grpSpPr>
        <p:sp>
          <p:nvSpPr>
            <p:cNvPr id="1869" name="F1: Hierarchy"/>
            <p:cNvSpPr txBox="1"/>
            <p:nvPr/>
          </p:nvSpPr>
          <p:spPr>
            <a:xfrm>
              <a:off x="-1" y="-1"/>
              <a:ext cx="1881735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/>
              </a:pPr>
              <a:r>
                <a:t>F</a:t>
              </a:r>
              <a:r>
                <a:rPr baseline="-5999"/>
                <a:t>1</a:t>
              </a:r>
              <a:r>
                <a:t>: Hierarchy</a:t>
              </a:r>
            </a:p>
          </p:txBody>
        </p:sp>
        <p:sp>
          <p:nvSpPr>
            <p:cNvPr id="1870" name="Linie"/>
            <p:cNvSpPr/>
            <p:nvPr/>
          </p:nvSpPr>
          <p:spPr>
            <a:xfrm>
              <a:off x="914557" y="487673"/>
              <a:ext cx="399324" cy="1345204"/>
            </a:xfrm>
            <a:prstGeom prst="line">
              <a:avLst/>
            </a:prstGeom>
            <a:noFill/>
            <a:ln w="63500" cap="flat">
              <a:solidFill>
                <a:srgbClr val="50536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1872" name="✅"/>
          <p:cNvSpPr txBox="1"/>
          <p:nvPr/>
        </p:nvSpPr>
        <p:spPr>
          <a:xfrm>
            <a:off x="6369101" y="2082800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  <p:sp>
        <p:nvSpPr>
          <p:cNvPr id="1873" name="✅"/>
          <p:cNvSpPr txBox="1"/>
          <p:nvPr/>
        </p:nvSpPr>
        <p:spPr>
          <a:xfrm>
            <a:off x="9965455" y="2082800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  <p:sp>
        <p:nvSpPr>
          <p:cNvPr id="1874" name="✅"/>
          <p:cNvSpPr txBox="1"/>
          <p:nvPr/>
        </p:nvSpPr>
        <p:spPr>
          <a:xfrm>
            <a:off x="9965455" y="7445681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  <p:sp>
        <p:nvSpPr>
          <p:cNvPr id="1875" name="✅"/>
          <p:cNvSpPr txBox="1"/>
          <p:nvPr/>
        </p:nvSpPr>
        <p:spPr>
          <a:xfrm>
            <a:off x="6401923" y="7445681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  <p:sp>
        <p:nvSpPr>
          <p:cNvPr id="1876" name="✅"/>
          <p:cNvSpPr txBox="1"/>
          <p:nvPr/>
        </p:nvSpPr>
        <p:spPr>
          <a:xfrm>
            <a:off x="2918097" y="2082800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  <p:sp>
        <p:nvSpPr>
          <p:cNvPr id="1877" name="✅"/>
          <p:cNvSpPr txBox="1"/>
          <p:nvPr/>
        </p:nvSpPr>
        <p:spPr>
          <a:xfrm>
            <a:off x="2900723" y="7445681"/>
            <a:ext cx="495301" cy="596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latin typeface="Apple Color Emoji"/>
                <a:ea typeface="Apple Color Emoji"/>
                <a:cs typeface="Apple Color Emoji"/>
                <a:sym typeface="Apple Color Emoji"/>
              </a:defRPr>
            </a:lvl1pPr>
          </a:lstStyle>
          <a:p>
            <a:r>
              <a:t>✅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" grpId="5" animBg="1" advAuto="0"/>
      <p:bldP spid="1874" grpId="1" animBg="1" advAuto="0"/>
      <p:bldP spid="1875" grpId="4" animBg="1" advAuto="0"/>
      <p:bldP spid="1876" grpId="2" animBg="1" advAuto="0"/>
      <p:bldP spid="1877" grpId="3" animBg="1" advAuto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1" name="Layout Direc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Layout Directions</a:t>
            </a:r>
          </a:p>
        </p:txBody>
      </p:sp>
      <p:sp>
        <p:nvSpPr>
          <p:cNvPr id="188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72</a:t>
            </a:fld>
            <a:endParaRPr/>
          </a:p>
        </p:txBody>
      </p:sp>
      <p:sp>
        <p:nvSpPr>
          <p:cNvPr id="1883" name="How not to support more directions:"/>
          <p:cNvSpPr txBox="1"/>
          <p:nvPr/>
        </p:nvSpPr>
        <p:spPr>
          <a:xfrm>
            <a:off x="2790621" y="2540590"/>
            <a:ext cx="742355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lnSpc>
                <a:spcPct val="150000"/>
              </a:lnSpc>
            </a:lvl1pPr>
          </a:lstStyle>
          <a:p>
            <a:r>
              <a:t>How not to support more directions:</a:t>
            </a:r>
          </a:p>
        </p:txBody>
      </p:sp>
      <p:sp>
        <p:nvSpPr>
          <p:cNvPr id="1884" name="switch (direction) {…"/>
          <p:cNvSpPr txBox="1"/>
          <p:nvPr/>
        </p:nvSpPr>
        <p:spPr>
          <a:xfrm>
            <a:off x="3807364" y="3485231"/>
            <a:ext cx="3460515" cy="467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505361"/>
                </a:solidFill>
              </a:rPr>
              <a:t>switch</a:t>
            </a:r>
            <a:r>
              <a:t> (direction) {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case</a:t>
            </a:r>
            <a:r>
              <a:t> RIGHT: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// Layout code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case</a:t>
            </a:r>
            <a:r>
              <a:t> LEFT: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// Layout code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case</a:t>
            </a:r>
            <a:r>
              <a:t> DOWN: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// Layout code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b="1">
                <a:solidFill>
                  <a:srgbClr val="505361"/>
                </a:solidFill>
              </a:rPr>
              <a:t>case</a:t>
            </a:r>
            <a:r>
              <a:t> UP: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        // Layout code</a:t>
            </a:r>
          </a:p>
          <a:p>
            <a:pPr algn="l">
              <a:defRPr sz="3000">
                <a:latin typeface="Helvetica"/>
                <a:ea typeface="Helvetica"/>
                <a:cs typeface="Helvetica"/>
                <a:sym typeface="Helvetica"/>
              </a:defRPr>
            </a:pPr>
            <a:r>
              <a:t>}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3" grpId="1" build="p" bldLvl="5" animBg="1" advAuto="0"/>
      <p:bldP spid="1884" grpId="2" animBg="1" advAuto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73</a:t>
            </a:fld>
            <a:endParaRPr/>
          </a:p>
        </p:txBody>
      </p:sp>
      <p:sp>
        <p:nvSpPr>
          <p:cNvPr id="1887" name="Cycle Breaking"/>
          <p:cNvSpPr/>
          <p:nvPr/>
        </p:nvSpPr>
        <p:spPr>
          <a:xfrm>
            <a:off x="1562063" y="104486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Cycle Breaking</a:t>
            </a:r>
          </a:p>
        </p:txBody>
      </p:sp>
      <p:sp>
        <p:nvSpPr>
          <p:cNvPr id="1888" name="Layer Assignment"/>
          <p:cNvSpPr/>
          <p:nvPr/>
        </p:nvSpPr>
        <p:spPr>
          <a:xfrm>
            <a:off x="1562063" y="2656807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Layer Assignment</a:t>
            </a:r>
          </a:p>
        </p:txBody>
      </p:sp>
      <p:sp>
        <p:nvSpPr>
          <p:cNvPr id="1889" name="Linie"/>
          <p:cNvSpPr/>
          <p:nvPr/>
        </p:nvSpPr>
        <p:spPr>
          <a:xfrm>
            <a:off x="4470400" y="1887743"/>
            <a:ext cx="1" cy="76906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90" name="Crossing Minimization"/>
          <p:cNvSpPr/>
          <p:nvPr/>
        </p:nvSpPr>
        <p:spPr>
          <a:xfrm>
            <a:off x="1562063" y="4268753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Crossing Minimization</a:t>
            </a:r>
          </a:p>
        </p:txBody>
      </p:sp>
      <p:sp>
        <p:nvSpPr>
          <p:cNvPr id="1891" name="Linie"/>
          <p:cNvSpPr/>
          <p:nvPr/>
        </p:nvSpPr>
        <p:spPr>
          <a:xfrm>
            <a:off x="4470400" y="350222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92" name="Node Placement"/>
          <p:cNvSpPr/>
          <p:nvPr/>
        </p:nvSpPr>
        <p:spPr>
          <a:xfrm>
            <a:off x="1562063" y="5880698"/>
            <a:ext cx="5816674" cy="842881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Node Placement</a:t>
            </a:r>
          </a:p>
        </p:txBody>
      </p:sp>
      <p:sp>
        <p:nvSpPr>
          <p:cNvPr id="1893" name="Linie"/>
          <p:cNvSpPr/>
          <p:nvPr/>
        </p:nvSpPr>
        <p:spPr>
          <a:xfrm>
            <a:off x="4470400" y="5111633"/>
            <a:ext cx="1" cy="766527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94" name="Edge Routing"/>
          <p:cNvSpPr/>
          <p:nvPr/>
        </p:nvSpPr>
        <p:spPr>
          <a:xfrm>
            <a:off x="1562063" y="7492642"/>
            <a:ext cx="5816674" cy="842882"/>
          </a:xfrm>
          <a:prstGeom prst="roundRect">
            <a:avLst>
              <a:gd name="adj" fmla="val 17550"/>
            </a:avLst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Edge Routing</a:t>
            </a:r>
          </a:p>
        </p:txBody>
      </p:sp>
      <p:sp>
        <p:nvSpPr>
          <p:cNvPr id="1895" name="Linie"/>
          <p:cNvSpPr/>
          <p:nvPr/>
        </p:nvSpPr>
        <p:spPr>
          <a:xfrm>
            <a:off x="4470400" y="6726117"/>
            <a:ext cx="1" cy="766526"/>
          </a:xfrm>
          <a:prstGeom prst="line">
            <a:avLst/>
          </a:prstGeom>
          <a:ln w="635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96" name="Abgerundetes Rechteck"/>
          <p:cNvSpPr/>
          <p:nvPr/>
        </p:nvSpPr>
        <p:spPr>
          <a:xfrm>
            <a:off x="2403973" y="520652"/>
            <a:ext cx="4132854" cy="294442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897" name="Abgerundetes Rechteck"/>
          <p:cNvSpPr/>
          <p:nvPr/>
        </p:nvSpPr>
        <p:spPr>
          <a:xfrm>
            <a:off x="2403973" y="2125055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898" name="Abgerundetes Rechteck"/>
          <p:cNvSpPr/>
          <p:nvPr/>
        </p:nvSpPr>
        <p:spPr>
          <a:xfrm>
            <a:off x="2403973" y="3737000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899" name="Abgerundetes Rechteck"/>
          <p:cNvSpPr/>
          <p:nvPr/>
        </p:nvSpPr>
        <p:spPr>
          <a:xfrm>
            <a:off x="2403973" y="5348945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900" name="Abgerundetes Rechteck"/>
          <p:cNvSpPr/>
          <p:nvPr/>
        </p:nvSpPr>
        <p:spPr>
          <a:xfrm>
            <a:off x="2403973" y="6960890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901" name="Abgerundetes Rechteck"/>
          <p:cNvSpPr/>
          <p:nvPr/>
        </p:nvSpPr>
        <p:spPr>
          <a:xfrm>
            <a:off x="2403973" y="8559448"/>
            <a:ext cx="4132854" cy="294441"/>
          </a:xfrm>
          <a:prstGeom prst="roundRect">
            <a:avLst>
              <a:gd name="adj" fmla="val 35696"/>
            </a:avLst>
          </a:prstGeom>
          <a:solidFill>
            <a:srgbClr val="50536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DCDEE0"/>
                </a:solidFill>
              </a:defRPr>
            </a:pPr>
            <a:endParaRPr/>
          </a:p>
        </p:txBody>
      </p:sp>
      <p:sp>
        <p:nvSpPr>
          <p:cNvPr id="1902" name="Intermediate…"/>
          <p:cNvSpPr txBox="1"/>
          <p:nvPr/>
        </p:nvSpPr>
        <p:spPr>
          <a:xfrm>
            <a:off x="7777786" y="3288589"/>
            <a:ext cx="3510383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Intermediate</a:t>
            </a:r>
          </a:p>
          <a:p>
            <a:pPr algn="l"/>
            <a:r>
              <a:t>Processing Slots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499" fill="hold"/>
                                        <p:tgtEl>
                                          <p:spTgt spid="18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99"/>
                            </p:stCondLst>
                            <p:childTnLst>
                              <p:par>
                                <p:cTn id="9" presetID="9" presetClass="exit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499" fill="hold"/>
                                        <p:tgtEl>
                                          <p:spTgt spid="18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98"/>
                            </p:stCondLst>
                            <p:childTnLst>
                              <p:par>
                                <p:cTn id="13" presetID="9" presetClass="exit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4" dur="499" fill="hold"/>
                                        <p:tgtEl>
                                          <p:spTgt spid="1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97"/>
                            </p:stCondLst>
                            <p:childTnLst>
                              <p:par>
                                <p:cTn id="17" presetID="9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8" dur="499" fill="hold"/>
                                        <p:tgtEl>
                                          <p:spTgt spid="1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96"/>
                            </p:stCondLst>
                            <p:childTnLst>
                              <p:par>
                                <p:cTn id="21" presetID="9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499"/>
                                        <p:tgtEl>
                                          <p:spTgt spid="1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95"/>
                            </p:stCondLst>
                            <p:childTnLst>
                              <p:par>
                                <p:cTn id="25" presetID="9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499"/>
                                        <p:tgtEl>
                                          <p:spTgt spid="1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94"/>
                            </p:stCondLst>
                            <p:childTnLst>
                              <p:par>
                                <p:cTn id="29" presetID="9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499"/>
                                        <p:tgtEl>
                                          <p:spTgt spid="1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493"/>
                            </p:stCondLst>
                            <p:childTnLst>
                              <p:par>
                                <p:cTn id="33" presetID="9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499"/>
                                        <p:tgtEl>
                                          <p:spTgt spid="1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92"/>
                            </p:stCondLst>
                            <p:childTnLst>
                              <p:par>
                                <p:cTn id="37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499"/>
                                        <p:tgtEl>
                                          <p:spTgt spid="1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91"/>
                            </p:stCondLst>
                            <p:childTnLst>
                              <p:par>
                                <p:cTn id="41" presetID="9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499"/>
                                        <p:tgtEl>
                                          <p:spTgt spid="1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90"/>
                            </p:stCondLst>
                            <p:childTnLst>
                              <p:par>
                                <p:cTn id="45" presetID="9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499"/>
                                        <p:tgtEl>
                                          <p:spTgt spid="1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9" grpId="1" animBg="1" advAuto="0"/>
      <p:bldP spid="1891" grpId="2" animBg="1" advAuto="0"/>
      <p:bldP spid="1893" grpId="3" animBg="1" advAuto="0"/>
      <p:bldP spid="1895" grpId="4" animBg="1" advAuto="0"/>
      <p:bldP spid="1896" grpId="5" animBg="1" advAuto="0"/>
      <p:bldP spid="1897" grpId="6" animBg="1" advAuto="0"/>
      <p:bldP spid="1898" grpId="7" animBg="1" advAuto="0"/>
      <p:bldP spid="1899" grpId="8" animBg="1" advAuto="0"/>
      <p:bldP spid="1900" grpId="9" animBg="1" advAuto="0"/>
      <p:bldP spid="1901" grpId="10" animBg="1" advAuto="0"/>
      <p:bldP spid="1902" grpId="11" animBg="1" advAuto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1905" name="Basic hierarchical layout can be implemented independently from the layout algorithm.…"/>
          <p:cNvSpPr txBox="1">
            <a:spLocks noGrp="1"/>
          </p:cNvSpPr>
          <p:nvPr>
            <p:ph type="body" idx="1"/>
          </p:nvPr>
        </p:nvSpPr>
        <p:spPr>
          <a:xfrm>
            <a:off x="952500" y="1816768"/>
            <a:ext cx="11099800" cy="7038114"/>
          </a:xfrm>
          <a:prstGeom prst="rect">
            <a:avLst/>
          </a:prstGeom>
        </p:spPr>
        <p:txBody>
          <a:bodyPr/>
          <a:lstStyle/>
          <a:p>
            <a:r>
              <a:t>Basic hierarchical layout can be implemented independently from the layout algorithm.</a:t>
            </a:r>
          </a:p>
          <a:p>
            <a:r>
              <a:t>The layered approach to layout is popular for emphasizing edge direction.</a:t>
            </a:r>
          </a:p>
          <a:p>
            <a:r>
              <a:t>The approach is divided into five phases, which can be augmented with intermediate processing slots.</a:t>
            </a:r>
          </a:p>
        </p:txBody>
      </p:sp>
      <p:sp>
        <p:nvSpPr>
          <p:cNvPr id="190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5" grpId="1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378" name="Layout Infrastructure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079500"/>
          </a:xfrm>
          <a:prstGeom prst="rect">
            <a:avLst/>
          </a:prstGeom>
        </p:spPr>
        <p:txBody>
          <a:bodyPr/>
          <a:lstStyle>
            <a:lvl1pPr defTabSz="467359">
              <a:defRPr sz="6400"/>
            </a:lvl1pPr>
          </a:lstStyle>
          <a:p>
            <a:r>
              <a:t>Layout Infrastructure</a:t>
            </a:r>
          </a:p>
        </p:txBody>
      </p:sp>
      <p:sp>
        <p:nvSpPr>
          <p:cNvPr id="379" name="Bottom-Up"/>
          <p:cNvSpPr txBox="1"/>
          <p:nvPr/>
        </p:nvSpPr>
        <p:spPr>
          <a:xfrm>
            <a:off x="952500" y="1409700"/>
            <a:ext cx="1109980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 lnSpcReduction="10000"/>
          </a:bodyPr>
          <a:lstStyle>
            <a:lvl1pPr defTabSz="578358">
              <a:defRPr sz="3564">
                <a:solidFill>
                  <a:srgbClr val="505361"/>
                </a:solidFill>
              </a:defRPr>
            </a:lvl1pPr>
          </a:lstStyle>
          <a:p>
            <a:r>
              <a:t>Bottom-Up</a:t>
            </a:r>
          </a:p>
        </p:txBody>
      </p:sp>
      <p:grpSp>
        <p:nvGrpSpPr>
          <p:cNvPr id="386" name="Gruppieren"/>
          <p:cNvGrpSpPr/>
          <p:nvPr/>
        </p:nvGrpSpPr>
        <p:grpSpPr>
          <a:xfrm>
            <a:off x="2107714" y="6991350"/>
            <a:ext cx="8789371" cy="2120900"/>
            <a:chOff x="0" y="0"/>
            <a:chExt cx="8789369" cy="2120899"/>
          </a:xfrm>
        </p:grpSpPr>
        <p:sp>
          <p:nvSpPr>
            <p:cNvPr id="380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381" name="2"/>
            <p:cNvSpPr/>
            <p:nvPr/>
          </p:nvSpPr>
          <p:spPr>
            <a:xfrm>
              <a:off x="1722013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382" name="4"/>
            <p:cNvSpPr/>
            <p:nvPr/>
          </p:nvSpPr>
          <p:spPr>
            <a:xfrm>
              <a:off x="7995518" y="1323956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383" name="Linie"/>
            <p:cNvSpPr/>
            <p:nvPr/>
          </p:nvSpPr>
          <p:spPr>
            <a:xfrm>
              <a:off x="812901" y="413638"/>
              <a:ext cx="890063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84" name="Linie"/>
            <p:cNvSpPr/>
            <p:nvPr/>
          </p:nvSpPr>
          <p:spPr>
            <a:xfrm>
              <a:off x="2534914" y="413638"/>
              <a:ext cx="89131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385" name="Linie"/>
            <p:cNvSpPr/>
            <p:nvPr/>
          </p:nvSpPr>
          <p:spPr>
            <a:xfrm>
              <a:off x="7085155" y="1722428"/>
              <a:ext cx="891314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grpSp>
        <p:nvGrpSpPr>
          <p:cNvPr id="391" name="Gruppieren"/>
          <p:cNvGrpSpPr/>
          <p:nvPr/>
        </p:nvGrpSpPr>
        <p:grpSpPr>
          <a:xfrm>
            <a:off x="5552992" y="6991350"/>
            <a:ext cx="3620830" cy="2120900"/>
            <a:chOff x="0" y="0"/>
            <a:chExt cx="3620828" cy="2120900"/>
          </a:xfrm>
        </p:grpSpPr>
        <p:sp>
          <p:nvSpPr>
            <p:cNvPr id="387" name="3"/>
            <p:cNvSpPr/>
            <p:nvPr/>
          </p:nvSpPr>
          <p:spPr>
            <a:xfrm>
              <a:off x="0" y="0"/>
              <a:ext cx="3620829" cy="2120900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388" name="5"/>
            <p:cNvSpPr/>
            <p:nvPr/>
          </p:nvSpPr>
          <p:spPr>
            <a:xfrm>
              <a:off x="552481" y="962043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389" name="6"/>
            <p:cNvSpPr/>
            <p:nvPr/>
          </p:nvSpPr>
          <p:spPr>
            <a:xfrm>
              <a:off x="2274494" y="962043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390" name="Linie"/>
            <p:cNvSpPr/>
            <p:nvPr/>
          </p:nvSpPr>
          <p:spPr>
            <a:xfrm>
              <a:off x="1365383" y="1375681"/>
              <a:ext cx="890062" cy="1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392" name="1"/>
          <p:cNvSpPr/>
          <p:nvPr/>
        </p:nvSpPr>
        <p:spPr>
          <a:xfrm>
            <a:off x="3522454" y="3132626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393" name="2"/>
          <p:cNvSpPr/>
          <p:nvPr/>
        </p:nvSpPr>
        <p:spPr>
          <a:xfrm>
            <a:off x="5244467" y="31326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394" name="3"/>
          <p:cNvSpPr/>
          <p:nvPr/>
        </p:nvSpPr>
        <p:spPr>
          <a:xfrm>
            <a:off x="6966480" y="3132626"/>
            <a:ext cx="793852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395" name="4"/>
          <p:cNvSpPr/>
          <p:nvPr/>
        </p:nvSpPr>
        <p:spPr>
          <a:xfrm>
            <a:off x="8688493" y="31326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4</a:t>
            </a:r>
          </a:p>
        </p:txBody>
      </p:sp>
      <p:sp>
        <p:nvSpPr>
          <p:cNvPr id="396" name="5"/>
          <p:cNvSpPr/>
          <p:nvPr/>
        </p:nvSpPr>
        <p:spPr>
          <a:xfrm>
            <a:off x="6105473" y="46378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5</a:t>
            </a:r>
          </a:p>
        </p:txBody>
      </p:sp>
      <p:sp>
        <p:nvSpPr>
          <p:cNvPr id="397" name="6"/>
          <p:cNvSpPr/>
          <p:nvPr/>
        </p:nvSpPr>
        <p:spPr>
          <a:xfrm>
            <a:off x="7827486" y="4637826"/>
            <a:ext cx="793853" cy="796944"/>
          </a:xfrm>
          <a:prstGeom prst="rect">
            <a:avLst/>
          </a:prstGeom>
          <a:solidFill>
            <a:srgbClr val="9FA1AB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4000">
                <a:solidFill>
                  <a:srgbClr val="DCDEE0"/>
                </a:solidFill>
              </a:defRPr>
            </a:lvl1pPr>
          </a:lstStyle>
          <a:p>
            <a:r>
              <a:t>6</a:t>
            </a:r>
          </a:p>
        </p:txBody>
      </p:sp>
      <p:sp>
        <p:nvSpPr>
          <p:cNvPr id="398" name="Linie"/>
          <p:cNvSpPr/>
          <p:nvPr/>
        </p:nvSpPr>
        <p:spPr>
          <a:xfrm flipH="1">
            <a:off x="6502399" y="3938451"/>
            <a:ext cx="857231" cy="680326"/>
          </a:xfrm>
          <a:prstGeom prst="line">
            <a:avLst/>
          </a:prstGeom>
          <a:ln w="381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99" name="Linie"/>
          <p:cNvSpPr/>
          <p:nvPr/>
        </p:nvSpPr>
        <p:spPr>
          <a:xfrm>
            <a:off x="7363671" y="3943606"/>
            <a:ext cx="860742" cy="675171"/>
          </a:xfrm>
          <a:prstGeom prst="line">
            <a:avLst/>
          </a:prstGeom>
          <a:ln w="38100">
            <a:solidFill>
              <a:srgbClr val="53585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00" name="Containment Graph"/>
          <p:cNvSpPr txBox="1"/>
          <p:nvPr/>
        </p:nvSpPr>
        <p:spPr>
          <a:xfrm>
            <a:off x="4437913" y="2306545"/>
            <a:ext cx="41289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Containment Graph</a:t>
            </a:r>
          </a:p>
        </p:txBody>
      </p:sp>
      <p:sp>
        <p:nvSpPr>
          <p:cNvPr id="401" name="Graph"/>
          <p:cNvSpPr txBox="1"/>
          <p:nvPr/>
        </p:nvSpPr>
        <p:spPr>
          <a:xfrm>
            <a:off x="5797397" y="6134100"/>
            <a:ext cx="141000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Graph</a:t>
            </a:r>
          </a:p>
        </p:txBody>
      </p:sp>
      <p:grpSp>
        <p:nvGrpSpPr>
          <p:cNvPr id="404" name="Gruppieren"/>
          <p:cNvGrpSpPr/>
          <p:nvPr/>
        </p:nvGrpSpPr>
        <p:grpSpPr>
          <a:xfrm>
            <a:off x="6105473" y="4637826"/>
            <a:ext cx="2515866" cy="796944"/>
            <a:chOff x="0" y="0"/>
            <a:chExt cx="2515864" cy="796943"/>
          </a:xfrm>
        </p:grpSpPr>
        <p:sp>
          <p:nvSpPr>
            <p:cNvPr id="402" name="5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403" name="6"/>
            <p:cNvSpPr/>
            <p:nvPr/>
          </p:nvSpPr>
          <p:spPr>
            <a:xfrm>
              <a:off x="1722012" y="0"/>
              <a:ext cx="793853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409" name="Gruppieren"/>
          <p:cNvGrpSpPr/>
          <p:nvPr/>
        </p:nvGrpSpPr>
        <p:grpSpPr>
          <a:xfrm>
            <a:off x="3522454" y="3132626"/>
            <a:ext cx="5959892" cy="796944"/>
            <a:chOff x="0" y="0"/>
            <a:chExt cx="5959890" cy="796943"/>
          </a:xfrm>
        </p:grpSpPr>
        <p:sp>
          <p:nvSpPr>
            <p:cNvPr id="405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406" name="2"/>
            <p:cNvSpPr/>
            <p:nvPr/>
          </p:nvSpPr>
          <p:spPr>
            <a:xfrm>
              <a:off x="1722013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407" name="3"/>
            <p:cNvSpPr/>
            <p:nvPr/>
          </p:nvSpPr>
          <p:spPr>
            <a:xfrm>
              <a:off x="3444025" y="0"/>
              <a:ext cx="793853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408" name="4"/>
            <p:cNvSpPr/>
            <p:nvPr/>
          </p:nvSpPr>
          <p:spPr>
            <a:xfrm>
              <a:off x="5166039" y="0"/>
              <a:ext cx="793852" cy="796944"/>
            </a:xfrm>
            <a:prstGeom prst="rect">
              <a:avLst/>
            </a:prstGeom>
            <a:solidFill>
              <a:srgbClr val="50536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4000">
                  <a:solidFill>
                    <a:srgbClr val="DCDEE0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" grpId="4" animBg="1" advAuto="0"/>
      <p:bldP spid="391" grpId="2" animBg="1" advAuto="0"/>
      <p:bldP spid="404" grpId="1" animBg="1" advAuto="0"/>
      <p:bldP spid="409" grpId="3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Layout Infrastructu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Layout Infrastructure</a:t>
            </a:r>
          </a:p>
        </p:txBody>
      </p:sp>
      <p:sp>
        <p:nvSpPr>
          <p:cNvPr id="4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15" name="Pros"/>
          <p:cNvSpPr txBox="1"/>
          <p:nvPr/>
        </p:nvSpPr>
        <p:spPr>
          <a:xfrm>
            <a:off x="1014271" y="2464039"/>
            <a:ext cx="137287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Pros</a:t>
            </a:r>
          </a:p>
        </p:txBody>
      </p:sp>
      <p:sp>
        <p:nvSpPr>
          <p:cNvPr id="416" name="Comparatively easy to implement…"/>
          <p:cNvSpPr txBox="1"/>
          <p:nvPr/>
        </p:nvSpPr>
        <p:spPr>
          <a:xfrm>
            <a:off x="1420671" y="3486389"/>
            <a:ext cx="7494525" cy="1466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t>Comparatively easy to implement</a:t>
            </a:r>
          </a:p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t>Works with all layout algorithms</a:t>
            </a:r>
          </a:p>
        </p:txBody>
      </p:sp>
      <p:sp>
        <p:nvSpPr>
          <p:cNvPr id="417" name="Cons"/>
          <p:cNvSpPr txBox="1"/>
          <p:nvPr/>
        </p:nvSpPr>
        <p:spPr>
          <a:xfrm>
            <a:off x="1014271" y="5512039"/>
            <a:ext cx="159639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5000"/>
            </a:lvl1pPr>
          </a:lstStyle>
          <a:p>
            <a:r>
              <a:t>Cons</a:t>
            </a:r>
          </a:p>
        </p:txBody>
      </p:sp>
      <p:sp>
        <p:nvSpPr>
          <p:cNvPr id="418" name="Does not support hierarchical edges…"/>
          <p:cNvSpPr txBox="1"/>
          <p:nvPr/>
        </p:nvSpPr>
        <p:spPr>
          <a:xfrm>
            <a:off x="1420671" y="6534390"/>
            <a:ext cx="8156093" cy="14668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t>Does not support hierarchical edges</a:t>
            </a:r>
          </a:p>
          <a:p>
            <a:pPr marL="444500" indent="-444500" algn="l">
              <a:lnSpc>
                <a:spcPct val="150000"/>
              </a:lnSpc>
              <a:buSzPct val="75000"/>
              <a:buChar char="•"/>
            </a:pPr>
            <a:r>
              <a:t>May produce unfortunate layouts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" grpId="1" animBg="1" advAuto="0"/>
      <p:bldP spid="416" grpId="2" build="p" bldLvl="5" animBg="1" advAuto="0"/>
      <p:bldP spid="417" grpId="3" animBg="1" advAuto="0"/>
      <p:bldP spid="418" grpId="4" build="p" bldLvl="5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2643</Words>
  <Application>Microsoft Macintosh PowerPoint</Application>
  <PresentationFormat>Benutzerdefiniert</PresentationFormat>
  <Paragraphs>934</Paragraphs>
  <Slides>74</Slides>
  <Notes>30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74</vt:i4>
      </vt:variant>
    </vt:vector>
  </HeadingPairs>
  <TitlesOfParts>
    <vt:vector size="81" baseType="lpstr">
      <vt:lpstr>Apple Color Emoji</vt:lpstr>
      <vt:lpstr>Arial</vt:lpstr>
      <vt:lpstr>Avenir Roman</vt:lpstr>
      <vt:lpstr>Helvetica</vt:lpstr>
      <vt:lpstr>Helvetica Light</vt:lpstr>
      <vt:lpstr>Verdana</vt:lpstr>
      <vt:lpstr>White</vt:lpstr>
      <vt:lpstr>5-Minute Review</vt:lpstr>
      <vt:lpstr>Inf-GraphDraw: Automatic Graph Drawing Lecture 5  Layer-Based Drawing</vt:lpstr>
      <vt:lpstr>Dataflow Diagrams</vt:lpstr>
      <vt:lpstr>Hierarchy</vt:lpstr>
      <vt:lpstr>Two Alternatives</vt:lpstr>
      <vt:lpstr>Layout Algorithms</vt:lpstr>
      <vt:lpstr>Layout Infrastructure</vt:lpstr>
      <vt:lpstr>Layout Infrastructure</vt:lpstr>
      <vt:lpstr>Layout Infrastructure</vt:lpstr>
      <vt:lpstr>Dataflow Diagrams</vt:lpstr>
      <vt:lpstr>Sugiyama Approach</vt:lpstr>
      <vt:lpstr>PowerPoint-Präsentation</vt:lpstr>
      <vt:lpstr>PowerPoint-Präsentation</vt:lpstr>
      <vt:lpstr>Phase 1</vt:lpstr>
      <vt:lpstr>Phase 2</vt:lpstr>
      <vt:lpstr>Phase 2</vt:lpstr>
      <vt:lpstr>Phase 3</vt:lpstr>
      <vt:lpstr>Phase 3</vt:lpstr>
      <vt:lpstr>Phase 4</vt:lpstr>
      <vt:lpstr>Phase 4</vt:lpstr>
      <vt:lpstr>Phase 5</vt:lpstr>
      <vt:lpstr>PowerPoint-Präsentation</vt:lpstr>
      <vt:lpstr>Cycle Breaking</vt:lpstr>
      <vt:lpstr>Cycle Breaking</vt:lpstr>
      <vt:lpstr>Feedback ___ Sets</vt:lpstr>
      <vt:lpstr>Wait, that’s easy…</vt:lpstr>
      <vt:lpstr>Wait, that’s easy…</vt:lpstr>
      <vt:lpstr>Min. Feedback Set</vt:lpstr>
      <vt:lpstr>Greedy Algorithm</vt:lpstr>
      <vt:lpstr>Greedy Algorithm</vt:lpstr>
      <vt:lpstr>Greedy Algorithm</vt:lpstr>
      <vt:lpstr>PowerPoint-Präsentation</vt:lpstr>
      <vt:lpstr>Layer Assignment</vt:lpstr>
      <vt:lpstr>Layer Assignment</vt:lpstr>
      <vt:lpstr>Formalizing Layers</vt:lpstr>
      <vt:lpstr>Layer Assignment</vt:lpstr>
      <vt:lpstr>Longest Path</vt:lpstr>
      <vt:lpstr>Longest Path</vt:lpstr>
      <vt:lpstr>Longest Path</vt:lpstr>
      <vt:lpstr>Challenges</vt:lpstr>
      <vt:lpstr>PowerPoint-Präsentation</vt:lpstr>
      <vt:lpstr>Crossing Minimization</vt:lpstr>
      <vt:lpstr>Crossing Minimization</vt:lpstr>
      <vt:lpstr>Crossing Minimization</vt:lpstr>
      <vt:lpstr>Two Alternatives</vt:lpstr>
      <vt:lpstr>Layer Sweep</vt:lpstr>
      <vt:lpstr>Layer Sweep</vt:lpstr>
      <vt:lpstr>Layer Sweep</vt:lpstr>
      <vt:lpstr>Layer Sweep</vt:lpstr>
      <vt:lpstr>Barycenter Heuristic</vt:lpstr>
      <vt:lpstr>Barycenter Heuristic</vt:lpstr>
      <vt:lpstr>Layer Sweep</vt:lpstr>
      <vt:lpstr>Counting Crossings</vt:lpstr>
      <vt:lpstr>Barth, Jünger, Mutzel</vt:lpstr>
      <vt:lpstr>Barth, Jünger, Mutzel</vt:lpstr>
      <vt:lpstr>Barth, Jünger, Mutzel</vt:lpstr>
      <vt:lpstr>Barth, Jünger, Mutzel</vt:lpstr>
      <vt:lpstr>Barth, Jünger, Mutzel</vt:lpstr>
      <vt:lpstr>Barth, Jünger, Mutzel</vt:lpstr>
      <vt:lpstr>PowerPoint-Präsentation</vt:lpstr>
      <vt:lpstr>Node Placement</vt:lpstr>
      <vt:lpstr>Node Placement</vt:lpstr>
      <vt:lpstr>Node Placement</vt:lpstr>
      <vt:lpstr>So… How?</vt:lpstr>
      <vt:lpstr>PowerPoint-Präsentation</vt:lpstr>
      <vt:lpstr>Edge Routing</vt:lpstr>
      <vt:lpstr>Edge Routing</vt:lpstr>
      <vt:lpstr>Polyline</vt:lpstr>
      <vt:lpstr>Splines</vt:lpstr>
      <vt:lpstr>Orthogonal Edges</vt:lpstr>
      <vt:lpstr>Dataflow Diagrams</vt:lpstr>
      <vt:lpstr>Layout Directions</vt:lpstr>
      <vt:lpstr>PowerPoint-Präsentation</vt:lpstr>
      <vt:lpstr>Summary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5-Minute Review</dc:title>
  <cp:lastModifiedBy>Reinhard von Hanxleden</cp:lastModifiedBy>
  <cp:revision>22</cp:revision>
  <dcterms:modified xsi:type="dcterms:W3CDTF">2018-05-17T08:54:22Z</dcterms:modified>
</cp:coreProperties>
</file>