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sldIdLst>
    <p:sldId id="257" r:id="rId2"/>
    <p:sldId id="280" r:id="rId3"/>
    <p:sldId id="262" r:id="rId4"/>
    <p:sldId id="281" r:id="rId5"/>
    <p:sldId id="268" r:id="rId6"/>
    <p:sldId id="289" r:id="rId7"/>
    <p:sldId id="293" r:id="rId8"/>
    <p:sldId id="295" r:id="rId9"/>
    <p:sldId id="296" r:id="rId10"/>
    <p:sldId id="282" r:id="rId11"/>
    <p:sldId id="297" r:id="rId12"/>
    <p:sldId id="272" r:id="rId13"/>
    <p:sldId id="283" r:id="rId14"/>
    <p:sldId id="259" r:id="rId15"/>
    <p:sldId id="287" r:id="rId16"/>
    <p:sldId id="271" r:id="rId17"/>
    <p:sldId id="284" r:id="rId18"/>
    <p:sldId id="277" r:id="rId19"/>
    <p:sldId id="286" r:id="rId20"/>
    <p:sldId id="275" r:id="rId21"/>
    <p:sldId id="273" r:id="rId22"/>
    <p:sldId id="276" r:id="rId23"/>
    <p:sldId id="29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47" autoAdjust="0"/>
    <p:restoredTop sz="78628" autoAdjust="0"/>
  </p:normalViewPr>
  <p:slideViewPr>
    <p:cSldViewPr snapToGrid="0">
      <p:cViewPr varScale="1">
        <p:scale>
          <a:sx n="172" d="100"/>
          <a:sy n="172" d="100"/>
        </p:scale>
        <p:origin x="75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7" d="100"/>
        <a:sy n="1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5ADD9-E6A0-4A57-9A88-087116E93BA3}" type="datetimeFigureOut">
              <a:rPr lang="de-DE" smtClean="0"/>
              <a:t>03.05.18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970E8-6EDA-4985-8BFC-722293EB07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7973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United_States_House_of_Representative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Optimization_(mathematics)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n.wikipedia.org/wiki/Multidimensional_scaling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A) </a:t>
            </a:r>
          </a:p>
          <a:p>
            <a:r>
              <a:rPr lang="de-DE" dirty="0"/>
              <a:t>„Gegeben sind die Distanzen der schnellsten Autoverbindungen zwischen verschiedenen Städten und gesucht werden die Koordinaten der Städte</a:t>
            </a:r>
          </a:p>
          <a:p>
            <a:r>
              <a:rPr lang="de-DE" dirty="0"/>
              <a:t>Die metrische multidimensionale Skalierung für eine Konfiguration in zwei Dimensionen mit einer Statistiksoftware ergibt“</a:t>
            </a:r>
          </a:p>
          <a:p>
            <a:endParaRPr lang="en-US" dirty="0"/>
          </a:p>
          <a:p>
            <a:r>
              <a:rPr lang="en-US" dirty="0"/>
              <a:t>B)</a:t>
            </a:r>
            <a:r>
              <a:rPr lang="en-US" baseline="0" dirty="0"/>
              <a:t>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“An example of classical multidimensional scaling applied to voting patterns in the </a:t>
            </a:r>
            <a:r>
              <a:rPr lang="en-US" dirty="0">
                <a:hlinkClick r:id="rId3" tooltip="United States House of Representatives"/>
              </a:rPr>
              <a:t>United States House of Representatives</a:t>
            </a:r>
            <a:r>
              <a:rPr lang="en-US" dirty="0"/>
              <a:t>. Each red dot represents one Republican member of the House, and each blue dot one Democrat.”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6287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bands: nodes are partitioned into an ordered sequence </a:t>
            </a:r>
            <a:r>
              <a:rPr lang="en-US"/>
              <a:t>of bands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188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\sum_{u \neq v\in V} \omega_{uv} \left ( ( l d_{uv} - b(u,v))^+ \right )^2 + \sum_{(u,v) \in E} l^{-2} \left ( (b(u,v) - l)^+ \right )^2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914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Bands are horizontal „strips“ in which a node has to be placed.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771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FD: Force </a:t>
            </a:r>
            <a:r>
              <a:rPr lang="de-DE" dirty="0" err="1"/>
              <a:t>Drected</a:t>
            </a:r>
            <a:endParaRPr lang="de-DE" dirty="0"/>
          </a:p>
          <a:p>
            <a:r>
              <a:rPr lang="de-DE" dirty="0"/>
              <a:t>GD: Grid-Snap  </a:t>
            </a:r>
            <a:r>
              <a:rPr lang="de-DE" dirty="0">
                <a:sym typeface="Wingdings" panose="05000000000000000000" pitchFamily="2" charset="2"/>
              </a:rPr>
              <a:t> align to a grid</a:t>
            </a:r>
            <a:endParaRPr lang="de-DE" dirty="0"/>
          </a:p>
          <a:p>
            <a:r>
              <a:rPr lang="de-DE" dirty="0"/>
              <a:t>NS: Node-Snap </a:t>
            </a:r>
            <a:r>
              <a:rPr lang="de-DE" dirty="0">
                <a:sym typeface="Wingdings" panose="05000000000000000000" pitchFamily="2" charset="2"/>
              </a:rPr>
              <a:t> align nodes</a:t>
            </a:r>
            <a:r>
              <a:rPr lang="de-DE" baseline="0" dirty="0">
                <a:sym typeface="Wingdings" panose="05000000000000000000" pitchFamily="2" charset="2"/>
              </a:rPr>
              <a:t> amongst </a:t>
            </a:r>
            <a:r>
              <a:rPr lang="de-DE" baseline="0" dirty="0" err="1">
                <a:sym typeface="Wingdings" panose="05000000000000000000" pitchFamily="2" charset="2"/>
              </a:rPr>
              <a:t>each</a:t>
            </a:r>
            <a:r>
              <a:rPr lang="de-DE" baseline="0" dirty="0">
                <a:sym typeface="Wingdings" panose="05000000000000000000" pitchFamily="2" charset="2"/>
              </a:rPr>
              <a:t> </a:t>
            </a:r>
            <a:r>
              <a:rPr lang="de-DE" baseline="0" dirty="0" err="1">
                <a:sym typeface="Wingdings" panose="05000000000000000000" pitchFamily="2" charset="2"/>
              </a:rPr>
              <a:t>other</a:t>
            </a:r>
            <a:endParaRPr lang="de-DE" baseline="0" dirty="0">
              <a:sym typeface="Wingdings" panose="05000000000000000000" pitchFamily="2" charset="2"/>
            </a:endParaRPr>
          </a:p>
          <a:p>
            <a:r>
              <a:rPr lang="de-DE" baseline="0" dirty="0">
                <a:sym typeface="Wingdings" panose="05000000000000000000" pitchFamily="2" charset="2"/>
              </a:rPr>
              <a:t>ACA: Adaptive </a:t>
            </a:r>
            <a:r>
              <a:rPr lang="de-DE" baseline="0" dirty="0" err="1">
                <a:sym typeface="Wingdings" panose="05000000000000000000" pitchFamily="2" charset="2"/>
              </a:rPr>
              <a:t>Constrained</a:t>
            </a:r>
            <a:r>
              <a:rPr lang="de-DE" baseline="0" dirty="0">
                <a:sym typeface="Wingdings" panose="05000000000000000000" pitchFamily="2" charset="2"/>
              </a:rPr>
              <a:t> </a:t>
            </a:r>
            <a:r>
              <a:rPr lang="de-DE" baseline="0" dirty="0" err="1">
                <a:sym typeface="Wingdings" panose="05000000000000000000" pitchFamily="2" charset="2"/>
              </a:rPr>
              <a:t>Alignment</a:t>
            </a:r>
            <a:r>
              <a:rPr lang="de-DE" baseline="0" dirty="0">
                <a:sym typeface="Wingdings" panose="05000000000000000000" pitchFamily="2" charset="2"/>
              </a:rPr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align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edges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horizontally</a:t>
            </a:r>
            <a:r>
              <a:rPr lang="de-DE" dirty="0">
                <a:sym typeface="Wingdings" panose="05000000000000000000" pitchFamily="2" charset="2"/>
              </a:rPr>
              <a:t>/</a:t>
            </a:r>
            <a:r>
              <a:rPr lang="de-DE" dirty="0" err="1">
                <a:sym typeface="Wingdings" panose="05000000000000000000" pitchFamily="2" charset="2"/>
              </a:rPr>
              <a:t>vertically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824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Stress majorization</a:t>
            </a:r>
            <a:r>
              <a:rPr lang="en-US" dirty="0"/>
              <a:t> is an </a:t>
            </a:r>
            <a:r>
              <a:rPr lang="en-US" dirty="0">
                <a:hlinkClick r:id="rId3" tooltip="Optimization (mathematics)"/>
              </a:rPr>
              <a:t>optimization strategy</a:t>
            </a:r>
            <a:r>
              <a:rPr lang="en-US" dirty="0"/>
              <a:t> used in </a:t>
            </a:r>
            <a:r>
              <a:rPr lang="en-US" dirty="0">
                <a:hlinkClick r:id="rId4" tooltip="Multidimensional scaling"/>
              </a:rPr>
              <a:t>multidimensional scaling</a:t>
            </a:r>
            <a:r>
              <a:rPr lang="en-US" dirty="0"/>
              <a:t> (MDS) </a:t>
            </a:r>
          </a:p>
          <a:p>
            <a:endParaRPr lang="en-US" dirty="0"/>
          </a:p>
          <a:p>
            <a:r>
              <a:rPr lang="en-US" dirty="0"/>
              <a:t>De Leeuw's </a:t>
            </a:r>
            <a:r>
              <a:rPr lang="en-US" i="1" dirty="0"/>
              <a:t>iterative majorization</a:t>
            </a:r>
            <a:r>
              <a:rPr lang="en-US" dirty="0"/>
              <a:t> method at each step minimizes a simple convex function which both bounds from above and touches the surface of at a point , called the </a:t>
            </a:r>
            <a:r>
              <a:rPr lang="en-US" i="1" dirty="0"/>
              <a:t>supporting point</a:t>
            </a:r>
          </a:p>
          <a:p>
            <a:endParaRPr lang="en-US" i="1" dirty="0"/>
          </a:p>
          <a:p>
            <a:pPr lvl="1"/>
            <a:r>
              <a:rPr lang="de-DE" dirty="0"/>
              <a:t>\</a:t>
            </a:r>
            <a:r>
              <a:rPr lang="de-DE" dirty="0" err="1"/>
              <a:t>begin</a:t>
            </a:r>
            <a:r>
              <a:rPr lang="de-DE" dirty="0"/>
              <a:t>{</a:t>
            </a:r>
            <a:r>
              <a:rPr lang="de-DE" dirty="0" err="1"/>
              <a:t>align</a:t>
            </a:r>
            <a:r>
              <a:rPr lang="de-DE" dirty="0"/>
              <a:t>*}</a:t>
            </a:r>
          </a:p>
          <a:p>
            <a:pPr lvl="1"/>
            <a:r>
              <a:rPr lang="de-DE" dirty="0"/>
              <a:t>stress(X) = \</a:t>
            </a:r>
            <a:r>
              <a:rPr lang="de-DE" dirty="0" err="1"/>
              <a:t>sum</a:t>
            </a:r>
            <a:r>
              <a:rPr lang="de-DE" dirty="0"/>
              <a:t>_{i&lt;</a:t>
            </a:r>
            <a:r>
              <a:rPr lang="de-DE" dirty="0" err="1"/>
              <a:t>j</a:t>
            </a:r>
            <a:r>
              <a:rPr lang="de-DE" dirty="0"/>
              <a:t>} \</a:t>
            </a:r>
            <a:r>
              <a:rPr lang="de-DE" dirty="0" err="1"/>
              <a:t>omega</a:t>
            </a:r>
            <a:r>
              <a:rPr lang="de-DE" dirty="0"/>
              <a:t>_{</a:t>
            </a:r>
            <a:r>
              <a:rPr lang="de-DE" dirty="0" err="1"/>
              <a:t>ij</a:t>
            </a:r>
            <a:r>
              <a:rPr lang="de-DE" dirty="0"/>
              <a:t>} ( | </a:t>
            </a:r>
            <a:r>
              <a:rPr lang="de-DE" dirty="0" err="1"/>
              <a:t>X_i</a:t>
            </a:r>
            <a:r>
              <a:rPr lang="de-DE" dirty="0"/>
              <a:t> - </a:t>
            </a:r>
            <a:r>
              <a:rPr lang="de-DE" dirty="0" err="1"/>
              <a:t>X_j</a:t>
            </a:r>
            <a:r>
              <a:rPr lang="de-DE" dirty="0"/>
              <a:t> | - d_{</a:t>
            </a:r>
            <a:r>
              <a:rPr lang="de-DE" dirty="0" err="1"/>
              <a:t>ij</a:t>
            </a:r>
            <a:r>
              <a:rPr lang="de-DE" dirty="0"/>
              <a:t>} )^2</a:t>
            </a:r>
          </a:p>
          <a:p>
            <a:pPr lvl="1"/>
            <a:r>
              <a:rPr lang="de-DE" dirty="0"/>
              <a:t>\end{</a:t>
            </a:r>
            <a:r>
              <a:rPr lang="de-DE" dirty="0" err="1"/>
              <a:t>align</a:t>
            </a:r>
            <a:r>
              <a:rPr lang="de-DE" dirty="0"/>
              <a:t>*}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8665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763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x_i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\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neq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i}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(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 d_{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(\hat{x}_i - \hat{x}_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(|X(t)_i - X(t)_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|))}{\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neq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i}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}}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987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 d_{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{\hat{x}_i - \hat{x}_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}{|X(t)_i - X(t)_</a:t>
            </a:r>
            <a:r>
              <a:rPr lang="de-DE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|}</a:t>
            </a:r>
          </a:p>
          <a:p>
            <a:endParaRPr lang="de-DE" dirty="0"/>
          </a:p>
          <a:p>
            <a:r>
              <a:rPr lang="de-DE" dirty="0" err="1"/>
              <a:t>From</a:t>
            </a:r>
            <a:r>
              <a:rPr lang="de-DE" dirty="0"/>
              <a:t>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[GKN04], Sec. 2.2: 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,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j’s</a:t>
            </a:r>
            <a:r>
              <a:rPr lang="de-DE" dirty="0"/>
              <a:t> </a:t>
            </a:r>
            <a:r>
              <a:rPr lang="de-DE" dirty="0" err="1"/>
              <a:t>best</a:t>
            </a:r>
            <a:r>
              <a:rPr lang="de-DE" dirty="0"/>
              <a:t> </a:t>
            </a:r>
            <a:r>
              <a:rPr lang="de-DE" dirty="0" err="1"/>
              <a:t>strategy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assure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i will </a:t>
            </a:r>
            <a:r>
              <a:rPr lang="de-DE" dirty="0" err="1"/>
              <a:t>be</a:t>
            </a:r>
            <a:r>
              <a:rPr lang="de-DE" dirty="0"/>
              <a:t> at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dij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j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multidimensional </a:t>
            </a:r>
            <a:r>
              <a:rPr lang="de-DE" dirty="0" err="1"/>
              <a:t>layout</a:t>
            </a:r>
            <a:r>
              <a:rPr lang="de-DE" dirty="0"/>
              <a:t>.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, </a:t>
            </a:r>
            <a:r>
              <a:rPr lang="de-DE" dirty="0" err="1"/>
              <a:t>notice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nodes</a:t>
            </a:r>
            <a:r>
              <a:rPr lang="de-DE" dirty="0"/>
              <a:t> </a:t>
            </a:r>
            <a:r>
              <a:rPr lang="de-DE" dirty="0" err="1"/>
              <a:t>depends</a:t>
            </a:r>
            <a:r>
              <a:rPr lang="de-DE" dirty="0"/>
              <a:t> on all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axes</a:t>
            </a:r>
            <a:r>
              <a:rPr lang="de-DE" dirty="0"/>
              <a:t>. </a:t>
            </a:r>
            <a:r>
              <a:rPr lang="de-DE" dirty="0" err="1"/>
              <a:t>Therefore</a:t>
            </a:r>
            <a:r>
              <a:rPr lang="de-DE" dirty="0"/>
              <a:t>,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j’s</a:t>
            </a:r>
            <a:r>
              <a:rPr lang="de-DE" dirty="0"/>
              <a:t> </a:t>
            </a:r>
            <a:r>
              <a:rPr lang="de-DE" dirty="0" err="1"/>
              <a:t>estimate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contribution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axis</a:t>
            </a:r>
            <a:r>
              <a:rPr lang="de-DE" dirty="0"/>
              <a:t> a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i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j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fraction</a:t>
            </a:r>
            <a:r>
              <a:rPr lang="de-DE" dirty="0"/>
              <a:t> </a:t>
            </a:r>
            <a:r>
              <a:rPr lang="el-GR" dirty="0"/>
              <a:t>α = | </a:t>
            </a:r>
            <a:r>
              <a:rPr lang="de-DE" dirty="0" err="1"/>
              <a:t>xˆi−xˆj</a:t>
            </a:r>
            <a:r>
              <a:rPr lang="de-DE" dirty="0"/>
              <a:t> #X(t)i−X(t)</a:t>
            </a:r>
            <a:r>
              <a:rPr lang="de-DE" dirty="0" err="1"/>
              <a:t>j</a:t>
            </a:r>
            <a:r>
              <a:rPr lang="de-DE" dirty="0"/>
              <a:t> # |. So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magnitude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displacement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dij</a:t>
            </a:r>
            <a:r>
              <a:rPr lang="de-DE" dirty="0"/>
              <a:t> </a:t>
            </a:r>
            <a:r>
              <a:rPr lang="de-DE" dirty="0" err="1"/>
              <a:t>scaled</a:t>
            </a:r>
            <a:r>
              <a:rPr lang="de-DE" dirty="0"/>
              <a:t> down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el-GR" dirty="0"/>
              <a:t>α. </a:t>
            </a:r>
            <a:r>
              <a:rPr lang="de-DE" dirty="0" err="1"/>
              <a:t>Now</a:t>
            </a:r>
            <a:r>
              <a:rPr lang="de-DE" dirty="0"/>
              <a:t>, after </a:t>
            </a:r>
            <a:r>
              <a:rPr lang="de-DE" dirty="0" err="1"/>
              <a:t>deciding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magnitude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1-D </a:t>
            </a:r>
            <a:r>
              <a:rPr lang="de-DE" dirty="0" err="1"/>
              <a:t>displacement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direction</a:t>
            </a:r>
            <a:r>
              <a:rPr lang="de-DE" dirty="0"/>
              <a:t> must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decided</a:t>
            </a:r>
            <a:r>
              <a:rPr lang="de-DE" dirty="0"/>
              <a:t>: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place</a:t>
            </a:r>
            <a:r>
              <a:rPr lang="de-DE" dirty="0"/>
              <a:t> xi at </a:t>
            </a:r>
            <a:r>
              <a:rPr lang="de-DE" dirty="0" err="1"/>
              <a:t>xj</a:t>
            </a:r>
            <a:r>
              <a:rPr lang="de-DE" dirty="0"/>
              <a:t> + </a:t>
            </a:r>
            <a:r>
              <a:rPr lang="el-GR" dirty="0"/>
              <a:t>α</a:t>
            </a:r>
            <a:r>
              <a:rPr lang="de-DE" dirty="0" err="1"/>
              <a:t>dij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at </a:t>
            </a:r>
            <a:r>
              <a:rPr lang="de-DE" dirty="0" err="1"/>
              <a:t>xj</a:t>
            </a:r>
            <a:r>
              <a:rPr lang="de-DE" dirty="0"/>
              <a:t> − </a:t>
            </a:r>
            <a:r>
              <a:rPr lang="el-GR" dirty="0"/>
              <a:t>α</a:t>
            </a:r>
            <a:r>
              <a:rPr lang="de-DE" dirty="0" err="1"/>
              <a:t>dij</a:t>
            </a:r>
            <a:r>
              <a:rPr lang="de-DE" dirty="0"/>
              <a:t> ? </a:t>
            </a:r>
            <a:r>
              <a:rPr lang="de-DE" dirty="0" err="1"/>
              <a:t>Again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, </a:t>
            </a:r>
            <a:r>
              <a:rPr lang="de-DE" dirty="0" err="1"/>
              <a:t>whether</a:t>
            </a:r>
            <a:r>
              <a:rPr lang="de-DE" dirty="0"/>
              <a:t> </a:t>
            </a: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xˆi</a:t>
            </a:r>
            <a:r>
              <a:rPr lang="de-DE" dirty="0"/>
              <a:t> &lt; </a:t>
            </a:r>
            <a:r>
              <a:rPr lang="de-DE" dirty="0" err="1"/>
              <a:t>xˆj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vice </a:t>
            </a:r>
            <a:r>
              <a:rPr lang="de-DE" dirty="0" err="1"/>
              <a:t>versa</a:t>
            </a:r>
            <a:r>
              <a:rPr lang="de-DE" dirty="0"/>
              <a:t>. This </a:t>
            </a:r>
            <a:r>
              <a:rPr lang="de-DE" dirty="0" err="1"/>
              <a:t>way</a:t>
            </a:r>
            <a:r>
              <a:rPr lang="de-DE" dirty="0"/>
              <a:t>,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j</a:t>
            </a:r>
            <a:r>
              <a:rPr lang="de-DE" dirty="0"/>
              <a:t> </a:t>
            </a:r>
            <a:r>
              <a:rPr lang="de-DE" dirty="0" err="1"/>
              <a:t>votes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desired</a:t>
            </a:r>
            <a:r>
              <a:rPr lang="de-DE" dirty="0"/>
              <a:t> </a:t>
            </a:r>
            <a:r>
              <a:rPr lang="de-DE" dirty="0" err="1"/>
              <a:t>placement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xi. The final </a:t>
            </a:r>
            <a:r>
              <a:rPr lang="de-DE" dirty="0" err="1"/>
              <a:t>position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determined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taking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weighted</a:t>
            </a:r>
            <a:r>
              <a:rPr lang="de-DE" dirty="0"/>
              <a:t> </a:t>
            </a:r>
            <a:r>
              <a:rPr lang="de-DE" dirty="0" err="1"/>
              <a:t>average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suggested</a:t>
            </a:r>
            <a:r>
              <a:rPr lang="de-DE" dirty="0"/>
              <a:t> </a:t>
            </a:r>
            <a:r>
              <a:rPr lang="de-DE" dirty="0" err="1"/>
              <a:t>positions</a:t>
            </a:r>
            <a:r>
              <a:rPr lang="de-DE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2706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Note, K&amp;K not monotonic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769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Gansner</a:t>
            </a:r>
            <a:r>
              <a:rPr lang="en-US" dirty="0"/>
              <a:t> </a:t>
            </a:r>
            <a:r>
              <a:rPr lang="en-US" dirty="0" err="1"/>
              <a:t>etal</a:t>
            </a:r>
            <a:r>
              <a:rPr lang="en-US" dirty="0"/>
              <a:t>: </a:t>
            </a:r>
          </a:p>
          <a:p>
            <a:r>
              <a:rPr lang="en-US" dirty="0"/>
              <a:t>“However, setting desired edge lengths to a uniform length (typically 1), inevitably makes </a:t>
            </a:r>
          </a:p>
          <a:p>
            <a:r>
              <a:rPr lang="en-US" dirty="0"/>
              <a:t>the neighborhood of high degree nodes too dense in the layout.</a:t>
            </a:r>
          </a:p>
          <a:p>
            <a:endParaRPr lang="en-US" dirty="0"/>
          </a:p>
          <a:p>
            <a:r>
              <a:rPr lang="en-US" dirty="0"/>
              <a:t> Consequently, we suggest weighting edges by their neighborhood size. </a:t>
            </a:r>
          </a:p>
          <a:p>
            <a:endParaRPr lang="en-US" dirty="0"/>
          </a:p>
          <a:p>
            <a:r>
              <a:rPr lang="en-US" dirty="0"/>
              <a:t>Specifically, we set the length (weight) of each edge ?</a:t>
            </a:r>
            <a:r>
              <a:rPr lang="en-US" dirty="0" err="1"/>
              <a:t>i</a:t>
            </a:r>
            <a:r>
              <a:rPr lang="en-US" dirty="0"/>
              <a:t>, j?∈ E as </a:t>
            </a:r>
            <a:r>
              <a:rPr lang="en-US" dirty="0" err="1"/>
              <a:t>lij</a:t>
            </a:r>
            <a:r>
              <a:rPr lang="en-US" dirty="0"/>
              <a:t> = |Ni ∪Nj|−|Ni ∩Nj| , (13)</a:t>
            </a:r>
          </a:p>
          <a:p>
            <a:r>
              <a:rPr lang="en-US" dirty="0"/>
              <a:t>where Ni = {j|?</a:t>
            </a:r>
            <a:r>
              <a:rPr lang="en-US" dirty="0" err="1"/>
              <a:t>i</a:t>
            </a:r>
            <a:r>
              <a:rPr lang="en-US" dirty="0"/>
              <a:t>, j?∈ E}. Then, each target distance </a:t>
            </a:r>
            <a:r>
              <a:rPr lang="en-US" dirty="0" err="1"/>
              <a:t>dij</a:t>
            </a:r>
            <a:r>
              <a:rPr lang="en-US" dirty="0"/>
              <a:t> is the length of the shortest weighted path between </a:t>
            </a:r>
            <a:r>
              <a:rPr lang="en-US" dirty="0" err="1"/>
              <a:t>i</a:t>
            </a:r>
            <a:r>
              <a:rPr lang="en-US" dirty="0"/>
              <a:t> and j.</a:t>
            </a:r>
          </a:p>
          <a:p>
            <a:endParaRPr lang="en-US" dirty="0"/>
          </a:p>
          <a:p>
            <a:r>
              <a:rPr lang="pt-BR" dirty="0"/>
              <a:t>l_{ij} = | N_i \cup N_j | - | N_i \cap N_j |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583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Another interesting example is a BGP connectivity graph representing communications</a:t>
            </a:r>
          </a:p>
          <a:p>
            <a:r>
              <a:rPr lang="en-US" dirty="0"/>
              <a:t>between autonomous systems (|V|=3847, |E|=11539).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524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\begin{align*} </a:t>
            </a:r>
          </a:p>
          <a:p>
            <a:r>
              <a:rPr lang="de-DE" dirty="0"/>
              <a:t>u+ d &amp;\leq&amp; v \\</a:t>
            </a:r>
          </a:p>
          <a:p>
            <a:r>
              <a:rPr lang="de-DE" dirty="0"/>
              <a:t>u + d &amp;=&amp; v</a:t>
            </a:r>
          </a:p>
          <a:p>
            <a:r>
              <a:rPr lang="de-DE" dirty="0"/>
              <a:t>\end{align*}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970E8-6EDA-4985-8BFC-722293EB07C9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69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603B9-A550-48C2-A5EA-21CA86B8245B}" type="datetime1">
              <a:rPr lang="de-DE" smtClean="0"/>
              <a:t>03.05.18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395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1161-BCD7-4160-BB49-0E2BA50035AA}" type="datetime1">
              <a:rPr lang="de-DE" smtClean="0"/>
              <a:t>03.05.18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207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5CD93-1FC1-4C9B-A555-2AD73D4C9E8C}" type="datetime1">
              <a:rPr lang="de-DE" smtClean="0"/>
              <a:t>03.05.18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2160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C5D08-9930-4D96-9860-46F41205B256}" type="datetime1">
              <a:rPr lang="de-DE" smtClean="0"/>
              <a:t>03.05.18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0243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80BD-CC0E-4C3A-86FF-D617240F3B33}" type="datetime1">
              <a:rPr lang="de-DE" smtClean="0"/>
              <a:t>03.05.18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94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32F4-5FAC-4B33-8A3C-DBDA40FECC18}" type="datetime1">
              <a:rPr lang="de-DE" smtClean="0"/>
              <a:t>03.05.18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41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79CA9-A2B7-431F-8F99-353D67AF69A8}" type="datetime1">
              <a:rPr lang="de-DE" smtClean="0"/>
              <a:t>03.05.18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9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68DEB-FD51-411A-814A-D9190D324298}" type="datetime1">
              <a:rPr lang="de-DE" smtClean="0"/>
              <a:t>03.05.18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607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6694-CB8D-43DD-AEA3-C92B092D8E10}" type="datetime1">
              <a:rPr lang="de-DE" smtClean="0"/>
              <a:t>03.05.18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2197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75B49-75F6-490F-956A-A91E588D3B8E}" type="datetime1">
              <a:rPr lang="de-DE" smtClean="0"/>
              <a:t>03.05.18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54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5F115-20A0-4405-988A-79ECEDCACDFA}" type="datetime1">
              <a:rPr lang="de-DE" smtClean="0"/>
              <a:t>03.05.18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35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BA2C2-B91A-4743-B144-A64AED9F318C}" type="datetime1">
              <a:rPr lang="de-DE" smtClean="0"/>
              <a:t>03.05.18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6507F-6B87-442A-8801-51E8EE1553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696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rvh@informatik.uni-kiel.de?subject=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tsys.informatik.uni-kiel.de/elklive/elkgraph.html?compressedContent=IYGw5g9gTglgLgCwLYC4AEBnOUCmGMBQA9EQCZ4y6kCipYOAMjgHZiLoBMADFwcQFQFQkWIlRoAZtADGOAkgjkQ6AGIAlAKoBhABIAVamoCyAQQByAfTXUAkmYDiAeQYARAlKiyAdPBxRgcDAQzBjoAIw8vBgADsDSMKxezIo4ZinhAKy8-ER8BMnkaMy8BThFYfkpRRyVhcwAzLVlzAAsTUUZ7cwAbF0A7F0AHF0AnF0R4xWl5TXTzGGNc2FtS51LvUsDS8NLY3PcXRxTVcwcsyccixcrF2sXGxdbFzsXeyf1Je-HdfXnP1c-G4-O4-B4-J4-F4-N51FqfWHfZotP5IgFIoFIkFIsFIiFIqFImHNLJdDKIjoojpojoYjpYjo4jp4joEjpEordeHNbrknqUnrUnq0nr0nqMnrMnqsnrs5h9LlFPq8vr8vqCvrCvqivrivqSvrSvqywYK5iDXmDfmDQWDYWDUWDcWDSWDaWDWUjU0jXkjfkjQUjYUjUUjcUjSUjYY4OhlahhdDFNAAWgAfOUCNH6GhqBwE2Fk2mehmY9n6gnugWOsWs9QWgmMpXWtXYxkEy1GwNM7Hugm+o2OGMu9m+gn6h3m9nBgmOI3GkPqCME6H+xO41wlxXU0VByW4-Ht42o7uwrmioNG215wsE9bZ6vljex1uzffW0UWpvC3Pjz33yML70V4jnSs6AceU4gc+LQ7jWYSLkU9SflW87cG2XCgauRxLg2z68Chp7MMGF54bulzYY2GRgTWHB1tuOGFt0R7UW+zCUReMGxhwv49Ohz6UZhwFmu2z4VChEFCRhKHwRJz6cquHw3sJhZKvJ+5yvmslMbGvzlueUFUdpZbvnpDHybRrQmRyWmlix9T-lB1nUIho70QhHGloJ9RKQhnTzvU4mBrOl67nZS7ea0NTznCYUXsFNYtGpgWyZ2u7Im2M58b5qVGa0T5fu5tbmS0eXvpFqW2RlhbFauH6jhpX5lfFnn1QhKXxeJ9R9lBbWxtBbZdVVWU1lk-UUXFLZqS0rkWauGQES04VTbNOX2rOQ0tuZq1Qet2YZCxW0MQZu3cQdirjbtgndEhEqzeJ3QDTSs3SRk4V7aunK9otjXdmpGT2VVPXZt0BFcRRBXdDloOyTt1DdOZ3TTdV84I72vEMTDV1LiVDSA7Dgn+rOjmMVjHYkTW3TSQTz5Gqu8qjpZDTfjWSqjtjvy0wRjqzkzsZqje10JbTm3XQjtP7ddlq09xCWzrjeo3pVioFQavb-WytPScs-ZHdQJp5tjyyrua+uNmEuOWnmD0NKJu7WvWBvm+ZvqmzD9pLorpyu9xzt8Tzk74x7ENG+JYTTYb87unmDOh6uno3lbZux2pzqm45vrx-2acrVbcOx+ZHAMxwMPBtO01cbH3Fzf2xeCVXz4fLHHVowhNs1iM0lw7OZOxhE64ctjudXlwaknhR33ZhEBFhC18zdxPXA5dPpvj2u5kRKbftrixNGm3Pa7cZc-bnWugmusv95cOJZ-PpcF-Sdfykr9PfdmgzBr3tPvYe2qH8EWqG8f0ht-Te0987fx1tPFiOox4f24gaDsECzY3hnu-K8YQAozxoh-SmM8MiORPC-b0HYQFYW3DPc094zj1mjk-Mi1RMG0Pzs3eYECi7TmYUcSh3EwjXWnpQwSepTasKvswvUlD75q1OK3HuCkzySLJPeeoydJFakUZzSRJpFE5TJBRXGCxzIZCtmcRRLFga6MUdxMxslpET06uWGefCrz+V7NNHkijKaFz0dFbcDMSRXgSkuBmbj-EEUjB2LxkMjE2LjAteszCFH+NMZI4G95arbiMXvZY+Mc4FWWAFZhcFUmU2YSkq8I1yiSIOEAA" TargetMode="External"/><Relationship Id="rId2" Type="http://schemas.openxmlformats.org/officeDocument/2006/relationships/hyperlink" Target="https://github.com/eclipse/elk/blob/master/plugins/org.eclipse.elk.alg.force/src/org/eclipse/elk/alg/force/stress/StressMajorization.jav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inyurl.com/elk-stres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Inf-GraphDraw:…"/>
          <p:cNvSpPr txBox="1">
            <a:spLocks noGrp="1"/>
          </p:cNvSpPr>
          <p:nvPr>
            <p:ph type="ctrTitle"/>
          </p:nvPr>
        </p:nvSpPr>
        <p:spPr>
          <a:xfrm>
            <a:off x="165133" y="843856"/>
            <a:ext cx="8813734" cy="324163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275203">
              <a:defRPr sz="5360"/>
            </a:pPr>
            <a:r>
              <a:rPr dirty="0" err="1"/>
              <a:t>Inf-GraphDraw</a:t>
            </a:r>
            <a:r>
              <a:rPr dirty="0"/>
              <a:t>:</a:t>
            </a:r>
          </a:p>
          <a:p>
            <a:pPr defTabSz="275203">
              <a:defRPr sz="5360"/>
            </a:pPr>
            <a:r>
              <a:rPr dirty="0"/>
              <a:t>Automatic Graph Drawing</a:t>
            </a:r>
          </a:p>
          <a:p>
            <a:pPr defTabSz="275203">
              <a:defRPr sz="5360"/>
            </a:pPr>
            <a:r>
              <a:rPr dirty="0"/>
              <a:t>Lecture </a:t>
            </a:r>
            <a:r>
              <a:rPr lang="de-DE" dirty="0"/>
              <a:t>4</a:t>
            </a:r>
            <a:endParaRPr dirty="0"/>
          </a:p>
          <a:p>
            <a:pPr defTabSz="275203">
              <a:defRPr sz="5360"/>
            </a:pPr>
            <a:endParaRPr dirty="0"/>
          </a:p>
          <a:p>
            <a:pPr defTabSz="275203">
              <a:defRPr sz="536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lang="de-DE" dirty="0"/>
              <a:t>STRESS</a:t>
            </a:r>
            <a:endParaRPr dirty="0"/>
          </a:p>
        </p:txBody>
      </p:sp>
      <p:sp>
        <p:nvSpPr>
          <p:cNvPr id="178" name="Reinhard von Hanxleden rvh@informatik.uni-kiel.de…"/>
          <p:cNvSpPr txBox="1">
            <a:spLocks noGrp="1"/>
          </p:cNvSpPr>
          <p:nvPr>
            <p:ph type="subTitle" sz="quarter" idx="1"/>
          </p:nvPr>
        </p:nvSpPr>
        <p:spPr>
          <a:xfrm>
            <a:off x="892969" y="4605864"/>
            <a:ext cx="7358063" cy="167836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defTabSz="390213">
              <a:defRPr sz="3040"/>
            </a:pPr>
            <a:r>
              <a:rPr dirty="0"/>
              <a:t>Reinhard von Hanxleden</a:t>
            </a:r>
            <a:br>
              <a:rPr dirty="0"/>
            </a:br>
            <a:r>
              <a:rPr u="sng" dirty="0">
                <a:hlinkClick r:id="rId2"/>
              </a:rPr>
              <a:t>rvh@informatik.uni-kiel.de</a:t>
            </a:r>
          </a:p>
          <a:p>
            <a:pPr defTabSz="390213">
              <a:defRPr sz="3040"/>
            </a:pPr>
            <a:endParaRPr u="sng" dirty="0">
              <a:hlinkClick r:id="rId2"/>
            </a:endParaRPr>
          </a:p>
          <a:p>
            <a:pPr defTabSz="390213">
              <a:defRPr sz="3040"/>
            </a:pPr>
            <a:r>
              <a:rPr dirty="0"/>
              <a:t>This lecture is based in part on material kindly provided by </a:t>
            </a:r>
            <a:r>
              <a:rPr lang="de-DE" dirty="0"/>
              <a:t>Ulf Rüegg</a:t>
            </a:r>
            <a:endParaRPr dirty="0"/>
          </a:p>
        </p:txBody>
      </p:sp>
      <p:sp>
        <p:nvSpPr>
          <p:cNvPr id="179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4482667" y="6505277"/>
            <a:ext cx="169736" cy="26789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2180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Stress Majorization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5880" y="1825625"/>
            <a:ext cx="3695700" cy="4351338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Gansner et al. report:</a:t>
            </a:r>
          </a:p>
          <a:p>
            <a:pPr lvl="1"/>
            <a:r>
              <a:rPr lang="de-DE" dirty="0"/>
              <a:t>faster</a:t>
            </a:r>
          </a:p>
          <a:p>
            <a:pPr lvl="1"/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convergence</a:t>
            </a:r>
            <a:endParaRPr lang="de-DE" dirty="0"/>
          </a:p>
          <a:p>
            <a:pPr lvl="1"/>
            <a:r>
              <a:rPr lang="de-DE" dirty="0" err="1"/>
              <a:t>better</a:t>
            </a:r>
            <a:r>
              <a:rPr lang="de-DE" dirty="0"/>
              <a:t> layout quality</a:t>
            </a:r>
          </a:p>
          <a:p>
            <a:pPr lvl="1"/>
            <a:r>
              <a:rPr lang="de-DE" dirty="0"/>
              <a:t>more flexibility</a:t>
            </a:r>
          </a:p>
          <a:p>
            <a:pPr marL="0" indent="0">
              <a:buNone/>
            </a:pP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 r</a:t>
            </a:r>
            <a:r>
              <a:rPr lang="de-DE" dirty="0"/>
              <a:t>eplace </a:t>
            </a:r>
            <a:r>
              <a:rPr lang="de-DE" b="1" dirty="0">
                <a:solidFill>
                  <a:srgbClr val="C00000"/>
                </a:solidFill>
              </a:rPr>
              <a:t>K&amp;K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     optimization method</a:t>
            </a:r>
          </a:p>
          <a:p>
            <a:endParaRPr lang="de-DE" dirty="0"/>
          </a:p>
        </p:txBody>
      </p:sp>
      <p:pic>
        <p:nvPicPr>
          <p:cNvPr id="4" name="KKvsM.png" descr="KKvsM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8650" y="1687125"/>
            <a:ext cx="4392930" cy="367809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/>
          <p:cNvSpPr txBox="1"/>
          <p:nvPr/>
        </p:nvSpPr>
        <p:spPr>
          <a:xfrm>
            <a:off x="4455709" y="5193230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[GKN04]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753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11</a:t>
            </a:fld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181737" y="640085"/>
            <a:ext cx="8333613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Stress in ELK:</a:t>
            </a:r>
          </a:p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https://github.com/eclipse/elk/blob/master/plugins/org.eclipse.elk.alg.force/src/org/eclipse/elk/alg/force/stress/StressMajorization.java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lang="de-DE" sz="60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6000" dirty="0" err="1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rtsys.informatik.uni-kiel.de/elklive/elkgraph.html?compressedContent=IYGw5g9gTglgLgCwLYC4AEBnOUCmGMBQA9EQCZ4y6kCipYOAMjgHZiLoBMADFwcQFQFQkWIlRoAZtADGOAkgjkQ6AGIAlAKoBhABIAVamoCyAQQByAfTXUAkmYDiAeQYARAlKiyAdPBxRgcDAQzBjoAIw8vBgADsDSMKxezIo4ZinhAKy8-ER8BMnkaMy8BThFYfkpRRyVhcwAzLVlzAAsTUUZ7cwAbF0A7F0AHF0AnF0R4xWl5TXTzGGNc2FtS51LvUsDS8NLY3PcXRxTVcwcsyccixcrF2sXGxdbFzsXeyf1Je-HdfXnP1c-G4-O4-B4-J4-F4-N51FqfWHfZotP5IgFIoFIkFIsFIiFIqFImHNLJdDKIjoojpojoYjpYjo4jp4joEjpEordeHNbrknqUnrUnq0nr0nqMnrMnqsnrs5h9LlFPq8vr8vqCvrCvqivrivqSvrSvqywYK5iDXmDfmDQWDYWDUWDcWDSWDaWDWUjU0jXkjfkjQUjYUjUUjcUjSUjYY4OhlahhdDFNAAWgAfOUCNH6GhqBwE2Fk2mehmY9n6gnugWOsWs9QWgmMpXWtXYxkEy1GwNM7Hugm+o2OGMu9m+gn6h3m9nBgmOI3GkPqCME6H+xO41wlxXU0VByW4-Ht42o7uwrmioNG215wsE9bZ6vljex1uzffW0UWpvC3Pjz33yML70V4jnSs6AceU4gc+LQ7jWYSLkU9SflW87cG2XCgauRxLg2z68Chp7MMGF54bulzYY2GRgTWHB1tuOGFt0R7UW+zCUReMGxhwv49Ohz6UZhwFmu2z4VChEFCRhKHwRJz6cquHw3sJhZKvJ+5yvmslMbGvzlueUFUdpZbvnpDHybRrQmRyWmlix9T-lB1nUIho70QhHGloJ9RKQhnTzvU4mBrOl67nZS7ea0NTznCYUXsFNYtGpgWyZ2u7Im2M58b5qVGa0T5fu5tbmS0eXvpFqW2RlhbFauH6jhpX5lfFnn1QhKXxeJ9R9lBbWxtBbZdVVWU1lk-UUXFLZqS0rkWauGQES04VTbNOX2rOQ0tuZq1Qet2YZCxW0MQZu3cQdirjbtgndEhEqzeJ3QDTSs3SRk4V7aunK9otjXdmpGT2VVPXZt0BFcRRBXdDloOyTt1DdOZ3TTdV84I72vEMTDV1LiVDSA7Dgn+rOjmMVjHYkTW3TSQTz5Gqu8qjpZDTfjWSqjtjvy0wRjqzkzsZqje10JbTm3XQjtP7ddlq09xCWzrjeo3pVioFQavb-WytPScs-ZHdQJp5tjyyrua+uNmEuOWnmD0NKJu7WvWBvm+ZvqmzD9pLorpyu9xzt8Tzk74x7ENG+JYTTYb87unmDOh6uno3lbZux2pzqm45vrx-2acrVbcOx+ZHAMxwMPBtO01cbH3Fzf2xeCVXz4fLHHVowhNs1iM0lw7OZOxhE64ctjudXlwaknhR33ZhEBFhC18zdxPXA5dPpvj2u5kRKbftrixNGm3Pa7cZc-bnWugmusv95cOJZ-PpcF-Sdfykr9PfdmgzBr3tPvYe2qH8EWqG8f0ht-Te0987fx1tPFiOox4f24gaDsECzY3hnu-K8YQAozxoh-SmM8MiORPC-b0HYQFYW3DPc094zj1mjk-Mi1RMG0Pzs3eYECi7TmYUcSh3EwjXWnpQwSepTasKvswvUlD75q1OK3HuCkzySLJPeeoydJFakUZzSRJpFE5TJBRXGCxzIZCtmcRRLFga6MUdxMxslpET06uWGefCrz+V7NNHkijKaFz0dFbcDMSRXgSkuBmbj-EEUjB2LxkMjE2LjAteszCFH+NMZI4G95arbiMXvZY+Mc4FWWAFZhcFUmU2YSkq8I1yiSIOEAA</a:t>
            </a:r>
            <a:endParaRPr 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https://tinyurl.com/elk-stress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753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Individual Edge Lengths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Weigh edges by neighborhood size </a:t>
            </a:r>
            <a:r>
              <a:rPr lang="de-DE" sz="2400" b="1" i="1" dirty="0"/>
              <a:t>N</a:t>
            </a:r>
            <a:r>
              <a:rPr lang="de-DE" sz="2400" b="1" i="1" baseline="-25000" dirty="0"/>
              <a:t>i</a:t>
            </a:r>
            <a:r>
              <a:rPr lang="de-DE" sz="2400" dirty="0"/>
              <a:t> = { </a:t>
            </a:r>
            <a:r>
              <a:rPr lang="de-DE" sz="2400" i="1" dirty="0" err="1"/>
              <a:t>j</a:t>
            </a:r>
            <a:r>
              <a:rPr lang="de-DE" sz="2400" i="1" dirty="0"/>
              <a:t> </a:t>
            </a:r>
            <a:r>
              <a:rPr lang="de-DE" sz="2400" dirty="0"/>
              <a:t>| { </a:t>
            </a:r>
            <a:r>
              <a:rPr lang="de-DE" sz="2400" i="1" dirty="0"/>
              <a:t>i</a:t>
            </a:r>
            <a:r>
              <a:rPr lang="de-DE" sz="2400" dirty="0"/>
              <a:t>, </a:t>
            </a:r>
            <a:r>
              <a:rPr lang="de-DE" sz="2400" i="1" dirty="0" err="1"/>
              <a:t>j</a:t>
            </a:r>
            <a:r>
              <a:rPr lang="de-DE" sz="2400" i="1" dirty="0"/>
              <a:t> </a:t>
            </a:r>
            <a:r>
              <a:rPr lang="de-DE" sz="2400" dirty="0"/>
              <a:t>} </a:t>
            </a:r>
            <a:r>
              <a:rPr lang="el-GR" sz="2400" dirty="0"/>
              <a:t>ϵ</a:t>
            </a:r>
            <a:r>
              <a:rPr lang="de-DE" sz="2400" dirty="0"/>
              <a:t> </a:t>
            </a:r>
            <a:r>
              <a:rPr lang="de-DE" sz="2400" i="1" dirty="0"/>
              <a:t>E</a:t>
            </a:r>
            <a:r>
              <a:rPr lang="de-DE" sz="2400" dirty="0"/>
              <a:t> }: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12</a:t>
            </a:fld>
            <a:endParaRPr lang="de-DE"/>
          </a:p>
        </p:txBody>
      </p:sp>
      <p:grpSp>
        <p:nvGrpSpPr>
          <p:cNvPr id="13" name="Group 12"/>
          <p:cNvGrpSpPr/>
          <p:nvPr/>
        </p:nvGrpSpPr>
        <p:grpSpPr>
          <a:xfrm>
            <a:off x="1474129" y="3086100"/>
            <a:ext cx="2450164" cy="3454917"/>
            <a:chOff x="1474129" y="3086100"/>
            <a:chExt cx="2450164" cy="3454917"/>
          </a:xfrm>
        </p:grpSpPr>
        <p:sp>
          <p:nvSpPr>
            <p:cNvPr id="6" name="TextBox 5"/>
            <p:cNvSpPr txBox="1"/>
            <p:nvPr/>
          </p:nvSpPr>
          <p:spPr>
            <a:xfrm>
              <a:off x="2098808" y="6171685"/>
              <a:ext cx="15356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uniform edges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4129" y="3086100"/>
              <a:ext cx="2450164" cy="3037127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4726810" y="3083145"/>
            <a:ext cx="2986022" cy="3457872"/>
            <a:chOff x="4726810" y="3083145"/>
            <a:chExt cx="2986022" cy="3457872"/>
          </a:xfrm>
        </p:grpSpPr>
        <p:sp>
          <p:nvSpPr>
            <p:cNvPr id="5" name="TextBox 4"/>
            <p:cNvSpPr txBox="1"/>
            <p:nvPr/>
          </p:nvSpPr>
          <p:spPr>
            <a:xfrm>
              <a:off x="5390395" y="6171685"/>
              <a:ext cx="1658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weighted edges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6810" y="3083145"/>
              <a:ext cx="2986022" cy="3018596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3439709" y="6051213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[GKN04]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48177" y="6051213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[GKN04]</a:t>
            </a:r>
          </a:p>
        </p:txBody>
      </p:sp>
      <p:pic>
        <p:nvPicPr>
          <p:cNvPr id="4100" name="Picture 4" descr="https://latex.codecogs.com/gif.latex?%5Cdpi%7B300%7D%20%5Cfn_jvn%20%5Chuge%20%5Cbegin%7Balign*%7D%20l_%7Bij%7D%20%3D%20%7C%20N_i%20%5Ccup%20N_j%20%7C%20-%20%7C%20N_i%20%5Ccap%20N_j%20%7C%20%5Cend%7Balign*%7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211" y="2455161"/>
            <a:ext cx="3420607" cy="38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94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20041" y="729806"/>
            <a:ext cx="4421132" cy="5615077"/>
            <a:chOff x="320041" y="729806"/>
            <a:chExt cx="4421132" cy="5615077"/>
          </a:xfrm>
        </p:grpSpPr>
        <p:sp>
          <p:nvSpPr>
            <p:cNvPr id="5" name="TextBox 4"/>
            <p:cNvSpPr txBox="1"/>
            <p:nvPr/>
          </p:nvSpPr>
          <p:spPr>
            <a:xfrm>
              <a:off x="1701181" y="5975551"/>
              <a:ext cx="1658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weighted edges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1" y="729806"/>
              <a:ext cx="4421132" cy="4498820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4741173" y="888312"/>
            <a:ext cx="4022072" cy="5456571"/>
            <a:chOff x="4741173" y="888312"/>
            <a:chExt cx="4022072" cy="5456571"/>
          </a:xfrm>
        </p:grpSpPr>
        <p:sp>
          <p:nvSpPr>
            <p:cNvPr id="6" name="TextBox 5"/>
            <p:cNvSpPr txBox="1"/>
            <p:nvPr/>
          </p:nvSpPr>
          <p:spPr>
            <a:xfrm>
              <a:off x="5984402" y="5975551"/>
              <a:ext cx="15356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uniform edges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1173" y="888312"/>
              <a:ext cx="4022072" cy="4522152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73" y="725918"/>
            <a:ext cx="4400000" cy="472380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17206" y="5562280"/>
            <a:ext cx="647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rgbClr val="C00000"/>
                </a:solidFill>
              </a:rPr>
              <a:t>K&amp;K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13</a:t>
            </a:fld>
            <a:endParaRPr lang="de-DE"/>
          </a:p>
        </p:txBody>
      </p:sp>
      <p:sp>
        <p:nvSpPr>
          <p:cNvPr id="17" name="TextBox 16"/>
          <p:cNvSpPr txBox="1"/>
          <p:nvPr/>
        </p:nvSpPr>
        <p:spPr>
          <a:xfrm>
            <a:off x="3979459" y="5454558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[GKN04]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229124" y="5454558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[GKN04]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79459" y="5454558"/>
            <a:ext cx="5341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[GKN04]</a:t>
            </a:r>
          </a:p>
        </p:txBody>
      </p:sp>
    </p:spTree>
    <p:extLst>
      <p:ext uri="{BB962C8B-B14F-4D97-AF65-F5344CB8AC3E}">
        <p14:creationId xmlns:p14="http://schemas.microsoft.com/office/powerpoint/2010/main" val="39383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Diagram-Specific Requirements</a:t>
            </a:r>
          </a:p>
        </p:txBody>
      </p:sp>
      <p:pic>
        <p:nvPicPr>
          <p:cNvPr id="1026" name="Picture 2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94" y="2453640"/>
            <a:ext cx="3493014" cy="268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5894" y="1563114"/>
            <a:ext cx="1834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Family Tree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20661" y="1563114"/>
            <a:ext cx="15522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/>
              <a:t>Unix Tree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202" y="2276118"/>
            <a:ext cx="3381203" cy="3398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4337" y="5134572"/>
            <a:ext cx="11400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[Wikimedia Commons]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0029" y="5648978"/>
            <a:ext cx="5100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[cola.js]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282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Dwyer et 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15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628650" y="1690689"/>
            <a:ext cx="749173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[DK05] </a:t>
            </a:r>
            <a:r>
              <a:rPr lang="en-US" dirty="0"/>
              <a:t>T. Dwyer and Y. </a:t>
            </a:r>
            <a:r>
              <a:rPr lang="en-US" dirty="0" err="1"/>
              <a:t>Koren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Dig-</a:t>
            </a:r>
            <a:r>
              <a:rPr lang="en-US" dirty="0" err="1">
                <a:solidFill>
                  <a:srgbClr val="0070C0"/>
                </a:solidFill>
              </a:rPr>
              <a:t>CoLa</a:t>
            </a:r>
            <a:r>
              <a:rPr lang="en-US" dirty="0">
                <a:solidFill>
                  <a:srgbClr val="0070C0"/>
                </a:solidFill>
              </a:rPr>
              <a:t>: directed graph layout through constrained energy minimization</a:t>
            </a:r>
            <a:r>
              <a:rPr lang="en-US" dirty="0"/>
              <a:t>,</a:t>
            </a:r>
            <a:r>
              <a:rPr lang="en-US" i="1" dirty="0"/>
              <a:t> IEEE Symposium on Information Visualization</a:t>
            </a:r>
            <a:r>
              <a:rPr lang="en-US" dirty="0"/>
              <a:t>, pp. 65–72, 2005.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[DKM05] </a:t>
            </a:r>
            <a:r>
              <a:rPr lang="en-US" dirty="0"/>
              <a:t>T. Dwyer, Y. </a:t>
            </a:r>
            <a:r>
              <a:rPr lang="en-US" dirty="0" err="1"/>
              <a:t>Koren</a:t>
            </a:r>
            <a:r>
              <a:rPr lang="en-US" dirty="0"/>
              <a:t>, and K. Marriott, </a:t>
            </a:r>
            <a:r>
              <a:rPr lang="en-US" dirty="0">
                <a:solidFill>
                  <a:srgbClr val="0070C0"/>
                </a:solidFill>
              </a:rPr>
              <a:t>Stress </a:t>
            </a:r>
            <a:r>
              <a:rPr lang="en-US" dirty="0" err="1">
                <a:solidFill>
                  <a:srgbClr val="0070C0"/>
                </a:solidFill>
              </a:rPr>
              <a:t>majorization</a:t>
            </a:r>
            <a:r>
              <a:rPr lang="en-US" dirty="0">
                <a:solidFill>
                  <a:srgbClr val="0070C0"/>
                </a:solidFill>
              </a:rPr>
              <a:t> with orthogonal ordering constraints</a:t>
            </a:r>
            <a:r>
              <a:rPr lang="en-US" dirty="0"/>
              <a:t>, </a:t>
            </a:r>
            <a:r>
              <a:rPr lang="en-US" i="1" dirty="0"/>
              <a:t>Graph Drawing</a:t>
            </a:r>
            <a:r>
              <a:rPr lang="en-US" dirty="0"/>
              <a:t>, pp. 141–152, 2005.</a:t>
            </a:r>
          </a:p>
          <a:p>
            <a:endParaRPr lang="en-US" sz="800" dirty="0"/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[DKM06] </a:t>
            </a:r>
            <a:r>
              <a:rPr lang="en-US" dirty="0"/>
              <a:t>T. Dwyer, Y. </a:t>
            </a:r>
            <a:r>
              <a:rPr lang="en-US" dirty="0" err="1"/>
              <a:t>Koren</a:t>
            </a:r>
            <a:r>
              <a:rPr lang="en-US" dirty="0"/>
              <a:t>, and K. Marriott, “</a:t>
            </a:r>
            <a:r>
              <a:rPr lang="en-US" dirty="0" err="1">
                <a:solidFill>
                  <a:srgbClr val="0070C0"/>
                </a:solidFill>
              </a:rPr>
              <a:t>IPSep-CoLa</a:t>
            </a:r>
            <a:r>
              <a:rPr lang="en-US" dirty="0">
                <a:solidFill>
                  <a:srgbClr val="0070C0"/>
                </a:solidFill>
              </a:rPr>
              <a:t>: An incremental procedure for separation constraint layout of graphs</a:t>
            </a:r>
            <a:r>
              <a:rPr lang="en-US" dirty="0"/>
              <a:t>,” </a:t>
            </a:r>
            <a:r>
              <a:rPr lang="en-US" i="1" dirty="0"/>
              <a:t>IEEE Transactions on Visualization and Computer Graphics</a:t>
            </a:r>
            <a:r>
              <a:rPr lang="en-US" dirty="0"/>
              <a:t>, vol. 12, no. 5, pp. 821–8, 2006.</a:t>
            </a:r>
          </a:p>
          <a:p>
            <a:endParaRPr lang="en-US" sz="800" dirty="0"/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[DMW09] </a:t>
            </a:r>
            <a:r>
              <a:rPr lang="en-US" dirty="0"/>
              <a:t>T. Dwyer, K. Marriott, and M. </a:t>
            </a:r>
            <a:r>
              <a:rPr lang="en-US" dirty="0" err="1"/>
              <a:t>Wybrow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Topology preserving constrained graph layout</a:t>
            </a:r>
            <a:r>
              <a:rPr lang="en-US" dirty="0"/>
              <a:t>, </a:t>
            </a:r>
            <a:r>
              <a:rPr lang="en-US" i="1" dirty="0"/>
              <a:t>Graph Drawing</a:t>
            </a:r>
            <a:r>
              <a:rPr lang="en-US" dirty="0"/>
              <a:t>, pp. 230-241, 2009.</a:t>
            </a:r>
          </a:p>
        </p:txBody>
      </p:sp>
    </p:spTree>
    <p:extLst>
      <p:ext uri="{BB962C8B-B14F-4D97-AF65-F5344CB8AC3E}">
        <p14:creationId xmlns:p14="http://schemas.microsoft.com/office/powerpoint/2010/main" val="1623772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Separation Constraints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Dwyer et al. extend stress majorization with </a:t>
            </a:r>
            <a:r>
              <a:rPr lang="de-DE" sz="2400" b="1" dirty="0"/>
              <a:t>linear </a:t>
            </a:r>
            <a:br>
              <a:rPr lang="de-DE" sz="2400" b="1" dirty="0"/>
            </a:br>
            <a:r>
              <a:rPr lang="de-DE" sz="2400" b="1" dirty="0"/>
              <a:t>separation constraints</a:t>
            </a:r>
            <a:r>
              <a:rPr lang="de-DE" sz="2400" dirty="0"/>
              <a:t>:</a:t>
            </a:r>
          </a:p>
          <a:p>
            <a:pPr marL="457200" lvl="1" indent="0">
              <a:buNone/>
            </a:pPr>
            <a:endParaRPr lang="de-DE" sz="2000" dirty="0"/>
          </a:p>
          <a:p>
            <a:pPr marL="457200" lvl="1" indent="0">
              <a:buNone/>
            </a:pPr>
            <a:endParaRPr lang="de-DE" sz="2000" dirty="0"/>
          </a:p>
          <a:p>
            <a:pPr lvl="1"/>
            <a:endParaRPr lang="de-DE" sz="2000" b="1" dirty="0"/>
          </a:p>
          <a:p>
            <a:pPr lvl="1"/>
            <a:endParaRPr lang="de-DE" sz="2000" b="1" dirty="0"/>
          </a:p>
          <a:p>
            <a:pPr lvl="1"/>
            <a:endParaRPr lang="de-DE" sz="2000" b="1" dirty="0"/>
          </a:p>
          <a:p>
            <a:pPr lvl="1"/>
            <a:r>
              <a:rPr lang="de-DE" sz="2000" b="1" dirty="0"/>
              <a:t>u</a:t>
            </a:r>
            <a:r>
              <a:rPr lang="de-DE" sz="2000" i="1" dirty="0"/>
              <a:t>,</a:t>
            </a:r>
            <a:r>
              <a:rPr lang="de-DE" sz="2000" b="1" dirty="0"/>
              <a:t>v</a:t>
            </a:r>
            <a:r>
              <a:rPr lang="de-DE" sz="2000" dirty="0"/>
              <a:t> represent node positions and </a:t>
            </a:r>
            <a:r>
              <a:rPr lang="de-DE" sz="2000" b="1" dirty="0"/>
              <a:t>d</a:t>
            </a:r>
            <a:r>
              <a:rPr lang="de-DE" sz="2000" dirty="0"/>
              <a:t> is a constant</a:t>
            </a:r>
          </a:p>
          <a:p>
            <a:pPr lvl="1"/>
            <a:r>
              <a:rPr lang="de-DE" sz="2000" dirty="0"/>
              <a:t>x/y dimensions are handled separately</a:t>
            </a:r>
          </a:p>
          <a:p>
            <a:pPr lvl="1"/>
            <a:endParaRPr lang="de-DE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16</a:t>
            </a:fld>
            <a:endParaRPr lang="de-DE"/>
          </a:p>
        </p:txBody>
      </p:sp>
      <p:pic>
        <p:nvPicPr>
          <p:cNvPr id="9224" name="Picture 8" descr="https://latex.codecogs.com/gif.latex?%5Cdpi%7B300%7D%20%5Cfn_jvn%20%5Chuge%20%5Cbegin%7Balign*%7D%20u&amp;plus;%20d%20%26%5Cleq%26%20v%20%5C%5C%20u%20&amp;plus;%20d%20%26%3D%26%20v%20%5Cend%7Balign*%7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60" y="2890426"/>
            <a:ext cx="1962149" cy="90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52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36" y="647698"/>
            <a:ext cx="2851407" cy="24917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43807" y="3146259"/>
            <a:ext cx="2348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unconstrained, stress: 39,954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036079" y="560597"/>
            <a:ext cx="3015584" cy="2893439"/>
            <a:chOff x="5036079" y="560597"/>
            <a:chExt cx="3015584" cy="289343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6079" y="560597"/>
              <a:ext cx="3015584" cy="257880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303467" y="3146259"/>
              <a:ext cx="24808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downward edges: stress 49,035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11966" y="3559175"/>
            <a:ext cx="4263807" cy="2692037"/>
            <a:chOff x="2280063" y="3300147"/>
            <a:chExt cx="4263807" cy="269203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0063" y="3300147"/>
              <a:ext cx="4263807" cy="223037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551506" y="5684407"/>
              <a:ext cx="17209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“leveled“, stress: N/A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65305" y="6140907"/>
            <a:ext cx="5549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[DKM06]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17</a:t>
            </a:fld>
            <a:endParaRPr lang="de-DE"/>
          </a:p>
        </p:txBody>
      </p:sp>
      <p:grpSp>
        <p:nvGrpSpPr>
          <p:cNvPr id="16" name="Group 15"/>
          <p:cNvGrpSpPr/>
          <p:nvPr/>
        </p:nvGrpSpPr>
        <p:grpSpPr>
          <a:xfrm>
            <a:off x="665305" y="3796867"/>
            <a:ext cx="3705466" cy="2454344"/>
            <a:chOff x="665305" y="3796867"/>
            <a:chExt cx="3705466" cy="245434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305" y="3796867"/>
              <a:ext cx="3705466" cy="199268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680084" y="5943434"/>
              <a:ext cx="16759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bands: stress 74,894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970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P-Stress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5420684" y="4365104"/>
                <a:ext cx="4176464" cy="1660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de-DE" sz="1200" b="0" i="1" smtClean="0">
                        <a:latin typeface="Cambria Math"/>
                      </a:rPr>
                      <m:t>𝑏</m:t>
                    </m:r>
                    <m:d>
                      <m:dPr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200" b="0" i="1" smtClean="0">
                            <a:latin typeface="Cambria Math"/>
                          </a:rPr>
                          <m:t>𝑢</m:t>
                        </m:r>
                        <m:r>
                          <a:rPr lang="de-DE" sz="1200" b="0" i="1" smtClean="0">
                            <a:latin typeface="Cambria Math"/>
                          </a:rPr>
                          <m:t>,</m:t>
                        </m:r>
                        <m:r>
                          <a:rPr lang="de-DE" sz="1200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de-DE" sz="1200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de-DE" sz="1200" dirty="0" err="1"/>
                  <a:t>euclidean</a:t>
                </a:r>
                <a:r>
                  <a:rPr lang="de-DE" sz="1200" dirty="0"/>
                  <a:t> </a:t>
                </a:r>
                <a:r>
                  <a:rPr lang="de-DE" sz="1200" dirty="0" err="1"/>
                  <a:t>distance</a:t>
                </a:r>
                <a:r>
                  <a:rPr lang="de-DE" sz="1200" dirty="0"/>
                  <a:t> </a:t>
                </a:r>
                <a:r>
                  <a:rPr lang="de-DE" sz="1200" dirty="0" err="1"/>
                  <a:t>between</a:t>
                </a:r>
                <a:r>
                  <a:rPr lang="de-DE" sz="1200" dirty="0"/>
                  <a:t> u </a:t>
                </a:r>
                <a:r>
                  <a:rPr lang="de-DE" sz="1200" dirty="0" err="1"/>
                  <a:t>and</a:t>
                </a:r>
                <a:r>
                  <a:rPr lang="de-DE" sz="1200" dirty="0"/>
                  <a:t> v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de-DE" sz="1200" b="0" i="1" smtClean="0">
                            <a:latin typeface="Cambria Math"/>
                          </a:rPr>
                          <m:t>𝑢𝑣</m:t>
                        </m:r>
                      </m:sub>
                    </m:sSub>
                  </m:oMath>
                </a14:m>
                <a:r>
                  <a:rPr lang="de-DE" sz="1200" dirty="0"/>
                  <a:t>       number of edges on shortest path </a:t>
                </a:r>
                <a:br>
                  <a:rPr lang="de-DE" sz="1200" dirty="0"/>
                </a:br>
                <a:r>
                  <a:rPr lang="de-DE" sz="1200" dirty="0"/>
                  <a:t>              between u and v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de-DE" sz="1200" b="0" i="1" smtClean="0">
                        <a:latin typeface="Cambria Math"/>
                      </a:rPr>
                      <m:t>𝑙</m:t>
                    </m:r>
                  </m:oMath>
                </a14:m>
                <a:r>
                  <a:rPr lang="de-DE" sz="1200" dirty="0"/>
                  <a:t>           an ideal </a:t>
                </a:r>
                <a:r>
                  <a:rPr lang="de-DE" sz="1200" dirty="0" err="1"/>
                  <a:t>edge</a:t>
                </a:r>
                <a:r>
                  <a:rPr lang="de-DE" sz="1200" dirty="0"/>
                  <a:t> </a:t>
                </a:r>
                <a:r>
                  <a:rPr lang="de-DE" sz="1200" dirty="0" err="1"/>
                  <a:t>length</a:t>
                </a:r>
                <a:endParaRPr lang="de-DE" sz="1200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z-Cyrl-AZ" sz="1200" b="0" i="1" smtClean="0">
                            <a:latin typeface="Cambria Math"/>
                          </a:rPr>
                          <m:t>ѡ</m:t>
                        </m:r>
                      </m:e>
                      <m:sub>
                        <m:r>
                          <a:rPr lang="de-DE" sz="1200" b="0" i="1" smtClean="0">
                            <a:latin typeface="Cambria Math"/>
                          </a:rPr>
                          <m:t>𝑢𝑣</m:t>
                        </m:r>
                      </m:sub>
                    </m:sSub>
                  </m:oMath>
                </a14:m>
                <a:r>
                  <a:rPr lang="de-DE" sz="1200" dirty="0"/>
                  <a:t>      normalization </a:t>
                </a:r>
                <a:r>
                  <a:rPr lang="de-DE" sz="1200" dirty="0" err="1"/>
                  <a:t>factor</a:t>
                </a:r>
                <a:endParaRPr lang="de-DE" sz="1200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sz="1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200" b="0" i="1" smtClean="0">
                            <a:latin typeface="Cambria Math"/>
                          </a:rPr>
                          <m:t>(</m:t>
                        </m:r>
                        <m:r>
                          <a:rPr lang="de-DE" sz="1200" b="0" i="1" smtClean="0">
                            <a:latin typeface="Cambria Math"/>
                          </a:rPr>
                          <m:t>𝑧</m:t>
                        </m:r>
                        <m:r>
                          <a:rPr lang="de-DE" sz="12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de-DE" sz="1200" b="0" i="1" smtClean="0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de-DE" sz="12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1200" dirty="0"/>
                  <a:t>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de-DE" sz="12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de-DE" sz="1200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de-DE" sz="1200" b="0" i="0" smtClean="0">
                                <a:latin typeface="Cambria Math"/>
                              </a:rPr>
                              <m:t>max</m:t>
                            </m:r>
                          </m:e>
                          <m:lim/>
                        </m:limLow>
                      </m:fName>
                      <m:e>
                        <m:r>
                          <a:rPr lang="de-DE" sz="1200" b="0" i="1" smtClean="0">
                            <a:latin typeface="Cambria Math"/>
                          </a:rPr>
                          <m:t>(0,</m:t>
                        </m:r>
                        <m:r>
                          <a:rPr lang="de-DE" sz="1200" b="0" i="1" smtClean="0">
                            <a:latin typeface="Cambria Math"/>
                          </a:rPr>
                          <m:t>𝑧</m:t>
                        </m:r>
                        <m:r>
                          <a:rPr lang="de-DE" sz="1200" b="0" i="1" smtClean="0">
                            <a:latin typeface="Cambria Math"/>
                          </a:rPr>
                          <m:t>)</m:t>
                        </m:r>
                      </m:e>
                    </m:func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0684" y="4365104"/>
                <a:ext cx="4176464" cy="16600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/>
          <p:cNvSpPr txBox="1"/>
          <p:nvPr/>
        </p:nvSpPr>
        <p:spPr>
          <a:xfrm>
            <a:off x="2275399" y="1678737"/>
            <a:ext cx="889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repulsive</a:t>
            </a:r>
            <a:endParaRPr lang="en-US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6142113" y="1658368"/>
            <a:ext cx="10358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attractive</a:t>
            </a:r>
            <a:endParaRPr lang="en-US" sz="1400" dirty="0"/>
          </a:p>
        </p:txBody>
      </p:sp>
      <p:sp>
        <p:nvSpPr>
          <p:cNvPr id="12" name="Geschweifte Klammer rechts 11"/>
          <p:cNvSpPr/>
          <p:nvPr/>
        </p:nvSpPr>
        <p:spPr>
          <a:xfrm rot="16200000">
            <a:off x="2453987" y="383124"/>
            <a:ext cx="504056" cy="3888723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6341441" y="572464"/>
            <a:ext cx="504056" cy="348123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18</a:t>
            </a:fld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idx="1"/>
          </p:nvPr>
        </p:nvSpPr>
        <p:spPr>
          <a:xfrm>
            <a:off x="467544" y="4271824"/>
            <a:ext cx="4508502" cy="2541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/>
              <a:t>Intuition</a:t>
            </a:r>
          </a:p>
          <a:p>
            <a:r>
              <a:rPr lang="de-DE" sz="1800" dirty="0"/>
              <a:t>Nodes repulse each other up to a certain distance</a:t>
            </a:r>
          </a:p>
          <a:p>
            <a:r>
              <a:rPr lang="de-DE" sz="1800" dirty="0"/>
              <a:t>Edges contract until (individual) ideal length is reached</a:t>
            </a:r>
            <a:endParaRPr lang="en-US" sz="1800" dirty="0"/>
          </a:p>
        </p:txBody>
      </p:sp>
      <p:pic>
        <p:nvPicPr>
          <p:cNvPr id="6154" name="Picture 10" descr="https://latex.codecogs.com/gif.latex?%5Cdpi%7B300%7D%20%5Cfn_jvn%20%5CLARGE%20%5Csum_%7Bu%20%5Cneq%20v%5Cin%20V%7D%20%5Comega_%7Buv%7D%20%5Cleft%20%28%20%28%20l%20d_%7Buv%7D%20-%20b%28u%2Cv%29%29%5E&amp;plus;%20%5Cright%20%29%5E2%20&amp;plus;%20%5Csum_%7B%28u%2Cv%29%20%5Cin%20E%7D%20l%5E%7B-2%7D%20%5Cleft%20%28%20%28b%28u%2Cv%29%20-%20l%29%5E&amp;plus;%20%5Cright%20%29%5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54" y="2682614"/>
            <a:ext cx="7572431" cy="72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89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2" grpId="0" animBg="1"/>
      <p:bldP spid="15" grpId="0" animBg="1"/>
      <p:bldP spid="16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Variety of Layout Constraints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Directed edges</a:t>
            </a:r>
          </a:p>
          <a:p>
            <a:r>
              <a:rPr lang="de-DE" dirty="0"/>
              <a:t>Alignment</a:t>
            </a:r>
          </a:p>
          <a:p>
            <a:r>
              <a:rPr lang="de-DE" dirty="0"/>
              <a:t>Bands</a:t>
            </a:r>
          </a:p>
          <a:p>
            <a:r>
              <a:rPr lang="de-DE" dirty="0"/>
              <a:t>Fixed positions</a:t>
            </a:r>
          </a:p>
          <a:p>
            <a:r>
              <a:rPr lang="de-DE" dirty="0"/>
              <a:t>Containment</a:t>
            </a:r>
          </a:p>
          <a:p>
            <a:r>
              <a:rPr lang="de-DE" dirty="0"/>
              <a:t>Orthogonal ordering</a:t>
            </a:r>
          </a:p>
          <a:p>
            <a:r>
              <a:rPr lang="de-DE" dirty="0"/>
              <a:t>Non-overlap of nodes and/or clusters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77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Aesthetics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K&amp;K</a:t>
            </a:r>
            <a:r>
              <a:rPr lang="en-US" b="1" dirty="0"/>
              <a:t>, </a:t>
            </a:r>
            <a:r>
              <a:rPr lang="en-US" b="1" dirty="0">
                <a:solidFill>
                  <a:srgbClr val="00B0F0"/>
                </a:solidFill>
              </a:rPr>
              <a:t>D&amp;H</a:t>
            </a:r>
            <a:r>
              <a:rPr lang="en-US" b="1" dirty="0"/>
              <a:t>, </a:t>
            </a:r>
            <a:r>
              <a:rPr lang="en-US" b="1" dirty="0">
                <a:solidFill>
                  <a:srgbClr val="92D050"/>
                </a:solidFill>
              </a:rPr>
              <a:t>F&amp;R</a:t>
            </a:r>
          </a:p>
          <a:p>
            <a:pPr lvl="1"/>
            <a:r>
              <a:rPr lang="en-US" dirty="0"/>
              <a:t>Distribute the vertices and edges uniformly </a:t>
            </a:r>
          </a:p>
          <a:p>
            <a:pPr lvl="1"/>
            <a:r>
              <a:rPr lang="en-US" dirty="0"/>
              <a:t>Symmetry whenever possible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F0"/>
                </a:solidFill>
              </a:rPr>
              <a:t>D&amp;H</a:t>
            </a:r>
            <a:r>
              <a:rPr lang="en-US" b="1" dirty="0"/>
              <a:t>, </a:t>
            </a:r>
            <a:r>
              <a:rPr lang="en-US" b="1" dirty="0">
                <a:solidFill>
                  <a:srgbClr val="92D050"/>
                </a:solidFill>
              </a:rPr>
              <a:t>F&amp;R</a:t>
            </a:r>
          </a:p>
          <a:p>
            <a:pPr lvl="1"/>
            <a:r>
              <a:rPr lang="en-US" dirty="0"/>
              <a:t>Conform to the shape of the frame</a:t>
            </a:r>
          </a:p>
          <a:p>
            <a:pPr lvl="1"/>
            <a:r>
              <a:rPr lang="en-US" dirty="0"/>
              <a:t>Reduce the number of edge crossings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F0"/>
                </a:solidFill>
              </a:rPr>
              <a:t>D&amp;H</a:t>
            </a:r>
          </a:p>
          <a:p>
            <a:pPr lvl="1"/>
            <a:r>
              <a:rPr lang="en-US" dirty="0"/>
              <a:t>Keep vertices from coming too close to edges</a:t>
            </a:r>
          </a:p>
          <a:p>
            <a:pPr marL="0" indent="0">
              <a:buNone/>
            </a:pPr>
            <a:r>
              <a:rPr lang="en-US" b="1" dirty="0">
                <a:solidFill>
                  <a:srgbClr val="92D050"/>
                </a:solidFill>
              </a:rPr>
              <a:t>F&amp;R</a:t>
            </a:r>
          </a:p>
          <a:p>
            <a:pPr lvl="1"/>
            <a:r>
              <a:rPr lang="en-US" dirty="0"/>
              <a:t>Uniform edge length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103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Grid</a:t>
            </a:r>
            <a:r>
              <a:rPr lang="de-DE" dirty="0"/>
              <a:t>-like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dirty="0" err="1"/>
              <a:t>Alignment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824" y="1374800"/>
            <a:ext cx="6315621" cy="4061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28650" y="5787822"/>
            <a:ext cx="788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[SDMW13]</a:t>
            </a:r>
            <a:r>
              <a:rPr lang="en-US" dirty="0"/>
              <a:t> S. </a:t>
            </a:r>
            <a:r>
              <a:rPr lang="en-US" dirty="0" err="1"/>
              <a:t>Kieffer</a:t>
            </a:r>
            <a:r>
              <a:rPr lang="en-US" dirty="0"/>
              <a:t>, T. Dwyer, K. Marriott, and M. </a:t>
            </a:r>
            <a:r>
              <a:rPr lang="en-US" dirty="0" err="1"/>
              <a:t>Wybrow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Incremental grid-like layout using soft and hard constraints</a:t>
            </a:r>
            <a:r>
              <a:rPr lang="en-US" dirty="0"/>
              <a:t>, </a:t>
            </a:r>
            <a:r>
              <a:rPr lang="en-US" i="1" dirty="0"/>
              <a:t>Graph Drawing</a:t>
            </a:r>
            <a:r>
              <a:rPr lang="en-US" dirty="0"/>
              <a:t>, 2013.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0811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21</a:t>
            </a:fld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3505041" y="2921169"/>
            <a:ext cx="21339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>
                <a:latin typeface="+mj-lt"/>
              </a:rPr>
              <a:t>cola.js</a:t>
            </a:r>
          </a:p>
        </p:txBody>
      </p:sp>
    </p:spTree>
    <p:extLst>
      <p:ext uri="{BB962C8B-B14F-4D97-AF65-F5344CB8AC3E}">
        <p14:creationId xmlns:p14="http://schemas.microsoft.com/office/powerpoint/2010/main" val="1710494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Dataflow Diagrams</a:t>
            </a:r>
            <a:endParaRPr lang="en-US" dirty="0"/>
          </a:p>
        </p:txBody>
      </p:sp>
      <p:pic>
        <p:nvPicPr>
          <p:cNvPr id="1026" name="Picture 2" descr="D:\Uni\papers\modellierung14\images\ascet-fl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711554" cy="408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22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275856" y="187382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PORTS</a:t>
            </a:r>
            <a:endParaRPr lang="en-US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3747973" y="2158117"/>
            <a:ext cx="867436" cy="622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3747973" y="2158117"/>
            <a:ext cx="867436" cy="8388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1249388" y="5849044"/>
            <a:ext cx="1757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ATOMIC NODES</a:t>
            </a:r>
            <a:endParaRPr lang="en-US" sz="1600" dirty="0"/>
          </a:p>
        </p:txBody>
      </p:sp>
      <p:sp>
        <p:nvSpPr>
          <p:cNvPr id="20" name="Textfeld 19"/>
          <p:cNvSpPr txBox="1"/>
          <p:nvPr/>
        </p:nvSpPr>
        <p:spPr>
          <a:xfrm>
            <a:off x="6084168" y="5546898"/>
            <a:ext cx="2209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COMPOUND NODES</a:t>
            </a:r>
            <a:endParaRPr lang="en-US" sz="1600" dirty="0"/>
          </a:p>
        </p:txBody>
      </p:sp>
      <p:sp>
        <p:nvSpPr>
          <p:cNvPr id="21" name="Textfeld 20"/>
          <p:cNvSpPr txBox="1"/>
          <p:nvPr/>
        </p:nvSpPr>
        <p:spPr>
          <a:xfrm>
            <a:off x="7146280" y="1318399"/>
            <a:ext cx="1649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ORTHOGONAL</a:t>
            </a:r>
            <a:br>
              <a:rPr lang="de-DE" sz="1600" dirty="0"/>
            </a:br>
            <a:r>
              <a:rPr lang="de-DE" sz="1600" dirty="0"/>
              <a:t>EDGES</a:t>
            </a:r>
            <a:endParaRPr lang="en-US" sz="1600" dirty="0"/>
          </a:p>
        </p:txBody>
      </p:sp>
      <p:cxnSp>
        <p:nvCxnSpPr>
          <p:cNvPr id="23" name="Gerade Verbindung 22"/>
          <p:cNvCxnSpPr>
            <a:endCxn id="19" idx="0"/>
          </p:cNvCxnSpPr>
          <p:nvPr/>
        </p:nvCxnSpPr>
        <p:spPr>
          <a:xfrm>
            <a:off x="1619672" y="5301208"/>
            <a:ext cx="508322" cy="5478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endCxn id="19" idx="0"/>
          </p:cNvCxnSpPr>
          <p:nvPr/>
        </p:nvCxnSpPr>
        <p:spPr>
          <a:xfrm flipH="1">
            <a:off x="2127994" y="5445224"/>
            <a:ext cx="995628" cy="4038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>
            <a:stCxn id="20" idx="0"/>
          </p:cNvCxnSpPr>
          <p:nvPr/>
        </p:nvCxnSpPr>
        <p:spPr>
          <a:xfrm flipH="1" flipV="1">
            <a:off x="6732242" y="4869160"/>
            <a:ext cx="456556" cy="677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Gerade Verbindung 1027"/>
          <p:cNvCxnSpPr>
            <a:stCxn id="21" idx="1"/>
          </p:cNvCxnSpPr>
          <p:nvPr/>
        </p:nvCxnSpPr>
        <p:spPr>
          <a:xfrm flipH="1">
            <a:off x="6516216" y="1610787"/>
            <a:ext cx="630064" cy="6015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Gerade Verbindung 1030"/>
          <p:cNvCxnSpPr>
            <a:stCxn id="21" idx="1"/>
          </p:cNvCxnSpPr>
          <p:nvPr/>
        </p:nvCxnSpPr>
        <p:spPr>
          <a:xfrm flipH="1">
            <a:off x="6930256" y="1610787"/>
            <a:ext cx="216024" cy="7380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Textfeld 1037"/>
          <p:cNvSpPr txBox="1"/>
          <p:nvPr/>
        </p:nvSpPr>
        <p:spPr>
          <a:xfrm>
            <a:off x="7223271" y="3073315"/>
            <a:ext cx="1649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HIERARCHICAL</a:t>
            </a:r>
          </a:p>
          <a:p>
            <a:r>
              <a:rPr lang="de-DE" sz="1600" dirty="0"/>
              <a:t>PORTS</a:t>
            </a:r>
            <a:endParaRPr lang="en-US" sz="1600" dirty="0"/>
          </a:p>
        </p:txBody>
      </p:sp>
      <p:cxnSp>
        <p:nvCxnSpPr>
          <p:cNvPr id="1040" name="Gerade Verbindung 1039"/>
          <p:cNvCxnSpPr>
            <a:stCxn id="1038" idx="1"/>
          </p:cNvCxnSpPr>
          <p:nvPr/>
        </p:nvCxnSpPr>
        <p:spPr>
          <a:xfrm flipH="1">
            <a:off x="6516216" y="3365703"/>
            <a:ext cx="707055" cy="375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3" name="Gerade Verbindung 1042"/>
          <p:cNvCxnSpPr/>
          <p:nvPr/>
        </p:nvCxnSpPr>
        <p:spPr>
          <a:xfrm flipH="1">
            <a:off x="6869743" y="3365703"/>
            <a:ext cx="326268" cy="292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93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20" grpId="0"/>
      <p:bldP spid="21" grpId="0"/>
      <p:bldP spid="10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F2915D-7C0C-ED40-90FF-E0661EA27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22CE66-1D10-6047-BC6E-22D6CBA4C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Multidemensional</a:t>
            </a:r>
            <a:r>
              <a:rPr lang="en-US" dirty="0"/>
              <a:t> scaling (MDS): visualizes “similarity” of data, trying to preserve distances in mapping of data to N-d space</a:t>
            </a:r>
          </a:p>
          <a:p>
            <a:r>
              <a:rPr lang="en-US" dirty="0"/>
              <a:t>Stress majorization</a:t>
            </a:r>
          </a:p>
          <a:p>
            <a:pPr lvl="1"/>
            <a:r>
              <a:rPr lang="en-US" dirty="0"/>
              <a:t>Well-known technique in MDS since 1980s</a:t>
            </a:r>
          </a:p>
          <a:p>
            <a:pPr lvl="1"/>
            <a:r>
              <a:rPr lang="en-US" dirty="0"/>
              <a:t>Better results, better convergence than e.g. Newton-Raphson</a:t>
            </a:r>
          </a:p>
          <a:p>
            <a:r>
              <a:rPr lang="en-US" dirty="0"/>
              <a:t>As with force-directed, can have numerous variations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35F7659-008A-6C46-9677-9D06934A8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80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30" y="2548015"/>
            <a:ext cx="2136088" cy="205735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816" y="1713718"/>
            <a:ext cx="2858367" cy="37259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32881" y="964758"/>
            <a:ext cx="889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solidFill>
                  <a:schemeClr val="accent1">
                    <a:lumMod val="75000"/>
                  </a:schemeClr>
                </a:solidFill>
              </a:rPr>
              <a:t>D&amp;H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9265" y="983393"/>
            <a:ext cx="805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solidFill>
                  <a:srgbClr val="92D050"/>
                </a:solidFill>
              </a:rPr>
              <a:t>F&amp;R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60691" y="964758"/>
            <a:ext cx="832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>
                <a:solidFill>
                  <a:srgbClr val="C00000"/>
                </a:solidFill>
              </a:rPr>
              <a:t>K&amp;K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995" y="1690650"/>
            <a:ext cx="2699437" cy="377208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3</a:t>
            </a:fld>
            <a:endParaRPr lang="de-DE"/>
          </a:p>
        </p:txBody>
      </p:sp>
      <p:sp>
        <p:nvSpPr>
          <p:cNvPr id="13" name="TextBox 12"/>
          <p:cNvSpPr txBox="1"/>
          <p:nvPr/>
        </p:nvSpPr>
        <p:spPr>
          <a:xfrm>
            <a:off x="709830" y="6094741"/>
            <a:ext cx="21387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bg1">
                    <a:lumMod val="50000"/>
                  </a:schemeClr>
                </a:solidFill>
              </a:rPr>
              <a:t>[Produced with OGDF and KLighD]</a:t>
            </a:r>
          </a:p>
        </p:txBody>
      </p:sp>
    </p:spTree>
    <p:extLst>
      <p:ext uri="{BB962C8B-B14F-4D97-AF65-F5344CB8AC3E}">
        <p14:creationId xmlns:p14="http://schemas.microsoft.com/office/powerpoint/2010/main" val="287402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Flexibility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K&amp;K</a:t>
            </a:r>
            <a:r>
              <a:rPr lang="en-US" dirty="0"/>
              <a:t>: “The graph structure encompasses so many kinds of structures, from trees to complete graphs, that it is difficult to find out the common criteria of nice drawings.”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00B0F0"/>
                </a:solidFill>
              </a:rPr>
              <a:t>D&amp;H</a:t>
            </a:r>
            <a:r>
              <a:rPr lang="en-US" dirty="0"/>
              <a:t>: be able to weigh which aesthetic criteria are important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556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Multidimensional Scaling (MDS)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 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visualizing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similarity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items</a:t>
            </a:r>
            <a:r>
              <a:rPr lang="de-DE" dirty="0"/>
              <a:t> (e.g., </a:t>
            </a:r>
            <a:r>
              <a:rPr lang="de-DE" dirty="0" err="1"/>
              <a:t>cities</a:t>
            </a:r>
            <a:r>
              <a:rPr lang="de-DE" dirty="0"/>
              <a:t>,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House), in </a:t>
            </a:r>
            <a:r>
              <a:rPr lang="de-DE" dirty="0" err="1"/>
              <a:t>particular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display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contained</a:t>
            </a:r>
            <a:r>
              <a:rPr lang="de-DE" dirty="0"/>
              <a:t> in a </a:t>
            </a:r>
            <a:r>
              <a:rPr lang="de-DE" dirty="0" err="1"/>
              <a:t>distance</a:t>
            </a:r>
            <a:r>
              <a:rPr lang="de-DE" dirty="0"/>
              <a:t> </a:t>
            </a:r>
            <a:r>
              <a:rPr lang="de-DE" dirty="0" err="1"/>
              <a:t>matrix</a:t>
            </a:r>
            <a:r>
              <a:rPr lang="de-DE" dirty="0"/>
              <a:t>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818050" y="3461334"/>
            <a:ext cx="3614280" cy="2870288"/>
            <a:chOff x="4818050" y="2733199"/>
            <a:chExt cx="3614280" cy="2870288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8050" y="2733199"/>
              <a:ext cx="3614280" cy="265652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510918" y="5388043"/>
              <a:ext cx="18485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solidFill>
                    <a:schemeClr val="bg1">
                      <a:lumMod val="65000"/>
                    </a:schemeClr>
                  </a:solidFill>
                </a:rPr>
                <a:t>[CC-BY Andrewman327 Wikipedia MDS]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7390" y="3754228"/>
            <a:ext cx="3329140" cy="2363628"/>
            <a:chOff x="757390" y="3026093"/>
            <a:chExt cx="3329140" cy="2363628"/>
          </a:xfrm>
        </p:grpSpPr>
        <p:pic>
          <p:nvPicPr>
            <p:cNvPr id="5" name="Picture 2" descr="https://upload.wikimedia.org/wikipedia/commons/0/0a/Mds_staedte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390" y="3026093"/>
              <a:ext cx="3257550" cy="2314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946474" y="5174277"/>
              <a:ext cx="11400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>
                  <a:solidFill>
                    <a:schemeClr val="bg1">
                      <a:lumMod val="65000"/>
                    </a:schemeClr>
                  </a:solidFill>
                </a:rPr>
                <a:t>[Wikimedia Commons]</a:t>
              </a: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5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27660"/>
            <a:ext cx="7886700" cy="1325563"/>
          </a:xfrm>
        </p:spPr>
        <p:txBody>
          <a:bodyPr/>
          <a:lstStyle/>
          <a:p>
            <a:r>
              <a:rPr lang="de-DE" dirty="0" err="1"/>
              <a:t>Metric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in MDS: Stress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913393"/>
            <a:ext cx="7886700" cy="46783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i="1" dirty="0"/>
          </a:p>
          <a:p>
            <a:pPr marL="0" indent="0">
              <a:buNone/>
            </a:pPr>
            <a:r>
              <a:rPr lang="de-DE" b="1" i="1" dirty="0" err="1"/>
              <a:t>X</a:t>
            </a:r>
            <a:r>
              <a:rPr lang="de-DE" b="1" i="1" baseline="-25000" dirty="0" err="1"/>
              <a:t>i</a:t>
            </a:r>
            <a:r>
              <a:rPr lang="de-DE" dirty="0"/>
              <a:t>: coordinate of node v</a:t>
            </a:r>
            <a:r>
              <a:rPr lang="de-DE" baseline="-25000" dirty="0"/>
              <a:t>i</a:t>
            </a:r>
          </a:p>
          <a:p>
            <a:pPr marL="0" indent="0">
              <a:buNone/>
            </a:pPr>
            <a:r>
              <a:rPr lang="de-DE" b="1" i="1" dirty="0"/>
              <a:t>d</a:t>
            </a:r>
            <a:r>
              <a:rPr lang="de-DE" sz="2400" b="1" i="1" baseline="-25000" dirty="0"/>
              <a:t>ij</a:t>
            </a:r>
            <a:r>
              <a:rPr lang="de-DE" dirty="0"/>
              <a:t>: graph-theoretic distance</a:t>
            </a:r>
            <a:endParaRPr lang="de-DE" i="1" dirty="0">
              <a:latin typeface="Cambria Math" panose="02040503050406030204" pitchFamily="18" charset="0"/>
            </a:endParaRPr>
          </a:p>
          <a:p>
            <a:pPr marL="0" indent="0">
              <a:buNone/>
            </a:pPr>
            <a:r>
              <a:rPr lang="de-DE" b="1" i="1" dirty="0" err="1"/>
              <a:t>w</a:t>
            </a:r>
            <a:r>
              <a:rPr lang="de-DE" b="1" i="1" baseline="-25000" dirty="0" err="1"/>
              <a:t>ij</a:t>
            </a:r>
            <a:r>
              <a:rPr lang="de-DE" dirty="0"/>
              <a:t>: </a:t>
            </a:r>
            <a:r>
              <a:rPr lang="de-DE" dirty="0" err="1"/>
              <a:t>normalization</a:t>
            </a:r>
            <a:r>
              <a:rPr lang="de-DE" dirty="0"/>
              <a:t> </a:t>
            </a:r>
            <a:r>
              <a:rPr lang="de-DE" dirty="0" err="1"/>
              <a:t>constant</a:t>
            </a:r>
            <a:r>
              <a:rPr lang="de-DE" dirty="0"/>
              <a:t>, </a:t>
            </a:r>
            <a:r>
              <a:rPr lang="de-DE" dirty="0" err="1"/>
              <a:t>typically</a:t>
            </a:r>
            <a:r>
              <a:rPr lang="de-DE" dirty="0"/>
              <a:t> </a:t>
            </a:r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i="1" dirty="0"/>
              <a:t>d</a:t>
            </a:r>
            <a:r>
              <a:rPr lang="de-DE" i="1" baseline="-25000" dirty="0"/>
              <a:t>ij</a:t>
            </a:r>
            <a:r>
              <a:rPr lang="de-DE" i="1" baseline="30000" dirty="0"/>
              <a:t>-2</a:t>
            </a:r>
            <a:endParaRPr lang="de-DE" baseline="300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2" name="Rectangle 11"/>
          <p:cNvSpPr/>
          <p:nvPr/>
        </p:nvSpPr>
        <p:spPr>
          <a:xfrm>
            <a:off x="243840" y="5398037"/>
            <a:ext cx="86563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[GKN04] </a:t>
            </a:r>
            <a:r>
              <a:rPr lang="en-US" sz="2000" dirty="0"/>
              <a:t>E. </a:t>
            </a:r>
            <a:r>
              <a:rPr lang="en-US" sz="2000" dirty="0" err="1"/>
              <a:t>Gansner</a:t>
            </a:r>
            <a:r>
              <a:rPr lang="en-US" sz="2000" dirty="0"/>
              <a:t>, Y. </a:t>
            </a:r>
            <a:r>
              <a:rPr lang="en-US" sz="2000" dirty="0" err="1"/>
              <a:t>Koren</a:t>
            </a:r>
            <a:r>
              <a:rPr lang="en-US" sz="2000" dirty="0"/>
              <a:t>, and S. North, </a:t>
            </a:r>
            <a:br>
              <a:rPr lang="en-US" sz="2000" dirty="0"/>
            </a:br>
            <a:r>
              <a:rPr lang="en-US" sz="2000" dirty="0">
                <a:solidFill>
                  <a:srgbClr val="0070C0"/>
                </a:solidFill>
              </a:rPr>
              <a:t>Graph drawing by stress majorization</a:t>
            </a:r>
            <a:r>
              <a:rPr lang="en-US" sz="2000" dirty="0"/>
              <a:t>,</a:t>
            </a:r>
            <a:br>
              <a:rPr lang="en-US" sz="2000" dirty="0">
                <a:solidFill>
                  <a:srgbClr val="0433FF"/>
                </a:solidFill>
              </a:rPr>
            </a:br>
            <a:r>
              <a:rPr lang="de-DE" sz="2000" dirty="0"/>
              <a:t>Proc. 12th Int. Symp. Graph Drawing (GD’04), LNCS 3383, </a:t>
            </a:r>
            <a:br>
              <a:rPr lang="de-DE" sz="2000" dirty="0"/>
            </a:br>
            <a:r>
              <a:rPr lang="de-DE" sz="2000" dirty="0"/>
              <a:t>Springer Verlag (2004) 239–250.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6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2FD3771-F74D-7C4E-9E06-A72C436BB9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90" y="1678006"/>
            <a:ext cx="6189873" cy="94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776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Stress </a:t>
            </a:r>
            <a:r>
              <a:rPr lang="de-DE" dirty="0" err="1"/>
              <a:t>Majorization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620791"/>
            <a:ext cx="7886700" cy="510068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layout</a:t>
            </a:r>
            <a:r>
              <a:rPr lang="de-DE" dirty="0"/>
              <a:t> </a:t>
            </a:r>
            <a:r>
              <a:rPr lang="de-DE" i="1" dirty="0"/>
              <a:t>X</a:t>
            </a:r>
            <a:r>
              <a:rPr lang="de-DE" dirty="0"/>
              <a:t>(</a:t>
            </a:r>
            <a:r>
              <a:rPr lang="de-DE" i="1" dirty="0"/>
              <a:t>t</a:t>
            </a:r>
            <a:r>
              <a:rPr lang="de-DE" dirty="0"/>
              <a:t>), </a:t>
            </a:r>
            <a:r>
              <a:rPr lang="de-DE" dirty="0" err="1"/>
              <a:t>compute</a:t>
            </a:r>
            <a:r>
              <a:rPr lang="de-DE" dirty="0"/>
              <a:t> </a:t>
            </a:r>
            <a:r>
              <a:rPr lang="de-DE" dirty="0" err="1"/>
              <a:t>layout</a:t>
            </a:r>
            <a:r>
              <a:rPr lang="de-DE" dirty="0"/>
              <a:t> </a:t>
            </a:r>
            <a:r>
              <a:rPr lang="de-DE" i="1" dirty="0"/>
              <a:t>X</a:t>
            </a:r>
            <a:r>
              <a:rPr lang="de-DE" dirty="0"/>
              <a:t>(</a:t>
            </a:r>
            <a:r>
              <a:rPr lang="de-DE" i="1" dirty="0"/>
              <a:t>t </a:t>
            </a:r>
            <a:r>
              <a:rPr lang="de-DE" dirty="0"/>
              <a:t>+ 1) s.t.</a:t>
            </a:r>
          </a:p>
          <a:p>
            <a:pPr marL="0" indent="0">
              <a:buNone/>
            </a:pPr>
            <a:r>
              <a:rPr lang="de-DE" i="1" dirty="0"/>
              <a:t>stress</a:t>
            </a:r>
            <a:r>
              <a:rPr lang="de-DE" dirty="0"/>
              <a:t>(</a:t>
            </a:r>
            <a:r>
              <a:rPr lang="de-DE" i="1" dirty="0"/>
              <a:t>X</a:t>
            </a:r>
            <a:r>
              <a:rPr lang="de-DE" dirty="0"/>
              <a:t>(</a:t>
            </a:r>
            <a:r>
              <a:rPr lang="de-DE" i="1" dirty="0"/>
              <a:t>t </a:t>
            </a:r>
            <a:r>
              <a:rPr lang="de-DE" dirty="0"/>
              <a:t>+ 1)) &lt; </a:t>
            </a:r>
            <a:r>
              <a:rPr lang="de-DE" i="1" dirty="0"/>
              <a:t>stress</a:t>
            </a:r>
            <a:r>
              <a:rPr lang="de-DE" dirty="0"/>
              <a:t>(</a:t>
            </a:r>
            <a:r>
              <a:rPr lang="de-DE" i="1" dirty="0"/>
              <a:t>X</a:t>
            </a:r>
            <a:r>
              <a:rPr lang="de-DE" dirty="0"/>
              <a:t>(</a:t>
            </a:r>
            <a:r>
              <a:rPr lang="de-DE" i="1" dirty="0"/>
              <a:t>t</a:t>
            </a:r>
            <a:r>
              <a:rPr lang="de-DE" dirty="0"/>
              <a:t>))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Terminate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</a:p>
          <a:p>
            <a:pPr marL="0" indent="0">
              <a:buNone/>
            </a:pPr>
            <a:r>
              <a:rPr lang="de-DE" dirty="0"/>
              <a:t>[ </a:t>
            </a:r>
            <a:r>
              <a:rPr lang="de-DE" i="1" dirty="0"/>
              <a:t>stress</a:t>
            </a:r>
            <a:r>
              <a:rPr lang="de-DE" dirty="0"/>
              <a:t>(</a:t>
            </a:r>
            <a:r>
              <a:rPr lang="de-DE" i="1" dirty="0"/>
              <a:t>X</a:t>
            </a:r>
            <a:r>
              <a:rPr lang="de-DE" dirty="0"/>
              <a:t>(</a:t>
            </a:r>
            <a:r>
              <a:rPr lang="de-DE" i="1" dirty="0"/>
              <a:t>t</a:t>
            </a:r>
            <a:r>
              <a:rPr lang="de-DE" dirty="0"/>
              <a:t>)) – </a:t>
            </a:r>
            <a:r>
              <a:rPr lang="de-DE" i="1" dirty="0"/>
              <a:t>stress</a:t>
            </a:r>
            <a:r>
              <a:rPr lang="de-DE" dirty="0"/>
              <a:t>(</a:t>
            </a:r>
            <a:r>
              <a:rPr lang="de-DE" i="1" dirty="0"/>
              <a:t>X</a:t>
            </a:r>
            <a:r>
              <a:rPr lang="de-DE" dirty="0"/>
              <a:t>(</a:t>
            </a:r>
            <a:r>
              <a:rPr lang="de-DE" i="1" dirty="0"/>
              <a:t>t</a:t>
            </a:r>
            <a:r>
              <a:rPr lang="de-DE" dirty="0"/>
              <a:t>+1)) ] / </a:t>
            </a:r>
            <a:r>
              <a:rPr lang="de-DE" i="1" dirty="0"/>
              <a:t>stress</a:t>
            </a:r>
            <a:r>
              <a:rPr lang="de-DE" dirty="0"/>
              <a:t>(</a:t>
            </a:r>
            <a:r>
              <a:rPr lang="de-DE" i="1" dirty="0"/>
              <a:t>X</a:t>
            </a:r>
            <a:r>
              <a:rPr lang="de-DE" dirty="0"/>
              <a:t>(</a:t>
            </a:r>
            <a:r>
              <a:rPr lang="de-DE" i="1" dirty="0"/>
              <a:t>t</a:t>
            </a:r>
            <a:r>
              <a:rPr lang="de-DE" dirty="0"/>
              <a:t>)) &lt; </a:t>
            </a:r>
            <a:r>
              <a:rPr lang="de-DE" dirty="0" err="1"/>
              <a:t>ε</a:t>
            </a:r>
            <a:endParaRPr lang="de-DE" dirty="0"/>
          </a:p>
          <a:p>
            <a:pPr marL="0" indent="0">
              <a:buNone/>
            </a:pPr>
            <a:r>
              <a:rPr lang="de-DE" dirty="0" err="1"/>
              <a:t>Typically</a:t>
            </a:r>
            <a:r>
              <a:rPr lang="de-DE" dirty="0"/>
              <a:t>, </a:t>
            </a:r>
            <a:r>
              <a:rPr lang="de-DE" dirty="0" err="1"/>
              <a:t>ε</a:t>
            </a:r>
            <a:r>
              <a:rPr lang="de-DE" dirty="0"/>
              <a:t> ∼ 10</a:t>
            </a:r>
            <a:r>
              <a:rPr lang="de-DE" baseline="30000" dirty="0"/>
              <a:t>-4</a:t>
            </a:r>
          </a:p>
          <a:p>
            <a:pPr marL="0" indent="0">
              <a:buNone/>
            </a:pPr>
            <a:endParaRPr lang="de-DE" baseline="30000" dirty="0"/>
          </a:p>
          <a:p>
            <a:pPr marL="0" indent="0">
              <a:buNone/>
            </a:pPr>
            <a:r>
              <a:rPr lang="de-DE" dirty="0"/>
              <a:t>Advantages </a:t>
            </a:r>
            <a:r>
              <a:rPr lang="de-DE" dirty="0" err="1"/>
              <a:t>over</a:t>
            </a:r>
            <a:r>
              <a:rPr lang="de-DE" dirty="0"/>
              <a:t> Newton-</a:t>
            </a:r>
            <a:r>
              <a:rPr lang="de-DE" dirty="0" err="1"/>
              <a:t>Raphson</a:t>
            </a:r>
            <a:r>
              <a:rPr lang="de-DE" dirty="0"/>
              <a:t> etc.:</a:t>
            </a:r>
          </a:p>
          <a:p>
            <a:r>
              <a:rPr lang="de-DE" dirty="0" err="1"/>
              <a:t>Guaranteed</a:t>
            </a:r>
            <a:r>
              <a:rPr lang="de-DE" dirty="0"/>
              <a:t> </a:t>
            </a:r>
            <a:r>
              <a:rPr lang="de-DE" dirty="0" err="1"/>
              <a:t>monotonic</a:t>
            </a:r>
            <a:r>
              <a:rPr lang="de-DE" dirty="0"/>
              <a:t> </a:t>
            </a:r>
            <a:r>
              <a:rPr lang="de-DE" dirty="0" err="1"/>
              <a:t>decrease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energy</a:t>
            </a:r>
            <a:endParaRPr lang="de-DE" dirty="0"/>
          </a:p>
          <a:p>
            <a:r>
              <a:rPr lang="de-DE" dirty="0" err="1"/>
              <a:t>Robustness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minima</a:t>
            </a:r>
            <a:endParaRPr lang="de-DE" dirty="0"/>
          </a:p>
          <a:p>
            <a:r>
              <a:rPr lang="de-DE" dirty="0"/>
              <a:t>Shorter </a:t>
            </a:r>
            <a:r>
              <a:rPr lang="de-DE" dirty="0" err="1"/>
              <a:t>running</a:t>
            </a:r>
            <a:r>
              <a:rPr lang="de-DE" dirty="0"/>
              <a:t> time</a:t>
            </a:r>
          </a:p>
          <a:p>
            <a:endParaRPr lang="de-DE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333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Stress </a:t>
            </a:r>
            <a:r>
              <a:rPr lang="de-DE" dirty="0" err="1"/>
              <a:t>Majorization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636031"/>
            <a:ext cx="7886700" cy="47355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err="1"/>
              <a:t>Consider</a:t>
            </a:r>
            <a:r>
              <a:rPr lang="de-DE" dirty="0"/>
              <a:t> </a:t>
            </a:r>
            <a:r>
              <a:rPr lang="de-DE" dirty="0" err="1"/>
              <a:t>axis</a:t>
            </a:r>
            <a:r>
              <a:rPr lang="de-DE" dirty="0"/>
              <a:t> </a:t>
            </a:r>
            <a:r>
              <a:rPr lang="de-DE" i="1" dirty="0"/>
              <a:t>a</a:t>
            </a:r>
          </a:p>
          <a:p>
            <a:pPr marL="0" indent="0">
              <a:buNone/>
            </a:pPr>
            <a:r>
              <a:rPr lang="de-DE" i="1" dirty="0"/>
              <a:t>X</a:t>
            </a:r>
            <a:r>
              <a:rPr lang="de-DE" dirty="0"/>
              <a:t>(</a:t>
            </a:r>
            <a:r>
              <a:rPr lang="de-DE" i="1" dirty="0"/>
              <a:t>t</a:t>
            </a:r>
            <a:r>
              <a:rPr lang="de-DE" dirty="0"/>
              <a:t>)</a:t>
            </a:r>
            <a:r>
              <a:rPr lang="de-DE" i="1" baseline="-25000" dirty="0"/>
              <a:t>i </a:t>
            </a:r>
            <a:r>
              <a:rPr lang="de-DE" baseline="30000" dirty="0"/>
              <a:t>(</a:t>
            </a:r>
            <a:r>
              <a:rPr lang="de-DE" i="1" baseline="30000" dirty="0"/>
              <a:t>a</a:t>
            </a:r>
            <a:r>
              <a:rPr lang="de-DE" baseline="30000" dirty="0"/>
              <a:t>)        </a:t>
            </a:r>
            <a:r>
              <a:rPr lang="de-DE" dirty="0"/>
              <a:t>: </a:t>
            </a:r>
            <a:r>
              <a:rPr lang="de-DE" i="1" dirty="0"/>
              <a:t>a</a:t>
            </a:r>
            <a:r>
              <a:rPr lang="de-DE" dirty="0"/>
              <a:t>-</a:t>
            </a:r>
            <a:r>
              <a:rPr lang="de-DE" dirty="0" err="1"/>
              <a:t>coordinate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i="1" dirty="0"/>
              <a:t>i</a:t>
            </a:r>
            <a:r>
              <a:rPr lang="de-DE" dirty="0"/>
              <a:t> at </a:t>
            </a:r>
            <a:r>
              <a:rPr lang="de-DE" dirty="0" err="1"/>
              <a:t>iteration</a:t>
            </a:r>
            <a:r>
              <a:rPr lang="de-DE" dirty="0"/>
              <a:t> </a:t>
            </a:r>
            <a:r>
              <a:rPr lang="de-DE" i="1" dirty="0"/>
              <a:t>t</a:t>
            </a:r>
          </a:p>
          <a:p>
            <a:pPr marL="0" indent="0">
              <a:buNone/>
            </a:pPr>
            <a:r>
              <a:rPr lang="de-DE" i="1" dirty="0"/>
              <a:t>x̂</a:t>
            </a:r>
            <a:r>
              <a:rPr lang="de-DE" dirty="0"/>
              <a:t> = </a:t>
            </a:r>
            <a:r>
              <a:rPr lang="de-DE" i="1" dirty="0"/>
              <a:t>X</a:t>
            </a:r>
            <a:r>
              <a:rPr lang="de-DE" dirty="0"/>
              <a:t>(</a:t>
            </a:r>
            <a:r>
              <a:rPr lang="de-DE" i="1" dirty="0"/>
              <a:t>t</a:t>
            </a:r>
            <a:r>
              <a:rPr lang="de-DE" dirty="0"/>
              <a:t>)</a:t>
            </a:r>
            <a:r>
              <a:rPr lang="de-DE" baseline="30000" dirty="0"/>
              <a:t>(</a:t>
            </a:r>
            <a:r>
              <a:rPr lang="de-DE" i="1" baseline="30000" dirty="0"/>
              <a:t>a</a:t>
            </a:r>
            <a:r>
              <a:rPr lang="de-DE" baseline="30000" dirty="0"/>
              <a:t>) </a:t>
            </a:r>
            <a:r>
              <a:rPr lang="de-DE" dirty="0"/>
              <a:t>: </a:t>
            </a:r>
            <a:r>
              <a:rPr lang="de-DE" i="1" dirty="0"/>
              <a:t>a</a:t>
            </a:r>
            <a:r>
              <a:rPr lang="de-DE" dirty="0"/>
              <a:t>-</a:t>
            </a:r>
            <a:r>
              <a:rPr lang="de-DE" dirty="0" err="1"/>
              <a:t>coordinates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nodes</a:t>
            </a:r>
            <a:r>
              <a:rPr lang="de-DE" dirty="0"/>
              <a:t> at </a:t>
            </a:r>
            <a:r>
              <a:rPr lang="de-DE" dirty="0" err="1"/>
              <a:t>iteration</a:t>
            </a:r>
            <a:r>
              <a:rPr lang="de-DE" dirty="0"/>
              <a:t> </a:t>
            </a:r>
            <a:r>
              <a:rPr lang="de-DE" i="1" dirty="0"/>
              <a:t>t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Majorization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determines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coordinates</a:t>
            </a:r>
            <a:endParaRPr lang="de-DE" dirty="0"/>
          </a:p>
          <a:p>
            <a:pPr marL="0" indent="0">
              <a:buNone/>
            </a:pPr>
            <a:r>
              <a:rPr lang="de-DE" i="1" dirty="0"/>
              <a:t>x</a:t>
            </a:r>
            <a:r>
              <a:rPr lang="de-DE" dirty="0"/>
              <a:t> = </a:t>
            </a:r>
            <a:r>
              <a:rPr lang="de-DE" i="1" dirty="0"/>
              <a:t>X</a:t>
            </a:r>
            <a:r>
              <a:rPr lang="de-DE" dirty="0"/>
              <a:t>(</a:t>
            </a:r>
            <a:r>
              <a:rPr lang="de-DE" i="1" dirty="0"/>
              <a:t>t </a:t>
            </a:r>
            <a:r>
              <a:rPr lang="de-DE" dirty="0"/>
              <a:t>+ 1)</a:t>
            </a:r>
            <a:r>
              <a:rPr lang="de-DE" baseline="30000" dirty="0"/>
              <a:t>(</a:t>
            </a:r>
            <a:r>
              <a:rPr lang="de-DE" i="1" baseline="30000" dirty="0"/>
              <a:t>a</a:t>
            </a:r>
            <a:r>
              <a:rPr lang="de-DE" baseline="30000" dirty="0"/>
              <a:t>)</a:t>
            </a:r>
            <a:endParaRPr lang="de-DE" dirty="0"/>
          </a:p>
          <a:p>
            <a:pPr marL="0" indent="0">
              <a:buNone/>
            </a:pPr>
            <a:r>
              <a:rPr lang="de-DE" dirty="0" err="1"/>
              <a:t>with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i="1" dirty="0" err="1"/>
              <a:t>inv</a:t>
            </a:r>
            <a:r>
              <a:rPr lang="de-DE" dirty="0"/>
              <a:t>(0) = 0,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i="1" dirty="0" err="1"/>
              <a:t>inv</a:t>
            </a:r>
            <a:r>
              <a:rPr lang="de-DE" dirty="0"/>
              <a:t>(</a:t>
            </a:r>
            <a:r>
              <a:rPr lang="de-DE" i="1" dirty="0"/>
              <a:t>x</a:t>
            </a:r>
            <a:r>
              <a:rPr lang="de-DE" dirty="0"/>
              <a:t>) = 1/</a:t>
            </a:r>
            <a:r>
              <a:rPr lang="de-DE" i="1" dirty="0"/>
              <a:t>x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i="1" dirty="0"/>
              <a:t>x </a:t>
            </a:r>
            <a:r>
              <a:rPr lang="de-DE" dirty="0"/>
              <a:t>≠ 0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8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5D55262-4E71-764C-AB2E-26078BFC2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216" y="4730304"/>
            <a:ext cx="7787134" cy="98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49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Stress </a:t>
            </a:r>
            <a:r>
              <a:rPr lang="de-DE" dirty="0" err="1"/>
              <a:t>Majorization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3361316"/>
            <a:ext cx="7886700" cy="35466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err="1"/>
              <a:t>Intuitively</a:t>
            </a:r>
            <a:r>
              <a:rPr lang="de-DE" dirty="0"/>
              <a:t>, on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axis</a:t>
            </a:r>
            <a:r>
              <a:rPr lang="de-DE" dirty="0"/>
              <a:t> </a:t>
            </a:r>
            <a:r>
              <a:rPr lang="de-DE" i="1" dirty="0"/>
              <a:t>a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i="1" dirty="0" err="1"/>
              <a:t>j</a:t>
            </a:r>
            <a:r>
              <a:rPr lang="de-DE" dirty="0"/>
              <a:t> </a:t>
            </a:r>
            <a:r>
              <a:rPr lang="de-DE" dirty="0" err="1"/>
              <a:t>located</a:t>
            </a:r>
            <a:r>
              <a:rPr lang="de-DE" dirty="0"/>
              <a:t> at </a:t>
            </a:r>
            <a:r>
              <a:rPr lang="de-DE" i="1" dirty="0" err="1"/>
              <a:t>x</a:t>
            </a:r>
            <a:r>
              <a:rPr lang="de-DE" i="1" baseline="-25000" dirty="0" err="1"/>
              <a:t>j</a:t>
            </a:r>
            <a:r>
              <a:rPr lang="de-DE" i="1" dirty="0"/>
              <a:t> </a:t>
            </a:r>
            <a:r>
              <a:rPr lang="de-DE" dirty="0" err="1"/>
              <a:t>strives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place</a:t>
            </a:r>
            <a:r>
              <a:rPr lang="de-DE" dirty="0"/>
              <a:t> </a:t>
            </a:r>
            <a:r>
              <a:rPr lang="de-DE" dirty="0" err="1"/>
              <a:t>node</a:t>
            </a:r>
            <a:r>
              <a:rPr lang="de-DE" dirty="0"/>
              <a:t> </a:t>
            </a:r>
            <a:r>
              <a:rPr lang="de-DE" i="1" dirty="0"/>
              <a:t>i </a:t>
            </a:r>
            <a:r>
              <a:rPr lang="de-DE" dirty="0"/>
              <a:t>at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507F-6B87-442A-8801-51E8EE1553B3}" type="slidenum">
              <a:rPr lang="de-DE" smtClean="0"/>
              <a:t>9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5D55262-4E71-764C-AB2E-26078BFC2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1613723"/>
            <a:ext cx="7715811" cy="975677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2A613E71-2F4B-FB48-814B-72A6A7057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49" y="4507415"/>
            <a:ext cx="3328670" cy="83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60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1729</Words>
  <Application>Microsoft Macintosh PowerPoint</Application>
  <PresentationFormat>Bildschirmpräsentation (4:3)</PresentationFormat>
  <Paragraphs>230</Paragraphs>
  <Slides>23</Slides>
  <Notes>13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Helvetica</vt:lpstr>
      <vt:lpstr>Wingdings</vt:lpstr>
      <vt:lpstr>Office Theme</vt:lpstr>
      <vt:lpstr>Inf-GraphDraw: Automatic Graph Drawing Lecture 4  STRESS</vt:lpstr>
      <vt:lpstr>Aesthetics</vt:lpstr>
      <vt:lpstr>PowerPoint-Präsentation</vt:lpstr>
      <vt:lpstr>Flexibility</vt:lpstr>
      <vt:lpstr>Multidimensional Scaling (MDS)</vt:lpstr>
      <vt:lpstr>Metric used in MDS: Stress</vt:lpstr>
      <vt:lpstr>Stress Majorization</vt:lpstr>
      <vt:lpstr>Stress Majorization</vt:lpstr>
      <vt:lpstr>Stress Majorization</vt:lpstr>
      <vt:lpstr>Stress Majorization</vt:lpstr>
      <vt:lpstr>PowerPoint-Präsentation</vt:lpstr>
      <vt:lpstr>Individual Edge Lengths</vt:lpstr>
      <vt:lpstr>PowerPoint-Präsentation</vt:lpstr>
      <vt:lpstr>Diagram-Specific Requirements</vt:lpstr>
      <vt:lpstr>Dwyer et al.</vt:lpstr>
      <vt:lpstr>Separation Constraints</vt:lpstr>
      <vt:lpstr>PowerPoint-Präsentation</vt:lpstr>
      <vt:lpstr>P-Stress</vt:lpstr>
      <vt:lpstr>Variety of Layout Constraints</vt:lpstr>
      <vt:lpstr>Grid-like Node Alignment</vt:lpstr>
      <vt:lpstr>PowerPoint-Präsentation</vt:lpstr>
      <vt:lpstr>Dataflow Diagrams</vt:lpstr>
      <vt:lpstr>Summary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orn</dc:creator>
  <cp:lastModifiedBy>Reinhard von Hanxleden</cp:lastModifiedBy>
  <cp:revision>197</cp:revision>
  <dcterms:created xsi:type="dcterms:W3CDTF">2016-04-29T13:19:44Z</dcterms:created>
  <dcterms:modified xsi:type="dcterms:W3CDTF">2018-05-03T09:57:19Z</dcterms:modified>
</cp:coreProperties>
</file>