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0"/>
  </p:notesMasterIdLst>
  <p:sldIdLst>
    <p:sldId id="322" r:id="rId2"/>
    <p:sldId id="324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  <p:sldId id="317" r:id="rId64"/>
    <p:sldId id="318" r:id="rId65"/>
    <p:sldId id="319" r:id="rId66"/>
    <p:sldId id="320" r:id="rId67"/>
    <p:sldId id="323" r:id="rId68"/>
    <p:sldId id="321" r:id="rId69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6388"/>
    <p:restoredTop sz="77747"/>
  </p:normalViewPr>
  <p:slideViewPr>
    <p:cSldViewPr snapToGrid="0" snapToObjects="1">
      <p:cViewPr varScale="1">
        <p:scale>
          <a:sx n="65" d="100"/>
          <a:sy n="65" d="100"/>
        </p:scale>
        <p:origin x="360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71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71" name="Shape 171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1pPr>
    <a:lvl2pPr indent="2286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2pPr>
    <a:lvl3pPr indent="4572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3pPr>
    <a:lvl4pPr indent="6858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4pPr>
    <a:lvl5pPr indent="9144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5pPr>
    <a:lvl6pPr indent="11430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6pPr>
    <a:lvl7pPr indent="13716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7pPr>
    <a:lvl8pPr indent="16002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8pPr>
    <a:lvl9pPr indent="18288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tex.stackexchange.com/questions/225523/how-to-write-partial-differential-equation-ex-dq-dt-ds-dt-with-real-partial-d" TargetMode="External"/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514350" indent="-514350" defTabSz="461518">
              <a:spcBef>
                <a:spcPts val="3300"/>
              </a:spcBef>
              <a:buSzTx/>
              <a:buFont typeface="+mj-lt"/>
              <a:buAutoNum type="arabicPeriod"/>
              <a:defRPr sz="2844"/>
            </a:pPr>
            <a:r>
              <a:rPr lang="de-DE" dirty="0"/>
              <a:t>Free </a:t>
            </a:r>
            <a:r>
              <a:rPr lang="de-DE" dirty="0" err="1"/>
              <a:t>user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tedious</a:t>
            </a:r>
            <a:r>
              <a:rPr lang="de-DE" dirty="0"/>
              <a:t> </a:t>
            </a:r>
            <a:r>
              <a:rPr lang="de-DE" dirty="0" err="1"/>
              <a:t>mechanical</a:t>
            </a:r>
            <a:r>
              <a:rPr lang="de-DE" dirty="0"/>
              <a:t> </a:t>
            </a:r>
            <a:r>
              <a:rPr lang="de-DE" dirty="0" err="1"/>
              <a:t>work</a:t>
            </a:r>
            <a:r>
              <a:rPr lang="de-DE" dirty="0"/>
              <a:t>, such </a:t>
            </a:r>
            <a:r>
              <a:rPr lang="de-DE" dirty="0" err="1"/>
              <a:t>as</a:t>
            </a:r>
            <a:r>
              <a:rPr lang="de-DE" dirty="0"/>
              <a:t> 1) </a:t>
            </a:r>
            <a:r>
              <a:rPr lang="de-DE" dirty="0" err="1"/>
              <a:t>manual</a:t>
            </a:r>
            <a:r>
              <a:rPr lang="de-DE" dirty="0"/>
              <a:t> </a:t>
            </a:r>
            <a:r>
              <a:rPr lang="de-DE" dirty="0" err="1"/>
              <a:t>placing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graphical</a:t>
            </a:r>
            <a:r>
              <a:rPr lang="de-DE" dirty="0"/>
              <a:t> </a:t>
            </a:r>
            <a:r>
              <a:rPr lang="de-DE" dirty="0" err="1"/>
              <a:t>objects</a:t>
            </a:r>
            <a:r>
              <a:rPr lang="de-DE" dirty="0"/>
              <a:t>, 2) </a:t>
            </a:r>
            <a:r>
              <a:rPr lang="de-DE" dirty="0" err="1"/>
              <a:t>manual</a:t>
            </a:r>
            <a:r>
              <a:rPr lang="de-DE" dirty="0"/>
              <a:t> </a:t>
            </a:r>
            <a:r>
              <a:rPr lang="de-DE" dirty="0" err="1"/>
              <a:t>navigation</a:t>
            </a:r>
            <a:r>
              <a:rPr lang="de-DE" dirty="0"/>
              <a:t> in </a:t>
            </a:r>
            <a:r>
              <a:rPr lang="de-DE" dirty="0" err="1"/>
              <a:t>complex</a:t>
            </a:r>
            <a:r>
              <a:rPr lang="de-DE" dirty="0"/>
              <a:t> </a:t>
            </a:r>
            <a:r>
              <a:rPr lang="de-DE" dirty="0" err="1"/>
              <a:t>models</a:t>
            </a:r>
            <a:endParaRPr lang="de-DE" dirty="0"/>
          </a:p>
          <a:p>
            <a:pPr marL="514350" indent="-514350" defTabSz="461518">
              <a:spcBef>
                <a:spcPts val="3300"/>
              </a:spcBef>
              <a:buSzTx/>
              <a:buFont typeface="+mj-lt"/>
              <a:buAutoNum type="arabicPeriod"/>
              <a:defRPr sz="2844"/>
            </a:pPr>
            <a:r>
              <a:rPr lang="de-DE" dirty="0" err="1"/>
              <a:t>Automatic</a:t>
            </a:r>
            <a:r>
              <a:rPr lang="de-DE" dirty="0"/>
              <a:t> </a:t>
            </a:r>
            <a:r>
              <a:rPr lang="de-DE" dirty="0" err="1"/>
              <a:t>layout</a:t>
            </a:r>
            <a:r>
              <a:rPr lang="de-DE" dirty="0"/>
              <a:t> </a:t>
            </a:r>
            <a:r>
              <a:rPr lang="de-DE" dirty="0" err="1"/>
              <a:t>allows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synthesis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graphical</a:t>
            </a:r>
            <a:r>
              <a:rPr lang="de-DE" dirty="0"/>
              <a:t> </a:t>
            </a:r>
            <a:r>
              <a:rPr lang="de-DE" dirty="0" err="1"/>
              <a:t>views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models</a:t>
            </a:r>
            <a:endParaRPr lang="de-DE" dirty="0"/>
          </a:p>
          <a:p>
            <a:pPr marL="514350" indent="-514350" defTabSz="461518">
              <a:spcBef>
                <a:spcPts val="3300"/>
              </a:spcBef>
              <a:buSzTx/>
              <a:buFont typeface="+mj-lt"/>
              <a:buAutoNum type="arabicPeriod"/>
              <a:defRPr sz="2844"/>
            </a:pPr>
            <a:r>
              <a:rPr lang="de-DE" dirty="0" err="1"/>
              <a:t>Graphical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textual</a:t>
            </a:r>
            <a:r>
              <a:rPr lang="de-DE" dirty="0"/>
              <a:t> </a:t>
            </a:r>
            <a:r>
              <a:rPr lang="de-DE" dirty="0" err="1"/>
              <a:t>only</a:t>
            </a:r>
            <a:r>
              <a:rPr lang="de-DE" dirty="0"/>
              <a:t> </a:t>
            </a:r>
            <a:r>
              <a:rPr lang="de-DE" dirty="0" err="1"/>
              <a:t>says</a:t>
            </a:r>
            <a:r>
              <a:rPr lang="de-DE" dirty="0"/>
              <a:t> </a:t>
            </a:r>
            <a:r>
              <a:rPr lang="de-DE" dirty="0" err="1"/>
              <a:t>something</a:t>
            </a:r>
            <a:r>
              <a:rPr lang="de-DE" dirty="0"/>
              <a:t> </a:t>
            </a:r>
            <a:r>
              <a:rPr lang="de-DE" dirty="0" err="1"/>
              <a:t>about</a:t>
            </a:r>
            <a:r>
              <a:rPr lang="de-DE" dirty="0"/>
              <a:t> </a:t>
            </a:r>
            <a:r>
              <a:rPr lang="de-DE" dirty="0" err="1"/>
              <a:t>syntax</a:t>
            </a:r>
            <a:r>
              <a:rPr lang="de-DE" dirty="0"/>
              <a:t>;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related</a:t>
            </a:r>
            <a:r>
              <a:rPr lang="de-DE" dirty="0"/>
              <a:t> </a:t>
            </a:r>
            <a:r>
              <a:rPr lang="de-DE" dirty="0" err="1"/>
              <a:t>semantics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arbitrariily</a:t>
            </a:r>
            <a:r>
              <a:rPr lang="de-DE" dirty="0"/>
              <a:t> </a:t>
            </a:r>
            <a:r>
              <a:rPr lang="de-DE" dirty="0" err="1"/>
              <a:t>abstract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concrete</a:t>
            </a:r>
            <a:r>
              <a:rPr lang="de-DE" dirty="0"/>
              <a:t>. Thus, </a:t>
            </a:r>
            <a:r>
              <a:rPr lang="de-DE" dirty="0" err="1"/>
              <a:t>contrary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popular</a:t>
            </a:r>
            <a:r>
              <a:rPr lang="de-DE" dirty="0"/>
              <a:t> </a:t>
            </a:r>
            <a:r>
              <a:rPr lang="de-DE" dirty="0" err="1"/>
              <a:t>assumption</a:t>
            </a:r>
            <a:r>
              <a:rPr lang="de-DE" dirty="0"/>
              <a:t>, </a:t>
            </a:r>
            <a:r>
              <a:rPr lang="de-DE" dirty="0" err="1"/>
              <a:t>abstract</a:t>
            </a:r>
            <a:r>
              <a:rPr lang="de-DE" dirty="0"/>
              <a:t> </a:t>
            </a:r>
            <a:r>
              <a:rPr lang="de-DE" dirty="0" err="1"/>
              <a:t>modeling</a:t>
            </a:r>
            <a:r>
              <a:rPr lang="de-DE" dirty="0"/>
              <a:t> </a:t>
            </a:r>
            <a:r>
              <a:rPr lang="de-DE" dirty="0" err="1"/>
              <a:t>languages</a:t>
            </a:r>
            <a:r>
              <a:rPr lang="de-DE" dirty="0"/>
              <a:t> do not </a:t>
            </a:r>
            <a:r>
              <a:rPr lang="de-DE" dirty="0" err="1"/>
              <a:t>have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graphical</a:t>
            </a:r>
            <a:endParaRPr lang="de-DE" dirty="0"/>
          </a:p>
          <a:p>
            <a:pPr marL="514350" indent="-514350" defTabSz="461518">
              <a:spcBef>
                <a:spcPts val="3300"/>
              </a:spcBef>
              <a:buSzTx/>
              <a:buFont typeface="+mj-lt"/>
              <a:buAutoNum type="arabicPeriod"/>
              <a:defRPr sz="2844"/>
            </a:pPr>
            <a:r>
              <a:rPr lang="de-DE" dirty="0" err="1"/>
              <a:t>Efficient</a:t>
            </a:r>
            <a:r>
              <a:rPr lang="de-DE" dirty="0"/>
              <a:t> </a:t>
            </a:r>
            <a:r>
              <a:rPr lang="de-DE" dirty="0" err="1"/>
              <a:t>editing</a:t>
            </a:r>
            <a:r>
              <a:rPr lang="de-DE" dirty="0"/>
              <a:t>; easy </a:t>
            </a:r>
            <a:r>
              <a:rPr lang="de-DE" dirty="0" err="1"/>
              <a:t>revision</a:t>
            </a:r>
            <a:r>
              <a:rPr lang="de-DE" dirty="0"/>
              <a:t> </a:t>
            </a:r>
            <a:r>
              <a:rPr lang="de-DE" dirty="0" err="1"/>
              <a:t>control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model</a:t>
            </a:r>
            <a:r>
              <a:rPr lang="de-DE" dirty="0"/>
              <a:t> </a:t>
            </a:r>
            <a:r>
              <a:rPr lang="de-DE" dirty="0" err="1"/>
              <a:t>differencing</a:t>
            </a:r>
            <a:r>
              <a:rPr lang="de-DE" dirty="0"/>
              <a:t>. Model </a:t>
            </a:r>
            <a:r>
              <a:rPr lang="de-DE" dirty="0" err="1"/>
              <a:t>structure</a:t>
            </a:r>
            <a:r>
              <a:rPr lang="de-DE" dirty="0"/>
              <a:t> </a:t>
            </a:r>
            <a:r>
              <a:rPr lang="de-DE" dirty="0" err="1"/>
              <a:t>less</a:t>
            </a:r>
            <a:r>
              <a:rPr lang="de-DE" dirty="0"/>
              <a:t> </a:t>
            </a:r>
            <a:r>
              <a:rPr lang="de-DE" dirty="0" err="1"/>
              <a:t>obvious</a:t>
            </a:r>
            <a:r>
              <a:rPr lang="de-DE" dirty="0"/>
              <a:t>, </a:t>
            </a:r>
            <a:r>
              <a:rPr lang="de-DE" dirty="0" err="1"/>
              <a:t>more</a:t>
            </a:r>
            <a:r>
              <a:rPr lang="de-DE" dirty="0"/>
              <a:t> </a:t>
            </a:r>
            <a:r>
              <a:rPr lang="de-DE" dirty="0" err="1"/>
              <a:t>difficult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get</a:t>
            </a:r>
            <a:r>
              <a:rPr lang="de-DE" dirty="0"/>
              <a:t> </a:t>
            </a:r>
            <a:r>
              <a:rPr lang="de-DE" dirty="0" err="1"/>
              <a:t>overview</a:t>
            </a:r>
            <a:r>
              <a:rPr lang="de-DE" dirty="0"/>
              <a:t>.</a:t>
            </a:r>
          </a:p>
          <a:p>
            <a:pPr marL="514350" indent="-514350" defTabSz="461518">
              <a:spcBef>
                <a:spcPts val="3300"/>
              </a:spcBef>
              <a:buSzTx/>
              <a:buFont typeface="+mj-lt"/>
              <a:buAutoNum type="arabicPeriod"/>
              <a:defRPr sz="2844"/>
            </a:pPr>
            <a:r>
              <a:rPr lang="de-DE" dirty="0"/>
              <a:t>A </a:t>
            </a:r>
            <a:r>
              <a:rPr lang="de-DE" dirty="0" err="1"/>
              <a:t>graph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a </a:t>
            </a:r>
            <a:r>
              <a:rPr lang="de-DE" dirty="0" err="1"/>
              <a:t>mathematical</a:t>
            </a:r>
            <a:r>
              <a:rPr lang="de-DE" dirty="0"/>
              <a:t> </a:t>
            </a:r>
            <a:r>
              <a:rPr lang="de-DE" dirty="0" err="1"/>
              <a:t>object</a:t>
            </a:r>
            <a:r>
              <a:rPr lang="de-DE" dirty="0"/>
              <a:t>; a </a:t>
            </a:r>
            <a:r>
              <a:rPr lang="de-DE" dirty="0" err="1"/>
              <a:t>drawing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 </a:t>
            </a:r>
            <a:r>
              <a:rPr lang="de-DE" dirty="0" err="1"/>
              <a:t>graph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a </a:t>
            </a:r>
            <a:r>
              <a:rPr lang="de-DE" dirty="0" err="1"/>
              <a:t>visual</a:t>
            </a:r>
            <a:r>
              <a:rPr lang="de-DE" dirty="0"/>
              <a:t> </a:t>
            </a:r>
            <a:r>
              <a:rPr lang="de-DE" dirty="0" err="1"/>
              <a:t>representation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graph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938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4" name="Shape 534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35" name="Shape 535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\usepackage{physics}</a:t>
            </a:r>
          </a:p>
          <a:p>
            <a:endParaRPr/>
          </a:p>
          <a:p>
            <a:r>
              <a:t>\begin{eqnarray*}</a:t>
            </a:r>
          </a:p>
          <a:p>
            <a:r>
              <a:t>\pdv{E}{x_m} &amp; = &amp; \sum_{i \neq m} k_{mi} \left\{ (x_m - x_i) - \frac{l_{mi} (x_m - x_i)}{\left\{(x_m - x_i)^2 + (y_m - y_i)^2\right\}^{1/2}}\right\} = 0\\</a:t>
            </a:r>
          </a:p>
          <a:p>
            <a:r>
              <a:t>\pdv{E}{y_m} &amp; = &amp; \sum_{i \neq m} k_{mi} \left\{ (y_m - y_i) - \frac{l_{mi} (y_m - y_i)}{\left\{(x_m - x_i)^2 + (y_m - y_i)^2\right\}^{1/2}}\right\} = 0\\</a:t>
            </a:r>
          </a:p>
          <a:p>
            <a:r>
              <a:t>\end{eqnarray*}</a:t>
            </a:r>
          </a:p>
          <a:p>
            <a:endParaRPr/>
          </a:p>
          <a:p>
            <a:r>
              <a:t>\Delta_m = \sqrt{\left\{\pdv{E}{x_m}\right\}^2 + \left\{\pdv{E}{y_m}\right\}^2}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" name="Shape 540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41" name="Shape 54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4" name="Shape 554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55" name="Shape 555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F_i(\mathbf{x} + \delta\mathbf{x}) = F_i(\mathbf{x}) + \sum_{j=1}^{2} \pdv{F_i\mathbf{x}}{x_j} \delta{x_j} + o(\delta\mathbf{x}^2)</a:t>
            </a:r>
          </a:p>
          <a:p>
            <a:r>
              <a:t>J_{ij} = \pdv{F_i}{x_j}</a:t>
            </a:r>
          </a:p>
          <a:p>
            <a:r>
              <a:t>\mathbf{F}(\mathbf{x} + \delta\mathbf{x}) = \mathbf{F}(\mathbf{x}) + \mathbf{J}(\mathbf{x}) \cdot \delta\mathbf{x} + o(\delta\mathbf{x}^2)</a:t>
            </a:r>
          </a:p>
          <a:p>
            <a:r>
              <a:t>\mathbf{J}(\mathbf{x}) \cdot \delta\mathbf{x} = - \mathbf{F}(\mathbf{x}) 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2" name="Shape 562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63" name="Shape 563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\begin{eqnarray*}</a:t>
            </a:r>
          </a:p>
          <a:p>
            <a:r>
              <a:t>\pdv{E}{x_m} (x_m, y_m) &amp; = &amp; \sum_{i \neq m} k_{mi} \left\{ (x_m - x_i) - \frac{l_{mi} (x_m - x_i)}{\left\{(x_m - x_i)^2 + (y_m - y_i)^2\right\}^{1/2}}\right\}\\</a:t>
            </a:r>
          </a:p>
          <a:p>
            <a:r>
              <a:t>\pdv{E}{y_m} (x_m, y_m) &amp; = &amp; \sum_{i \neq m} k_{mi} \left\{ (y_m - y_i) - \frac{l_{mi} (y_m - y_i)}{\left\{(x_m - x_i)^2 + (y_m - y_i)^2\right\}^{1/2}}\right\}\\</a:t>
            </a:r>
          </a:p>
          <a:p>
            <a:r>
              <a:t>\end{eqnarray*}</a:t>
            </a:r>
          </a:p>
          <a:p>
            <a:endParaRPr/>
          </a:p>
          <a:p>
            <a:r>
              <a:t>\begin{eqnarray*}</a:t>
            </a:r>
          </a:p>
          <a:p>
            <a:r>
              <a:t>\pdv[2]{E}{x_m} (x_m,y_m) \delta x + \pdv{E}{x_m}{y_m} (x_m,y_m)\delta y &amp; = &amp; -\pdv{E}{x_m} (x_m,y_m)\\</a:t>
            </a:r>
          </a:p>
          <a:p>
            <a:r>
              <a:t>\pdv{E}{y_m}{x_m} (x_m,y_m) \delta x + \pdv[2]{E}{y_m} (x_m,y_m)\delta y &amp; = &amp; -\pdv{E}{y_m} (x_m,y_m)</a:t>
            </a:r>
          </a:p>
          <a:p>
            <a:r>
              <a:t>\end{eqnarray*}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9" name="Shape 569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70" name="Shape 570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de-DE" dirty="0"/>
              <a:t>Recall </a:t>
            </a:r>
            <a:r>
              <a:rPr lang="de-DE" dirty="0" err="1"/>
              <a:t>quotient</a:t>
            </a:r>
            <a:r>
              <a:rPr lang="de-DE" dirty="0"/>
              <a:t> </a:t>
            </a:r>
            <a:r>
              <a:rPr lang="de-DE" dirty="0" err="1"/>
              <a:t>rule</a:t>
            </a:r>
            <a:r>
              <a:rPr lang="de-DE" dirty="0"/>
              <a:t>: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y</a:t>
            </a:r>
            <a:r>
              <a:rPr lang="de-DE" dirty="0"/>
              <a:t> = </a:t>
            </a:r>
            <a:r>
              <a:rPr lang="de-DE" dirty="0" err="1"/>
              <a:t>u</a:t>
            </a:r>
            <a:r>
              <a:rPr lang="de-DE" dirty="0"/>
              <a:t>/v, </a:t>
            </a:r>
            <a:r>
              <a:rPr lang="de-DE" dirty="0" err="1"/>
              <a:t>it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y</a:t>
            </a:r>
            <a:r>
              <a:rPr lang="de-DE" dirty="0"/>
              <a:t>‘ = (</a:t>
            </a:r>
            <a:r>
              <a:rPr lang="de-DE" dirty="0" err="1"/>
              <a:t>u</a:t>
            </a:r>
            <a:r>
              <a:rPr lang="de-DE" dirty="0"/>
              <a:t>‘ * v – </a:t>
            </a:r>
            <a:r>
              <a:rPr lang="de-DE" dirty="0" err="1"/>
              <a:t>u</a:t>
            </a:r>
            <a:r>
              <a:rPr lang="de-DE" dirty="0"/>
              <a:t> * v‘) / v</a:t>
            </a:r>
            <a:r>
              <a:rPr lang="de-DE" baseline="30000" dirty="0"/>
              <a:t>2</a:t>
            </a:r>
          </a:p>
          <a:p>
            <a:endParaRPr lang="de-DE" dirty="0"/>
          </a:p>
          <a:p>
            <a:r>
              <a:rPr dirty="0"/>
              <a:t>\begin{</a:t>
            </a:r>
            <a:r>
              <a:rPr dirty="0" err="1"/>
              <a:t>eqnarray</a:t>
            </a:r>
            <a:r>
              <a:rPr dirty="0"/>
              <a:t>*}</a:t>
            </a:r>
          </a:p>
          <a:p>
            <a:r>
              <a:rPr dirty="0"/>
              <a:t>\</a:t>
            </a:r>
            <a:r>
              <a:rPr dirty="0" err="1"/>
              <a:t>pdv</a:t>
            </a:r>
            <a:r>
              <a:rPr dirty="0"/>
              <a:t>{E}{</a:t>
            </a:r>
            <a:r>
              <a:rPr dirty="0" err="1"/>
              <a:t>x_m</a:t>
            </a:r>
            <a:r>
              <a:rPr dirty="0"/>
              <a:t>} (</a:t>
            </a:r>
            <a:r>
              <a:rPr dirty="0" err="1"/>
              <a:t>x_m</a:t>
            </a:r>
            <a:r>
              <a:rPr dirty="0"/>
              <a:t>, </a:t>
            </a:r>
            <a:r>
              <a:rPr dirty="0" err="1"/>
              <a:t>y_m</a:t>
            </a:r>
            <a:r>
              <a:rPr dirty="0"/>
              <a:t>) &amp; = &amp; \sum_{</a:t>
            </a:r>
            <a:r>
              <a:rPr dirty="0" err="1"/>
              <a:t>i</a:t>
            </a:r>
            <a:r>
              <a:rPr dirty="0"/>
              <a:t> \</a:t>
            </a:r>
            <a:r>
              <a:rPr dirty="0" err="1"/>
              <a:t>neq</a:t>
            </a:r>
            <a:r>
              <a:rPr dirty="0"/>
              <a:t> m} k_{mi} \left\{ (</a:t>
            </a:r>
            <a:r>
              <a:rPr dirty="0" err="1"/>
              <a:t>x_m</a:t>
            </a:r>
            <a:r>
              <a:rPr dirty="0"/>
              <a:t> - </a:t>
            </a:r>
            <a:r>
              <a:rPr dirty="0" err="1"/>
              <a:t>x_i</a:t>
            </a:r>
            <a:r>
              <a:rPr dirty="0"/>
              <a:t>) - \</a:t>
            </a:r>
            <a:r>
              <a:rPr dirty="0" err="1"/>
              <a:t>frac</a:t>
            </a:r>
            <a:r>
              <a:rPr dirty="0"/>
              <a:t>{l_{mi} (</a:t>
            </a:r>
            <a:r>
              <a:rPr dirty="0" err="1"/>
              <a:t>x_m</a:t>
            </a:r>
            <a:r>
              <a:rPr dirty="0"/>
              <a:t> - </a:t>
            </a:r>
            <a:r>
              <a:rPr dirty="0" err="1"/>
              <a:t>x_i</a:t>
            </a:r>
            <a:r>
              <a:rPr dirty="0"/>
              <a:t>)}{\left\{(</a:t>
            </a:r>
            <a:r>
              <a:rPr dirty="0" err="1"/>
              <a:t>x_m</a:t>
            </a:r>
            <a:r>
              <a:rPr dirty="0"/>
              <a:t> - </a:t>
            </a:r>
            <a:r>
              <a:rPr dirty="0" err="1"/>
              <a:t>x_i</a:t>
            </a:r>
            <a:r>
              <a:rPr dirty="0"/>
              <a:t>)^2 + (</a:t>
            </a:r>
            <a:r>
              <a:rPr dirty="0" err="1"/>
              <a:t>y_m</a:t>
            </a:r>
            <a:r>
              <a:rPr dirty="0"/>
              <a:t> - </a:t>
            </a:r>
            <a:r>
              <a:rPr dirty="0" err="1"/>
              <a:t>y_i</a:t>
            </a:r>
            <a:r>
              <a:rPr dirty="0"/>
              <a:t>)^2\right\}^{1/2}}\right\}\\</a:t>
            </a:r>
          </a:p>
          <a:p>
            <a:r>
              <a:rPr dirty="0"/>
              <a:t>\</a:t>
            </a:r>
            <a:r>
              <a:rPr dirty="0" err="1"/>
              <a:t>pdv</a:t>
            </a:r>
            <a:r>
              <a:rPr dirty="0"/>
              <a:t>{E}{</a:t>
            </a:r>
            <a:r>
              <a:rPr dirty="0" err="1"/>
              <a:t>y_m</a:t>
            </a:r>
            <a:r>
              <a:rPr dirty="0"/>
              <a:t>} (</a:t>
            </a:r>
            <a:r>
              <a:rPr dirty="0" err="1"/>
              <a:t>x_m</a:t>
            </a:r>
            <a:r>
              <a:rPr dirty="0"/>
              <a:t>, </a:t>
            </a:r>
            <a:r>
              <a:rPr dirty="0" err="1"/>
              <a:t>y_m</a:t>
            </a:r>
            <a:r>
              <a:rPr dirty="0"/>
              <a:t>) &amp; = &amp; \sum_{</a:t>
            </a:r>
            <a:r>
              <a:rPr dirty="0" err="1"/>
              <a:t>i</a:t>
            </a:r>
            <a:r>
              <a:rPr dirty="0"/>
              <a:t> \</a:t>
            </a:r>
            <a:r>
              <a:rPr dirty="0" err="1"/>
              <a:t>neq</a:t>
            </a:r>
            <a:r>
              <a:rPr dirty="0"/>
              <a:t> m} k_{mi} \left\{ (</a:t>
            </a:r>
            <a:r>
              <a:rPr dirty="0" err="1"/>
              <a:t>y_m</a:t>
            </a:r>
            <a:r>
              <a:rPr dirty="0"/>
              <a:t> - </a:t>
            </a:r>
            <a:r>
              <a:rPr dirty="0" err="1"/>
              <a:t>y_i</a:t>
            </a:r>
            <a:r>
              <a:rPr dirty="0"/>
              <a:t>) - \</a:t>
            </a:r>
            <a:r>
              <a:rPr dirty="0" err="1"/>
              <a:t>frac</a:t>
            </a:r>
            <a:r>
              <a:rPr dirty="0"/>
              <a:t>{l_{mi} (</a:t>
            </a:r>
            <a:r>
              <a:rPr dirty="0" err="1"/>
              <a:t>y_m</a:t>
            </a:r>
            <a:r>
              <a:rPr dirty="0"/>
              <a:t> - </a:t>
            </a:r>
            <a:r>
              <a:rPr dirty="0" err="1"/>
              <a:t>y_i</a:t>
            </a:r>
            <a:r>
              <a:rPr dirty="0"/>
              <a:t>)}{\left\{(</a:t>
            </a:r>
            <a:r>
              <a:rPr dirty="0" err="1"/>
              <a:t>x_m</a:t>
            </a:r>
            <a:r>
              <a:rPr dirty="0"/>
              <a:t> - </a:t>
            </a:r>
            <a:r>
              <a:rPr dirty="0" err="1"/>
              <a:t>x_i</a:t>
            </a:r>
            <a:r>
              <a:rPr dirty="0"/>
              <a:t>)^2 + (</a:t>
            </a:r>
            <a:r>
              <a:rPr dirty="0" err="1"/>
              <a:t>y_m</a:t>
            </a:r>
            <a:r>
              <a:rPr dirty="0"/>
              <a:t> - </a:t>
            </a:r>
            <a:r>
              <a:rPr dirty="0" err="1"/>
              <a:t>y_i</a:t>
            </a:r>
            <a:r>
              <a:rPr dirty="0"/>
              <a:t>)^2\right\}^{1/2}}\right\}\\</a:t>
            </a:r>
          </a:p>
          <a:p>
            <a:r>
              <a:rPr dirty="0"/>
              <a:t>\end{</a:t>
            </a:r>
            <a:r>
              <a:rPr dirty="0" err="1"/>
              <a:t>eqnarray</a:t>
            </a:r>
            <a:r>
              <a:rPr dirty="0"/>
              <a:t>*}</a:t>
            </a:r>
          </a:p>
          <a:p>
            <a:endParaRPr dirty="0"/>
          </a:p>
          <a:p>
            <a:r>
              <a:rPr dirty="0"/>
              <a:t>\begin{</a:t>
            </a:r>
            <a:r>
              <a:rPr dirty="0" err="1"/>
              <a:t>eqnarray</a:t>
            </a:r>
            <a:r>
              <a:rPr dirty="0"/>
              <a:t>*}</a:t>
            </a:r>
          </a:p>
          <a:p>
            <a:r>
              <a:rPr dirty="0"/>
              <a:t>\</a:t>
            </a:r>
            <a:r>
              <a:rPr dirty="0" err="1"/>
              <a:t>pdv</a:t>
            </a:r>
            <a:r>
              <a:rPr dirty="0"/>
              <a:t>[2]{E}{</a:t>
            </a:r>
            <a:r>
              <a:rPr dirty="0" err="1"/>
              <a:t>x_m</a:t>
            </a:r>
            <a:r>
              <a:rPr dirty="0"/>
              <a:t>} (</a:t>
            </a:r>
            <a:r>
              <a:rPr dirty="0" err="1"/>
              <a:t>x_m,y_m</a:t>
            </a:r>
            <a:r>
              <a:rPr dirty="0"/>
              <a:t>) \delta x + \</a:t>
            </a:r>
            <a:r>
              <a:rPr dirty="0" err="1"/>
              <a:t>pdv</a:t>
            </a:r>
            <a:r>
              <a:rPr dirty="0"/>
              <a:t>{E}{</a:t>
            </a:r>
            <a:r>
              <a:rPr dirty="0" err="1"/>
              <a:t>x_m</a:t>
            </a:r>
            <a:r>
              <a:rPr dirty="0"/>
              <a:t>}{</a:t>
            </a:r>
            <a:r>
              <a:rPr dirty="0" err="1"/>
              <a:t>y_m</a:t>
            </a:r>
            <a:r>
              <a:rPr dirty="0"/>
              <a:t>} (</a:t>
            </a:r>
            <a:r>
              <a:rPr dirty="0" err="1"/>
              <a:t>x_m,y_m</a:t>
            </a:r>
            <a:r>
              <a:rPr dirty="0"/>
              <a:t>)\delta y &amp; = &amp; -\</a:t>
            </a:r>
            <a:r>
              <a:rPr dirty="0" err="1"/>
              <a:t>pdv</a:t>
            </a:r>
            <a:r>
              <a:rPr dirty="0"/>
              <a:t>{E}{</a:t>
            </a:r>
            <a:r>
              <a:rPr dirty="0" err="1"/>
              <a:t>x_m</a:t>
            </a:r>
            <a:r>
              <a:rPr dirty="0"/>
              <a:t>} (</a:t>
            </a:r>
            <a:r>
              <a:rPr dirty="0" err="1"/>
              <a:t>x_m,y_m</a:t>
            </a:r>
            <a:r>
              <a:rPr dirty="0"/>
              <a:t>)\\</a:t>
            </a:r>
          </a:p>
          <a:p>
            <a:r>
              <a:rPr dirty="0"/>
              <a:t>\</a:t>
            </a:r>
            <a:r>
              <a:rPr dirty="0" err="1"/>
              <a:t>pdv</a:t>
            </a:r>
            <a:r>
              <a:rPr dirty="0"/>
              <a:t>{E}{</a:t>
            </a:r>
            <a:r>
              <a:rPr dirty="0" err="1"/>
              <a:t>y_m</a:t>
            </a:r>
            <a:r>
              <a:rPr dirty="0"/>
              <a:t>}{</a:t>
            </a:r>
            <a:r>
              <a:rPr dirty="0" err="1"/>
              <a:t>x_m</a:t>
            </a:r>
            <a:r>
              <a:rPr dirty="0"/>
              <a:t>} (</a:t>
            </a:r>
            <a:r>
              <a:rPr dirty="0" err="1"/>
              <a:t>x_m,y_m</a:t>
            </a:r>
            <a:r>
              <a:rPr dirty="0"/>
              <a:t>) \delta x + \</a:t>
            </a:r>
            <a:r>
              <a:rPr dirty="0" err="1"/>
              <a:t>pdv</a:t>
            </a:r>
            <a:r>
              <a:rPr dirty="0"/>
              <a:t>[2]{E}{</a:t>
            </a:r>
            <a:r>
              <a:rPr dirty="0" err="1"/>
              <a:t>y_m</a:t>
            </a:r>
            <a:r>
              <a:rPr dirty="0"/>
              <a:t>} (</a:t>
            </a:r>
            <a:r>
              <a:rPr dirty="0" err="1"/>
              <a:t>x_m,y_m</a:t>
            </a:r>
            <a:r>
              <a:rPr dirty="0"/>
              <a:t>)\delta y &amp; = &amp; -\</a:t>
            </a:r>
            <a:r>
              <a:rPr dirty="0" err="1"/>
              <a:t>pdv</a:t>
            </a:r>
            <a:r>
              <a:rPr dirty="0"/>
              <a:t>{E}{</a:t>
            </a:r>
            <a:r>
              <a:rPr dirty="0" err="1"/>
              <a:t>y_m</a:t>
            </a:r>
            <a:r>
              <a:rPr dirty="0"/>
              <a:t>} (</a:t>
            </a:r>
            <a:r>
              <a:rPr dirty="0" err="1"/>
              <a:t>x_m,y_m</a:t>
            </a:r>
            <a:r>
              <a:rPr dirty="0"/>
              <a:t>)</a:t>
            </a:r>
          </a:p>
          <a:p>
            <a:r>
              <a:rPr dirty="0"/>
              <a:t>\end{</a:t>
            </a:r>
            <a:r>
              <a:rPr dirty="0" err="1"/>
              <a:t>eqnarray</a:t>
            </a:r>
            <a:r>
              <a:rPr dirty="0"/>
              <a:t>*}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514350" marR="0" lvl="0" indent="-514350" defTabSz="461518" eaLnBrk="1" fontAlgn="auto" latinLnBrk="0" hangingPunct="1">
              <a:lnSpc>
                <a:spcPct val="125000"/>
              </a:lnSpc>
              <a:spcBef>
                <a:spcPts val="33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 sz="2844"/>
            </a:pP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Function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that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maps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each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vertex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i="1" dirty="0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v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de-DE" b="1" dirty="0" err="1">
                <a:solidFill>
                  <a:srgbClr val="FF2600"/>
                </a:solidFill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point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l-GR" dirty="0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Γ(</a:t>
            </a:r>
            <a:r>
              <a:rPr lang="de-DE" i="1" dirty="0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v</a:t>
            </a:r>
            <a:r>
              <a:rPr lang="de-DE" dirty="0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) ∈ ℝ×ℝ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in a plane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each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edge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(</a:t>
            </a:r>
            <a:r>
              <a:rPr lang="de-DE" i="1" dirty="0" err="1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u</a:t>
            </a:r>
            <a:r>
              <a:rPr lang="de-DE" dirty="0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,</a:t>
            </a:r>
            <a:r>
              <a:rPr lang="de-DE" i="1" dirty="0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 v</a:t>
            </a:r>
            <a:r>
              <a:rPr lang="de-DE" dirty="0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)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a simple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curve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l-GR" dirty="0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Γ(</a:t>
            </a:r>
            <a:r>
              <a:rPr lang="de-DE" i="1" dirty="0" err="1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u</a:t>
            </a:r>
            <a:r>
              <a:rPr lang="de-DE" dirty="0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,</a:t>
            </a:r>
            <a:r>
              <a:rPr lang="de-DE" i="1" dirty="0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 v</a:t>
            </a:r>
            <a:r>
              <a:rPr lang="de-DE" dirty="0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)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endpoints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l-GR" dirty="0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Γ(</a:t>
            </a:r>
            <a:r>
              <a:rPr lang="de-DE" i="1" dirty="0" err="1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u</a:t>
            </a:r>
            <a:r>
              <a:rPr lang="de-DE" dirty="0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)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l-GR" dirty="0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Γ(</a:t>
            </a:r>
            <a:r>
              <a:rPr lang="de-DE" i="1" dirty="0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v</a:t>
            </a:r>
            <a:r>
              <a:rPr lang="de-DE" dirty="0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). A </a:t>
            </a:r>
            <a:r>
              <a:rPr lang="de-DE" dirty="0" err="1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curve</a:t>
            </a:r>
            <a:r>
              <a:rPr lang="de-DE" dirty="0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 </a:t>
            </a:r>
            <a:r>
              <a:rPr lang="de-DE" dirty="0" err="1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is</a:t>
            </a:r>
            <a:r>
              <a:rPr lang="de-DE" dirty="0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 a </a:t>
            </a:r>
            <a:r>
              <a:rPr lang="de-DE" sz="3200" dirty="0" err="1">
                <a:latin typeface="Arial" panose="020B0604020202020204" pitchFamily="34" charset="0"/>
                <a:cs typeface="Arial" panose="020B0604020202020204" pitchFamily="34" charset="0"/>
              </a:rPr>
              <a:t>subset</a:t>
            </a:r>
            <a:r>
              <a:rPr lang="de-DE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2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200" dirty="0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ℝ</a:t>
            </a:r>
            <a:r>
              <a:rPr lang="de-DE" sz="3200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de-DE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2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2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3200" dirty="0">
                <a:latin typeface="Arial" panose="020B0604020202020204" pitchFamily="34" charset="0"/>
                <a:cs typeface="Arial" panose="020B0604020202020204" pitchFamily="34" charset="0"/>
              </a:rPr>
              <a:t> form </a:t>
            </a:r>
            <a:r>
              <a:rPr lang="el-GR" sz="3200" dirty="0">
                <a:latin typeface="Arial" panose="020B0604020202020204" pitchFamily="34" charset="0"/>
                <a:cs typeface="Arial" panose="020B0604020202020204" pitchFamily="34" charset="0"/>
              </a:rPr>
              <a:t>α = {</a:t>
            </a:r>
            <a:r>
              <a:rPr lang="de-DE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200" dirty="0" err="1">
                <a:latin typeface="Arial" panose="020B0604020202020204" pitchFamily="34" charset="0"/>
                <a:cs typeface="Arial" panose="020B0604020202020204" pitchFamily="34" charset="0"/>
              </a:rPr>
              <a:t>γ</a:t>
            </a:r>
            <a:r>
              <a:rPr lang="el-GR" sz="32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de-DE" sz="3200" dirty="0">
                <a:latin typeface="Arial" panose="020B0604020202020204" pitchFamily="34" charset="0"/>
                <a:cs typeface="Arial" panose="020B0604020202020204" pitchFamily="34" charset="0"/>
              </a:rPr>
              <a:t>x) : x ∈ [0, 1]}, </a:t>
            </a:r>
            <a:r>
              <a:rPr lang="de-DE" sz="3200" dirty="0" err="1">
                <a:latin typeface="Arial" panose="020B0604020202020204" pitchFamily="34" charset="0"/>
                <a:cs typeface="Arial" panose="020B0604020202020204" pitchFamily="34" charset="0"/>
              </a:rPr>
              <a:t>where</a:t>
            </a:r>
            <a:r>
              <a:rPr lang="de-DE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l-GR" sz="3200" dirty="0">
                <a:latin typeface="Arial" panose="020B0604020202020204" pitchFamily="34" charset="0"/>
                <a:cs typeface="Arial" panose="020B0604020202020204" pitchFamily="34" charset="0"/>
              </a:rPr>
              <a:t>γ : [0, 1] → </a:t>
            </a:r>
            <a:r>
              <a:rPr lang="de-DE" sz="3200" dirty="0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ℝ</a:t>
            </a:r>
            <a:r>
              <a:rPr lang="de-DE" sz="3200" baseline="30000" dirty="0"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r>
              <a:rPr lang="de-DE" sz="3200" dirty="0" err="1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de-DE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200" dirty="0" err="1">
                <a:latin typeface="Arial" panose="020B0604020202020204" pitchFamily="34" charset="0"/>
                <a:cs typeface="Arial" panose="020B0604020202020204" pitchFamily="34" charset="0"/>
              </a:rPr>
              <a:t>continuous</a:t>
            </a:r>
            <a:r>
              <a:rPr lang="de-DE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200" dirty="0" err="1">
                <a:latin typeface="Arial" panose="020B0604020202020204" pitchFamily="34" charset="0"/>
                <a:cs typeface="Arial" panose="020B0604020202020204" pitchFamily="34" charset="0"/>
              </a:rPr>
              <a:t>mapping</a:t>
            </a:r>
            <a:r>
              <a:rPr lang="de-DE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200" dirty="0" err="1">
                <a:latin typeface="Arial" panose="020B0604020202020204" pitchFamily="34" charset="0"/>
                <a:cs typeface="Arial" panose="020B0604020202020204" pitchFamily="34" charset="0"/>
              </a:rPr>
              <a:t>from</a:t>
            </a:r>
            <a:r>
              <a:rPr lang="de-DE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200" dirty="0" err="1">
                <a:latin typeface="Arial" panose="020B0604020202020204" pitchFamily="34" charset="0"/>
                <a:cs typeface="Arial" panose="020B0604020202020204" pitchFamily="34" charset="0"/>
              </a:rPr>
              <a:t>closed</a:t>
            </a:r>
            <a:r>
              <a:rPr lang="de-DE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200" dirty="0" err="1">
                <a:latin typeface="Arial" panose="020B0604020202020204" pitchFamily="34" charset="0"/>
                <a:cs typeface="Arial" panose="020B0604020202020204" pitchFamily="34" charset="0"/>
              </a:rPr>
              <a:t>interval</a:t>
            </a:r>
            <a:r>
              <a:rPr lang="de-DE" sz="3200" dirty="0">
                <a:latin typeface="Arial" panose="020B0604020202020204" pitchFamily="34" charset="0"/>
                <a:cs typeface="Arial" panose="020B0604020202020204" pitchFamily="34" charset="0"/>
              </a:rPr>
              <a:t> [0, 1] </a:t>
            </a:r>
            <a:r>
              <a:rPr lang="de-DE" sz="3200" dirty="0" err="1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de-DE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2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3200" dirty="0">
                <a:latin typeface="Arial" panose="020B0604020202020204" pitchFamily="34" charset="0"/>
                <a:cs typeface="Arial" panose="020B0604020202020204" pitchFamily="34" charset="0"/>
              </a:rPr>
              <a:t> plane. A </a:t>
            </a:r>
            <a:r>
              <a:rPr lang="de-DE" sz="3200" dirty="0" err="1">
                <a:latin typeface="Arial" panose="020B0604020202020204" pitchFamily="34" charset="0"/>
                <a:cs typeface="Arial" panose="020B0604020202020204" pitchFamily="34" charset="0"/>
              </a:rPr>
              <a:t>curve</a:t>
            </a:r>
            <a:r>
              <a:rPr lang="de-DE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200" dirty="0" err="1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de-DE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simple</a:t>
            </a:r>
            <a:r>
              <a:rPr lang="de-DE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200" dirty="0" err="1">
                <a:latin typeface="Arial" panose="020B0604020202020204" pitchFamily="34" charset="0"/>
                <a:cs typeface="Arial" panose="020B0604020202020204" pitchFamily="34" charset="0"/>
              </a:rPr>
              <a:t>if</a:t>
            </a:r>
            <a:r>
              <a:rPr lang="de-DE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200" dirty="0" err="1">
                <a:latin typeface="Arial" panose="020B0604020202020204" pitchFamily="34" charset="0"/>
                <a:cs typeface="Arial" panose="020B0604020202020204" pitchFamily="34" charset="0"/>
              </a:rPr>
              <a:t>it</a:t>
            </a:r>
            <a:r>
              <a:rPr lang="de-DE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200" dirty="0" err="1">
                <a:latin typeface="Arial" panose="020B0604020202020204" pitchFamily="34" charset="0"/>
                <a:cs typeface="Arial" panose="020B0604020202020204" pitchFamily="34" charset="0"/>
              </a:rPr>
              <a:t>has</a:t>
            </a:r>
            <a:r>
              <a:rPr lang="de-DE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200" dirty="0" err="1">
                <a:latin typeface="Arial" panose="020B0604020202020204" pitchFamily="34" charset="0"/>
                <a:cs typeface="Arial" panose="020B0604020202020204" pitchFamily="34" charset="0"/>
              </a:rPr>
              <a:t>no</a:t>
            </a:r>
            <a:r>
              <a:rPr lang="de-DE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200" dirty="0" err="1">
                <a:latin typeface="Arial" panose="020B0604020202020204" pitchFamily="34" charset="0"/>
                <a:cs typeface="Arial" panose="020B0604020202020204" pitchFamily="34" charset="0"/>
              </a:rPr>
              <a:t>repeated</a:t>
            </a:r>
            <a:r>
              <a:rPr lang="de-DE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200" dirty="0" err="1">
                <a:latin typeface="Arial" panose="020B0604020202020204" pitchFamily="34" charset="0"/>
                <a:cs typeface="Arial" panose="020B0604020202020204" pitchFamily="34" charset="0"/>
              </a:rPr>
              <a:t>points</a:t>
            </a:r>
            <a:r>
              <a:rPr lang="de-DE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200" dirty="0" err="1">
                <a:latin typeface="Arial" panose="020B0604020202020204" pitchFamily="34" charset="0"/>
                <a:cs typeface="Arial" panose="020B0604020202020204" pitchFamily="34" charset="0"/>
              </a:rPr>
              <a:t>except</a:t>
            </a:r>
            <a:r>
              <a:rPr lang="de-DE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200" dirty="0" err="1">
                <a:latin typeface="Arial" panose="020B0604020202020204" pitchFamily="34" charset="0"/>
                <a:cs typeface="Arial" panose="020B0604020202020204" pitchFamily="34" charset="0"/>
              </a:rPr>
              <a:t>possibly</a:t>
            </a:r>
            <a:r>
              <a:rPr lang="de-DE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200" dirty="0" err="1">
                <a:latin typeface="Arial" panose="020B0604020202020204" pitchFamily="34" charset="0"/>
                <a:cs typeface="Arial" panose="020B0604020202020204" pitchFamily="34" charset="0"/>
              </a:rPr>
              <a:t>first</a:t>
            </a:r>
            <a:r>
              <a:rPr lang="de-DE" sz="3200" dirty="0">
                <a:latin typeface="Arial" panose="020B0604020202020204" pitchFamily="34" charset="0"/>
                <a:cs typeface="Arial" panose="020B0604020202020204" pitchFamily="34" charset="0"/>
              </a:rPr>
              <a:t> = last.</a:t>
            </a:r>
          </a:p>
          <a:p>
            <a:pPr marL="514350" marR="0" lvl="0" indent="-514350" defTabSz="461518" eaLnBrk="1" fontAlgn="auto" latinLnBrk="0" hangingPunct="1">
              <a:lnSpc>
                <a:spcPct val="125000"/>
              </a:lnSpc>
              <a:spcBef>
                <a:spcPts val="33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 sz="2844"/>
            </a:pPr>
            <a:r>
              <a:rPr lang="de-DE" sz="3200" b="1" dirty="0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Triangulation</a:t>
            </a:r>
            <a:r>
              <a:rPr lang="de-DE" sz="3200" dirty="0"/>
              <a:t>: </a:t>
            </a:r>
            <a:r>
              <a:rPr lang="de-DE" sz="3200" dirty="0" err="1"/>
              <a:t>partitioning</a:t>
            </a:r>
            <a:r>
              <a:rPr lang="de-DE" sz="3200" dirty="0"/>
              <a:t> </a:t>
            </a:r>
            <a:r>
              <a:rPr lang="de-DE" sz="3200" dirty="0" err="1"/>
              <a:t>of</a:t>
            </a:r>
            <a:r>
              <a:rPr lang="de-DE" sz="3200" dirty="0"/>
              <a:t> a plane </a:t>
            </a:r>
            <a:r>
              <a:rPr lang="de-DE" sz="3200" dirty="0" err="1"/>
              <a:t>into</a:t>
            </a:r>
            <a:r>
              <a:rPr lang="de-DE" sz="3200" dirty="0"/>
              <a:t> </a:t>
            </a:r>
            <a:r>
              <a:rPr lang="de-DE" sz="3200" dirty="0" err="1"/>
              <a:t>triangles</a:t>
            </a:r>
            <a:r>
              <a:rPr lang="de-DE" sz="3200" dirty="0"/>
              <a:t> </a:t>
            </a:r>
            <a:r>
              <a:rPr lang="de-DE" sz="3200" b="1" dirty="0" err="1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Delauny</a:t>
            </a:r>
            <a:r>
              <a:rPr lang="de-DE" sz="3200" b="1" dirty="0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 Triangulation</a:t>
            </a:r>
            <a:r>
              <a:rPr lang="de-DE" sz="3200" dirty="0"/>
              <a:t>: </a:t>
            </a:r>
            <a:r>
              <a:rPr lang="de-DE" sz="3200" dirty="0" err="1"/>
              <a:t>triangulation</a:t>
            </a:r>
            <a:r>
              <a:rPr lang="de-DE" sz="3200" dirty="0"/>
              <a:t> such </a:t>
            </a:r>
            <a:r>
              <a:rPr lang="de-DE" sz="3200" dirty="0" err="1"/>
              <a:t>that</a:t>
            </a:r>
            <a:r>
              <a:rPr lang="de-DE" sz="3200" dirty="0"/>
              <a:t> </a:t>
            </a:r>
            <a:r>
              <a:rPr lang="de-DE" sz="3200" dirty="0" err="1"/>
              <a:t>no</a:t>
            </a:r>
            <a:r>
              <a:rPr lang="de-DE" sz="3200" dirty="0"/>
              <a:t> </a:t>
            </a:r>
            <a:r>
              <a:rPr lang="de-DE" sz="3200" dirty="0" err="1"/>
              <a:t>corner</a:t>
            </a:r>
            <a:r>
              <a:rPr lang="de-DE" sz="3200" dirty="0"/>
              <a:t> </a:t>
            </a:r>
            <a:r>
              <a:rPr lang="de-DE" sz="3200" dirty="0" err="1"/>
              <a:t>of</a:t>
            </a:r>
            <a:r>
              <a:rPr lang="de-DE" sz="3200" dirty="0"/>
              <a:t> </a:t>
            </a:r>
            <a:r>
              <a:rPr lang="de-DE" sz="3200" dirty="0" err="1"/>
              <a:t>any</a:t>
            </a:r>
            <a:r>
              <a:rPr lang="de-DE" sz="3200" dirty="0"/>
              <a:t> </a:t>
            </a:r>
            <a:r>
              <a:rPr lang="de-DE" sz="3200" dirty="0" err="1"/>
              <a:t>triangle</a:t>
            </a:r>
            <a:r>
              <a:rPr lang="de-DE" sz="3200" dirty="0"/>
              <a:t> </a:t>
            </a:r>
            <a:r>
              <a:rPr lang="de-DE" sz="3200" dirty="0" err="1"/>
              <a:t>is</a:t>
            </a:r>
            <a:r>
              <a:rPr lang="de-DE" sz="3200" dirty="0"/>
              <a:t> </a:t>
            </a:r>
            <a:r>
              <a:rPr lang="de-DE" sz="3200" dirty="0" err="1"/>
              <a:t>inside</a:t>
            </a:r>
            <a:r>
              <a:rPr lang="de-DE" sz="3200" dirty="0"/>
              <a:t> </a:t>
            </a:r>
            <a:r>
              <a:rPr lang="de-DE" sz="3200" dirty="0" err="1"/>
              <a:t>the</a:t>
            </a:r>
            <a:r>
              <a:rPr lang="de-DE" sz="3200" dirty="0"/>
              <a:t> </a:t>
            </a:r>
            <a:r>
              <a:rPr lang="de-DE" sz="3200" dirty="0" err="1"/>
              <a:t>circumcircle</a:t>
            </a:r>
            <a:r>
              <a:rPr lang="de-DE" sz="3200" dirty="0"/>
              <a:t> </a:t>
            </a:r>
            <a:r>
              <a:rPr lang="de-DE" sz="3200" dirty="0" err="1"/>
              <a:t>of</a:t>
            </a:r>
            <a:r>
              <a:rPr lang="de-DE" sz="3200" dirty="0"/>
              <a:t> </a:t>
            </a:r>
            <a:r>
              <a:rPr lang="de-DE" sz="3200" dirty="0" err="1"/>
              <a:t>any</a:t>
            </a:r>
            <a:r>
              <a:rPr lang="de-DE" sz="3200" dirty="0"/>
              <a:t> </a:t>
            </a:r>
            <a:r>
              <a:rPr lang="de-DE" sz="3200" dirty="0" err="1"/>
              <a:t>triangle</a:t>
            </a:r>
            <a:endParaRPr lang="de-DE" sz="3200" dirty="0"/>
          </a:p>
          <a:p>
            <a:pPr marL="514350" marR="0" lvl="0" indent="-514350" defTabSz="461518" eaLnBrk="1" fontAlgn="auto" latinLnBrk="0" hangingPunct="1">
              <a:lnSpc>
                <a:spcPct val="125000"/>
              </a:lnSpc>
              <a:spcBef>
                <a:spcPts val="33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 sz="2844"/>
            </a:pPr>
            <a:r>
              <a:rPr lang="de-DE" sz="3200" b="1" dirty="0" err="1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Voronoi</a:t>
            </a:r>
            <a:r>
              <a:rPr lang="de-DE" sz="3200" b="1" dirty="0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lang="de-DE" sz="3200" b="1" dirty="0" err="1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diagram</a:t>
            </a:r>
            <a:r>
              <a:rPr lang="de-DE" sz="3200" dirty="0"/>
              <a:t>: </a:t>
            </a:r>
            <a:r>
              <a:rPr lang="de-DE" sz="3200" dirty="0" err="1"/>
              <a:t>partitioning</a:t>
            </a:r>
            <a:r>
              <a:rPr lang="de-DE" sz="3200" dirty="0"/>
              <a:t> </a:t>
            </a:r>
            <a:r>
              <a:rPr lang="de-DE" sz="3200" dirty="0" err="1"/>
              <a:t>of</a:t>
            </a:r>
            <a:r>
              <a:rPr lang="de-DE" sz="3200" dirty="0"/>
              <a:t> a plane </a:t>
            </a:r>
            <a:r>
              <a:rPr lang="de-DE" sz="3200" dirty="0" err="1"/>
              <a:t>into</a:t>
            </a:r>
            <a:r>
              <a:rPr lang="de-DE" sz="3200" dirty="0"/>
              <a:t> </a:t>
            </a:r>
            <a:r>
              <a:rPr lang="de-DE" sz="3200" dirty="0" err="1"/>
              <a:t>regions</a:t>
            </a:r>
            <a:r>
              <a:rPr lang="de-DE" sz="3200" dirty="0"/>
              <a:t> (</a:t>
            </a:r>
            <a:r>
              <a:rPr lang="de-DE" sz="3200" b="1" dirty="0" err="1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Voronoi</a:t>
            </a:r>
            <a:r>
              <a:rPr lang="de-DE" sz="3200" b="1" dirty="0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lang="de-DE" sz="3200" b="1" dirty="0" err="1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cells</a:t>
            </a:r>
            <a:r>
              <a:rPr lang="de-DE" sz="3200" dirty="0"/>
              <a:t>) </a:t>
            </a:r>
            <a:r>
              <a:rPr lang="de-DE" sz="3200" dirty="0" err="1"/>
              <a:t>based</a:t>
            </a:r>
            <a:r>
              <a:rPr lang="de-DE" sz="3200" dirty="0"/>
              <a:t> on </a:t>
            </a:r>
            <a:r>
              <a:rPr lang="de-DE" sz="3200" dirty="0" err="1"/>
              <a:t>distance</a:t>
            </a:r>
            <a:r>
              <a:rPr lang="de-DE" sz="3200" dirty="0"/>
              <a:t> </a:t>
            </a:r>
            <a:r>
              <a:rPr lang="de-DE" sz="3200" dirty="0" err="1"/>
              <a:t>to</a:t>
            </a:r>
            <a:r>
              <a:rPr lang="de-DE" sz="3200" dirty="0"/>
              <a:t> a </a:t>
            </a:r>
            <a:r>
              <a:rPr lang="de-DE" sz="3200" dirty="0" err="1"/>
              <a:t>set</a:t>
            </a:r>
            <a:r>
              <a:rPr lang="de-DE" sz="3200" dirty="0"/>
              <a:t> </a:t>
            </a:r>
            <a:r>
              <a:rPr lang="de-DE" sz="3200" i="1" dirty="0">
                <a:latin typeface="Helvetica"/>
                <a:ea typeface="Helvetica"/>
                <a:cs typeface="Helvetica"/>
                <a:sym typeface="Helvetica"/>
              </a:rPr>
              <a:t>S</a:t>
            </a:r>
            <a:r>
              <a:rPr lang="de-DE" sz="3200" dirty="0"/>
              <a:t> </a:t>
            </a:r>
            <a:r>
              <a:rPr lang="de-DE" sz="3200" dirty="0" err="1"/>
              <a:t>of</a:t>
            </a:r>
            <a:r>
              <a:rPr lang="de-DE" sz="3200" dirty="0"/>
              <a:t> </a:t>
            </a:r>
            <a:r>
              <a:rPr lang="de-DE" sz="3200" dirty="0" err="1"/>
              <a:t>points</a:t>
            </a:r>
            <a:r>
              <a:rPr lang="de-DE" sz="3200" dirty="0"/>
              <a:t> in </a:t>
            </a:r>
            <a:r>
              <a:rPr lang="de-DE" sz="3200" dirty="0" err="1"/>
              <a:t>the</a:t>
            </a:r>
            <a:r>
              <a:rPr lang="de-DE" sz="3200" dirty="0"/>
              <a:t> plane. Points in </a:t>
            </a:r>
            <a:r>
              <a:rPr lang="de-DE" sz="3200" i="1" dirty="0">
                <a:latin typeface="Helvetica"/>
                <a:ea typeface="Helvetica"/>
                <a:cs typeface="Helvetica"/>
                <a:sym typeface="Helvetica"/>
              </a:rPr>
              <a:t>S</a:t>
            </a:r>
            <a:r>
              <a:rPr lang="de-DE" sz="3200" dirty="0"/>
              <a:t> </a:t>
            </a:r>
            <a:r>
              <a:rPr lang="de-DE" sz="3200" dirty="0" err="1"/>
              <a:t>are</a:t>
            </a:r>
            <a:r>
              <a:rPr lang="de-DE" sz="3200" dirty="0"/>
              <a:t> </a:t>
            </a:r>
            <a:r>
              <a:rPr lang="de-DE" sz="3200" b="1" dirty="0" err="1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seeds</a:t>
            </a:r>
            <a:r>
              <a:rPr lang="de-DE" sz="3200" dirty="0"/>
              <a:t>, </a:t>
            </a:r>
            <a:r>
              <a:rPr lang="de-DE" sz="3200" b="1" dirty="0" err="1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sites</a:t>
            </a:r>
            <a:r>
              <a:rPr lang="de-DE" sz="3200" dirty="0"/>
              <a:t>, </a:t>
            </a:r>
            <a:r>
              <a:rPr lang="de-DE" sz="3200" dirty="0" err="1"/>
              <a:t>or</a:t>
            </a:r>
            <a:r>
              <a:rPr lang="de-DE" sz="3200" dirty="0"/>
              <a:t> </a:t>
            </a:r>
            <a:r>
              <a:rPr lang="de-DE" sz="3200" b="1" dirty="0" err="1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generators</a:t>
            </a:r>
            <a:r>
              <a:rPr lang="de-DE" sz="3200" b="1" dirty="0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. </a:t>
            </a:r>
            <a:r>
              <a:rPr lang="de-DE" sz="3200" dirty="0" err="1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rPr>
              <a:t>For</a:t>
            </a:r>
            <a:r>
              <a:rPr lang="de-DE" sz="3200" dirty="0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lang="de-DE" sz="3200" dirty="0" err="1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rPr>
              <a:t>each</a:t>
            </a:r>
            <a:r>
              <a:rPr lang="de-DE" sz="3200" dirty="0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lang="de-DE" sz="3200" dirty="0" err="1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rPr>
              <a:t>seed</a:t>
            </a:r>
            <a:r>
              <a:rPr lang="de-DE" sz="3200" dirty="0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rPr>
              <a:t>, </a:t>
            </a:r>
            <a:r>
              <a:rPr lang="de-DE" sz="3200" dirty="0" err="1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rPr>
              <a:t>there</a:t>
            </a:r>
            <a:r>
              <a:rPr lang="de-DE" sz="3200" dirty="0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lang="de-DE" sz="3200" dirty="0" err="1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rPr>
              <a:t>is</a:t>
            </a:r>
            <a:r>
              <a:rPr lang="de-DE" sz="3200" dirty="0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rPr>
              <a:t> a </a:t>
            </a:r>
            <a:r>
              <a:rPr lang="de-DE" sz="3200" dirty="0" err="1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rPr>
              <a:t>region</a:t>
            </a:r>
            <a:r>
              <a:rPr lang="de-DE" sz="3200" dirty="0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lang="de-DE" sz="3200" dirty="0" err="1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rPr>
              <a:t>consisting</a:t>
            </a:r>
            <a:r>
              <a:rPr lang="de-DE" sz="3200" dirty="0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lang="de-DE" sz="3200" dirty="0" err="1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rPr>
              <a:t>of</a:t>
            </a:r>
            <a:r>
              <a:rPr lang="de-DE" sz="3200" dirty="0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rPr>
              <a:t> all </a:t>
            </a:r>
            <a:r>
              <a:rPr lang="de-DE" sz="3200" dirty="0" err="1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rPr>
              <a:t>points</a:t>
            </a:r>
            <a:r>
              <a:rPr lang="de-DE" sz="3200" dirty="0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lang="de-DE" sz="3200" dirty="0" err="1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rPr>
              <a:t>closer</a:t>
            </a:r>
            <a:r>
              <a:rPr lang="de-DE" sz="3200" dirty="0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lang="de-DE" sz="3200" dirty="0" err="1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rPr>
              <a:t>to</a:t>
            </a:r>
            <a:r>
              <a:rPr lang="de-DE" sz="3200" dirty="0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lang="de-DE" sz="3200" dirty="0" err="1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rPr>
              <a:t>that</a:t>
            </a:r>
            <a:r>
              <a:rPr lang="de-DE" sz="3200" dirty="0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lang="de-DE" sz="3200" dirty="0" err="1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rPr>
              <a:t>seed</a:t>
            </a:r>
            <a:r>
              <a:rPr lang="de-DE" sz="3200" dirty="0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lang="de-DE" sz="3200" dirty="0" err="1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rPr>
              <a:t>than</a:t>
            </a:r>
            <a:r>
              <a:rPr lang="de-DE" sz="3200" dirty="0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lang="de-DE" sz="3200" dirty="0" err="1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rPr>
              <a:t>to</a:t>
            </a:r>
            <a:r>
              <a:rPr lang="de-DE" sz="3200" dirty="0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lang="de-DE" sz="3200" dirty="0" err="1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rPr>
              <a:t>any</a:t>
            </a:r>
            <a:r>
              <a:rPr lang="de-DE" sz="3200" dirty="0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lang="de-DE" sz="3200" dirty="0" err="1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rPr>
              <a:t>other</a:t>
            </a:r>
            <a:r>
              <a:rPr lang="de-DE" sz="3200" dirty="0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rPr>
              <a:t>. </a:t>
            </a:r>
            <a:r>
              <a:rPr lang="de-DE" sz="3200" dirty="0" err="1"/>
              <a:t>Voronoi</a:t>
            </a:r>
            <a:r>
              <a:rPr lang="de-DE" sz="3200" dirty="0"/>
              <a:t> </a:t>
            </a:r>
            <a:r>
              <a:rPr lang="de-DE" sz="3200" dirty="0" err="1"/>
              <a:t>Diagrams</a:t>
            </a:r>
            <a:r>
              <a:rPr lang="de-DE" sz="3200" dirty="0"/>
              <a:t> </a:t>
            </a:r>
            <a:r>
              <a:rPr lang="de-DE" sz="3200" dirty="0" err="1"/>
              <a:t>are</a:t>
            </a:r>
            <a:r>
              <a:rPr lang="de-DE" sz="3200" dirty="0"/>
              <a:t> dual </a:t>
            </a:r>
            <a:r>
              <a:rPr lang="de-DE" sz="3200" dirty="0" err="1"/>
              <a:t>to</a:t>
            </a:r>
            <a:r>
              <a:rPr lang="de-DE" sz="3200" dirty="0"/>
              <a:t> </a:t>
            </a:r>
            <a:r>
              <a:rPr lang="de-DE" sz="3200" dirty="0" err="1"/>
              <a:t>Delauny</a:t>
            </a:r>
            <a:r>
              <a:rPr lang="de-DE" sz="3200" dirty="0"/>
              <a:t> </a:t>
            </a:r>
            <a:r>
              <a:rPr lang="de-DE" sz="3200" dirty="0" err="1"/>
              <a:t>Triangulations</a:t>
            </a:r>
            <a:r>
              <a:rPr lang="de-DE" sz="3200" dirty="0"/>
              <a:t>. </a:t>
            </a:r>
            <a:r>
              <a:rPr lang="de-DE" sz="3200" dirty="0" err="1"/>
              <a:t>Given</a:t>
            </a:r>
            <a:r>
              <a:rPr lang="de-DE" sz="3200" dirty="0"/>
              <a:t> a </a:t>
            </a:r>
            <a:r>
              <a:rPr lang="de-DE" sz="3200" dirty="0" err="1"/>
              <a:t>Delauny</a:t>
            </a:r>
            <a:r>
              <a:rPr lang="de-DE" sz="3200" dirty="0"/>
              <a:t> </a:t>
            </a:r>
            <a:r>
              <a:rPr lang="de-DE" sz="3200" dirty="0" err="1"/>
              <a:t>triangulation</a:t>
            </a:r>
            <a:r>
              <a:rPr lang="de-DE" sz="3200" dirty="0"/>
              <a:t>, </a:t>
            </a:r>
            <a:r>
              <a:rPr lang="de-DE" sz="3200" dirty="0" err="1"/>
              <a:t>connecting</a:t>
            </a:r>
            <a:r>
              <a:rPr lang="de-DE" sz="3200" dirty="0"/>
              <a:t> </a:t>
            </a:r>
            <a:r>
              <a:rPr lang="de-DE" sz="3200" dirty="0" err="1"/>
              <a:t>the</a:t>
            </a:r>
            <a:r>
              <a:rPr lang="de-DE" sz="3200" dirty="0"/>
              <a:t> </a:t>
            </a:r>
            <a:r>
              <a:rPr lang="de-DE" sz="3200" dirty="0" err="1"/>
              <a:t>centers</a:t>
            </a:r>
            <a:r>
              <a:rPr lang="de-DE" sz="3200" dirty="0"/>
              <a:t> </a:t>
            </a:r>
            <a:r>
              <a:rPr lang="de-DE" sz="3200" dirty="0" err="1"/>
              <a:t>of</a:t>
            </a:r>
            <a:r>
              <a:rPr lang="de-DE" sz="3200" dirty="0"/>
              <a:t> </a:t>
            </a:r>
            <a:r>
              <a:rPr lang="de-DE" sz="3200" dirty="0" err="1"/>
              <a:t>the</a:t>
            </a:r>
            <a:r>
              <a:rPr lang="de-DE" sz="3200" dirty="0"/>
              <a:t> </a:t>
            </a:r>
            <a:r>
              <a:rPr lang="de-DE" sz="3200" dirty="0" err="1"/>
              <a:t>circumcircles</a:t>
            </a:r>
            <a:r>
              <a:rPr lang="de-DE" sz="3200" dirty="0"/>
              <a:t> </a:t>
            </a:r>
            <a:r>
              <a:rPr lang="de-DE" sz="3200" dirty="0" err="1"/>
              <a:t>of</a:t>
            </a:r>
            <a:r>
              <a:rPr lang="de-DE" sz="3200" dirty="0"/>
              <a:t> </a:t>
            </a:r>
            <a:r>
              <a:rPr lang="de-DE" sz="3200" dirty="0" err="1"/>
              <a:t>adjacent</a:t>
            </a:r>
            <a:r>
              <a:rPr lang="de-DE" sz="3200" dirty="0"/>
              <a:t> </a:t>
            </a:r>
            <a:r>
              <a:rPr lang="de-DE" sz="3200" dirty="0" err="1"/>
              <a:t>triangles</a:t>
            </a:r>
            <a:r>
              <a:rPr lang="de-DE" sz="3200" dirty="0"/>
              <a:t> </a:t>
            </a:r>
            <a:r>
              <a:rPr lang="de-DE" sz="3200" dirty="0" err="1"/>
              <a:t>produces</a:t>
            </a:r>
            <a:r>
              <a:rPr lang="de-DE" sz="3200" dirty="0"/>
              <a:t> </a:t>
            </a:r>
            <a:r>
              <a:rPr lang="de-DE" sz="3200" dirty="0" err="1"/>
              <a:t>the</a:t>
            </a:r>
            <a:r>
              <a:rPr lang="de-DE" sz="3200" dirty="0"/>
              <a:t> </a:t>
            </a:r>
            <a:r>
              <a:rPr lang="de-DE" sz="3200" dirty="0" err="1"/>
              <a:t>Voronoi</a:t>
            </a:r>
            <a:r>
              <a:rPr lang="de-DE" sz="3200" dirty="0"/>
              <a:t> </a:t>
            </a:r>
            <a:r>
              <a:rPr lang="de-DE" sz="3200" dirty="0" err="1"/>
              <a:t>diagram</a:t>
            </a:r>
            <a:r>
              <a:rPr lang="de-DE" sz="3200" dirty="0"/>
              <a:t> .</a:t>
            </a:r>
          </a:p>
          <a:p>
            <a:pPr marL="514350" marR="0" lvl="0" indent="-514350" defTabSz="461518" eaLnBrk="1" fontAlgn="auto" latinLnBrk="0" hangingPunct="1">
              <a:lnSpc>
                <a:spcPct val="125000"/>
              </a:lnSpc>
              <a:spcBef>
                <a:spcPts val="33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 sz="2844"/>
            </a:pPr>
            <a:r>
              <a:rPr lang="de-DE" sz="3200" dirty="0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rPr>
              <a:t>Graph </a:t>
            </a:r>
            <a:r>
              <a:rPr lang="de-DE" sz="3200" dirty="0" err="1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rPr>
              <a:t>is</a:t>
            </a:r>
            <a:r>
              <a:rPr lang="de-DE" sz="3200" dirty="0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lang="de-DE" sz="3200" dirty="0" err="1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rPr>
              <a:t>planar</a:t>
            </a:r>
            <a:r>
              <a:rPr lang="de-DE" sz="3200" dirty="0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lang="de-DE" sz="3200" dirty="0" err="1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rPr>
              <a:t>if</a:t>
            </a:r>
            <a:r>
              <a:rPr lang="de-DE" sz="3200" dirty="0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lang="de-DE" sz="3200" dirty="0" err="1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rPr>
              <a:t>it</a:t>
            </a:r>
            <a:r>
              <a:rPr lang="de-DE" sz="3200" dirty="0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lang="de-DE" sz="3200" dirty="0" err="1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rPr>
              <a:t>can</a:t>
            </a:r>
            <a:r>
              <a:rPr lang="de-DE" sz="3200" dirty="0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lang="de-DE" sz="3200" dirty="0" err="1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rPr>
              <a:t>be</a:t>
            </a:r>
            <a:r>
              <a:rPr lang="de-DE" sz="3200" dirty="0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lang="de-DE" sz="3200" dirty="0" err="1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rPr>
              <a:t>drawn</a:t>
            </a:r>
            <a:r>
              <a:rPr lang="de-DE" sz="3200" dirty="0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rPr>
              <a:t> in </a:t>
            </a:r>
            <a:r>
              <a:rPr lang="de-DE" sz="3200" dirty="0" err="1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rPr>
              <a:t>the</a:t>
            </a:r>
            <a:r>
              <a:rPr lang="de-DE" sz="3200" dirty="0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rPr>
              <a:t> plane </a:t>
            </a:r>
            <a:r>
              <a:rPr lang="de-DE" sz="3200" dirty="0" err="1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rPr>
              <a:t>without</a:t>
            </a:r>
            <a:r>
              <a:rPr lang="de-DE" sz="3200" dirty="0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lang="de-DE" sz="3200" dirty="0" err="1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rPr>
              <a:t>crossings</a:t>
            </a:r>
            <a:r>
              <a:rPr lang="de-DE" sz="3200" dirty="0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rPr>
              <a:t>. </a:t>
            </a:r>
            <a:r>
              <a:rPr lang="de-DE" sz="3200" dirty="0"/>
              <a:t>(</a:t>
            </a:r>
            <a:r>
              <a:rPr lang="de-DE" sz="3200" b="1" dirty="0" err="1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Planar</a:t>
            </a:r>
            <a:r>
              <a:rPr lang="de-DE" sz="3200" dirty="0"/>
              <a:t>/</a:t>
            </a:r>
            <a:r>
              <a:rPr lang="de-DE" sz="3200" b="1" dirty="0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plane</a:t>
            </a:r>
            <a:r>
              <a:rPr lang="de-DE" sz="3200" dirty="0"/>
              <a:t>) </a:t>
            </a:r>
            <a:r>
              <a:rPr lang="de-DE" sz="3200" b="1" dirty="0" err="1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embedding</a:t>
            </a:r>
            <a:r>
              <a:rPr lang="de-DE" sz="3200" dirty="0"/>
              <a:t> </a:t>
            </a:r>
            <a:r>
              <a:rPr lang="de-DE" sz="3200" dirty="0" err="1"/>
              <a:t>is</a:t>
            </a:r>
            <a:r>
              <a:rPr lang="de-DE" sz="3200" dirty="0"/>
              <a:t> </a:t>
            </a:r>
            <a:r>
              <a:rPr lang="de-DE" sz="3200" dirty="0" err="1"/>
              <a:t>equivalence</a:t>
            </a:r>
            <a:r>
              <a:rPr lang="de-DE" sz="3200" dirty="0"/>
              <a:t> </a:t>
            </a:r>
            <a:r>
              <a:rPr lang="de-DE" sz="3200" dirty="0" err="1"/>
              <a:t>class</a:t>
            </a:r>
            <a:r>
              <a:rPr lang="de-DE" sz="3200" dirty="0"/>
              <a:t> </a:t>
            </a:r>
            <a:r>
              <a:rPr lang="de-DE" sz="3200" dirty="0" err="1"/>
              <a:t>of</a:t>
            </a:r>
            <a:r>
              <a:rPr lang="de-DE" sz="3200" dirty="0"/>
              <a:t> </a:t>
            </a:r>
            <a:r>
              <a:rPr lang="de-DE" sz="3200" dirty="0" err="1"/>
              <a:t>planar</a:t>
            </a:r>
            <a:r>
              <a:rPr lang="de-DE" sz="3200" dirty="0"/>
              <a:t> </a:t>
            </a:r>
            <a:r>
              <a:rPr lang="de-DE" sz="3200" dirty="0" err="1"/>
              <a:t>drawings</a:t>
            </a:r>
            <a:r>
              <a:rPr lang="de-DE" sz="3200" dirty="0"/>
              <a:t>, </a:t>
            </a:r>
            <a:r>
              <a:rPr lang="de-DE" sz="3200" dirty="0" err="1"/>
              <a:t>described</a:t>
            </a:r>
            <a:r>
              <a:rPr lang="de-DE" sz="3200" dirty="0"/>
              <a:t> </a:t>
            </a:r>
            <a:r>
              <a:rPr lang="de-DE" sz="3200" dirty="0" err="1"/>
              <a:t>by</a:t>
            </a:r>
            <a:r>
              <a:rPr lang="de-DE" sz="3200" dirty="0"/>
              <a:t> </a:t>
            </a:r>
            <a:r>
              <a:rPr lang="de-DE" sz="3200" dirty="0" err="1"/>
              <a:t>circular</a:t>
            </a:r>
            <a:r>
              <a:rPr lang="de-DE" sz="3200" dirty="0"/>
              <a:t> </a:t>
            </a:r>
            <a:r>
              <a:rPr lang="de-DE" sz="3200" dirty="0" err="1"/>
              <a:t>order</a:t>
            </a:r>
            <a:r>
              <a:rPr lang="de-DE" sz="3200" dirty="0"/>
              <a:t> </a:t>
            </a:r>
            <a:r>
              <a:rPr lang="de-DE" sz="3200" dirty="0" err="1"/>
              <a:t>of</a:t>
            </a:r>
            <a:r>
              <a:rPr lang="de-DE" sz="3200" dirty="0"/>
              <a:t> </a:t>
            </a:r>
            <a:r>
              <a:rPr lang="de-DE" sz="3200" dirty="0" err="1"/>
              <a:t>neighbors</a:t>
            </a:r>
            <a:r>
              <a:rPr lang="de-DE" sz="3200" dirty="0"/>
              <a:t> </a:t>
            </a:r>
            <a:r>
              <a:rPr lang="de-DE" sz="3200" dirty="0" err="1"/>
              <a:t>of</a:t>
            </a:r>
            <a:r>
              <a:rPr lang="de-DE" sz="3200" dirty="0"/>
              <a:t> </a:t>
            </a:r>
            <a:r>
              <a:rPr lang="de-DE" sz="3200" dirty="0" err="1"/>
              <a:t>each</a:t>
            </a:r>
            <a:r>
              <a:rPr lang="de-DE" sz="3200" dirty="0"/>
              <a:t> </a:t>
            </a:r>
            <a:r>
              <a:rPr lang="de-DE" sz="3200" dirty="0" err="1"/>
              <a:t>vertex</a:t>
            </a:r>
            <a:endParaRPr lang="de-DE" sz="3200" dirty="0"/>
          </a:p>
          <a:p>
            <a:pPr marL="514350" marR="0" lvl="0" indent="-514350" defTabSz="461518" eaLnBrk="1" fontAlgn="auto" latinLnBrk="0" hangingPunct="1">
              <a:lnSpc>
                <a:spcPct val="125000"/>
              </a:lnSpc>
              <a:spcBef>
                <a:spcPts val="33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 sz="2844"/>
            </a:pPr>
            <a:r>
              <a:rPr lang="de-DE" sz="3200" dirty="0" err="1"/>
              <a:t>Electrically</a:t>
            </a:r>
            <a:r>
              <a:rPr lang="de-DE" sz="3200" dirty="0"/>
              <a:t> </a:t>
            </a:r>
            <a:r>
              <a:rPr lang="de-DE" sz="3200" dirty="0" err="1"/>
              <a:t>charged</a:t>
            </a:r>
            <a:r>
              <a:rPr lang="de-DE" sz="3200" dirty="0"/>
              <a:t> </a:t>
            </a:r>
            <a:r>
              <a:rPr lang="de-DE" sz="3200" dirty="0" err="1"/>
              <a:t>particles</a:t>
            </a:r>
            <a:r>
              <a:rPr lang="de-DE" sz="3200" dirty="0"/>
              <a:t>, </a:t>
            </a:r>
            <a:r>
              <a:rPr lang="de-DE" sz="3200" dirty="0" err="1"/>
              <a:t>adjacent</a:t>
            </a:r>
            <a:r>
              <a:rPr lang="de-DE" sz="3200" dirty="0"/>
              <a:t> </a:t>
            </a:r>
            <a:r>
              <a:rPr lang="de-DE" sz="3200" dirty="0" err="1"/>
              <a:t>nodes</a:t>
            </a:r>
            <a:r>
              <a:rPr lang="de-DE" sz="3200" dirty="0"/>
              <a:t> </a:t>
            </a:r>
            <a:r>
              <a:rPr lang="de-DE" sz="3200" dirty="0" err="1"/>
              <a:t>connected</a:t>
            </a:r>
            <a:r>
              <a:rPr lang="de-DE" sz="3200" dirty="0"/>
              <a:t> </a:t>
            </a:r>
            <a:r>
              <a:rPr lang="de-DE" sz="3200" dirty="0" err="1"/>
              <a:t>by</a:t>
            </a:r>
            <a:r>
              <a:rPr lang="de-DE" sz="3200" dirty="0"/>
              <a:t> </a:t>
            </a:r>
            <a:r>
              <a:rPr lang="de-DE" sz="3200" dirty="0" err="1"/>
              <a:t>springs</a:t>
            </a:r>
            <a:r>
              <a:rPr lang="de-DE" sz="3200" dirty="0"/>
              <a:t> </a:t>
            </a:r>
            <a:r>
              <a:rPr lang="de-DE" sz="3200" dirty="0" err="1"/>
              <a:t>that</a:t>
            </a:r>
            <a:r>
              <a:rPr lang="de-DE" sz="3200" dirty="0"/>
              <a:t> </a:t>
            </a:r>
            <a:r>
              <a:rPr lang="de-DE" sz="3200" dirty="0" err="1"/>
              <a:t>attract</a:t>
            </a:r>
            <a:r>
              <a:rPr lang="de-DE" sz="3200" dirty="0"/>
              <a:t>/</a:t>
            </a:r>
            <a:r>
              <a:rPr lang="de-DE" sz="3200" dirty="0" err="1"/>
              <a:t>repel</a:t>
            </a:r>
            <a:r>
              <a:rPr lang="de-DE" sz="3200" dirty="0"/>
              <a:t>, non-</a:t>
            </a:r>
            <a:r>
              <a:rPr lang="de-DE" sz="3200" dirty="0" err="1"/>
              <a:t>adjacent</a:t>
            </a:r>
            <a:r>
              <a:rPr lang="de-DE" sz="3200" dirty="0"/>
              <a:t> </a:t>
            </a:r>
            <a:r>
              <a:rPr lang="de-DE" sz="3200" dirty="0" err="1"/>
              <a:t>nodes</a:t>
            </a:r>
            <a:r>
              <a:rPr lang="de-DE" sz="3200" dirty="0"/>
              <a:t> </a:t>
            </a:r>
            <a:r>
              <a:rPr lang="de-DE" sz="3200" dirty="0" err="1"/>
              <a:t>repel</a:t>
            </a:r>
            <a:r>
              <a:rPr lang="de-DE" sz="3200" dirty="0"/>
              <a:t> </a:t>
            </a:r>
            <a:r>
              <a:rPr lang="de-DE" sz="3200" dirty="0" err="1"/>
              <a:t>each</a:t>
            </a:r>
            <a:r>
              <a:rPr lang="de-DE" sz="3200" dirty="0"/>
              <a:t> </a:t>
            </a:r>
            <a:r>
              <a:rPr lang="de-DE" sz="3200" dirty="0" err="1"/>
              <a:t>other</a:t>
            </a:r>
            <a:r>
              <a:rPr lang="de-DE" sz="3200" dirty="0"/>
              <a:t>.</a:t>
            </a:r>
          </a:p>
          <a:p>
            <a:pPr marL="514350" marR="0" lvl="0" indent="-514350" defTabSz="461518" eaLnBrk="1" fontAlgn="auto" latinLnBrk="0" hangingPunct="1">
              <a:lnSpc>
                <a:spcPct val="125000"/>
              </a:lnSpc>
              <a:spcBef>
                <a:spcPts val="33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 sz="2844"/>
            </a:pPr>
            <a:endParaRPr lang="de-DE" sz="3200" dirty="0">
              <a:solidFill>
                <a:schemeClr val="tx1"/>
              </a:solidFill>
              <a:latin typeface="Helvetica"/>
              <a:ea typeface="Helvetica"/>
              <a:cs typeface="Helvetica"/>
              <a:sym typeface="Helvetica"/>
            </a:endParaRPr>
          </a:p>
          <a:p>
            <a:pPr marL="514350" marR="0" lvl="0" indent="-514350" defTabSz="461518" eaLnBrk="1" fontAlgn="auto" latinLnBrk="0" hangingPunct="1">
              <a:lnSpc>
                <a:spcPct val="125000"/>
              </a:lnSpc>
              <a:spcBef>
                <a:spcPts val="33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 sz="2844"/>
            </a:pPr>
            <a:endParaRPr lang="de-DE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 defTabSz="461518">
              <a:spcBef>
                <a:spcPts val="3300"/>
              </a:spcBef>
              <a:buSzTx/>
              <a:buFont typeface="+mj-lt"/>
              <a:buAutoNum type="arabicPeriod"/>
              <a:defRPr sz="2844"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297535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Shape 191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92" name="Shape 192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>
              <a:lnSpc>
                <a:spcPct val="117999"/>
              </a:lnSpc>
              <a:defRPr sz="22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It depends on the algorithm whether all nodes or only non-adjacent nodes repel each other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Shape 309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10" name="Shape 310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p: initial/final layout</a:t>
            </a:r>
          </a:p>
          <a:p>
            <a:r>
              <a:t>delta: constant to prevent excessive movement</a:t>
            </a:r>
          </a:p>
          <a:p>
            <a:r>
              <a:t>Pro’s: very simple, quite good for not too large graphs</a:t>
            </a:r>
          </a:p>
          <a:p>
            <a:r>
              <a:t>Con’s: not always stable, may get stuck in local minimum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Shape 323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24" name="Shape 324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Positive force attractive, negative force is repulsive</a:t>
            </a:r>
          </a:p>
          <a:p>
            <a:r>
              <a:t>c_spring: spring constant, e.g. 2.0</a:t>
            </a:r>
          </a:p>
          <a:p>
            <a:r>
              <a:t>c_rep: repulsion constant, e.g. 1.0</a:t>
            </a:r>
          </a:p>
          <a:p>
            <a:r>
              <a:t>l: „natural“ spring length</a:t>
            </a:r>
          </a:p>
          <a:p>
            <a:r>
              <a:t>p_v p_u: unit vector from p_v towards p_u</a:t>
            </a:r>
          </a:p>
          <a:p>
            <a:r>
              <a:t>Hooke’s law states a linear increase of the force with the distance, but this is considered too strong, use log instead.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Shape 330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31" name="Shape 33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Use stronger force for faster convergence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Shape 420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21" name="Shape 42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If we would not fix positions of some vertices, the drawing would collapse to one point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" name="Shape 519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20" name="Shape 520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\begin{eqnarray*}</a:t>
            </a:r>
          </a:p>
          <a:p>
            <a:r>
              <a:t>E &amp; = &amp; \sum_{i=1}^{n-1} \sum_{j=i+1}^{n} E_{ij}\\</a:t>
            </a:r>
          </a:p>
          <a:p>
            <a:r>
              <a:t> &amp; = &amp; \sum_{i=1}^{n-1} \sum_{j=i+1}^{n} \sfrac{1}{2} \, k_{ij} (| p_i - p_j | - l_{ij})^2 \\</a:t>
            </a:r>
          </a:p>
          <a:p>
            <a:r>
              <a:t> &amp; = &amp; \sum_{i=1}^{n-1} \sum_{j=i+1}^{n} \sfrac{1}{2} \, k_{ij} [ (x_i - x_j)^2 + (y_i - y_j)^2 + l_{ij}^2</a:t>
            </a:r>
          </a:p>
          <a:p>
            <a:r>
              <a:t>- 2 l_{ij} \sqrt{(x_i - x_j)^2 + (y_i - y_j)^2} ]</a:t>
            </a:r>
          </a:p>
          <a:p>
            <a:r>
              <a:t>\end{eqnarray*}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" name="Shape 527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28" name="Shape 528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u="sng">
                <a:hlinkClick r:id="rId3"/>
              </a:rPr>
              <a:t>http://tex.stackexchange.com/questions/225523/how-to-write-partial-differential-equation-ex-dq-dt-ds-dt-with-real-partial-d</a:t>
            </a:r>
          </a:p>
          <a:p>
            <a:r>
              <a:t>\usepackage{physics}</a:t>
            </a:r>
          </a:p>
          <a:p>
            <a:r>
              <a:t>\pdv{E}{x_m} =  \sum_{i \neq m} \left\{ (x_m - x_i) - \frac{l_{mi} (x_m - x_i)}{\left\{(x_m - x_i)^2 + (y_m - y_i)^2\right\}^{1/2}}\right\}</a:t>
            </a:r>
          </a:p>
          <a:p>
            <a:endParaRPr/>
          </a:p>
          <a:p>
            <a:r>
              <a:t>\pdv{E}{x_m} = \pdv{E}{y_m} = 0 </a:t>
            </a:r>
          </a:p>
          <a:p>
            <a:endParaRPr/>
          </a:p>
          <a:p>
            <a:r>
              <a:t>\begin{eqnarray*}</a:t>
            </a:r>
          </a:p>
          <a:p>
            <a:r>
              <a:t>\pdv{E}{x_m} &amp; = &amp; \sum_{i \neq m} k_{mi} \left\{ (x_m - x_i) - \frac{l_{mi} (x_m - x_i)}{\left\{(x_m - x_i)^2 + (y_m - y_i)^2\right\}^{1/2}}\right\}\\</a:t>
            </a:r>
          </a:p>
          <a:p>
            <a:r>
              <a:t>\pdv{E}{y_m} &amp; = &amp; \sum_{i \neq m} k_{mi} \left\{ (y_m - y_i) - \frac{l_{mi} (y_m - y_i)}{\left\{(x_m - x_i)^2 + (y_m - y_i)^2\right\}^{1/2}}\right\}\\</a:t>
            </a:r>
          </a:p>
          <a:p>
            <a:r>
              <a:t>\end{eqnarray*}</a:t>
            </a:r>
          </a:p>
          <a:p>
            <a:r>
              <a:t>Chain rule: for F(x) = f(g(x)), it is F’(x) = f’(g(x)) g’(x)</a:t>
            </a:r>
          </a:p>
          <a:p>
            <a:r>
              <a:t>Or: dz/dx = dz/dy * dy/dx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el &amp;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text"/>
          <p:cNvSpPr txBox="1">
            <a:spLocks noGrp="1"/>
          </p:cNvSpPr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r>
              <a:t>Titeltext</a:t>
            </a:r>
          </a:p>
        </p:txBody>
      </p:sp>
      <p:sp>
        <p:nvSpPr>
          <p:cNvPr id="12" name="Textebene 1…"/>
          <p:cNvSpPr txBox="1">
            <a:spLocks noGrp="1"/>
          </p:cNvSpPr>
          <p:nvPr>
            <p:ph type="body" sz="quarter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3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Christian Bauer"/>
          <p:cNvSpPr>
            <a:spLocks noGrp="1"/>
          </p:cNvSpPr>
          <p:nvPr>
            <p:ph type="body" sz="quarter" idx="13"/>
          </p:nvPr>
        </p:nvSpPr>
        <p:spPr>
          <a:xfrm>
            <a:off x="1270000" y="6362700"/>
            <a:ext cx="10464800" cy="4699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–Christian Bauer</a:t>
            </a:r>
          </a:p>
        </p:txBody>
      </p:sp>
      <p:sp>
        <p:nvSpPr>
          <p:cNvPr id="94" name="„Zitat hier eingeben.“"/>
          <p:cNvSpPr>
            <a:spLocks noGrp="1"/>
          </p:cNvSpPr>
          <p:nvPr>
            <p:ph type="body" sz="quarter" idx="14"/>
          </p:nvPr>
        </p:nvSpPr>
        <p:spPr>
          <a:xfrm>
            <a:off x="1270000" y="4267200"/>
            <a:ext cx="10464800" cy="6858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800"/>
            </a:lvl1pPr>
          </a:lstStyle>
          <a:p>
            <a:r>
              <a:t>„Zitat hier eingeben.“ </a:t>
            </a:r>
          </a:p>
        </p:txBody>
      </p:sp>
      <p:sp>
        <p:nvSpPr>
          <p:cNvPr id="95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Bild"/>
          <p:cNvSpPr>
            <a:spLocks noGrp="1"/>
          </p:cNvSpPr>
          <p:nvPr>
            <p:ph type="pic" idx="13"/>
          </p:nvPr>
        </p:nvSpPr>
        <p:spPr>
          <a:xfrm>
            <a:off x="0" y="0"/>
            <a:ext cx="12999418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iteltext"/>
          <p:cNvSpPr txBox="1">
            <a:spLocks noGrp="1"/>
          </p:cNvSpPr>
          <p:nvPr>
            <p:ph type="title"/>
          </p:nvPr>
        </p:nvSpPr>
        <p:spPr>
          <a:xfrm>
            <a:off x="952500" y="63500"/>
            <a:ext cx="11099800" cy="2159000"/>
          </a:xfrm>
          <a:prstGeom prst="rect">
            <a:avLst/>
          </a:prstGeom>
        </p:spPr>
        <p:txBody>
          <a:bodyPr/>
          <a:lstStyle>
            <a:lvl1pPr>
              <a:defRPr sz="6000">
                <a:solidFill>
                  <a:srgbClr val="53585F"/>
                </a:solidFill>
              </a:defRPr>
            </a:lvl1pPr>
          </a:lstStyle>
          <a:p>
            <a:r>
              <a:t>Titeltext</a:t>
            </a:r>
          </a:p>
        </p:txBody>
      </p:sp>
      <p:sp>
        <p:nvSpPr>
          <p:cNvPr id="118" name="Textebene 1…"/>
          <p:cNvSpPr txBox="1">
            <a:spLocks noGrp="1"/>
          </p:cNvSpPr>
          <p:nvPr>
            <p:ph type="body" idx="1"/>
          </p:nvPr>
        </p:nvSpPr>
        <p:spPr>
          <a:xfrm>
            <a:off x="952500" y="2349500"/>
            <a:ext cx="11099800" cy="6807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3585F"/>
                </a:solidFill>
              </a:defRPr>
            </a:lvl1pPr>
            <a:lvl2pPr>
              <a:defRPr>
                <a:solidFill>
                  <a:srgbClr val="53585F"/>
                </a:solidFill>
              </a:defRPr>
            </a:lvl2pPr>
            <a:lvl3pPr>
              <a:defRPr>
                <a:solidFill>
                  <a:srgbClr val="53585F"/>
                </a:solidFill>
              </a:defRPr>
            </a:lvl3pPr>
            <a:lvl4pPr>
              <a:defRPr>
                <a:solidFill>
                  <a:srgbClr val="53585F"/>
                </a:solidFill>
              </a:defRPr>
            </a:lvl4pPr>
            <a:lvl5pPr>
              <a:defRPr>
                <a:solidFill>
                  <a:srgbClr val="53585F"/>
                </a:solidFill>
              </a:defRPr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19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Titeltext"/>
          <p:cNvSpPr txBox="1">
            <a:spLocks noGrp="1"/>
          </p:cNvSpPr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>
            <a:lvl1pPr>
              <a:defRPr sz="6000">
                <a:solidFill>
                  <a:srgbClr val="53585F"/>
                </a:solidFill>
              </a:defRPr>
            </a:lvl1pPr>
          </a:lstStyle>
          <a:p>
            <a:r>
              <a:t>Titeltext</a:t>
            </a:r>
          </a:p>
        </p:txBody>
      </p:sp>
      <p:sp>
        <p:nvSpPr>
          <p:cNvPr id="127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Bild"/>
          <p:cNvSpPr>
            <a:spLocks noGrp="1"/>
          </p:cNvSpPr>
          <p:nvPr>
            <p:ph type="pic" sz="half" idx="13"/>
          </p:nvPr>
        </p:nvSpPr>
        <p:spPr>
          <a:xfrm>
            <a:off x="6718300" y="2603500"/>
            <a:ext cx="533400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35" name="Titel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6000">
                <a:solidFill>
                  <a:srgbClr val="53585F"/>
                </a:solidFill>
              </a:defRPr>
            </a:lvl1pPr>
          </a:lstStyle>
          <a:p>
            <a:r>
              <a:t>Titeltext</a:t>
            </a:r>
          </a:p>
        </p:txBody>
      </p:sp>
      <p:sp>
        <p:nvSpPr>
          <p:cNvPr id="136" name="Textebene 1…"/>
          <p:cNvSpPr txBox="1">
            <a:spLocks noGrp="1"/>
          </p:cNvSpPr>
          <p:nvPr>
            <p:ph type="body" sz="half" idx="1"/>
          </p:nvPr>
        </p:nvSpPr>
        <p:spPr>
          <a:xfrm>
            <a:off x="952500" y="26035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>
                <a:solidFill>
                  <a:srgbClr val="53585F"/>
                </a:solidFill>
              </a:defRPr>
            </a:lvl1pPr>
            <a:lvl2pPr marL="685800" indent="-342900">
              <a:spcBef>
                <a:spcPts val="3200"/>
              </a:spcBef>
              <a:defRPr sz="2800">
                <a:solidFill>
                  <a:srgbClr val="53585F"/>
                </a:solidFill>
              </a:defRPr>
            </a:lvl2pPr>
            <a:lvl3pPr marL="1028700" indent="-342900">
              <a:spcBef>
                <a:spcPts val="3200"/>
              </a:spcBef>
              <a:defRPr sz="2800">
                <a:solidFill>
                  <a:srgbClr val="53585F"/>
                </a:solidFill>
              </a:defRPr>
            </a:lvl3pPr>
            <a:lvl4pPr marL="1371600" indent="-342900">
              <a:spcBef>
                <a:spcPts val="3200"/>
              </a:spcBef>
              <a:defRPr sz="2800">
                <a:solidFill>
                  <a:srgbClr val="53585F"/>
                </a:solidFill>
              </a:defRPr>
            </a:lvl4pPr>
            <a:lvl5pPr marL="1714500" indent="-342900">
              <a:spcBef>
                <a:spcPts val="3200"/>
              </a:spcBef>
              <a:defRPr sz="2800">
                <a:solidFill>
                  <a:srgbClr val="53585F"/>
                </a:solidFill>
              </a:defRPr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37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Titeltext"/>
          <p:cNvSpPr txBox="1">
            <a:spLocks noGrp="1"/>
          </p:cNvSpPr>
          <p:nvPr>
            <p:ph type="title"/>
          </p:nvPr>
        </p:nvSpPr>
        <p:spPr>
          <a:xfrm>
            <a:off x="952500" y="63500"/>
            <a:ext cx="11099800" cy="2159000"/>
          </a:xfrm>
          <a:prstGeom prst="rect">
            <a:avLst/>
          </a:prstGeom>
        </p:spPr>
        <p:txBody>
          <a:bodyPr/>
          <a:lstStyle>
            <a:lvl1pPr>
              <a:defRPr sz="6000">
                <a:solidFill>
                  <a:srgbClr val="53585F"/>
                </a:solidFill>
              </a:defRPr>
            </a:lvl1pPr>
          </a:lstStyle>
          <a:p>
            <a:r>
              <a:t>Titeltext</a:t>
            </a:r>
          </a:p>
        </p:txBody>
      </p:sp>
      <p:sp>
        <p:nvSpPr>
          <p:cNvPr id="145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&amp; 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Titeltext"/>
          <p:cNvSpPr txBox="1">
            <a:spLocks noGrp="1"/>
          </p:cNvSpPr>
          <p:nvPr>
            <p:ph type="title"/>
          </p:nvPr>
        </p:nvSpPr>
        <p:spPr>
          <a:xfrm>
            <a:off x="952500" y="0"/>
            <a:ext cx="11099800" cy="2159000"/>
          </a:xfrm>
          <a:prstGeom prst="rect">
            <a:avLst/>
          </a:prstGeom>
        </p:spPr>
        <p:txBody>
          <a:bodyPr/>
          <a:lstStyle/>
          <a:p>
            <a:r>
              <a:t>Titeltext</a:t>
            </a:r>
          </a:p>
        </p:txBody>
      </p:sp>
      <p:sp>
        <p:nvSpPr>
          <p:cNvPr id="153" name="Textebene 1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54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12474503" y="9220764"/>
            <a:ext cx="530297" cy="498349"/>
          </a:xfrm>
          <a:prstGeom prst="rect">
            <a:avLst/>
          </a:prstGeom>
        </p:spPr>
        <p:txBody>
          <a:bodyPr lIns="65023" tIns="65023" rIns="65023" bIns="65023"/>
          <a:lstStyle>
            <a:lvl1pPr algn="r" defTabSz="1300480">
              <a:defRPr sz="24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fld id="{86CB4B4D-7CA3-9044-876B-883B54F8677D}" type="slidenum">
              <a:t>‹Nr.›</a:t>
            </a:fld>
            <a:endParaRPr/>
          </a:p>
        </p:txBody>
      </p:sp>
      <p:sp>
        <p:nvSpPr>
          <p:cNvPr id="162" name="Petra Mutzel: Automatisches Zeichnen von Graphen, WS07/08"/>
          <p:cNvSpPr txBox="1"/>
          <p:nvPr/>
        </p:nvSpPr>
        <p:spPr>
          <a:xfrm>
            <a:off x="806026" y="9220764"/>
            <a:ext cx="10625104" cy="4983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65023" tIns="65023" rIns="65023" bIns="65023">
            <a:spAutoFit/>
          </a:bodyPr>
          <a:lstStyle>
            <a:lvl1pPr algn="l" defTabSz="1300480">
              <a:defRPr sz="24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r>
              <a:t>Petra Mutzel: Automatisches Zeichnen von Graphen, WS07/08</a:t>
            </a:r>
          </a:p>
        </p:txBody>
      </p:sp>
      <p:pic>
        <p:nvPicPr>
          <p:cNvPr id="163" name="logo20" descr="logo20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1928" y="9159804"/>
            <a:ext cx="690881" cy="645725"/>
          </a:xfrm>
          <a:prstGeom prst="rect">
            <a:avLst/>
          </a:prstGeom>
          <a:ln w="12700">
            <a:miter lim="400000"/>
          </a:ln>
        </p:spPr>
      </p:pic>
      <p:sp>
        <p:nvSpPr>
          <p:cNvPr id="164" name="Linie"/>
          <p:cNvSpPr/>
          <p:nvPr/>
        </p:nvSpPr>
        <p:spPr>
          <a:xfrm>
            <a:off x="-1" y="9166126"/>
            <a:ext cx="13004802" cy="1"/>
          </a:xfrm>
          <a:prstGeom prst="line">
            <a:avLst/>
          </a:prstGeom>
          <a:ln w="12700">
            <a:solidFill>
              <a:srgbClr val="808080"/>
            </a:solidFill>
          </a:ln>
        </p:spPr>
        <p:txBody>
          <a:bodyPr lIns="65023" tIns="65023" rIns="65023" bIns="65023"/>
          <a:lstStyle/>
          <a:p>
            <a:pPr defTabSz="1300480">
              <a:defRPr sz="3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Bild"/>
          <p:cNvSpPr>
            <a:spLocks noGrp="1"/>
          </p:cNvSpPr>
          <p:nvPr>
            <p:ph type="pic" idx="13"/>
          </p:nvPr>
        </p:nvSpPr>
        <p:spPr>
          <a:xfrm>
            <a:off x="1606550" y="635000"/>
            <a:ext cx="9779000" cy="59182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eltext"/>
          <p:cNvSpPr txBox="1">
            <a:spLocks noGrp="1"/>
          </p:cNvSpPr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r>
              <a:t>Titeltext</a:t>
            </a:r>
          </a:p>
        </p:txBody>
      </p:sp>
      <p:sp>
        <p:nvSpPr>
          <p:cNvPr id="22" name="Textebene 1…"/>
          <p:cNvSpPr txBox="1">
            <a:spLocks noGrp="1"/>
          </p:cNvSpPr>
          <p:nvPr>
            <p:ph type="body" sz="quarter" idx="1"/>
          </p:nvPr>
        </p:nvSpPr>
        <p:spPr>
          <a:xfrm>
            <a:off x="1270000" y="81915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23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6311798" y="9245600"/>
            <a:ext cx="368504" cy="3810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- Mit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eltext"/>
          <p:cNvSpPr txBox="1">
            <a:spLocks noGrp="1"/>
          </p:cNvSpPr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r>
              <a:t>Titeltext</a:t>
            </a:r>
          </a:p>
        </p:txBody>
      </p:sp>
      <p:sp>
        <p:nvSpPr>
          <p:cNvPr id="31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- Vertik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Bild"/>
          <p:cNvSpPr>
            <a:spLocks noGrp="1"/>
          </p:cNvSpPr>
          <p:nvPr>
            <p:ph type="pic" sz="half" idx="13"/>
          </p:nvPr>
        </p:nvSpPr>
        <p:spPr>
          <a:xfrm>
            <a:off x="6718300" y="635000"/>
            <a:ext cx="5334000" cy="8229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eltext"/>
          <p:cNvSpPr txBox="1">
            <a:spLocks noGrp="1"/>
          </p:cNvSpPr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Titeltext</a:t>
            </a:r>
          </a:p>
        </p:txBody>
      </p:sp>
      <p:sp>
        <p:nvSpPr>
          <p:cNvPr id="40" name="Textebene 1…"/>
          <p:cNvSpPr txBox="1">
            <a:spLocks noGrp="1"/>
          </p:cNvSpPr>
          <p:nvPr>
            <p:ph type="body" sz="quarter" idx="1"/>
          </p:nvPr>
        </p:nvSpPr>
        <p:spPr>
          <a:xfrm>
            <a:off x="952500" y="4762500"/>
            <a:ext cx="5334000" cy="4102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41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- Ob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el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Titeltext</a:t>
            </a:r>
          </a:p>
        </p:txBody>
      </p:sp>
      <p:sp>
        <p:nvSpPr>
          <p:cNvPr id="49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&amp; 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eltext"/>
          <p:cNvSpPr txBox="1">
            <a:spLocks noGrp="1"/>
          </p:cNvSpPr>
          <p:nvPr>
            <p:ph type="title"/>
          </p:nvPr>
        </p:nvSpPr>
        <p:spPr>
          <a:xfrm>
            <a:off x="952500" y="-29840"/>
            <a:ext cx="11099800" cy="2159001"/>
          </a:xfrm>
          <a:prstGeom prst="rect">
            <a:avLst/>
          </a:prstGeom>
        </p:spPr>
        <p:txBody>
          <a:bodyPr/>
          <a:lstStyle/>
          <a:p>
            <a:r>
              <a:t>Titeltext</a:t>
            </a:r>
          </a:p>
        </p:txBody>
      </p:sp>
      <p:sp>
        <p:nvSpPr>
          <p:cNvPr id="57" name="Textebene 1…"/>
          <p:cNvSpPr txBox="1">
            <a:spLocks noGrp="1"/>
          </p:cNvSpPr>
          <p:nvPr>
            <p:ph type="body" idx="1"/>
          </p:nvPr>
        </p:nvSpPr>
        <p:spPr>
          <a:xfrm>
            <a:off x="952500" y="1800839"/>
            <a:ext cx="11099800" cy="7089161"/>
          </a:xfrm>
          <a:prstGeom prst="rect">
            <a:avLst/>
          </a:prstGeom>
        </p:spPr>
        <p:txBody>
          <a:bodyPr/>
          <a:lstStyle/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58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, Aufzählung &amp;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Bild"/>
          <p:cNvSpPr>
            <a:spLocks noGrp="1"/>
          </p:cNvSpPr>
          <p:nvPr>
            <p:ph type="pic" sz="half" idx="13"/>
          </p:nvPr>
        </p:nvSpPr>
        <p:spPr>
          <a:xfrm>
            <a:off x="6718300" y="2603500"/>
            <a:ext cx="533400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el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Titeltext</a:t>
            </a:r>
          </a:p>
        </p:txBody>
      </p:sp>
      <p:sp>
        <p:nvSpPr>
          <p:cNvPr id="67" name="Textebene 1…"/>
          <p:cNvSpPr txBox="1">
            <a:spLocks noGrp="1"/>
          </p:cNvSpPr>
          <p:nvPr>
            <p:ph type="body" sz="half" idx="1"/>
          </p:nvPr>
        </p:nvSpPr>
        <p:spPr>
          <a:xfrm>
            <a:off x="952500" y="26035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68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unk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ebene 1…"/>
          <p:cNvSpPr txBox="1">
            <a:spLocks noGrp="1"/>
          </p:cNvSpPr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76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- 3 Stü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Bild"/>
          <p:cNvSpPr>
            <a:spLocks noGrp="1"/>
          </p:cNvSpPr>
          <p:nvPr>
            <p:ph type="pic" sz="half" idx="13"/>
          </p:nvPr>
        </p:nvSpPr>
        <p:spPr>
          <a:xfrm>
            <a:off x="952500" y="889000"/>
            <a:ext cx="5334000" cy="7975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Bild"/>
          <p:cNvSpPr>
            <a:spLocks noGrp="1"/>
          </p:cNvSpPr>
          <p:nvPr>
            <p:ph type="pic" sz="quarter" idx="14"/>
          </p:nvPr>
        </p:nvSpPr>
        <p:spPr>
          <a:xfrm>
            <a:off x="6718300" y="50927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Bild"/>
          <p:cNvSpPr>
            <a:spLocks noGrp="1"/>
          </p:cNvSpPr>
          <p:nvPr>
            <p:ph type="pic" sz="quarter" idx="15"/>
          </p:nvPr>
        </p:nvSpPr>
        <p:spPr>
          <a:xfrm>
            <a:off x="6724518" y="889000"/>
            <a:ext cx="5334001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text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rPr dirty="0" err="1"/>
              <a:t>Titeltext</a:t>
            </a:r>
            <a:endParaRPr dirty="0"/>
          </a:p>
        </p:txBody>
      </p:sp>
      <p:sp>
        <p:nvSpPr>
          <p:cNvPr id="3" name="Textebene 1…"/>
          <p:cNvSpPr txBox="1">
            <a:spLocks noGrp="1"/>
          </p:cNvSpPr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rPr dirty="0" err="1"/>
              <a:t>Textebene</a:t>
            </a:r>
            <a:r>
              <a:rPr dirty="0"/>
              <a:t> 1</a:t>
            </a:r>
          </a:p>
          <a:p>
            <a:pPr lvl="1"/>
            <a:r>
              <a:rPr dirty="0" err="1"/>
              <a:t>Textebene</a:t>
            </a:r>
            <a:r>
              <a:rPr dirty="0"/>
              <a:t> 2</a:t>
            </a:r>
          </a:p>
          <a:p>
            <a:pPr lvl="2"/>
            <a:r>
              <a:rPr dirty="0" err="1"/>
              <a:t>Textebene</a:t>
            </a:r>
            <a:r>
              <a:rPr dirty="0"/>
              <a:t> 3</a:t>
            </a:r>
          </a:p>
          <a:p>
            <a:pPr lvl="3"/>
            <a:r>
              <a:rPr dirty="0" err="1"/>
              <a:t>Textebene</a:t>
            </a:r>
            <a:r>
              <a:rPr dirty="0"/>
              <a:t> 4</a:t>
            </a:r>
          </a:p>
          <a:p>
            <a:pPr lvl="4"/>
            <a:r>
              <a:rPr dirty="0" err="1"/>
              <a:t>Textebene</a:t>
            </a:r>
            <a:r>
              <a:rPr dirty="0"/>
              <a:t> 5</a:t>
            </a:r>
          </a:p>
        </p:txBody>
      </p:sp>
      <p:sp>
        <p:nvSpPr>
          <p:cNvPr id="4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fld id="{86CB4B4D-7CA3-9044-876B-883B54F8677D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transition spd="med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 panose="020B0604020202020204" pitchFamily="34" charset="0"/>
          <a:ea typeface="+mn-ea"/>
          <a:cs typeface="Arial" panose="020B0604020202020204" pitchFamily="34" charset="0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 panose="020B0604020202020204" pitchFamily="34" charset="0"/>
          <a:ea typeface="+mn-ea"/>
          <a:cs typeface="Arial" panose="020B0604020202020204" pitchFamily="34" charset="0"/>
          <a:sym typeface="Helvetica Light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 panose="020B0604020202020204" pitchFamily="34" charset="0"/>
          <a:ea typeface="+mn-ea"/>
          <a:cs typeface="Arial" panose="020B0604020202020204" pitchFamily="34" charset="0"/>
          <a:sym typeface="Helvetica Light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 panose="020B0604020202020204" pitchFamily="34" charset="0"/>
          <a:ea typeface="+mn-ea"/>
          <a:cs typeface="Arial" panose="020B0604020202020204" pitchFamily="34" charset="0"/>
          <a:sym typeface="Helvetica Light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 panose="020B0604020202020204" pitchFamily="34" charset="0"/>
          <a:ea typeface="+mn-ea"/>
          <a:cs typeface="Arial" panose="020B0604020202020204" pitchFamily="34" charset="0"/>
          <a:sym typeface="Helvetica Light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 panose="020B0604020202020204" pitchFamily="34" charset="0"/>
          <a:ea typeface="+mn-ea"/>
          <a:cs typeface="Arial" panose="020B0604020202020204" pitchFamily="34" charset="0"/>
          <a:sym typeface="Helvetica Light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mailto:rvh@informatik.uni-kiel.de?subject=" TargetMode="Externa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9.png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6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9.png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5-Minute Review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5-Minute Review</a:t>
            </a:r>
          </a:p>
        </p:txBody>
      </p:sp>
      <p:sp>
        <p:nvSpPr>
          <p:cNvPr id="174" name="What are the goals of modeling pragmatics?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635000" indent="-635000">
              <a:buSzPct val="100000"/>
              <a:buAutoNum type="arabicPeriod"/>
            </a:pP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What are the goals of </a:t>
            </a:r>
            <a:r>
              <a:rPr i="1" dirty="0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modeling pragmatics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marL="635000" indent="-635000">
              <a:buSzPct val="100000"/>
              <a:buAutoNum type="arabicPeriod"/>
            </a:pP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How are </a:t>
            </a:r>
            <a:r>
              <a:rPr i="1" dirty="0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MVC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i="1" dirty="0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automatic layout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 related?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35000" indent="-635000">
              <a:buSzPct val="100000"/>
              <a:buAutoNum type="arabicPeriod"/>
            </a:pPr>
            <a:r>
              <a:rPr lang="de-DE" dirty="0"/>
              <a:t>Are </a:t>
            </a:r>
            <a:r>
              <a:rPr lang="de-DE" dirty="0" err="1"/>
              <a:t>textual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graphical</a:t>
            </a:r>
            <a:r>
              <a:rPr lang="de-DE" dirty="0"/>
              <a:t> </a:t>
            </a:r>
            <a:r>
              <a:rPr lang="de-DE" dirty="0" err="1"/>
              <a:t>languages</a:t>
            </a:r>
            <a:r>
              <a:rPr lang="de-DE" dirty="0"/>
              <a:t> </a:t>
            </a:r>
            <a:r>
              <a:rPr lang="de-DE" dirty="0" err="1"/>
              <a:t>more</a:t>
            </a:r>
            <a:r>
              <a:rPr lang="de-DE" dirty="0"/>
              <a:t> </a:t>
            </a:r>
            <a:r>
              <a:rPr lang="de-DE" dirty="0" err="1"/>
              <a:t>abstract</a:t>
            </a:r>
            <a:r>
              <a:rPr lang="de-DE" dirty="0"/>
              <a:t>?</a:t>
            </a:r>
          </a:p>
          <a:p>
            <a:pPr marL="635000" indent="-635000">
              <a:buSzPct val="100000"/>
              <a:buAutoNum type="arabicPeriod"/>
            </a:pP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What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are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advantages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textual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modeling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languages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?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Disadvantages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35000" indent="-635000">
              <a:buSzPct val="100000"/>
              <a:buAutoNum type="arabicPeriod"/>
            </a:pP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What is the difference between a </a:t>
            </a:r>
            <a:r>
              <a:rPr i="1" dirty="0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graph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 and a </a:t>
            </a:r>
            <a:r>
              <a:rPr i="1" dirty="0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drawing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</p:txBody>
      </p:sp>
      <p:sp>
        <p:nvSpPr>
          <p:cNvPr id="175" name="Foliennummer"/>
          <p:cNvSpPr txBox="1">
            <a:spLocks noGrp="1"/>
          </p:cNvSpPr>
          <p:nvPr>
            <p:ph type="sldNum" sz="quarter" idx="4294967295"/>
          </p:nvPr>
        </p:nvSpPr>
        <p:spPr>
          <a:xfrm>
            <a:off x="6375349" y="9251950"/>
            <a:ext cx="241402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7588710"/>
      </p:ext>
    </p:extLst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7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1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1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1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1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1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" grpId="0" build="p" bldLvl="5" animBg="1" advAuto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Metaphor"/>
          <p:cNvSpPr txBox="1">
            <a:spLocks noGrp="1"/>
          </p:cNvSpPr>
          <p:nvPr>
            <p:ph type="title" idx="4294967295"/>
          </p:nvPr>
        </p:nvSpPr>
        <p:spPr>
          <a:xfrm>
            <a:off x="650239" y="650239"/>
            <a:ext cx="11704322" cy="1950721"/>
          </a:xfrm>
          <a:prstGeom prst="rect">
            <a:avLst/>
          </a:prstGeom>
        </p:spPr>
        <p:txBody>
          <a:bodyPr lIns="65023" tIns="65023" rIns="65023" bIns="65023"/>
          <a:lstStyle>
            <a:lvl1pPr algn="l" defTabSz="1300480">
              <a:defRPr sz="6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Metaphor</a:t>
            </a:r>
          </a:p>
        </p:txBody>
      </p:sp>
      <p:sp>
        <p:nvSpPr>
          <p:cNvPr id="213" name="Vertices are metal rings…"/>
          <p:cNvSpPr txBox="1">
            <a:spLocks noGrp="1"/>
          </p:cNvSpPr>
          <p:nvPr>
            <p:ph type="body" idx="4294967295"/>
          </p:nvPr>
        </p:nvSpPr>
        <p:spPr>
          <a:xfrm>
            <a:off x="650239" y="2817706"/>
            <a:ext cx="11704322" cy="6285655"/>
          </a:xfrm>
          <a:prstGeom prst="rect">
            <a:avLst/>
          </a:prstGeom>
        </p:spPr>
        <p:txBody>
          <a:bodyPr lIns="65023" tIns="65023" rIns="65023" bIns="65023" anchor="t"/>
          <a:lstStyle/>
          <a:p>
            <a:pPr marL="471487" indent="-471487" defTabSz="1300480">
              <a:spcBef>
                <a:spcPts val="1000"/>
              </a:spcBef>
              <a:buClr>
                <a:srgbClr val="00007D"/>
              </a:buClr>
              <a:buChar char="■"/>
              <a:defRPr sz="4400">
                <a:latin typeface="Arial"/>
                <a:ea typeface="Arial"/>
                <a:cs typeface="Arial"/>
                <a:sym typeface="Arial"/>
              </a:defRPr>
            </a:pPr>
            <a:r>
              <a:t>Vertices are metal rings</a:t>
            </a:r>
          </a:p>
          <a:p>
            <a:pPr marL="471487" indent="-471487" defTabSz="1300480">
              <a:spcBef>
                <a:spcPts val="1000"/>
              </a:spcBef>
              <a:buClr>
                <a:srgbClr val="00007D"/>
              </a:buClr>
              <a:buChar char="■"/>
              <a:defRPr sz="4400">
                <a:latin typeface="Arial"/>
                <a:ea typeface="Arial"/>
                <a:cs typeface="Arial"/>
                <a:sym typeface="Arial"/>
              </a:defRPr>
            </a:pPr>
            <a:r>
              <a:t>Exert a repulsive force</a:t>
            </a:r>
          </a:p>
          <a:p>
            <a:pPr marL="471487" indent="-471487" defTabSz="1300480">
              <a:spcBef>
                <a:spcPts val="1000"/>
              </a:spcBef>
              <a:buClr>
                <a:srgbClr val="00007D"/>
              </a:buClr>
              <a:buChar char="■"/>
              <a:defRPr sz="4400">
                <a:latin typeface="Arial"/>
                <a:ea typeface="Arial"/>
                <a:cs typeface="Arial"/>
                <a:sym typeface="Arial"/>
              </a:defRPr>
            </a:pPr>
            <a:endParaRPr/>
          </a:p>
          <a:p>
            <a:pPr marL="471487" indent="-471487" defTabSz="1300480">
              <a:spcBef>
                <a:spcPts val="1000"/>
              </a:spcBef>
              <a:buClr>
                <a:srgbClr val="00007D"/>
              </a:buClr>
              <a:buChar char="■"/>
              <a:defRPr sz="4400">
                <a:latin typeface="Arial"/>
                <a:ea typeface="Arial"/>
                <a:cs typeface="Arial"/>
                <a:sym typeface="Arial"/>
              </a:defRPr>
            </a:pPr>
            <a:r>
              <a:t>This way, vertices don’t come too close together.</a:t>
            </a:r>
          </a:p>
        </p:txBody>
      </p:sp>
      <p:sp>
        <p:nvSpPr>
          <p:cNvPr id="214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6242075" y="9251950"/>
            <a:ext cx="253975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>
            <a:lvl1pPr algn="r" defTabSz="1300480"/>
          </a:lstStyle>
          <a:p>
            <a:fld id="{86CB4B4D-7CA3-9044-876B-883B54F8677D}" type="slidenum">
              <a:t>10</a:t>
            </a:fld>
            <a:endParaRPr/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Metaphor"/>
          <p:cNvSpPr txBox="1">
            <a:spLocks noGrp="1"/>
          </p:cNvSpPr>
          <p:nvPr>
            <p:ph type="title" idx="4294967295"/>
          </p:nvPr>
        </p:nvSpPr>
        <p:spPr>
          <a:xfrm>
            <a:off x="650239" y="650239"/>
            <a:ext cx="11704322" cy="1950721"/>
          </a:xfrm>
          <a:prstGeom prst="rect">
            <a:avLst/>
          </a:prstGeom>
        </p:spPr>
        <p:txBody>
          <a:bodyPr lIns="65023" tIns="65023" rIns="65023" bIns="65023"/>
          <a:lstStyle>
            <a:lvl1pPr algn="l" defTabSz="1300480">
              <a:defRPr sz="6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Metaphor</a:t>
            </a:r>
          </a:p>
        </p:txBody>
      </p:sp>
      <p:sp>
        <p:nvSpPr>
          <p:cNvPr id="217" name="Edges are springs that connect the rings…"/>
          <p:cNvSpPr txBox="1">
            <a:spLocks noGrp="1"/>
          </p:cNvSpPr>
          <p:nvPr>
            <p:ph type="body" idx="4294967295"/>
          </p:nvPr>
        </p:nvSpPr>
        <p:spPr>
          <a:xfrm>
            <a:off x="650239" y="2817706"/>
            <a:ext cx="11704322" cy="5527041"/>
          </a:xfrm>
          <a:prstGeom prst="rect">
            <a:avLst/>
          </a:prstGeom>
        </p:spPr>
        <p:txBody>
          <a:bodyPr lIns="65023" tIns="65023" rIns="65023" bIns="65023" anchor="t"/>
          <a:lstStyle/>
          <a:p>
            <a:pPr marL="471487" indent="-471487" defTabSz="1300480">
              <a:spcBef>
                <a:spcPts val="1000"/>
              </a:spcBef>
              <a:buClr>
                <a:srgbClr val="00007D"/>
              </a:buClr>
              <a:buChar char="■"/>
              <a:defRPr sz="4400">
                <a:latin typeface="Arial"/>
                <a:ea typeface="Arial"/>
                <a:cs typeface="Arial"/>
                <a:sym typeface="Arial"/>
              </a:defRPr>
            </a:pPr>
            <a:r>
              <a:t>Edges are springs that connect the rings</a:t>
            </a:r>
          </a:p>
          <a:p>
            <a:pPr marL="471487" indent="-471487" defTabSz="1300480">
              <a:spcBef>
                <a:spcPts val="1000"/>
              </a:spcBef>
              <a:buClr>
                <a:srgbClr val="00007D"/>
              </a:buClr>
              <a:buChar char="■"/>
              <a:defRPr sz="4400">
                <a:latin typeface="Arial"/>
                <a:ea typeface="Arial"/>
                <a:cs typeface="Arial"/>
                <a:sym typeface="Arial"/>
              </a:defRPr>
            </a:pPr>
            <a:r>
              <a:t>An attractive force between connected vertices.</a:t>
            </a:r>
            <a:br/>
            <a:endParaRPr/>
          </a:p>
          <a:p>
            <a:pPr marL="471487" indent="-471487" defTabSz="1300480">
              <a:spcBef>
                <a:spcPts val="1000"/>
              </a:spcBef>
              <a:buClr>
                <a:srgbClr val="00007D"/>
              </a:buClr>
              <a:buChar char="■"/>
              <a:defRPr sz="4400">
                <a:latin typeface="Arial"/>
                <a:ea typeface="Arial"/>
                <a:cs typeface="Arial"/>
                <a:sym typeface="Arial"/>
              </a:defRPr>
            </a:pPr>
            <a:r>
              <a:t>This way, vertices with edges between them don’t go too far apart</a:t>
            </a:r>
          </a:p>
        </p:txBody>
      </p:sp>
      <p:sp>
        <p:nvSpPr>
          <p:cNvPr id="218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6242075" y="9251950"/>
            <a:ext cx="253975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>
            <a:lvl1pPr algn="r" defTabSz="1300480"/>
          </a:lstStyle>
          <a:p>
            <a:fld id="{86CB4B4D-7CA3-9044-876B-883B54F8677D}" type="slidenum">
              <a:t>11</a:t>
            </a:fld>
            <a:endParaRPr/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Metaphor"/>
          <p:cNvSpPr txBox="1">
            <a:spLocks noGrp="1"/>
          </p:cNvSpPr>
          <p:nvPr>
            <p:ph type="title" idx="4294967295"/>
          </p:nvPr>
        </p:nvSpPr>
        <p:spPr>
          <a:xfrm>
            <a:off x="650239" y="650239"/>
            <a:ext cx="11704322" cy="1950721"/>
          </a:xfrm>
          <a:prstGeom prst="rect">
            <a:avLst/>
          </a:prstGeom>
        </p:spPr>
        <p:txBody>
          <a:bodyPr lIns="65023" tIns="65023" rIns="65023" bIns="65023"/>
          <a:lstStyle>
            <a:lvl1pPr algn="l" defTabSz="1300480">
              <a:defRPr sz="6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Metaphor</a:t>
            </a:r>
          </a:p>
        </p:txBody>
      </p:sp>
      <p:sp>
        <p:nvSpPr>
          <p:cNvPr id="221" name="Will probably give a good looking drawing…"/>
          <p:cNvSpPr txBox="1">
            <a:spLocks noGrp="1"/>
          </p:cNvSpPr>
          <p:nvPr>
            <p:ph type="body" idx="4294967295"/>
          </p:nvPr>
        </p:nvSpPr>
        <p:spPr>
          <a:xfrm>
            <a:off x="650239" y="2817706"/>
            <a:ext cx="11704322" cy="5527041"/>
          </a:xfrm>
          <a:prstGeom prst="rect">
            <a:avLst/>
          </a:prstGeom>
        </p:spPr>
        <p:txBody>
          <a:bodyPr lIns="65023" tIns="65023" rIns="65023" bIns="65023" anchor="t"/>
          <a:lstStyle/>
          <a:p>
            <a:pPr marL="471487" indent="-471487" defTabSz="1300480">
              <a:spcBef>
                <a:spcPts val="1000"/>
              </a:spcBef>
              <a:buClr>
                <a:srgbClr val="00007D"/>
              </a:buClr>
              <a:buChar char="■"/>
              <a:defRPr sz="4400">
                <a:latin typeface="Arial"/>
                <a:ea typeface="Arial"/>
                <a:cs typeface="Arial"/>
                <a:sym typeface="Arial"/>
              </a:defRPr>
            </a:pPr>
            <a:r>
              <a:t>Will probably give a good looking drawing</a:t>
            </a:r>
          </a:p>
          <a:p>
            <a:pPr marL="471487" indent="-471487" defTabSz="1300480">
              <a:spcBef>
                <a:spcPts val="1000"/>
              </a:spcBef>
              <a:buClr>
                <a:srgbClr val="00007D"/>
              </a:buClr>
              <a:buChar char="■"/>
              <a:defRPr sz="4400">
                <a:latin typeface="Arial"/>
                <a:ea typeface="Arial"/>
                <a:cs typeface="Arial"/>
                <a:sym typeface="Arial"/>
              </a:defRPr>
            </a:pPr>
            <a:endParaRPr/>
          </a:p>
          <a:p>
            <a:pPr marL="471487" indent="-471487" defTabSz="1300480">
              <a:spcBef>
                <a:spcPts val="1000"/>
              </a:spcBef>
              <a:buClr>
                <a:srgbClr val="00007D"/>
              </a:buClr>
              <a:buChar char="■"/>
              <a:defRPr sz="4400">
                <a:latin typeface="Arial"/>
                <a:ea typeface="Arial"/>
                <a:cs typeface="Arial"/>
                <a:sym typeface="Arial"/>
              </a:defRPr>
            </a:pPr>
            <a:r>
              <a:t>Define an ‘energy’ function on drawings</a:t>
            </a:r>
          </a:p>
          <a:p>
            <a:pPr marL="471487" indent="-471487" defTabSz="1300480">
              <a:spcBef>
                <a:spcPts val="1000"/>
              </a:spcBef>
              <a:buClr>
                <a:srgbClr val="00007D"/>
              </a:buClr>
              <a:buChar char="■"/>
              <a:defRPr sz="4400">
                <a:latin typeface="Arial"/>
                <a:ea typeface="Arial"/>
                <a:cs typeface="Arial"/>
                <a:sym typeface="Arial"/>
              </a:defRPr>
            </a:pPr>
            <a:r>
              <a:t>Minimize this energy</a:t>
            </a:r>
          </a:p>
        </p:txBody>
      </p:sp>
      <p:sp>
        <p:nvSpPr>
          <p:cNvPr id="222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6242075" y="9251950"/>
            <a:ext cx="253975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>
            <a:lvl1pPr algn="r" defTabSz="1300480"/>
          </a:lstStyle>
          <a:p>
            <a:fld id="{86CB4B4D-7CA3-9044-876B-883B54F8677D}" type="slidenum">
              <a:t>12</a:t>
            </a:fld>
            <a:endParaRPr/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Forces"/>
          <p:cNvSpPr txBox="1">
            <a:spLocks noGrp="1"/>
          </p:cNvSpPr>
          <p:nvPr>
            <p:ph type="title" idx="4294967295"/>
          </p:nvPr>
        </p:nvSpPr>
        <p:spPr>
          <a:prstGeom prst="rect">
            <a:avLst/>
          </a:prstGeom>
        </p:spPr>
        <p:txBody>
          <a:bodyPr/>
          <a:lstStyle/>
          <a:p>
            <a:r>
              <a:t>Forces</a:t>
            </a:r>
          </a:p>
        </p:txBody>
      </p:sp>
      <p:sp>
        <p:nvSpPr>
          <p:cNvPr id="225" name="Linie"/>
          <p:cNvSpPr/>
          <p:nvPr/>
        </p:nvSpPr>
        <p:spPr>
          <a:xfrm flipV="1">
            <a:off x="5418666" y="5418666"/>
            <a:ext cx="866988" cy="2167468"/>
          </a:xfrm>
          <a:prstGeom prst="line">
            <a:avLst/>
          </a:prstGeom>
          <a:ln w="25400">
            <a:solidFill>
              <a:srgbClr val="000000"/>
            </a:solidFill>
          </a:ln>
        </p:spPr>
        <p:txBody>
          <a:bodyPr lIns="65023" tIns="65023" rIns="65023" bIns="65023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226" name="Linie"/>
          <p:cNvSpPr/>
          <p:nvPr/>
        </p:nvSpPr>
        <p:spPr>
          <a:xfrm flipH="1">
            <a:off x="4009813" y="5418666"/>
            <a:ext cx="2275841" cy="1192108"/>
          </a:xfrm>
          <a:prstGeom prst="line">
            <a:avLst/>
          </a:prstGeom>
          <a:ln w="25400">
            <a:solidFill>
              <a:srgbClr val="000000"/>
            </a:solidFill>
          </a:ln>
        </p:spPr>
        <p:txBody>
          <a:bodyPr lIns="65023" tIns="65023" rIns="65023" bIns="65023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227" name="Linie"/>
          <p:cNvSpPr/>
          <p:nvPr/>
        </p:nvSpPr>
        <p:spPr>
          <a:xfrm>
            <a:off x="4009813" y="6719146"/>
            <a:ext cx="1300481" cy="975361"/>
          </a:xfrm>
          <a:prstGeom prst="line">
            <a:avLst/>
          </a:prstGeom>
          <a:ln w="25400">
            <a:solidFill>
              <a:srgbClr val="000000"/>
            </a:solidFill>
          </a:ln>
        </p:spPr>
        <p:txBody>
          <a:bodyPr lIns="65023" tIns="65023" rIns="65023" bIns="65023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228" name="Linie"/>
          <p:cNvSpPr/>
          <p:nvPr/>
        </p:nvSpPr>
        <p:spPr>
          <a:xfrm flipV="1">
            <a:off x="5310293" y="6827519"/>
            <a:ext cx="2059094" cy="866988"/>
          </a:xfrm>
          <a:prstGeom prst="line">
            <a:avLst/>
          </a:prstGeom>
          <a:ln w="25400">
            <a:solidFill>
              <a:srgbClr val="000000"/>
            </a:solidFill>
          </a:ln>
        </p:spPr>
        <p:txBody>
          <a:bodyPr lIns="65023" tIns="65023" rIns="65023" bIns="65023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grpSp>
        <p:nvGrpSpPr>
          <p:cNvPr id="241" name="Gruppieren"/>
          <p:cNvGrpSpPr/>
          <p:nvPr/>
        </p:nvGrpSpPr>
        <p:grpSpPr>
          <a:xfrm>
            <a:off x="2926079" y="4660053"/>
            <a:ext cx="5418668" cy="3793068"/>
            <a:chOff x="0" y="0"/>
            <a:chExt cx="5418666" cy="3793066"/>
          </a:xfrm>
        </p:grpSpPr>
        <p:sp>
          <p:nvSpPr>
            <p:cNvPr id="229" name="Linie"/>
            <p:cNvSpPr/>
            <p:nvPr/>
          </p:nvSpPr>
          <p:spPr>
            <a:xfrm flipH="1" flipV="1">
              <a:off x="0" y="1192106"/>
              <a:ext cx="975360" cy="758615"/>
            </a:xfrm>
            <a:prstGeom prst="line">
              <a:avLst/>
            </a:prstGeom>
            <a:noFill/>
            <a:ln w="76200" cap="flat">
              <a:solidFill>
                <a:srgbClr val="CC33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30" name="Linie"/>
            <p:cNvSpPr/>
            <p:nvPr/>
          </p:nvSpPr>
          <p:spPr>
            <a:xfrm flipH="1">
              <a:off x="216746" y="1950720"/>
              <a:ext cx="758614" cy="433494"/>
            </a:xfrm>
            <a:prstGeom prst="line">
              <a:avLst/>
            </a:prstGeom>
            <a:noFill/>
            <a:ln w="76200" cap="flat">
              <a:solidFill>
                <a:srgbClr val="CC33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31" name="Linie"/>
            <p:cNvSpPr/>
            <p:nvPr/>
          </p:nvSpPr>
          <p:spPr>
            <a:xfrm flipH="1" flipV="1">
              <a:off x="325119" y="1842346"/>
              <a:ext cx="650241" cy="108375"/>
            </a:xfrm>
            <a:prstGeom prst="line">
              <a:avLst/>
            </a:prstGeom>
            <a:noFill/>
            <a:ln w="76200" cap="flat">
              <a:solidFill>
                <a:srgbClr val="CC33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32" name="Linie"/>
            <p:cNvSpPr/>
            <p:nvPr/>
          </p:nvSpPr>
          <p:spPr>
            <a:xfrm flipH="1">
              <a:off x="3359573" y="325119"/>
              <a:ext cx="758614" cy="433495"/>
            </a:xfrm>
            <a:prstGeom prst="line">
              <a:avLst/>
            </a:prstGeom>
            <a:noFill/>
            <a:ln w="76200" cap="flat">
              <a:solidFill>
                <a:srgbClr val="CC3300"/>
              </a:solidFill>
              <a:prstDash val="solid"/>
              <a:round/>
              <a:headEnd type="triangle" w="med" len="med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33" name="Linie"/>
            <p:cNvSpPr/>
            <p:nvPr/>
          </p:nvSpPr>
          <p:spPr>
            <a:xfrm flipH="1" flipV="1">
              <a:off x="2460977" y="3034453"/>
              <a:ext cx="975361" cy="758614"/>
            </a:xfrm>
            <a:prstGeom prst="line">
              <a:avLst/>
            </a:prstGeom>
            <a:noFill/>
            <a:ln w="76200" cap="flat">
              <a:solidFill>
                <a:srgbClr val="CC3300"/>
              </a:solidFill>
              <a:prstDash val="solid"/>
              <a:round/>
              <a:headEnd type="triangle" w="med" len="med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34" name="Linie"/>
            <p:cNvSpPr/>
            <p:nvPr/>
          </p:nvSpPr>
          <p:spPr>
            <a:xfrm flipH="1">
              <a:off x="1408853" y="3034453"/>
              <a:ext cx="975361" cy="541868"/>
            </a:xfrm>
            <a:prstGeom prst="line">
              <a:avLst/>
            </a:prstGeom>
            <a:noFill/>
            <a:ln w="76200" cap="flat">
              <a:solidFill>
                <a:srgbClr val="CC33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35" name="Linie"/>
            <p:cNvSpPr/>
            <p:nvPr/>
          </p:nvSpPr>
          <p:spPr>
            <a:xfrm flipH="1">
              <a:off x="2228426" y="3081866"/>
              <a:ext cx="216748" cy="433495"/>
            </a:xfrm>
            <a:prstGeom prst="line">
              <a:avLst/>
            </a:prstGeom>
            <a:noFill/>
            <a:ln w="76200" cap="flat">
              <a:solidFill>
                <a:srgbClr val="CC33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36" name="Linie"/>
            <p:cNvSpPr/>
            <p:nvPr/>
          </p:nvSpPr>
          <p:spPr>
            <a:xfrm flipH="1">
              <a:off x="3359573" y="325119"/>
              <a:ext cx="216747" cy="433495"/>
            </a:xfrm>
            <a:prstGeom prst="line">
              <a:avLst/>
            </a:prstGeom>
            <a:noFill/>
            <a:ln w="76200" cap="flat">
              <a:solidFill>
                <a:srgbClr val="CC3300"/>
              </a:solidFill>
              <a:prstDash val="solid"/>
              <a:round/>
              <a:headEnd type="triangle" w="med" len="med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37" name="Linie"/>
            <p:cNvSpPr/>
            <p:nvPr/>
          </p:nvSpPr>
          <p:spPr>
            <a:xfrm flipH="1">
              <a:off x="4443306" y="1625600"/>
              <a:ext cx="975361" cy="541867"/>
            </a:xfrm>
            <a:prstGeom prst="line">
              <a:avLst/>
            </a:prstGeom>
            <a:noFill/>
            <a:ln w="76200" cap="flat">
              <a:solidFill>
                <a:srgbClr val="CC3300"/>
              </a:solidFill>
              <a:prstDash val="solid"/>
              <a:round/>
              <a:headEnd type="triangle" w="med" len="med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38" name="Linie"/>
            <p:cNvSpPr/>
            <p:nvPr/>
          </p:nvSpPr>
          <p:spPr>
            <a:xfrm flipH="1" flipV="1">
              <a:off x="4443306" y="2167466"/>
              <a:ext cx="650241" cy="108375"/>
            </a:xfrm>
            <a:prstGeom prst="line">
              <a:avLst/>
            </a:prstGeom>
            <a:noFill/>
            <a:ln w="76200" cap="flat">
              <a:solidFill>
                <a:srgbClr val="CC3300"/>
              </a:solidFill>
              <a:prstDash val="solid"/>
              <a:round/>
              <a:headEnd type="triangle" w="med" len="med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39" name="Linie"/>
            <p:cNvSpPr/>
            <p:nvPr/>
          </p:nvSpPr>
          <p:spPr>
            <a:xfrm flipH="1" flipV="1">
              <a:off x="4443306" y="2167466"/>
              <a:ext cx="758614" cy="758615"/>
            </a:xfrm>
            <a:prstGeom prst="line">
              <a:avLst/>
            </a:prstGeom>
            <a:noFill/>
            <a:ln w="76200" cap="flat">
              <a:solidFill>
                <a:srgbClr val="CC3300"/>
              </a:solidFill>
              <a:prstDash val="solid"/>
              <a:round/>
              <a:headEnd type="triangle" w="med" len="med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40" name="Linie"/>
            <p:cNvSpPr/>
            <p:nvPr/>
          </p:nvSpPr>
          <p:spPr>
            <a:xfrm flipH="1" flipV="1">
              <a:off x="2600959" y="0"/>
              <a:ext cx="758615" cy="758614"/>
            </a:xfrm>
            <a:prstGeom prst="line">
              <a:avLst/>
            </a:prstGeom>
            <a:noFill/>
            <a:ln w="76200" cap="flat">
              <a:solidFill>
                <a:srgbClr val="CC33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</p:grpSp>
      <p:grpSp>
        <p:nvGrpSpPr>
          <p:cNvPr id="250" name="Gruppieren"/>
          <p:cNvGrpSpPr/>
          <p:nvPr/>
        </p:nvGrpSpPr>
        <p:grpSpPr>
          <a:xfrm>
            <a:off x="3901439" y="5418666"/>
            <a:ext cx="3467948" cy="2275841"/>
            <a:chOff x="0" y="0"/>
            <a:chExt cx="3467946" cy="2275840"/>
          </a:xfrm>
        </p:grpSpPr>
        <p:sp>
          <p:nvSpPr>
            <p:cNvPr id="242" name="Linie"/>
            <p:cNvSpPr/>
            <p:nvPr/>
          </p:nvSpPr>
          <p:spPr>
            <a:xfrm flipV="1">
              <a:off x="-1" y="758613"/>
              <a:ext cx="975362" cy="433494"/>
            </a:xfrm>
            <a:prstGeom prst="line">
              <a:avLst/>
            </a:prstGeom>
            <a:noFill/>
            <a:ln w="76200" cap="flat">
              <a:solidFill>
                <a:srgbClr val="99CC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43" name="Linie"/>
            <p:cNvSpPr/>
            <p:nvPr/>
          </p:nvSpPr>
          <p:spPr>
            <a:xfrm>
              <a:off x="0" y="1192106"/>
              <a:ext cx="541867" cy="433495"/>
            </a:xfrm>
            <a:prstGeom prst="line">
              <a:avLst/>
            </a:prstGeom>
            <a:noFill/>
            <a:ln w="76200" cap="flat">
              <a:solidFill>
                <a:srgbClr val="99CC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44" name="Linie"/>
            <p:cNvSpPr/>
            <p:nvPr/>
          </p:nvSpPr>
          <p:spPr>
            <a:xfrm flipV="1">
              <a:off x="1408853" y="-1"/>
              <a:ext cx="975361" cy="541868"/>
            </a:xfrm>
            <a:prstGeom prst="line">
              <a:avLst/>
            </a:prstGeom>
            <a:noFill/>
            <a:ln w="76200" cap="flat">
              <a:solidFill>
                <a:srgbClr val="99CC00"/>
              </a:solidFill>
              <a:prstDash val="solid"/>
              <a:round/>
              <a:headEnd type="triangle" w="med" len="med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45" name="Linie"/>
            <p:cNvSpPr/>
            <p:nvPr/>
          </p:nvSpPr>
          <p:spPr>
            <a:xfrm>
              <a:off x="866986" y="1842346"/>
              <a:ext cx="541868" cy="433495"/>
            </a:xfrm>
            <a:prstGeom prst="line">
              <a:avLst/>
            </a:prstGeom>
            <a:noFill/>
            <a:ln w="76200" cap="flat">
              <a:solidFill>
                <a:srgbClr val="99CC00"/>
              </a:solidFill>
              <a:prstDash val="solid"/>
              <a:round/>
              <a:headEnd type="triangle" w="med" len="med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46" name="Linie"/>
            <p:cNvSpPr/>
            <p:nvPr/>
          </p:nvSpPr>
          <p:spPr>
            <a:xfrm flipH="1">
              <a:off x="1517226" y="1625600"/>
              <a:ext cx="216748" cy="650241"/>
            </a:xfrm>
            <a:prstGeom prst="line">
              <a:avLst/>
            </a:prstGeom>
            <a:noFill/>
            <a:ln w="76200" cap="flat">
              <a:solidFill>
                <a:srgbClr val="99CC00"/>
              </a:solidFill>
              <a:prstDash val="solid"/>
              <a:round/>
              <a:headEnd type="triangle" w="med" len="med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47" name="Linie"/>
            <p:cNvSpPr/>
            <p:nvPr/>
          </p:nvSpPr>
          <p:spPr>
            <a:xfrm flipH="1">
              <a:off x="1517226" y="1950720"/>
              <a:ext cx="650241" cy="325121"/>
            </a:xfrm>
            <a:prstGeom prst="line">
              <a:avLst/>
            </a:prstGeom>
            <a:noFill/>
            <a:ln w="76200" cap="flat">
              <a:solidFill>
                <a:srgbClr val="99CC00"/>
              </a:solidFill>
              <a:prstDash val="solid"/>
              <a:round/>
              <a:headEnd type="triangle" w="med" len="med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48" name="Linie"/>
            <p:cNvSpPr/>
            <p:nvPr/>
          </p:nvSpPr>
          <p:spPr>
            <a:xfrm flipH="1">
              <a:off x="2817706" y="1408853"/>
              <a:ext cx="650241" cy="325121"/>
            </a:xfrm>
            <a:prstGeom prst="line">
              <a:avLst/>
            </a:prstGeom>
            <a:noFill/>
            <a:ln w="76200" cap="flat">
              <a:solidFill>
                <a:srgbClr val="99CC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49" name="Linie"/>
            <p:cNvSpPr/>
            <p:nvPr/>
          </p:nvSpPr>
          <p:spPr>
            <a:xfrm flipH="1">
              <a:off x="2167466" y="-1"/>
              <a:ext cx="216748" cy="650242"/>
            </a:xfrm>
            <a:prstGeom prst="line">
              <a:avLst/>
            </a:prstGeom>
            <a:noFill/>
            <a:ln w="76200" cap="flat">
              <a:solidFill>
                <a:srgbClr val="99CC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</p:grpSp>
      <p:sp>
        <p:nvSpPr>
          <p:cNvPr id="251" name="Kreis"/>
          <p:cNvSpPr/>
          <p:nvPr/>
        </p:nvSpPr>
        <p:spPr>
          <a:xfrm>
            <a:off x="5233529" y="7522916"/>
            <a:ext cx="291254" cy="291254"/>
          </a:xfrm>
          <a:prstGeom prst="ellipse">
            <a:avLst/>
          </a:prstGeom>
          <a:solidFill>
            <a:srgbClr val="9999FF"/>
          </a:solidFill>
          <a:ln w="38100">
            <a:solidFill>
              <a:srgbClr val="000000"/>
            </a:solidFill>
          </a:ln>
        </p:spPr>
        <p:txBody>
          <a:bodyPr lIns="65023" tIns="65023" rIns="65023" bIns="65023" anchor="ctr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252" name="Kreis"/>
          <p:cNvSpPr/>
          <p:nvPr/>
        </p:nvSpPr>
        <p:spPr>
          <a:xfrm>
            <a:off x="7229404" y="6687537"/>
            <a:ext cx="291254" cy="291254"/>
          </a:xfrm>
          <a:prstGeom prst="ellipse">
            <a:avLst/>
          </a:prstGeom>
          <a:solidFill>
            <a:srgbClr val="9999FF"/>
          </a:solidFill>
          <a:ln w="38100">
            <a:solidFill>
              <a:srgbClr val="000000"/>
            </a:solidFill>
          </a:ln>
        </p:spPr>
        <p:txBody>
          <a:bodyPr lIns="65023" tIns="65023" rIns="65023" bIns="65023" anchor="ctr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253" name="Kreis"/>
          <p:cNvSpPr/>
          <p:nvPr/>
        </p:nvSpPr>
        <p:spPr>
          <a:xfrm>
            <a:off x="6129866" y="5294488"/>
            <a:ext cx="291254" cy="291255"/>
          </a:xfrm>
          <a:prstGeom prst="ellipse">
            <a:avLst/>
          </a:prstGeom>
          <a:solidFill>
            <a:srgbClr val="9999FF"/>
          </a:solidFill>
          <a:ln w="38100">
            <a:solidFill>
              <a:srgbClr val="000000"/>
            </a:solidFill>
          </a:ln>
        </p:spPr>
        <p:txBody>
          <a:bodyPr lIns="65023" tIns="65023" rIns="65023" bIns="65023" anchor="ctr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254" name="Kreis"/>
          <p:cNvSpPr/>
          <p:nvPr/>
        </p:nvSpPr>
        <p:spPr>
          <a:xfrm>
            <a:off x="3793066" y="6502400"/>
            <a:ext cx="291254" cy="291254"/>
          </a:xfrm>
          <a:prstGeom prst="ellipse">
            <a:avLst/>
          </a:prstGeom>
          <a:solidFill>
            <a:srgbClr val="9999FF"/>
          </a:solidFill>
          <a:ln w="38100">
            <a:solidFill>
              <a:srgbClr val="000000"/>
            </a:solidFill>
          </a:ln>
        </p:spPr>
        <p:txBody>
          <a:bodyPr lIns="65023" tIns="65023" rIns="65023" bIns="65023" anchor="ctr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255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6254648" y="9251950"/>
            <a:ext cx="241402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>
            <a:lvl1pPr algn="r" defTabSz="1300480"/>
          </a:lstStyle>
          <a:p>
            <a:fld id="{86CB4B4D-7CA3-9044-876B-883B54F8677D}" type="slidenum">
              <a:t>13</a:t>
            </a:fld>
            <a:endParaRPr/>
          </a:p>
        </p:txBody>
      </p:sp>
      <p:sp>
        <p:nvSpPr>
          <p:cNvPr id="256" name="[Thomas van Dijk]"/>
          <p:cNvSpPr txBox="1"/>
          <p:nvPr/>
        </p:nvSpPr>
        <p:spPr>
          <a:xfrm>
            <a:off x="7574868" y="8927266"/>
            <a:ext cx="2160779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/>
            </a:lvl1pPr>
          </a:lstStyle>
          <a:p>
            <a:r>
              <a:rPr dirty="0"/>
              <a:t>[Thomas van </a:t>
            </a:r>
            <a:r>
              <a:rPr dirty="0" err="1"/>
              <a:t>Dijk</a:t>
            </a:r>
            <a:r>
              <a:rPr dirty="0"/>
              <a:t>]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1" grpId="1" animBg="1" advAuto="0"/>
      <p:bldP spid="250" grpId="2" animBg="1" advAuto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Forces"/>
          <p:cNvSpPr txBox="1">
            <a:spLocks noGrp="1"/>
          </p:cNvSpPr>
          <p:nvPr>
            <p:ph type="title" idx="4294967295"/>
          </p:nvPr>
        </p:nvSpPr>
        <p:spPr>
          <a:prstGeom prst="rect">
            <a:avLst/>
          </a:prstGeom>
        </p:spPr>
        <p:txBody>
          <a:bodyPr/>
          <a:lstStyle/>
          <a:p>
            <a:r>
              <a:t>Forces</a:t>
            </a:r>
          </a:p>
        </p:txBody>
      </p:sp>
      <p:sp>
        <p:nvSpPr>
          <p:cNvPr id="259" name="Linie"/>
          <p:cNvSpPr/>
          <p:nvPr/>
        </p:nvSpPr>
        <p:spPr>
          <a:xfrm flipV="1">
            <a:off x="5418666" y="5418666"/>
            <a:ext cx="866988" cy="2167468"/>
          </a:xfrm>
          <a:prstGeom prst="line">
            <a:avLst/>
          </a:prstGeom>
          <a:ln w="25400">
            <a:solidFill>
              <a:srgbClr val="000000"/>
            </a:solidFill>
          </a:ln>
        </p:spPr>
        <p:txBody>
          <a:bodyPr lIns="65023" tIns="65023" rIns="65023" bIns="65023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260" name="Linie"/>
          <p:cNvSpPr/>
          <p:nvPr/>
        </p:nvSpPr>
        <p:spPr>
          <a:xfrm flipH="1">
            <a:off x="4009813" y="5418666"/>
            <a:ext cx="2275841" cy="1192108"/>
          </a:xfrm>
          <a:prstGeom prst="line">
            <a:avLst/>
          </a:prstGeom>
          <a:ln w="25400">
            <a:solidFill>
              <a:srgbClr val="000000"/>
            </a:solidFill>
          </a:ln>
        </p:spPr>
        <p:txBody>
          <a:bodyPr lIns="65023" tIns="65023" rIns="65023" bIns="65023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261" name="Linie"/>
          <p:cNvSpPr/>
          <p:nvPr/>
        </p:nvSpPr>
        <p:spPr>
          <a:xfrm>
            <a:off x="4009813" y="6719146"/>
            <a:ext cx="1300481" cy="975361"/>
          </a:xfrm>
          <a:prstGeom prst="line">
            <a:avLst/>
          </a:prstGeom>
          <a:ln w="25400">
            <a:solidFill>
              <a:srgbClr val="000000"/>
            </a:solidFill>
          </a:ln>
        </p:spPr>
        <p:txBody>
          <a:bodyPr lIns="65023" tIns="65023" rIns="65023" bIns="65023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262" name="Linie"/>
          <p:cNvSpPr/>
          <p:nvPr/>
        </p:nvSpPr>
        <p:spPr>
          <a:xfrm flipV="1">
            <a:off x="5310293" y="6827519"/>
            <a:ext cx="2059094" cy="866988"/>
          </a:xfrm>
          <a:prstGeom prst="line">
            <a:avLst/>
          </a:prstGeom>
          <a:ln w="25400">
            <a:solidFill>
              <a:srgbClr val="000000"/>
            </a:solidFill>
          </a:ln>
        </p:spPr>
        <p:txBody>
          <a:bodyPr lIns="65023" tIns="65023" rIns="65023" bIns="65023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263" name="Linie"/>
          <p:cNvSpPr/>
          <p:nvPr/>
        </p:nvSpPr>
        <p:spPr>
          <a:xfrm flipH="1" flipV="1">
            <a:off x="1733973" y="5960533"/>
            <a:ext cx="2167467" cy="650241"/>
          </a:xfrm>
          <a:prstGeom prst="line">
            <a:avLst/>
          </a:prstGeom>
          <a:ln w="76200">
            <a:solidFill>
              <a:srgbClr val="CC3300"/>
            </a:solidFill>
            <a:tailEnd type="triangle"/>
          </a:ln>
        </p:spPr>
        <p:txBody>
          <a:bodyPr lIns="65023" tIns="65023" rIns="65023" bIns="65023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264" name="Linie"/>
          <p:cNvSpPr/>
          <p:nvPr/>
        </p:nvSpPr>
        <p:spPr>
          <a:xfrm flipH="1">
            <a:off x="6285653" y="3793066"/>
            <a:ext cx="216747" cy="1625601"/>
          </a:xfrm>
          <a:prstGeom prst="line">
            <a:avLst/>
          </a:prstGeom>
          <a:ln w="76200">
            <a:solidFill>
              <a:srgbClr val="CC3300"/>
            </a:solidFill>
            <a:headEnd type="triangle"/>
          </a:ln>
        </p:spPr>
        <p:txBody>
          <a:bodyPr lIns="65023" tIns="65023" rIns="65023" bIns="65023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265" name="Linie"/>
          <p:cNvSpPr/>
          <p:nvPr/>
        </p:nvSpPr>
        <p:spPr>
          <a:xfrm flipH="1">
            <a:off x="5201920" y="7694507"/>
            <a:ext cx="216747" cy="1625601"/>
          </a:xfrm>
          <a:prstGeom prst="line">
            <a:avLst/>
          </a:prstGeom>
          <a:ln w="76200">
            <a:solidFill>
              <a:srgbClr val="CC3300"/>
            </a:solidFill>
            <a:tailEnd type="triangle"/>
          </a:ln>
        </p:spPr>
        <p:txBody>
          <a:bodyPr lIns="65023" tIns="65023" rIns="65023" bIns="65023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266" name="Linie"/>
          <p:cNvSpPr/>
          <p:nvPr/>
        </p:nvSpPr>
        <p:spPr>
          <a:xfrm flipH="1" flipV="1">
            <a:off x="7369386" y="6827520"/>
            <a:ext cx="2059095" cy="216747"/>
          </a:xfrm>
          <a:prstGeom prst="line">
            <a:avLst/>
          </a:prstGeom>
          <a:ln w="76200">
            <a:solidFill>
              <a:srgbClr val="CC3300"/>
            </a:solidFill>
            <a:headEnd type="triangle"/>
          </a:ln>
        </p:spPr>
        <p:txBody>
          <a:bodyPr lIns="65023" tIns="65023" rIns="65023" bIns="65023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267" name="Linie"/>
          <p:cNvSpPr/>
          <p:nvPr/>
        </p:nvSpPr>
        <p:spPr>
          <a:xfrm>
            <a:off x="3901439" y="6612579"/>
            <a:ext cx="1300481" cy="1"/>
          </a:xfrm>
          <a:prstGeom prst="line">
            <a:avLst/>
          </a:prstGeom>
          <a:ln w="76200">
            <a:solidFill>
              <a:srgbClr val="99CC00"/>
            </a:solidFill>
            <a:tailEnd type="triangle"/>
          </a:ln>
        </p:spPr>
        <p:txBody>
          <a:bodyPr lIns="65023" tIns="65023" rIns="65023" bIns="65023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268" name="Linie"/>
          <p:cNvSpPr/>
          <p:nvPr/>
        </p:nvSpPr>
        <p:spPr>
          <a:xfrm flipV="1">
            <a:off x="5201919" y="5418666"/>
            <a:ext cx="1083734" cy="1083735"/>
          </a:xfrm>
          <a:prstGeom prst="line">
            <a:avLst/>
          </a:prstGeom>
          <a:ln w="76200">
            <a:solidFill>
              <a:srgbClr val="99CC00"/>
            </a:solidFill>
            <a:headEnd type="triangle"/>
          </a:ln>
        </p:spPr>
        <p:txBody>
          <a:bodyPr lIns="65023" tIns="65023" rIns="65023" bIns="65023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269" name="Linie"/>
          <p:cNvSpPr/>
          <p:nvPr/>
        </p:nvSpPr>
        <p:spPr>
          <a:xfrm flipH="1">
            <a:off x="5418666" y="6394026"/>
            <a:ext cx="216747" cy="1300481"/>
          </a:xfrm>
          <a:prstGeom prst="line">
            <a:avLst/>
          </a:prstGeom>
          <a:ln w="76200">
            <a:solidFill>
              <a:srgbClr val="99CC00"/>
            </a:solidFill>
            <a:headEnd type="triangle"/>
          </a:ln>
        </p:spPr>
        <p:txBody>
          <a:bodyPr lIns="65023" tIns="65023" rIns="65023" bIns="65023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270" name="Linie"/>
          <p:cNvSpPr/>
          <p:nvPr/>
        </p:nvSpPr>
        <p:spPr>
          <a:xfrm flipH="1">
            <a:off x="6719146" y="6827520"/>
            <a:ext cx="650241" cy="325121"/>
          </a:xfrm>
          <a:prstGeom prst="line">
            <a:avLst/>
          </a:prstGeom>
          <a:ln w="76200">
            <a:solidFill>
              <a:srgbClr val="99CC00"/>
            </a:solidFill>
            <a:tailEnd type="triangle"/>
          </a:ln>
        </p:spPr>
        <p:txBody>
          <a:bodyPr lIns="65023" tIns="65023" rIns="65023" bIns="65023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271" name="Kreis"/>
          <p:cNvSpPr/>
          <p:nvPr/>
        </p:nvSpPr>
        <p:spPr>
          <a:xfrm>
            <a:off x="5233529" y="7522916"/>
            <a:ext cx="291254" cy="291254"/>
          </a:xfrm>
          <a:prstGeom prst="ellipse">
            <a:avLst/>
          </a:prstGeom>
          <a:solidFill>
            <a:srgbClr val="9999FF"/>
          </a:solidFill>
          <a:ln w="38100">
            <a:solidFill>
              <a:srgbClr val="000000"/>
            </a:solidFill>
          </a:ln>
        </p:spPr>
        <p:txBody>
          <a:bodyPr lIns="65023" tIns="65023" rIns="65023" bIns="65023" anchor="ctr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272" name="Kreis"/>
          <p:cNvSpPr/>
          <p:nvPr/>
        </p:nvSpPr>
        <p:spPr>
          <a:xfrm>
            <a:off x="7229404" y="6687537"/>
            <a:ext cx="291254" cy="291254"/>
          </a:xfrm>
          <a:prstGeom prst="ellipse">
            <a:avLst/>
          </a:prstGeom>
          <a:solidFill>
            <a:srgbClr val="9999FF"/>
          </a:solidFill>
          <a:ln w="38100">
            <a:solidFill>
              <a:srgbClr val="000000"/>
            </a:solidFill>
          </a:ln>
        </p:spPr>
        <p:txBody>
          <a:bodyPr lIns="65023" tIns="65023" rIns="65023" bIns="65023" anchor="ctr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273" name="Kreis"/>
          <p:cNvSpPr/>
          <p:nvPr/>
        </p:nvSpPr>
        <p:spPr>
          <a:xfrm>
            <a:off x="6129866" y="5294488"/>
            <a:ext cx="291254" cy="291255"/>
          </a:xfrm>
          <a:prstGeom prst="ellipse">
            <a:avLst/>
          </a:prstGeom>
          <a:solidFill>
            <a:srgbClr val="9999FF"/>
          </a:solidFill>
          <a:ln w="38100">
            <a:solidFill>
              <a:srgbClr val="000000"/>
            </a:solidFill>
          </a:ln>
        </p:spPr>
        <p:txBody>
          <a:bodyPr lIns="65023" tIns="65023" rIns="65023" bIns="65023" anchor="ctr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274" name="Kreis"/>
          <p:cNvSpPr/>
          <p:nvPr/>
        </p:nvSpPr>
        <p:spPr>
          <a:xfrm>
            <a:off x="3793066" y="6502400"/>
            <a:ext cx="291254" cy="291254"/>
          </a:xfrm>
          <a:prstGeom prst="ellipse">
            <a:avLst/>
          </a:prstGeom>
          <a:solidFill>
            <a:srgbClr val="9999FF"/>
          </a:solidFill>
          <a:ln w="38100">
            <a:solidFill>
              <a:srgbClr val="000000"/>
            </a:solidFill>
          </a:ln>
        </p:spPr>
        <p:txBody>
          <a:bodyPr lIns="65023" tIns="65023" rIns="65023" bIns="65023" anchor="ctr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275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6254648" y="9251950"/>
            <a:ext cx="241402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>
            <a:lvl1pPr algn="r" defTabSz="1300480"/>
          </a:lstStyle>
          <a:p>
            <a:fld id="{86CB4B4D-7CA3-9044-876B-883B54F8677D}" type="slidenum">
              <a:t>14</a:t>
            </a:fld>
            <a:endParaRPr/>
          </a:p>
        </p:txBody>
      </p:sp>
      <p:sp>
        <p:nvSpPr>
          <p:cNvPr id="276" name="[Thomas van Dijk]"/>
          <p:cNvSpPr txBox="1"/>
          <p:nvPr/>
        </p:nvSpPr>
        <p:spPr>
          <a:xfrm>
            <a:off x="7574868" y="8927266"/>
            <a:ext cx="2160779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/>
            </a:lvl1pPr>
          </a:lstStyle>
          <a:p>
            <a:r>
              <a:t>[Thomas van Dijk]</a:t>
            </a:r>
          </a:p>
        </p:txBody>
      </p:sp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Forces"/>
          <p:cNvSpPr txBox="1">
            <a:spLocks noGrp="1"/>
          </p:cNvSpPr>
          <p:nvPr>
            <p:ph type="title" idx="4294967295"/>
          </p:nvPr>
        </p:nvSpPr>
        <p:spPr>
          <a:prstGeom prst="rect">
            <a:avLst/>
          </a:prstGeom>
        </p:spPr>
        <p:txBody>
          <a:bodyPr/>
          <a:lstStyle/>
          <a:p>
            <a:r>
              <a:t>Forces</a:t>
            </a:r>
          </a:p>
        </p:txBody>
      </p:sp>
      <p:sp>
        <p:nvSpPr>
          <p:cNvPr id="279" name="Linie"/>
          <p:cNvSpPr/>
          <p:nvPr/>
        </p:nvSpPr>
        <p:spPr>
          <a:xfrm flipV="1">
            <a:off x="5418666" y="5418666"/>
            <a:ext cx="866988" cy="2167468"/>
          </a:xfrm>
          <a:prstGeom prst="line">
            <a:avLst/>
          </a:prstGeom>
          <a:ln w="25400">
            <a:solidFill>
              <a:srgbClr val="000000"/>
            </a:solidFill>
          </a:ln>
        </p:spPr>
        <p:txBody>
          <a:bodyPr lIns="65023" tIns="65023" rIns="65023" bIns="65023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280" name="Linie"/>
          <p:cNvSpPr/>
          <p:nvPr/>
        </p:nvSpPr>
        <p:spPr>
          <a:xfrm flipH="1">
            <a:off x="4009813" y="5418666"/>
            <a:ext cx="2275841" cy="1192108"/>
          </a:xfrm>
          <a:prstGeom prst="line">
            <a:avLst/>
          </a:prstGeom>
          <a:ln w="25400">
            <a:solidFill>
              <a:srgbClr val="000000"/>
            </a:solidFill>
          </a:ln>
        </p:spPr>
        <p:txBody>
          <a:bodyPr lIns="65023" tIns="65023" rIns="65023" bIns="65023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281" name="Linie"/>
          <p:cNvSpPr/>
          <p:nvPr/>
        </p:nvSpPr>
        <p:spPr>
          <a:xfrm>
            <a:off x="4009813" y="6719146"/>
            <a:ext cx="1300481" cy="975361"/>
          </a:xfrm>
          <a:prstGeom prst="line">
            <a:avLst/>
          </a:prstGeom>
          <a:ln w="25400">
            <a:solidFill>
              <a:srgbClr val="000000"/>
            </a:solidFill>
          </a:ln>
        </p:spPr>
        <p:txBody>
          <a:bodyPr lIns="65023" tIns="65023" rIns="65023" bIns="65023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282" name="Linie"/>
          <p:cNvSpPr/>
          <p:nvPr/>
        </p:nvSpPr>
        <p:spPr>
          <a:xfrm flipV="1">
            <a:off x="5310293" y="6827519"/>
            <a:ext cx="2059094" cy="866988"/>
          </a:xfrm>
          <a:prstGeom prst="line">
            <a:avLst/>
          </a:prstGeom>
          <a:ln w="25400">
            <a:solidFill>
              <a:srgbClr val="000000"/>
            </a:solidFill>
          </a:ln>
        </p:spPr>
        <p:txBody>
          <a:bodyPr lIns="65023" tIns="65023" rIns="65023" bIns="65023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283" name="Linie"/>
          <p:cNvSpPr/>
          <p:nvPr/>
        </p:nvSpPr>
        <p:spPr>
          <a:xfrm flipH="1" flipV="1">
            <a:off x="2926079" y="5960533"/>
            <a:ext cx="975361" cy="650241"/>
          </a:xfrm>
          <a:prstGeom prst="line">
            <a:avLst/>
          </a:prstGeom>
          <a:ln w="76200">
            <a:solidFill>
              <a:srgbClr val="000000"/>
            </a:solidFill>
            <a:tailEnd type="triangle"/>
          </a:ln>
        </p:spPr>
        <p:txBody>
          <a:bodyPr lIns="65023" tIns="65023" rIns="65023" bIns="65023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284" name="Linie"/>
          <p:cNvSpPr/>
          <p:nvPr/>
        </p:nvSpPr>
        <p:spPr>
          <a:xfrm>
            <a:off x="5527039" y="4876800"/>
            <a:ext cx="758615" cy="541867"/>
          </a:xfrm>
          <a:prstGeom prst="line">
            <a:avLst/>
          </a:prstGeom>
          <a:ln w="76200">
            <a:solidFill>
              <a:srgbClr val="000000"/>
            </a:solidFill>
            <a:headEnd type="triangle"/>
          </a:ln>
        </p:spPr>
        <p:txBody>
          <a:bodyPr lIns="65023" tIns="65023" rIns="65023" bIns="65023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285" name="Linie"/>
          <p:cNvSpPr/>
          <p:nvPr/>
        </p:nvSpPr>
        <p:spPr>
          <a:xfrm>
            <a:off x="5375317" y="7694506"/>
            <a:ext cx="1" cy="433495"/>
          </a:xfrm>
          <a:prstGeom prst="line">
            <a:avLst/>
          </a:prstGeom>
          <a:ln w="76200">
            <a:solidFill>
              <a:srgbClr val="000000"/>
            </a:solidFill>
            <a:tailEnd type="triangle"/>
          </a:ln>
        </p:spPr>
        <p:txBody>
          <a:bodyPr lIns="65023" tIns="65023" rIns="65023" bIns="65023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286" name="Linie"/>
          <p:cNvSpPr/>
          <p:nvPr/>
        </p:nvSpPr>
        <p:spPr>
          <a:xfrm flipH="1" flipV="1">
            <a:off x="7369386" y="6827520"/>
            <a:ext cx="1300481" cy="541867"/>
          </a:xfrm>
          <a:prstGeom prst="line">
            <a:avLst/>
          </a:prstGeom>
          <a:ln w="76200">
            <a:solidFill>
              <a:srgbClr val="000000"/>
            </a:solidFill>
            <a:headEnd type="triangle"/>
          </a:ln>
        </p:spPr>
        <p:txBody>
          <a:bodyPr lIns="65023" tIns="65023" rIns="65023" bIns="65023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287" name="Kreis"/>
          <p:cNvSpPr/>
          <p:nvPr/>
        </p:nvSpPr>
        <p:spPr>
          <a:xfrm>
            <a:off x="5233529" y="7522916"/>
            <a:ext cx="291254" cy="291254"/>
          </a:xfrm>
          <a:prstGeom prst="ellipse">
            <a:avLst/>
          </a:prstGeom>
          <a:solidFill>
            <a:srgbClr val="9999FF"/>
          </a:solidFill>
          <a:ln w="38100">
            <a:solidFill>
              <a:srgbClr val="000000"/>
            </a:solidFill>
          </a:ln>
        </p:spPr>
        <p:txBody>
          <a:bodyPr lIns="65023" tIns="65023" rIns="65023" bIns="65023" anchor="ctr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288" name="Kreis"/>
          <p:cNvSpPr/>
          <p:nvPr/>
        </p:nvSpPr>
        <p:spPr>
          <a:xfrm>
            <a:off x="7229404" y="6687537"/>
            <a:ext cx="291254" cy="291254"/>
          </a:xfrm>
          <a:prstGeom prst="ellipse">
            <a:avLst/>
          </a:prstGeom>
          <a:solidFill>
            <a:srgbClr val="9999FF"/>
          </a:solidFill>
          <a:ln w="38100">
            <a:solidFill>
              <a:srgbClr val="000000"/>
            </a:solidFill>
          </a:ln>
        </p:spPr>
        <p:txBody>
          <a:bodyPr lIns="65023" tIns="65023" rIns="65023" bIns="65023" anchor="ctr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289" name="Kreis"/>
          <p:cNvSpPr/>
          <p:nvPr/>
        </p:nvSpPr>
        <p:spPr>
          <a:xfrm>
            <a:off x="6129866" y="5294488"/>
            <a:ext cx="291254" cy="291255"/>
          </a:xfrm>
          <a:prstGeom prst="ellipse">
            <a:avLst/>
          </a:prstGeom>
          <a:solidFill>
            <a:srgbClr val="9999FF"/>
          </a:solidFill>
          <a:ln w="38100">
            <a:solidFill>
              <a:srgbClr val="000000"/>
            </a:solidFill>
          </a:ln>
        </p:spPr>
        <p:txBody>
          <a:bodyPr lIns="65023" tIns="65023" rIns="65023" bIns="65023" anchor="ctr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290" name="Kreis"/>
          <p:cNvSpPr/>
          <p:nvPr/>
        </p:nvSpPr>
        <p:spPr>
          <a:xfrm>
            <a:off x="3793066" y="6502400"/>
            <a:ext cx="291254" cy="291254"/>
          </a:xfrm>
          <a:prstGeom prst="ellipse">
            <a:avLst/>
          </a:prstGeom>
          <a:solidFill>
            <a:srgbClr val="9999FF"/>
          </a:solidFill>
          <a:ln w="38100">
            <a:solidFill>
              <a:srgbClr val="000000"/>
            </a:solidFill>
          </a:ln>
        </p:spPr>
        <p:txBody>
          <a:bodyPr lIns="65023" tIns="65023" rIns="65023" bIns="65023" anchor="ctr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291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6254648" y="9264650"/>
            <a:ext cx="241402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>
            <a:lvl1pPr algn="r" defTabSz="1300480"/>
          </a:lstStyle>
          <a:p>
            <a:fld id="{86CB4B4D-7CA3-9044-876B-883B54F8677D}" type="slidenum">
              <a:t>15</a:t>
            </a:fld>
            <a:endParaRPr/>
          </a:p>
        </p:txBody>
      </p:sp>
      <p:sp>
        <p:nvSpPr>
          <p:cNvPr id="292" name="[Thomas van Dijk]"/>
          <p:cNvSpPr txBox="1"/>
          <p:nvPr/>
        </p:nvSpPr>
        <p:spPr>
          <a:xfrm>
            <a:off x="7574868" y="8927266"/>
            <a:ext cx="2160779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/>
            </a:lvl1pPr>
          </a:lstStyle>
          <a:p>
            <a:r>
              <a:t>[Thomas van Dijk]</a:t>
            </a:r>
          </a:p>
        </p:txBody>
      </p: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Forces"/>
          <p:cNvSpPr txBox="1">
            <a:spLocks noGrp="1"/>
          </p:cNvSpPr>
          <p:nvPr>
            <p:ph type="title" idx="4294967295"/>
          </p:nvPr>
        </p:nvSpPr>
        <p:spPr>
          <a:prstGeom prst="rect">
            <a:avLst/>
          </a:prstGeom>
        </p:spPr>
        <p:txBody>
          <a:bodyPr/>
          <a:lstStyle/>
          <a:p>
            <a:r>
              <a:t>Forces</a:t>
            </a:r>
          </a:p>
        </p:txBody>
      </p:sp>
      <p:sp>
        <p:nvSpPr>
          <p:cNvPr id="295" name="Linie"/>
          <p:cNvSpPr/>
          <p:nvPr/>
        </p:nvSpPr>
        <p:spPr>
          <a:xfrm flipV="1">
            <a:off x="5445760" y="4985173"/>
            <a:ext cx="108374" cy="3142828"/>
          </a:xfrm>
          <a:prstGeom prst="line">
            <a:avLst/>
          </a:prstGeom>
          <a:ln w="25400">
            <a:solidFill>
              <a:srgbClr val="000000"/>
            </a:solidFill>
          </a:ln>
        </p:spPr>
        <p:txBody>
          <a:bodyPr lIns="65023" tIns="65023" rIns="65023" bIns="65023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296" name="Linie"/>
          <p:cNvSpPr/>
          <p:nvPr/>
        </p:nvSpPr>
        <p:spPr>
          <a:xfrm flipH="1">
            <a:off x="3034453" y="4876799"/>
            <a:ext cx="2492588" cy="1083735"/>
          </a:xfrm>
          <a:prstGeom prst="line">
            <a:avLst/>
          </a:prstGeom>
          <a:ln w="25400">
            <a:solidFill>
              <a:srgbClr val="000000"/>
            </a:solidFill>
          </a:ln>
        </p:spPr>
        <p:txBody>
          <a:bodyPr lIns="65023" tIns="65023" rIns="65023" bIns="65023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297" name="Linie"/>
          <p:cNvSpPr/>
          <p:nvPr/>
        </p:nvSpPr>
        <p:spPr>
          <a:xfrm>
            <a:off x="2926079" y="5960533"/>
            <a:ext cx="2492588" cy="2167468"/>
          </a:xfrm>
          <a:prstGeom prst="line">
            <a:avLst/>
          </a:prstGeom>
          <a:ln w="25400">
            <a:solidFill>
              <a:srgbClr val="000000"/>
            </a:solidFill>
          </a:ln>
        </p:spPr>
        <p:txBody>
          <a:bodyPr lIns="65023" tIns="65023" rIns="65023" bIns="65023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298" name="Linie"/>
          <p:cNvSpPr/>
          <p:nvPr/>
        </p:nvSpPr>
        <p:spPr>
          <a:xfrm flipV="1">
            <a:off x="5527039" y="7261013"/>
            <a:ext cx="3034455" cy="866988"/>
          </a:xfrm>
          <a:prstGeom prst="line">
            <a:avLst/>
          </a:prstGeom>
          <a:ln w="25400">
            <a:solidFill>
              <a:srgbClr val="000000"/>
            </a:solidFill>
          </a:ln>
        </p:spPr>
        <p:txBody>
          <a:bodyPr lIns="65023" tIns="65023" rIns="65023" bIns="65023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299" name="Kreis"/>
          <p:cNvSpPr/>
          <p:nvPr/>
        </p:nvSpPr>
        <p:spPr>
          <a:xfrm>
            <a:off x="5310293" y="8019626"/>
            <a:ext cx="291254" cy="291255"/>
          </a:xfrm>
          <a:prstGeom prst="ellipse">
            <a:avLst/>
          </a:prstGeom>
          <a:solidFill>
            <a:srgbClr val="9999FF"/>
          </a:solidFill>
          <a:ln w="38100">
            <a:solidFill>
              <a:srgbClr val="000000"/>
            </a:solidFill>
          </a:ln>
        </p:spPr>
        <p:txBody>
          <a:bodyPr lIns="65023" tIns="65023" rIns="65023" bIns="65023" anchor="ctr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300" name="Kreis"/>
          <p:cNvSpPr/>
          <p:nvPr/>
        </p:nvSpPr>
        <p:spPr>
          <a:xfrm>
            <a:off x="8453119" y="7152640"/>
            <a:ext cx="291255" cy="291254"/>
          </a:xfrm>
          <a:prstGeom prst="ellipse">
            <a:avLst/>
          </a:prstGeom>
          <a:solidFill>
            <a:srgbClr val="9999FF"/>
          </a:solidFill>
          <a:ln w="38100">
            <a:solidFill>
              <a:srgbClr val="000000"/>
            </a:solidFill>
          </a:ln>
        </p:spPr>
        <p:txBody>
          <a:bodyPr lIns="65023" tIns="65023" rIns="65023" bIns="65023" anchor="ctr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301" name="Kreis"/>
          <p:cNvSpPr/>
          <p:nvPr/>
        </p:nvSpPr>
        <p:spPr>
          <a:xfrm>
            <a:off x="5418666" y="4768426"/>
            <a:ext cx="291254" cy="291255"/>
          </a:xfrm>
          <a:prstGeom prst="ellipse">
            <a:avLst/>
          </a:prstGeom>
          <a:solidFill>
            <a:srgbClr val="9999FF"/>
          </a:solidFill>
          <a:ln w="38100">
            <a:solidFill>
              <a:srgbClr val="000000"/>
            </a:solidFill>
          </a:ln>
        </p:spPr>
        <p:txBody>
          <a:bodyPr lIns="65023" tIns="65023" rIns="65023" bIns="65023" anchor="ctr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302" name="Kreis"/>
          <p:cNvSpPr/>
          <p:nvPr/>
        </p:nvSpPr>
        <p:spPr>
          <a:xfrm>
            <a:off x="2817706" y="5852159"/>
            <a:ext cx="291254" cy="291255"/>
          </a:xfrm>
          <a:prstGeom prst="ellipse">
            <a:avLst/>
          </a:prstGeom>
          <a:solidFill>
            <a:srgbClr val="9999FF"/>
          </a:solidFill>
          <a:ln w="38100">
            <a:solidFill>
              <a:srgbClr val="000000"/>
            </a:solidFill>
          </a:ln>
        </p:spPr>
        <p:txBody>
          <a:bodyPr lIns="65023" tIns="65023" rIns="65023" bIns="65023" anchor="ctr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303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6254648" y="9251950"/>
            <a:ext cx="241402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>
            <a:lvl1pPr algn="r" defTabSz="1300480"/>
          </a:lstStyle>
          <a:p>
            <a:fld id="{86CB4B4D-7CA3-9044-876B-883B54F8677D}" type="slidenum">
              <a:t>16</a:t>
            </a:fld>
            <a:endParaRPr/>
          </a:p>
        </p:txBody>
      </p:sp>
      <p:sp>
        <p:nvSpPr>
          <p:cNvPr id="304" name="[Thomas van Dijk]"/>
          <p:cNvSpPr txBox="1"/>
          <p:nvPr/>
        </p:nvSpPr>
        <p:spPr>
          <a:xfrm>
            <a:off x="7574868" y="8927266"/>
            <a:ext cx="2160779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/>
            </a:lvl1pPr>
          </a:lstStyle>
          <a:p>
            <a:r>
              <a:t>[Thomas van Dijk]</a:t>
            </a:r>
          </a:p>
        </p:txBody>
      </p:sp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Cost of one iteration:…"/>
          <p:cNvSpPr txBox="1">
            <a:spLocks noGrp="1"/>
          </p:cNvSpPr>
          <p:nvPr>
            <p:ph type="body" sz="half" idx="4294967295"/>
          </p:nvPr>
        </p:nvSpPr>
        <p:spPr>
          <a:xfrm>
            <a:off x="952500" y="6239960"/>
            <a:ext cx="10212155" cy="2873962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None/>
            </a:pPr>
            <a:r>
              <a:t>Cost of one iteration:</a:t>
            </a:r>
          </a:p>
          <a:p>
            <a:r>
              <a:t>Calculation of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f</a:t>
            </a:r>
            <a:r>
              <a:rPr baseline="-5999"/>
              <a:t>rep</a:t>
            </a:r>
            <a:r>
              <a:t> costs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O</a:t>
            </a:r>
            <a:r>
              <a:t>(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V </a:t>
            </a:r>
            <a:r>
              <a:rPr baseline="31999"/>
              <a:t>2</a:t>
            </a:r>
            <a:r>
              <a:t>)</a:t>
            </a:r>
          </a:p>
          <a:p>
            <a:r>
              <a:t>Calculation of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f</a:t>
            </a:r>
            <a:r>
              <a:rPr baseline="-5999"/>
              <a:t>spring</a:t>
            </a:r>
            <a:r>
              <a:t> costs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O</a:t>
            </a:r>
            <a:r>
              <a:t>(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E</a:t>
            </a:r>
            <a:r>
              <a:t>)</a:t>
            </a:r>
          </a:p>
        </p:txBody>
      </p:sp>
      <p:sp>
        <p:nvSpPr>
          <p:cNvPr id="308" name="Foliennummer"/>
          <p:cNvSpPr txBox="1">
            <a:spLocks noGrp="1"/>
          </p:cNvSpPr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17</a:t>
            </a:fld>
            <a:endParaRPr/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5A33728E-42A7-C64B-8D9E-3673D67BC9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6421" y="-2631598"/>
            <a:ext cx="12996421" cy="975360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0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3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3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3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" grpId="1" build="p" bldLvl="5" animBg="1" advAuto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Hooke’s Law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Hooke’s Law</a:t>
            </a:r>
          </a:p>
        </p:txBody>
      </p:sp>
      <p:sp>
        <p:nvSpPr>
          <p:cNvPr id="313" name="F = k x…"/>
          <p:cNvSpPr txBox="1">
            <a:spLocks noGrp="1"/>
          </p:cNvSpPr>
          <p:nvPr>
            <p:ph type="body" sz="half" idx="1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>
              <a:buSzTx/>
              <a:buNone/>
              <a:defRPr sz="3600"/>
            </a:pPr>
            <a:r>
              <a:rPr i="1">
                <a:latin typeface="Helvetica"/>
                <a:ea typeface="Helvetica"/>
                <a:cs typeface="Helvetica"/>
                <a:sym typeface="Helvetica"/>
              </a:rPr>
              <a:t>F</a:t>
            </a:r>
            <a:r>
              <a:t> =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k x</a:t>
            </a:r>
          </a:p>
          <a:p>
            <a:pPr>
              <a:defRPr sz="3600"/>
            </a:pPr>
            <a:r>
              <a:rPr i="1">
                <a:latin typeface="Helvetica"/>
                <a:ea typeface="Helvetica"/>
                <a:cs typeface="Helvetica"/>
                <a:sym typeface="Helvetica"/>
              </a:rPr>
              <a:t>F </a:t>
            </a:r>
            <a:r>
              <a:t>: Force</a:t>
            </a:r>
          </a:p>
          <a:p>
            <a:pPr>
              <a:defRPr sz="3600" i="1">
                <a:latin typeface="Helvetica"/>
                <a:ea typeface="Helvetica"/>
                <a:cs typeface="Helvetica"/>
                <a:sym typeface="Helvetica"/>
              </a:defRPr>
            </a:pPr>
            <a:r>
              <a:t>k</a:t>
            </a:r>
            <a:r>
              <a:rPr i="0">
                <a:latin typeface="+mn-lt"/>
                <a:ea typeface="+mn-ea"/>
                <a:cs typeface="+mn-cs"/>
                <a:sym typeface="Helvetica Light"/>
              </a:rPr>
              <a:t> : Stiffness of spring</a:t>
            </a:r>
          </a:p>
          <a:p>
            <a:pPr>
              <a:defRPr sz="3600" i="1">
                <a:latin typeface="Helvetica"/>
                <a:ea typeface="Helvetica"/>
                <a:cs typeface="Helvetica"/>
                <a:sym typeface="Helvetica"/>
              </a:defRPr>
            </a:pPr>
            <a:r>
              <a:t>x</a:t>
            </a:r>
            <a:r>
              <a:rPr i="0">
                <a:latin typeface="+mn-lt"/>
                <a:ea typeface="+mn-ea"/>
                <a:cs typeface="+mn-cs"/>
                <a:sym typeface="Helvetica Light"/>
              </a:rPr>
              <a:t> : Elongation of spring</a:t>
            </a:r>
          </a:p>
        </p:txBody>
      </p:sp>
      <p:pic>
        <p:nvPicPr>
          <p:cNvPr id="314" name="Bild" descr="Bild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334482" y="2552727"/>
            <a:ext cx="5799086" cy="6031049"/>
          </a:xfrm>
          <a:prstGeom prst="rect">
            <a:avLst/>
          </a:prstGeom>
          <a:ln w="12700">
            <a:miter lim="400000"/>
          </a:ln>
        </p:spPr>
      </p:pic>
      <p:sp>
        <p:nvSpPr>
          <p:cNvPr id="315" name="[Wikimedia commons]"/>
          <p:cNvSpPr txBox="1"/>
          <p:nvPr/>
        </p:nvSpPr>
        <p:spPr>
          <a:xfrm>
            <a:off x="9022736" y="8559941"/>
            <a:ext cx="2640331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/>
            </a:lvl1pPr>
          </a:lstStyle>
          <a:p>
            <a:r>
              <a:t>[Wikimedia commons]</a:t>
            </a:r>
          </a:p>
        </p:txBody>
      </p:sp>
      <p:sp>
        <p:nvSpPr>
          <p:cNvPr id="316" name="Foliennummer"/>
          <p:cNvSpPr txBox="1">
            <a:spLocks noGrp="1"/>
          </p:cNvSpPr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18</a:t>
            </a:fld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3" grpId="3" animBg="1" advAuto="0"/>
      <p:bldP spid="314" grpId="2" animBg="1" advAuto="0"/>
      <p:bldP spid="315" grpId="1" animBg="1" advAuto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[Eades 84]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364402"/>
          </a:xfrm>
          <a:prstGeom prst="rect">
            <a:avLst/>
          </a:prstGeom>
        </p:spPr>
        <p:txBody>
          <a:bodyPr/>
          <a:lstStyle/>
          <a:p>
            <a:r>
              <a:t>[Eades 84]</a:t>
            </a:r>
          </a:p>
        </p:txBody>
      </p:sp>
      <p:sp>
        <p:nvSpPr>
          <p:cNvPr id="320" name="[Alexander Wolff]"/>
          <p:cNvSpPr txBox="1"/>
          <p:nvPr/>
        </p:nvSpPr>
        <p:spPr>
          <a:xfrm>
            <a:off x="10157852" y="9027756"/>
            <a:ext cx="2067053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/>
            </a:lvl1pPr>
          </a:lstStyle>
          <a:p>
            <a:r>
              <a:t>[Alexander Wolff]</a:t>
            </a:r>
          </a:p>
        </p:txBody>
      </p:sp>
      <p:sp>
        <p:nvSpPr>
          <p:cNvPr id="321" name="2"/>
          <p:cNvSpPr txBox="1"/>
          <p:nvPr/>
        </p:nvSpPr>
        <p:spPr>
          <a:xfrm>
            <a:off x="7185283" y="7200515"/>
            <a:ext cx="255563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2</a:t>
            </a:r>
          </a:p>
        </p:txBody>
      </p:sp>
      <p:sp>
        <p:nvSpPr>
          <p:cNvPr id="322" name="Foliennummer"/>
          <p:cNvSpPr txBox="1">
            <a:spLocks noGrp="1"/>
          </p:cNvSpPr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19</a:t>
            </a:fld>
            <a:endParaRPr/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31BCAAF7-4E84-1844-8B0E-8434B4652E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2017356"/>
            <a:ext cx="12382500" cy="7010400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5-Minute Review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5-Minute Review</a:t>
            </a:r>
          </a:p>
        </p:txBody>
      </p:sp>
      <p:sp>
        <p:nvSpPr>
          <p:cNvPr id="174" name="What are the goals of modeling pragmatics?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635000" indent="-635000">
              <a:buSzPct val="100000"/>
              <a:buAutoNum type="arabicPeriod"/>
            </a:pP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How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drawing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layout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graph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defined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mathematically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marL="635000" indent="-635000">
              <a:buSzPct val="100000"/>
              <a:buAutoNum type="arabicPeriod"/>
            </a:pPr>
            <a:r>
              <a:rPr lang="de-DE" dirty="0" err="1"/>
              <a:t>What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a (</a:t>
            </a:r>
            <a:r>
              <a:rPr lang="de-DE" dirty="0" err="1"/>
              <a:t>Delauny</a:t>
            </a:r>
            <a:r>
              <a:rPr lang="de-DE" dirty="0"/>
              <a:t>) </a:t>
            </a:r>
            <a:r>
              <a:rPr lang="de-DE" dirty="0" err="1"/>
              <a:t>triangulation</a:t>
            </a:r>
            <a:r>
              <a:rPr lang="de-DE" dirty="0"/>
              <a:t>?</a:t>
            </a:r>
          </a:p>
          <a:p>
            <a:pPr marL="635000" indent="-635000">
              <a:buSzPct val="100000"/>
              <a:buAutoNum type="arabicPeriod"/>
            </a:pP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What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Voronoi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diagram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?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How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it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related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Delauny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triangulations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marL="635000" indent="-635000">
              <a:buSzPct val="100000"/>
              <a:buAutoNum type="arabicPeriod"/>
            </a:pPr>
            <a:r>
              <a:rPr lang="de-DE" dirty="0" err="1"/>
              <a:t>When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a </a:t>
            </a:r>
            <a:r>
              <a:rPr lang="de-DE" dirty="0" err="1"/>
              <a:t>graph</a:t>
            </a:r>
            <a:r>
              <a:rPr lang="de-DE" dirty="0"/>
              <a:t> </a:t>
            </a:r>
            <a:r>
              <a:rPr lang="de-DE" dirty="0" err="1"/>
              <a:t>planar</a:t>
            </a:r>
            <a:r>
              <a:rPr lang="de-DE" dirty="0"/>
              <a:t>? </a:t>
            </a:r>
            <a:r>
              <a:rPr lang="de-DE" dirty="0" err="1"/>
              <a:t>What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a </a:t>
            </a:r>
            <a:r>
              <a:rPr lang="de-DE" dirty="0" err="1"/>
              <a:t>planar</a:t>
            </a:r>
            <a:r>
              <a:rPr lang="de-DE" dirty="0"/>
              <a:t> </a:t>
            </a:r>
            <a:r>
              <a:rPr lang="de-DE" dirty="0" err="1"/>
              <a:t>embedding</a:t>
            </a:r>
            <a:r>
              <a:rPr lang="de-DE" dirty="0"/>
              <a:t>?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35000" indent="-635000">
              <a:buSzPct val="100000"/>
              <a:buAutoNum type="arabicPeriod"/>
            </a:pPr>
            <a:r>
              <a:rPr lang="de-DE" dirty="0" err="1"/>
              <a:t>What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a </a:t>
            </a:r>
            <a:r>
              <a:rPr lang="de-DE" dirty="0" err="1"/>
              <a:t>metaphor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force-directed</a:t>
            </a:r>
            <a:r>
              <a:rPr lang="de-DE" dirty="0"/>
              <a:t> </a:t>
            </a:r>
            <a:r>
              <a:rPr lang="de-DE" dirty="0" err="1"/>
              <a:t>layout</a:t>
            </a:r>
            <a:r>
              <a:rPr lang="de-DE" dirty="0"/>
              <a:t>?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5" name="Foliennummer"/>
          <p:cNvSpPr txBox="1">
            <a:spLocks noGrp="1"/>
          </p:cNvSpPr>
          <p:nvPr>
            <p:ph type="sldNum" sz="quarter" idx="4294967295"/>
          </p:nvPr>
        </p:nvSpPr>
        <p:spPr>
          <a:xfrm>
            <a:off x="6375349" y="9251950"/>
            <a:ext cx="241402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8630144"/>
      </p:ext>
    </p:extLst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7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1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1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1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1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" grpId="0" uiExpand="1" build="p" bldLvl="5" animBg="1" advAuto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[Fruchterman, Reingold 91]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364402"/>
          </a:xfrm>
          <a:prstGeom prst="rect">
            <a:avLst/>
          </a:prstGeom>
        </p:spPr>
        <p:txBody>
          <a:bodyPr/>
          <a:lstStyle>
            <a:lvl1pPr defTabSz="514095">
              <a:defRPr sz="7040"/>
            </a:lvl1pPr>
          </a:lstStyle>
          <a:p>
            <a:r>
              <a:t>[Fruchterman, Reingold 91]</a:t>
            </a:r>
          </a:p>
        </p:txBody>
      </p:sp>
      <p:sp>
        <p:nvSpPr>
          <p:cNvPr id="327" name="[Alexander Wolff]"/>
          <p:cNvSpPr txBox="1"/>
          <p:nvPr/>
        </p:nvSpPr>
        <p:spPr>
          <a:xfrm>
            <a:off x="10157852" y="9027756"/>
            <a:ext cx="2067053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/>
            </a:lvl1pPr>
          </a:lstStyle>
          <a:p>
            <a:r>
              <a:t>[Alexander Wolff]</a:t>
            </a:r>
          </a:p>
        </p:txBody>
      </p:sp>
      <p:sp>
        <p:nvSpPr>
          <p:cNvPr id="329" name="Foliennummer"/>
          <p:cNvSpPr txBox="1">
            <a:spLocks noGrp="1"/>
          </p:cNvSpPr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20</a:t>
            </a:fld>
            <a:endParaRPr/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9AD7D62-839D-FD48-9665-80FD66BD85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" y="2279650"/>
            <a:ext cx="12890500" cy="6972300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3" name="1" descr="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443306" y="3989493"/>
            <a:ext cx="4120446" cy="3551485"/>
          </a:xfrm>
          <a:prstGeom prst="rect">
            <a:avLst/>
          </a:prstGeom>
          <a:ln w="12700">
            <a:miter lim="400000"/>
          </a:ln>
        </p:spPr>
      </p:pic>
      <p:sp>
        <p:nvSpPr>
          <p:cNvPr id="334" name="[Fruchterman, Reingold 91]"/>
          <p:cNvSpPr txBox="1">
            <a:spLocks noGrp="1"/>
          </p:cNvSpPr>
          <p:nvPr>
            <p:ph type="title" idx="4294967295"/>
          </p:nvPr>
        </p:nvSpPr>
        <p:spPr>
          <a:xfrm>
            <a:off x="952500" y="444500"/>
            <a:ext cx="11099800" cy="1397310"/>
          </a:xfrm>
          <a:prstGeom prst="rect">
            <a:avLst/>
          </a:prstGeom>
        </p:spPr>
        <p:txBody>
          <a:bodyPr/>
          <a:lstStyle>
            <a:lvl1pPr defTabSz="514095">
              <a:defRPr sz="7040"/>
            </a:lvl1pPr>
          </a:lstStyle>
          <a:p>
            <a:r>
              <a:t>[Fruchterman, Reingold 91]</a:t>
            </a:r>
          </a:p>
        </p:txBody>
      </p:sp>
      <p:sp>
        <p:nvSpPr>
          <p:cNvPr id="335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6127546" y="9251950"/>
            <a:ext cx="368504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>
            <a:lvl1pPr algn="r" defTabSz="1300480"/>
          </a:lstStyle>
          <a:p>
            <a:fld id="{86CB4B4D-7CA3-9044-876B-883B54F8677D}" type="slidenum">
              <a:t>21</a:t>
            </a:fld>
            <a:endParaRPr/>
          </a:p>
        </p:txBody>
      </p:sp>
    </p:spTree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" name="2" descr="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533617" y="4111413"/>
            <a:ext cx="3939824" cy="3070579"/>
          </a:xfrm>
          <a:prstGeom prst="rect">
            <a:avLst/>
          </a:prstGeom>
          <a:ln w="12700">
            <a:miter lim="400000"/>
          </a:ln>
        </p:spPr>
      </p:pic>
      <p:sp>
        <p:nvSpPr>
          <p:cNvPr id="338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6127546" y="9251950"/>
            <a:ext cx="368504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>
            <a:lvl1pPr algn="r" defTabSz="1300480"/>
          </a:lstStyle>
          <a:p>
            <a:fld id="{86CB4B4D-7CA3-9044-876B-883B54F8677D}" type="slidenum">
              <a:t>22</a:t>
            </a:fld>
            <a:endParaRPr/>
          </a:p>
        </p:txBody>
      </p:sp>
    </p:spTree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0" name="3" descr="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039359" y="3840479"/>
            <a:ext cx="2926081" cy="4145281"/>
          </a:xfrm>
          <a:prstGeom prst="rect">
            <a:avLst/>
          </a:prstGeom>
          <a:ln w="12700">
            <a:miter lim="400000"/>
          </a:ln>
        </p:spPr>
      </p:pic>
      <p:sp>
        <p:nvSpPr>
          <p:cNvPr id="341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6127546" y="9251950"/>
            <a:ext cx="368504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>
            <a:lvl1pPr algn="r" defTabSz="1300480"/>
          </a:lstStyle>
          <a:p>
            <a:fld id="{86CB4B4D-7CA3-9044-876B-883B54F8677D}" type="slidenum">
              <a:t>23</a:t>
            </a:fld>
            <a:endParaRPr/>
          </a:p>
        </p:txBody>
      </p:sp>
    </p:spTree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Titel"/>
          <p:cNvSpPr txBox="1">
            <a:spLocks noGrp="1"/>
          </p:cNvSpPr>
          <p:nvPr>
            <p:ph type="title" idx="4294967295"/>
          </p:nvPr>
        </p:nvSpPr>
        <p:spPr>
          <a:xfrm>
            <a:off x="650239" y="650239"/>
            <a:ext cx="11704322" cy="1950721"/>
          </a:xfrm>
          <a:prstGeom prst="rect">
            <a:avLst/>
          </a:prstGeom>
        </p:spPr>
        <p:txBody>
          <a:bodyPr lIns="65023" tIns="65023" rIns="65023" bIns="65023"/>
          <a:lstStyle/>
          <a:p>
            <a:pPr algn="l" defTabSz="1300480">
              <a:defRPr sz="62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344" name="Text"/>
          <p:cNvSpPr txBox="1">
            <a:spLocks noGrp="1"/>
          </p:cNvSpPr>
          <p:nvPr>
            <p:ph type="body" idx="4294967295"/>
          </p:nvPr>
        </p:nvSpPr>
        <p:spPr>
          <a:xfrm>
            <a:off x="650239" y="2817706"/>
            <a:ext cx="11704322" cy="5527041"/>
          </a:xfrm>
          <a:prstGeom prst="rect">
            <a:avLst/>
          </a:prstGeom>
        </p:spPr>
        <p:txBody>
          <a:bodyPr lIns="65023" tIns="65023" rIns="65023" bIns="65023" anchor="t"/>
          <a:lstStyle/>
          <a:p>
            <a:pPr marL="471487" indent="-471487" defTabSz="1300480">
              <a:spcBef>
                <a:spcPts val="1000"/>
              </a:spcBef>
              <a:buClr>
                <a:srgbClr val="00007D"/>
              </a:buClr>
              <a:buChar char="■"/>
              <a:defRPr sz="4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pic>
        <p:nvPicPr>
          <p:cNvPr id="345" name="4" descr="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454595" y="3786293"/>
            <a:ext cx="4095610" cy="4366543"/>
          </a:xfrm>
          <a:prstGeom prst="rect">
            <a:avLst/>
          </a:prstGeom>
          <a:ln w="12700">
            <a:miter lim="400000"/>
          </a:ln>
        </p:spPr>
      </p:pic>
      <p:sp>
        <p:nvSpPr>
          <p:cNvPr id="346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6127546" y="9251950"/>
            <a:ext cx="368504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>
            <a:lvl1pPr algn="r" defTabSz="1300480"/>
          </a:lstStyle>
          <a:p>
            <a:fld id="{86CB4B4D-7CA3-9044-876B-883B54F8677D}" type="slidenum">
              <a:t>24</a:t>
            </a:fld>
            <a:endParaRPr/>
          </a:p>
        </p:txBody>
      </p:sp>
    </p:spTree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Titel"/>
          <p:cNvSpPr txBox="1">
            <a:spLocks noGrp="1"/>
          </p:cNvSpPr>
          <p:nvPr>
            <p:ph type="title" idx="4294967295"/>
          </p:nvPr>
        </p:nvSpPr>
        <p:spPr>
          <a:xfrm>
            <a:off x="650239" y="650239"/>
            <a:ext cx="11704322" cy="1950721"/>
          </a:xfrm>
          <a:prstGeom prst="rect">
            <a:avLst/>
          </a:prstGeom>
        </p:spPr>
        <p:txBody>
          <a:bodyPr lIns="65023" tIns="65023" rIns="65023" bIns="65023"/>
          <a:lstStyle/>
          <a:p>
            <a:pPr algn="l" defTabSz="1300480">
              <a:defRPr sz="62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349" name="Text"/>
          <p:cNvSpPr txBox="1">
            <a:spLocks noGrp="1"/>
          </p:cNvSpPr>
          <p:nvPr>
            <p:ph type="body" idx="4294967295"/>
          </p:nvPr>
        </p:nvSpPr>
        <p:spPr>
          <a:xfrm>
            <a:off x="650239" y="2817706"/>
            <a:ext cx="11704322" cy="5527041"/>
          </a:xfrm>
          <a:prstGeom prst="rect">
            <a:avLst/>
          </a:prstGeom>
        </p:spPr>
        <p:txBody>
          <a:bodyPr lIns="65023" tIns="65023" rIns="65023" bIns="65023" anchor="t"/>
          <a:lstStyle/>
          <a:p>
            <a:pPr marL="471487" indent="-471487" defTabSz="1300480">
              <a:spcBef>
                <a:spcPts val="1000"/>
              </a:spcBef>
              <a:buClr>
                <a:srgbClr val="00007D"/>
              </a:buClr>
              <a:buChar char="■"/>
              <a:defRPr sz="4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pic>
        <p:nvPicPr>
          <p:cNvPr id="350" name="5" descr="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955822" y="3765973"/>
            <a:ext cx="3093156" cy="4447823"/>
          </a:xfrm>
          <a:prstGeom prst="rect">
            <a:avLst/>
          </a:prstGeom>
          <a:ln w="12700">
            <a:miter lim="400000"/>
          </a:ln>
        </p:spPr>
      </p:pic>
      <p:sp>
        <p:nvSpPr>
          <p:cNvPr id="351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6127546" y="9251950"/>
            <a:ext cx="368504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>
            <a:lvl1pPr algn="r" defTabSz="1300480"/>
          </a:lstStyle>
          <a:p>
            <a:fld id="{86CB4B4D-7CA3-9044-876B-883B54F8677D}" type="slidenum">
              <a:t>25</a:t>
            </a:fld>
            <a:endParaRPr/>
          </a:p>
        </p:txBody>
      </p:sp>
    </p:spTree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Titel"/>
          <p:cNvSpPr txBox="1">
            <a:spLocks noGrp="1"/>
          </p:cNvSpPr>
          <p:nvPr>
            <p:ph type="title" idx="4294967295"/>
          </p:nvPr>
        </p:nvSpPr>
        <p:spPr>
          <a:xfrm>
            <a:off x="650239" y="650239"/>
            <a:ext cx="11704322" cy="1950721"/>
          </a:xfrm>
          <a:prstGeom prst="rect">
            <a:avLst/>
          </a:prstGeom>
        </p:spPr>
        <p:txBody>
          <a:bodyPr lIns="65023" tIns="65023" rIns="65023" bIns="65023"/>
          <a:lstStyle/>
          <a:p>
            <a:pPr algn="l" defTabSz="1300480">
              <a:defRPr sz="62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354" name="Text"/>
          <p:cNvSpPr txBox="1">
            <a:spLocks noGrp="1"/>
          </p:cNvSpPr>
          <p:nvPr>
            <p:ph type="body" idx="4294967295"/>
          </p:nvPr>
        </p:nvSpPr>
        <p:spPr>
          <a:xfrm>
            <a:off x="650239" y="2817706"/>
            <a:ext cx="11704322" cy="5527041"/>
          </a:xfrm>
          <a:prstGeom prst="rect">
            <a:avLst/>
          </a:prstGeom>
        </p:spPr>
        <p:txBody>
          <a:bodyPr lIns="65023" tIns="65023" rIns="65023" bIns="65023" anchor="t"/>
          <a:lstStyle/>
          <a:p>
            <a:pPr marL="471487" indent="-471487" defTabSz="1300480">
              <a:spcBef>
                <a:spcPts val="1000"/>
              </a:spcBef>
              <a:buClr>
                <a:srgbClr val="00007D"/>
              </a:buClr>
              <a:buChar char="■"/>
              <a:defRPr sz="4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pic>
        <p:nvPicPr>
          <p:cNvPr id="355" name="6" descr="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312550" y="3969173"/>
            <a:ext cx="2379699" cy="3623734"/>
          </a:xfrm>
          <a:prstGeom prst="rect">
            <a:avLst/>
          </a:prstGeom>
          <a:ln w="12700">
            <a:miter lim="400000"/>
          </a:ln>
        </p:spPr>
      </p:pic>
      <p:sp>
        <p:nvSpPr>
          <p:cNvPr id="356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6127546" y="9251950"/>
            <a:ext cx="368504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>
            <a:lvl1pPr algn="r" defTabSz="1300480"/>
          </a:lstStyle>
          <a:p>
            <a:fld id="{86CB4B4D-7CA3-9044-876B-883B54F8677D}" type="slidenum">
              <a:t>26</a:t>
            </a:fld>
            <a:endParaRPr/>
          </a:p>
        </p:txBody>
      </p:sp>
    </p:spTree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Titel"/>
          <p:cNvSpPr txBox="1">
            <a:spLocks noGrp="1"/>
          </p:cNvSpPr>
          <p:nvPr>
            <p:ph type="title" idx="4294967295"/>
          </p:nvPr>
        </p:nvSpPr>
        <p:spPr>
          <a:xfrm>
            <a:off x="650239" y="650239"/>
            <a:ext cx="11704322" cy="1950721"/>
          </a:xfrm>
          <a:prstGeom prst="rect">
            <a:avLst/>
          </a:prstGeom>
        </p:spPr>
        <p:txBody>
          <a:bodyPr lIns="65023" tIns="65023" rIns="65023" bIns="65023"/>
          <a:lstStyle/>
          <a:p>
            <a:pPr algn="l" defTabSz="1300480">
              <a:defRPr sz="62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359" name="Text"/>
          <p:cNvSpPr txBox="1">
            <a:spLocks noGrp="1"/>
          </p:cNvSpPr>
          <p:nvPr>
            <p:ph type="body" idx="4294967295"/>
          </p:nvPr>
        </p:nvSpPr>
        <p:spPr>
          <a:xfrm>
            <a:off x="650239" y="2817706"/>
            <a:ext cx="11704322" cy="5527041"/>
          </a:xfrm>
          <a:prstGeom prst="rect">
            <a:avLst/>
          </a:prstGeom>
        </p:spPr>
        <p:txBody>
          <a:bodyPr lIns="65023" tIns="65023" rIns="65023" bIns="65023" anchor="t"/>
          <a:lstStyle/>
          <a:p>
            <a:pPr marL="471487" indent="-471487" defTabSz="1300480">
              <a:spcBef>
                <a:spcPts val="1000"/>
              </a:spcBef>
              <a:buClr>
                <a:srgbClr val="00007D"/>
              </a:buClr>
              <a:buChar char="■"/>
              <a:defRPr sz="4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pic>
        <p:nvPicPr>
          <p:cNvPr id="360" name="7" descr="7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969368" y="3759200"/>
            <a:ext cx="3068321" cy="4479432"/>
          </a:xfrm>
          <a:prstGeom prst="rect">
            <a:avLst/>
          </a:prstGeom>
          <a:ln w="12700">
            <a:miter lim="400000"/>
          </a:ln>
        </p:spPr>
      </p:pic>
      <p:sp>
        <p:nvSpPr>
          <p:cNvPr id="361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6127546" y="9251950"/>
            <a:ext cx="368504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>
            <a:lvl1pPr algn="r" defTabSz="1300480"/>
          </a:lstStyle>
          <a:p>
            <a:fld id="{86CB4B4D-7CA3-9044-876B-883B54F8677D}" type="slidenum">
              <a:t>27</a:t>
            </a:fld>
            <a:endParaRPr/>
          </a:p>
        </p:txBody>
      </p:sp>
    </p:spTree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Titel"/>
          <p:cNvSpPr txBox="1">
            <a:spLocks noGrp="1"/>
          </p:cNvSpPr>
          <p:nvPr>
            <p:ph type="title" idx="4294967295"/>
          </p:nvPr>
        </p:nvSpPr>
        <p:spPr>
          <a:xfrm>
            <a:off x="650239" y="650239"/>
            <a:ext cx="11704322" cy="1950721"/>
          </a:xfrm>
          <a:prstGeom prst="rect">
            <a:avLst/>
          </a:prstGeom>
        </p:spPr>
        <p:txBody>
          <a:bodyPr lIns="65023" tIns="65023" rIns="65023" bIns="65023"/>
          <a:lstStyle/>
          <a:p>
            <a:pPr algn="l" defTabSz="1300480">
              <a:defRPr sz="62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364" name="Text"/>
          <p:cNvSpPr txBox="1">
            <a:spLocks noGrp="1"/>
          </p:cNvSpPr>
          <p:nvPr>
            <p:ph type="body" idx="4294967295"/>
          </p:nvPr>
        </p:nvSpPr>
        <p:spPr>
          <a:xfrm>
            <a:off x="650239" y="2817706"/>
            <a:ext cx="11704322" cy="5527041"/>
          </a:xfrm>
          <a:prstGeom prst="rect">
            <a:avLst/>
          </a:prstGeom>
        </p:spPr>
        <p:txBody>
          <a:bodyPr lIns="65023" tIns="65023" rIns="65023" bIns="65023" anchor="t"/>
          <a:lstStyle/>
          <a:p>
            <a:pPr marL="471487" indent="-471487" defTabSz="1300480">
              <a:spcBef>
                <a:spcPts val="1000"/>
              </a:spcBef>
              <a:buClr>
                <a:srgbClr val="00007D"/>
              </a:buClr>
              <a:buChar char="■"/>
              <a:defRPr sz="4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pic>
        <p:nvPicPr>
          <p:cNvPr id="365" name="8" descr="8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741333" y="3596640"/>
            <a:ext cx="3522134" cy="5120641"/>
          </a:xfrm>
          <a:prstGeom prst="rect">
            <a:avLst/>
          </a:prstGeom>
          <a:ln w="12700">
            <a:miter lim="400000"/>
          </a:ln>
        </p:spPr>
      </p:pic>
      <p:sp>
        <p:nvSpPr>
          <p:cNvPr id="366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6127546" y="9251950"/>
            <a:ext cx="368504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>
            <a:lvl1pPr algn="r" defTabSz="1300480"/>
          </a:lstStyle>
          <a:p>
            <a:fld id="{86CB4B4D-7CA3-9044-876B-883B54F8677D}" type="slidenum">
              <a:t>28</a:t>
            </a:fld>
            <a:endParaRPr/>
          </a:p>
        </p:txBody>
      </p:sp>
    </p:spTree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Titel"/>
          <p:cNvSpPr txBox="1">
            <a:spLocks noGrp="1"/>
          </p:cNvSpPr>
          <p:nvPr>
            <p:ph type="title" idx="4294967295"/>
          </p:nvPr>
        </p:nvSpPr>
        <p:spPr>
          <a:xfrm>
            <a:off x="650239" y="650239"/>
            <a:ext cx="11704322" cy="1950721"/>
          </a:xfrm>
          <a:prstGeom prst="rect">
            <a:avLst/>
          </a:prstGeom>
        </p:spPr>
        <p:txBody>
          <a:bodyPr lIns="65023" tIns="65023" rIns="65023" bIns="65023"/>
          <a:lstStyle/>
          <a:p>
            <a:pPr algn="l" defTabSz="1300480">
              <a:defRPr sz="62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369" name="Text"/>
          <p:cNvSpPr txBox="1">
            <a:spLocks noGrp="1"/>
          </p:cNvSpPr>
          <p:nvPr>
            <p:ph type="body" idx="4294967295"/>
          </p:nvPr>
        </p:nvSpPr>
        <p:spPr>
          <a:xfrm>
            <a:off x="650239" y="2817706"/>
            <a:ext cx="11704322" cy="5527041"/>
          </a:xfrm>
          <a:prstGeom prst="rect">
            <a:avLst/>
          </a:prstGeom>
        </p:spPr>
        <p:txBody>
          <a:bodyPr lIns="65023" tIns="65023" rIns="65023" bIns="65023" anchor="t"/>
          <a:lstStyle/>
          <a:p>
            <a:pPr marL="471487" indent="-471487" defTabSz="1300480">
              <a:spcBef>
                <a:spcPts val="1000"/>
              </a:spcBef>
              <a:buClr>
                <a:srgbClr val="00007D"/>
              </a:buClr>
              <a:buChar char="■"/>
              <a:defRPr sz="4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pic>
        <p:nvPicPr>
          <p:cNvPr id="370" name="9" descr="9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533617" y="3779520"/>
            <a:ext cx="3939824" cy="4400410"/>
          </a:xfrm>
          <a:prstGeom prst="rect">
            <a:avLst/>
          </a:prstGeom>
          <a:ln w="12700">
            <a:miter lim="400000"/>
          </a:ln>
        </p:spPr>
      </p:pic>
      <p:sp>
        <p:nvSpPr>
          <p:cNvPr id="371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6127546" y="9251950"/>
            <a:ext cx="368504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>
            <a:lvl1pPr algn="r" defTabSz="1300480"/>
          </a:lstStyle>
          <a:p>
            <a:fld id="{86CB4B4D-7CA3-9044-876B-883B54F8677D}" type="slidenum">
              <a:t>29</a:t>
            </a:fld>
            <a:endParaRPr/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Inf-GraphDraw:…"/>
          <p:cNvSpPr txBox="1">
            <a:spLocks noGrp="1"/>
          </p:cNvSpPr>
          <p:nvPr>
            <p:ph type="ctrTitle"/>
          </p:nvPr>
        </p:nvSpPr>
        <p:spPr>
          <a:xfrm>
            <a:off x="234856" y="1200150"/>
            <a:ext cx="12535088" cy="4610327"/>
          </a:xfrm>
          <a:prstGeom prst="rect">
            <a:avLst/>
          </a:prstGeom>
        </p:spPr>
        <p:txBody>
          <a:bodyPr>
            <a:normAutofit/>
          </a:bodyPr>
          <a:lstStyle/>
          <a:p>
            <a:pPr defTabSz="391414">
              <a:defRPr sz="5360"/>
            </a:pPr>
            <a:r>
              <a:rPr dirty="0" err="1"/>
              <a:t>Inf-GraphDraw</a:t>
            </a:r>
            <a:r>
              <a:rPr dirty="0"/>
              <a:t>:</a:t>
            </a:r>
          </a:p>
          <a:p>
            <a:pPr defTabSz="391414">
              <a:defRPr sz="5360"/>
            </a:pPr>
            <a:r>
              <a:rPr dirty="0"/>
              <a:t>Automatic Graph Drawing</a:t>
            </a:r>
          </a:p>
          <a:p>
            <a:pPr defTabSz="391414">
              <a:defRPr sz="5360"/>
            </a:pPr>
            <a:r>
              <a:rPr dirty="0"/>
              <a:t>Lecture 3</a:t>
            </a:r>
          </a:p>
          <a:p>
            <a:pPr defTabSz="391414">
              <a:defRPr sz="5360"/>
            </a:pPr>
            <a:endParaRPr dirty="0"/>
          </a:p>
          <a:p>
            <a:pPr defTabSz="391414">
              <a:defRPr sz="5360" b="1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Force-Directed Drawing</a:t>
            </a:r>
          </a:p>
        </p:txBody>
      </p:sp>
      <p:sp>
        <p:nvSpPr>
          <p:cNvPr id="178" name="Reinhard von Hanxleden rvh@informatik.uni-kiel.de…"/>
          <p:cNvSpPr txBox="1">
            <a:spLocks noGrp="1"/>
          </p:cNvSpPr>
          <p:nvPr>
            <p:ph type="subTitle" sz="quarter" idx="1"/>
          </p:nvPr>
        </p:nvSpPr>
        <p:spPr>
          <a:xfrm>
            <a:off x="1270000" y="6550562"/>
            <a:ext cx="10464800" cy="2387005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defTabSz="554990">
              <a:defRPr sz="3040"/>
            </a:pPr>
            <a:r>
              <a:rPr dirty="0"/>
              <a:t>Reinhard von Hanxleden</a:t>
            </a:r>
            <a:br>
              <a:rPr dirty="0"/>
            </a:br>
            <a:r>
              <a:rPr u="sng" dirty="0">
                <a:hlinkClick r:id="rId2"/>
              </a:rPr>
              <a:t>rvh@informatik.uni-kiel.de</a:t>
            </a:r>
          </a:p>
          <a:p>
            <a:pPr defTabSz="554990">
              <a:defRPr sz="3040"/>
            </a:pPr>
            <a:endParaRPr u="sng" dirty="0">
              <a:hlinkClick r:id="rId2"/>
            </a:endParaRPr>
          </a:p>
          <a:p>
            <a:pPr defTabSz="554990">
              <a:defRPr sz="3040"/>
            </a:pPr>
            <a:r>
              <a:rPr dirty="0"/>
              <a:t>This lecture is based in part on material kindly provided by Thomas van </a:t>
            </a:r>
            <a:r>
              <a:rPr dirty="0" err="1"/>
              <a:t>Dijk</a:t>
            </a:r>
            <a:r>
              <a:rPr dirty="0"/>
              <a:t>, Petra Mutzel and Alexander Wolff</a:t>
            </a:r>
          </a:p>
        </p:txBody>
      </p:sp>
      <p:sp>
        <p:nvSpPr>
          <p:cNvPr id="179" name="Foliennummer"/>
          <p:cNvSpPr txBox="1">
            <a:spLocks noGrp="1"/>
          </p:cNvSpPr>
          <p:nvPr>
            <p:ph type="sldNum" sz="quarter" idx="4294967295"/>
          </p:nvPr>
        </p:nvSpPr>
        <p:spPr>
          <a:xfrm>
            <a:off x="6375349" y="9251950"/>
            <a:ext cx="241402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3</a:t>
            </a:fld>
            <a:endParaRPr/>
          </a:p>
        </p:txBody>
      </p:sp>
    </p:spTree>
  </p:cSld>
  <p:clrMapOvr>
    <a:masterClrMapping/>
  </p:clrMapOvr>
  <p:transition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Titel"/>
          <p:cNvSpPr txBox="1">
            <a:spLocks noGrp="1"/>
          </p:cNvSpPr>
          <p:nvPr>
            <p:ph type="title" idx="4294967295"/>
          </p:nvPr>
        </p:nvSpPr>
        <p:spPr>
          <a:xfrm>
            <a:off x="650239" y="650239"/>
            <a:ext cx="11704322" cy="1950721"/>
          </a:xfrm>
          <a:prstGeom prst="rect">
            <a:avLst/>
          </a:prstGeom>
        </p:spPr>
        <p:txBody>
          <a:bodyPr lIns="65023" tIns="65023" rIns="65023" bIns="65023"/>
          <a:lstStyle/>
          <a:p>
            <a:pPr algn="l" defTabSz="1300480">
              <a:defRPr sz="62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374" name="Text"/>
          <p:cNvSpPr txBox="1">
            <a:spLocks noGrp="1"/>
          </p:cNvSpPr>
          <p:nvPr>
            <p:ph type="body" idx="4294967295"/>
          </p:nvPr>
        </p:nvSpPr>
        <p:spPr>
          <a:xfrm>
            <a:off x="650239" y="2817706"/>
            <a:ext cx="11704322" cy="5527041"/>
          </a:xfrm>
          <a:prstGeom prst="rect">
            <a:avLst/>
          </a:prstGeom>
        </p:spPr>
        <p:txBody>
          <a:bodyPr lIns="65023" tIns="65023" rIns="65023" bIns="65023" anchor="t"/>
          <a:lstStyle/>
          <a:p>
            <a:pPr marL="471487" indent="-471487" defTabSz="1300480">
              <a:spcBef>
                <a:spcPts val="1000"/>
              </a:spcBef>
              <a:buClr>
                <a:srgbClr val="00007D"/>
              </a:buClr>
              <a:buChar char="■"/>
              <a:defRPr sz="4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pic>
        <p:nvPicPr>
          <p:cNvPr id="375" name="10" descr="10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499750" y="3664373"/>
            <a:ext cx="4005299" cy="4845192"/>
          </a:xfrm>
          <a:prstGeom prst="rect">
            <a:avLst/>
          </a:prstGeom>
          <a:ln w="12700">
            <a:miter lim="400000"/>
          </a:ln>
        </p:spPr>
      </p:pic>
      <p:sp>
        <p:nvSpPr>
          <p:cNvPr id="376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6127546" y="9251950"/>
            <a:ext cx="368504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>
            <a:lvl1pPr algn="r" defTabSz="1300480"/>
          </a:lstStyle>
          <a:p>
            <a:fld id="{86CB4B4D-7CA3-9044-876B-883B54F8677D}" type="slidenum">
              <a:t>30</a:t>
            </a:fld>
            <a:endParaRPr/>
          </a:p>
        </p:txBody>
      </p:sp>
    </p:spTree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Titel"/>
          <p:cNvSpPr txBox="1">
            <a:spLocks noGrp="1"/>
          </p:cNvSpPr>
          <p:nvPr>
            <p:ph type="title" idx="4294967295"/>
          </p:nvPr>
        </p:nvSpPr>
        <p:spPr>
          <a:xfrm>
            <a:off x="650239" y="650239"/>
            <a:ext cx="11704322" cy="1950721"/>
          </a:xfrm>
          <a:prstGeom prst="rect">
            <a:avLst/>
          </a:prstGeom>
        </p:spPr>
        <p:txBody>
          <a:bodyPr lIns="65023" tIns="65023" rIns="65023" bIns="65023"/>
          <a:lstStyle/>
          <a:p>
            <a:pPr algn="l" defTabSz="1300480">
              <a:defRPr sz="62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379" name="Text"/>
          <p:cNvSpPr txBox="1">
            <a:spLocks noGrp="1"/>
          </p:cNvSpPr>
          <p:nvPr>
            <p:ph type="body" idx="4294967295"/>
          </p:nvPr>
        </p:nvSpPr>
        <p:spPr>
          <a:xfrm>
            <a:off x="650239" y="2817706"/>
            <a:ext cx="11704322" cy="5527041"/>
          </a:xfrm>
          <a:prstGeom prst="rect">
            <a:avLst/>
          </a:prstGeom>
        </p:spPr>
        <p:txBody>
          <a:bodyPr lIns="65023" tIns="65023" rIns="65023" bIns="65023" anchor="t"/>
          <a:lstStyle/>
          <a:p>
            <a:pPr marL="471487" indent="-471487" defTabSz="1300480">
              <a:spcBef>
                <a:spcPts val="1000"/>
              </a:spcBef>
              <a:buClr>
                <a:srgbClr val="00007D"/>
              </a:buClr>
              <a:buChar char="■"/>
              <a:defRPr sz="4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pic>
        <p:nvPicPr>
          <p:cNvPr id="380" name="11" descr="1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754879" y="3779520"/>
            <a:ext cx="3497299" cy="4391378"/>
          </a:xfrm>
          <a:prstGeom prst="rect">
            <a:avLst/>
          </a:prstGeom>
          <a:ln w="12700">
            <a:miter lim="400000"/>
          </a:ln>
        </p:spPr>
      </p:pic>
      <p:sp>
        <p:nvSpPr>
          <p:cNvPr id="381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6127546" y="9251950"/>
            <a:ext cx="368504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>
            <a:lvl1pPr algn="r" defTabSz="1300480"/>
          </a:lstStyle>
          <a:p>
            <a:fld id="{86CB4B4D-7CA3-9044-876B-883B54F8677D}" type="slidenum">
              <a:t>31</a:t>
            </a:fld>
            <a:endParaRPr/>
          </a:p>
        </p:txBody>
      </p:sp>
    </p:spTree>
  </p:cSld>
  <p:clrMapOvr>
    <a:masterClrMapping/>
  </p:clrMapOvr>
  <p:transition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Titel"/>
          <p:cNvSpPr txBox="1">
            <a:spLocks noGrp="1"/>
          </p:cNvSpPr>
          <p:nvPr>
            <p:ph type="title" idx="4294967295"/>
          </p:nvPr>
        </p:nvSpPr>
        <p:spPr>
          <a:xfrm>
            <a:off x="650239" y="650239"/>
            <a:ext cx="11704322" cy="1950721"/>
          </a:xfrm>
          <a:prstGeom prst="rect">
            <a:avLst/>
          </a:prstGeom>
        </p:spPr>
        <p:txBody>
          <a:bodyPr lIns="65023" tIns="65023" rIns="65023" bIns="65023"/>
          <a:lstStyle/>
          <a:p>
            <a:pPr algn="l" defTabSz="1300480">
              <a:defRPr sz="62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384" name="Text"/>
          <p:cNvSpPr txBox="1">
            <a:spLocks noGrp="1"/>
          </p:cNvSpPr>
          <p:nvPr>
            <p:ph type="body" idx="4294967295"/>
          </p:nvPr>
        </p:nvSpPr>
        <p:spPr>
          <a:xfrm>
            <a:off x="650239" y="2817706"/>
            <a:ext cx="11704322" cy="5527041"/>
          </a:xfrm>
          <a:prstGeom prst="rect">
            <a:avLst/>
          </a:prstGeom>
        </p:spPr>
        <p:txBody>
          <a:bodyPr lIns="65023" tIns="65023" rIns="65023" bIns="65023" anchor="t"/>
          <a:lstStyle/>
          <a:p>
            <a:pPr marL="471487" indent="-471487" defTabSz="1300480">
              <a:spcBef>
                <a:spcPts val="1000"/>
              </a:spcBef>
              <a:buClr>
                <a:srgbClr val="00007D"/>
              </a:buClr>
              <a:buChar char="■"/>
              <a:defRPr sz="4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pic>
        <p:nvPicPr>
          <p:cNvPr id="385" name="12" descr="1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727786" y="3718559"/>
            <a:ext cx="3549228" cy="4635219"/>
          </a:xfrm>
          <a:prstGeom prst="rect">
            <a:avLst/>
          </a:prstGeom>
          <a:ln w="12700">
            <a:miter lim="400000"/>
          </a:ln>
        </p:spPr>
      </p:pic>
      <p:sp>
        <p:nvSpPr>
          <p:cNvPr id="386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6127546" y="9251950"/>
            <a:ext cx="368504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>
            <a:lvl1pPr algn="r" defTabSz="1300480"/>
          </a:lstStyle>
          <a:p>
            <a:fld id="{86CB4B4D-7CA3-9044-876B-883B54F8677D}" type="slidenum">
              <a:t>32</a:t>
            </a:fld>
            <a:endParaRPr/>
          </a:p>
        </p:txBody>
      </p:sp>
    </p:spTree>
  </p:cSld>
  <p:clrMapOvr>
    <a:masterClrMapping/>
  </p:clrMapOvr>
  <p:transition spd="med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Titel"/>
          <p:cNvSpPr txBox="1">
            <a:spLocks noGrp="1"/>
          </p:cNvSpPr>
          <p:nvPr>
            <p:ph type="title" idx="4294967295"/>
          </p:nvPr>
        </p:nvSpPr>
        <p:spPr>
          <a:xfrm>
            <a:off x="650239" y="650239"/>
            <a:ext cx="11704322" cy="1950721"/>
          </a:xfrm>
          <a:prstGeom prst="rect">
            <a:avLst/>
          </a:prstGeom>
        </p:spPr>
        <p:txBody>
          <a:bodyPr lIns="65023" tIns="65023" rIns="65023" bIns="65023"/>
          <a:lstStyle/>
          <a:p>
            <a:pPr algn="l" defTabSz="1300480">
              <a:defRPr sz="62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389" name="Text"/>
          <p:cNvSpPr txBox="1">
            <a:spLocks noGrp="1"/>
          </p:cNvSpPr>
          <p:nvPr>
            <p:ph type="body" idx="4294967295"/>
          </p:nvPr>
        </p:nvSpPr>
        <p:spPr>
          <a:xfrm>
            <a:off x="650239" y="2817706"/>
            <a:ext cx="11704322" cy="5527041"/>
          </a:xfrm>
          <a:prstGeom prst="rect">
            <a:avLst/>
          </a:prstGeom>
        </p:spPr>
        <p:txBody>
          <a:bodyPr lIns="65023" tIns="65023" rIns="65023" bIns="65023" anchor="t"/>
          <a:lstStyle/>
          <a:p>
            <a:pPr marL="471487" indent="-471487" defTabSz="1300480">
              <a:spcBef>
                <a:spcPts val="1000"/>
              </a:spcBef>
              <a:buClr>
                <a:srgbClr val="00007D"/>
              </a:buClr>
              <a:buChar char="■"/>
              <a:defRPr sz="4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pic>
        <p:nvPicPr>
          <p:cNvPr id="390" name="13" descr="1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343964" y="3705013"/>
            <a:ext cx="4316872" cy="4696179"/>
          </a:xfrm>
          <a:prstGeom prst="rect">
            <a:avLst/>
          </a:prstGeom>
          <a:ln w="12700">
            <a:miter lim="400000"/>
          </a:ln>
        </p:spPr>
      </p:pic>
      <p:sp>
        <p:nvSpPr>
          <p:cNvPr id="391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6127546" y="9251950"/>
            <a:ext cx="368504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>
            <a:lvl1pPr algn="r" defTabSz="1300480"/>
          </a:lstStyle>
          <a:p>
            <a:fld id="{86CB4B4D-7CA3-9044-876B-883B54F8677D}" type="slidenum">
              <a:t>33</a:t>
            </a:fld>
            <a:endParaRPr/>
          </a:p>
        </p:txBody>
      </p:sp>
    </p:spTree>
  </p:cSld>
  <p:clrMapOvr>
    <a:masterClrMapping/>
  </p:clrMapOvr>
  <p:transition spd="med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Titel"/>
          <p:cNvSpPr txBox="1">
            <a:spLocks noGrp="1"/>
          </p:cNvSpPr>
          <p:nvPr>
            <p:ph type="title" idx="4294967295"/>
          </p:nvPr>
        </p:nvSpPr>
        <p:spPr>
          <a:xfrm>
            <a:off x="650239" y="650239"/>
            <a:ext cx="11704322" cy="1950721"/>
          </a:xfrm>
          <a:prstGeom prst="rect">
            <a:avLst/>
          </a:prstGeom>
        </p:spPr>
        <p:txBody>
          <a:bodyPr lIns="65023" tIns="65023" rIns="65023" bIns="65023"/>
          <a:lstStyle/>
          <a:p>
            <a:pPr algn="l" defTabSz="1300480">
              <a:defRPr sz="62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394" name="Text"/>
          <p:cNvSpPr txBox="1">
            <a:spLocks noGrp="1"/>
          </p:cNvSpPr>
          <p:nvPr>
            <p:ph type="body" idx="4294967295"/>
          </p:nvPr>
        </p:nvSpPr>
        <p:spPr>
          <a:xfrm>
            <a:off x="650239" y="2817706"/>
            <a:ext cx="11704322" cy="5527041"/>
          </a:xfrm>
          <a:prstGeom prst="rect">
            <a:avLst/>
          </a:prstGeom>
        </p:spPr>
        <p:txBody>
          <a:bodyPr lIns="65023" tIns="65023" rIns="65023" bIns="65023" anchor="t"/>
          <a:lstStyle/>
          <a:p>
            <a:pPr marL="471487" indent="-471487" defTabSz="1300480">
              <a:spcBef>
                <a:spcPts val="1000"/>
              </a:spcBef>
              <a:buClr>
                <a:srgbClr val="00007D"/>
              </a:buClr>
              <a:buChar char="■"/>
              <a:defRPr sz="4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pic>
        <p:nvPicPr>
          <p:cNvPr id="395" name="14" descr="1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429759" y="3759200"/>
            <a:ext cx="4147539" cy="4472659"/>
          </a:xfrm>
          <a:prstGeom prst="rect">
            <a:avLst/>
          </a:prstGeom>
          <a:ln w="12700">
            <a:miter lim="400000"/>
          </a:ln>
        </p:spPr>
      </p:pic>
      <p:sp>
        <p:nvSpPr>
          <p:cNvPr id="396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6127546" y="9251950"/>
            <a:ext cx="368504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>
            <a:lvl1pPr algn="r" defTabSz="1300480"/>
          </a:lstStyle>
          <a:p>
            <a:fld id="{86CB4B4D-7CA3-9044-876B-883B54F8677D}" type="slidenum">
              <a:t>34</a:t>
            </a:fld>
            <a:endParaRPr/>
          </a:p>
        </p:txBody>
      </p:sp>
    </p:spTree>
  </p:cSld>
  <p:clrMapOvr>
    <a:masterClrMapping/>
  </p:clrMapOvr>
  <p:transition spd="med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Titel"/>
          <p:cNvSpPr txBox="1">
            <a:spLocks noGrp="1"/>
          </p:cNvSpPr>
          <p:nvPr>
            <p:ph type="title" idx="4294967295"/>
          </p:nvPr>
        </p:nvSpPr>
        <p:spPr>
          <a:xfrm>
            <a:off x="650239" y="650239"/>
            <a:ext cx="11704322" cy="1950721"/>
          </a:xfrm>
          <a:prstGeom prst="rect">
            <a:avLst/>
          </a:prstGeom>
        </p:spPr>
        <p:txBody>
          <a:bodyPr lIns="65023" tIns="65023" rIns="65023" bIns="65023"/>
          <a:lstStyle/>
          <a:p>
            <a:pPr algn="l" defTabSz="1300480">
              <a:defRPr sz="62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399" name="Text"/>
          <p:cNvSpPr txBox="1">
            <a:spLocks noGrp="1"/>
          </p:cNvSpPr>
          <p:nvPr>
            <p:ph type="body" idx="4294967295"/>
          </p:nvPr>
        </p:nvSpPr>
        <p:spPr>
          <a:xfrm>
            <a:off x="650239" y="2817706"/>
            <a:ext cx="11704322" cy="5527041"/>
          </a:xfrm>
          <a:prstGeom prst="rect">
            <a:avLst/>
          </a:prstGeom>
        </p:spPr>
        <p:txBody>
          <a:bodyPr lIns="65023" tIns="65023" rIns="65023" bIns="65023" anchor="t"/>
          <a:lstStyle/>
          <a:p>
            <a:pPr marL="471487" indent="-471487" defTabSz="1300480">
              <a:spcBef>
                <a:spcPts val="1000"/>
              </a:spcBef>
              <a:buClr>
                <a:srgbClr val="00007D"/>
              </a:buClr>
              <a:buChar char="■"/>
              <a:defRPr sz="4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pic>
        <p:nvPicPr>
          <p:cNvPr id="400" name="15" descr="1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391377" y="3820159"/>
            <a:ext cx="4224303" cy="4224304"/>
          </a:xfrm>
          <a:prstGeom prst="rect">
            <a:avLst/>
          </a:prstGeom>
          <a:ln w="12700">
            <a:miter lim="400000"/>
          </a:ln>
        </p:spPr>
      </p:pic>
      <p:sp>
        <p:nvSpPr>
          <p:cNvPr id="401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6127546" y="9251950"/>
            <a:ext cx="368504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>
            <a:lvl1pPr algn="r" defTabSz="1300480"/>
          </a:lstStyle>
          <a:p>
            <a:fld id="{86CB4B4D-7CA3-9044-876B-883B54F8677D}" type="slidenum">
              <a:t>35</a:t>
            </a:fld>
            <a:endParaRPr/>
          </a:p>
        </p:txBody>
      </p:sp>
    </p:spTree>
  </p:cSld>
  <p:clrMapOvr>
    <a:masterClrMapping/>
  </p:clrMapOvr>
  <p:transition spd="med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Titel"/>
          <p:cNvSpPr txBox="1">
            <a:spLocks noGrp="1"/>
          </p:cNvSpPr>
          <p:nvPr>
            <p:ph type="title" idx="4294967295"/>
          </p:nvPr>
        </p:nvSpPr>
        <p:spPr>
          <a:xfrm>
            <a:off x="650239" y="650239"/>
            <a:ext cx="11704322" cy="1950721"/>
          </a:xfrm>
          <a:prstGeom prst="rect">
            <a:avLst/>
          </a:prstGeom>
        </p:spPr>
        <p:txBody>
          <a:bodyPr lIns="65023" tIns="65023" rIns="65023" bIns="65023"/>
          <a:lstStyle/>
          <a:p>
            <a:pPr algn="l" defTabSz="1300480">
              <a:defRPr sz="62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404" name="Text"/>
          <p:cNvSpPr txBox="1">
            <a:spLocks noGrp="1"/>
          </p:cNvSpPr>
          <p:nvPr>
            <p:ph type="body" idx="4294967295"/>
          </p:nvPr>
        </p:nvSpPr>
        <p:spPr>
          <a:xfrm>
            <a:off x="650239" y="2817706"/>
            <a:ext cx="11704322" cy="5527041"/>
          </a:xfrm>
          <a:prstGeom prst="rect">
            <a:avLst/>
          </a:prstGeom>
        </p:spPr>
        <p:txBody>
          <a:bodyPr lIns="65023" tIns="65023" rIns="65023" bIns="65023" anchor="t"/>
          <a:lstStyle/>
          <a:p>
            <a:pPr marL="471487" indent="-471487" defTabSz="1300480">
              <a:spcBef>
                <a:spcPts val="1000"/>
              </a:spcBef>
              <a:buClr>
                <a:srgbClr val="00007D"/>
              </a:buClr>
              <a:buChar char="■"/>
              <a:defRPr sz="4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pic>
        <p:nvPicPr>
          <p:cNvPr id="405" name="16" descr="1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391377" y="3738879"/>
            <a:ext cx="4224303" cy="4549424"/>
          </a:xfrm>
          <a:prstGeom prst="rect">
            <a:avLst/>
          </a:prstGeom>
          <a:ln w="12700">
            <a:miter lim="400000"/>
          </a:ln>
        </p:spPr>
      </p:pic>
      <p:sp>
        <p:nvSpPr>
          <p:cNvPr id="406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6127546" y="9251950"/>
            <a:ext cx="368504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>
            <a:lvl1pPr algn="r" defTabSz="1300480"/>
          </a:lstStyle>
          <a:p>
            <a:fld id="{86CB4B4D-7CA3-9044-876B-883B54F8677D}" type="slidenum">
              <a:t>36</a:t>
            </a:fld>
            <a:endParaRPr/>
          </a:p>
        </p:txBody>
      </p:sp>
    </p:spTree>
  </p:cSld>
  <p:clrMapOvr>
    <a:masterClrMapping/>
  </p:clrMapOvr>
  <p:transition spd="med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“Final”"/>
          <p:cNvSpPr txBox="1">
            <a:spLocks noGrp="1"/>
          </p:cNvSpPr>
          <p:nvPr>
            <p:ph type="title" idx="4294967295"/>
          </p:nvPr>
        </p:nvSpPr>
        <p:spPr>
          <a:xfrm>
            <a:off x="650239" y="650239"/>
            <a:ext cx="11704322" cy="1950721"/>
          </a:xfrm>
          <a:prstGeom prst="rect">
            <a:avLst/>
          </a:prstGeom>
        </p:spPr>
        <p:txBody>
          <a:bodyPr lIns="65023" tIns="65023" rIns="65023" bIns="65023"/>
          <a:lstStyle>
            <a:lvl1pPr algn="l" defTabSz="1300480">
              <a:defRPr sz="6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“Final”</a:t>
            </a:r>
          </a:p>
        </p:txBody>
      </p:sp>
      <p:sp>
        <p:nvSpPr>
          <p:cNvPr id="409" name="Text"/>
          <p:cNvSpPr txBox="1">
            <a:spLocks noGrp="1"/>
          </p:cNvSpPr>
          <p:nvPr>
            <p:ph type="body" idx="4294967295"/>
          </p:nvPr>
        </p:nvSpPr>
        <p:spPr>
          <a:xfrm>
            <a:off x="650239" y="2817706"/>
            <a:ext cx="11704322" cy="5527041"/>
          </a:xfrm>
          <a:prstGeom prst="rect">
            <a:avLst/>
          </a:prstGeom>
        </p:spPr>
        <p:txBody>
          <a:bodyPr lIns="65023" tIns="65023" rIns="65023" bIns="65023" anchor="t"/>
          <a:lstStyle/>
          <a:p>
            <a:pPr marL="471487" indent="-471487" defTabSz="1300480">
              <a:spcBef>
                <a:spcPts val="1000"/>
              </a:spcBef>
              <a:buClr>
                <a:srgbClr val="00007D"/>
              </a:buClr>
              <a:buChar char="■"/>
              <a:defRPr sz="4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pic>
        <p:nvPicPr>
          <p:cNvPr id="410" name="17" descr="17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443306" y="3738879"/>
            <a:ext cx="4120446" cy="4553939"/>
          </a:xfrm>
          <a:prstGeom prst="rect">
            <a:avLst/>
          </a:prstGeom>
          <a:ln w="12700">
            <a:miter lim="400000"/>
          </a:ln>
        </p:spPr>
      </p:pic>
      <p:sp>
        <p:nvSpPr>
          <p:cNvPr id="411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6127546" y="9251950"/>
            <a:ext cx="368504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>
            <a:lvl1pPr algn="r" defTabSz="1300480"/>
          </a:lstStyle>
          <a:p>
            <a:fld id="{86CB4B4D-7CA3-9044-876B-883B54F8677D}" type="slidenum">
              <a:t>37</a:t>
            </a:fld>
            <a:endParaRPr/>
          </a:p>
        </p:txBody>
      </p:sp>
    </p:spTree>
  </p:cSld>
  <p:clrMapOvr>
    <a:masterClrMapping/>
  </p:clrMapOvr>
  <p:transition spd="med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Termination"/>
          <p:cNvSpPr txBox="1">
            <a:spLocks noGrp="1"/>
          </p:cNvSpPr>
          <p:nvPr>
            <p:ph type="title" idx="4294967295"/>
          </p:nvPr>
        </p:nvSpPr>
        <p:spPr>
          <a:xfrm>
            <a:off x="650239" y="650239"/>
            <a:ext cx="11704322" cy="1950721"/>
          </a:xfrm>
          <a:prstGeom prst="rect">
            <a:avLst/>
          </a:prstGeom>
        </p:spPr>
        <p:txBody>
          <a:bodyPr lIns="65023" tIns="65023" rIns="65023" bIns="65023"/>
          <a:lstStyle>
            <a:lvl1pPr algn="l" defTabSz="1300480">
              <a:defRPr sz="6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Termination</a:t>
            </a:r>
          </a:p>
        </p:txBody>
      </p:sp>
      <p:sp>
        <p:nvSpPr>
          <p:cNvPr id="414" name="Well ……"/>
          <p:cNvSpPr txBox="1">
            <a:spLocks noGrp="1"/>
          </p:cNvSpPr>
          <p:nvPr>
            <p:ph type="body" idx="4294967295"/>
          </p:nvPr>
        </p:nvSpPr>
        <p:spPr>
          <a:xfrm>
            <a:off x="650239" y="2817706"/>
            <a:ext cx="11704322" cy="5527041"/>
          </a:xfrm>
          <a:prstGeom prst="rect">
            <a:avLst/>
          </a:prstGeom>
        </p:spPr>
        <p:txBody>
          <a:bodyPr lIns="65023" tIns="65023" rIns="65023" bIns="65023" anchor="t"/>
          <a:lstStyle/>
          <a:p>
            <a:pPr marL="471487" indent="-471487" defTabSz="1300480">
              <a:spcBef>
                <a:spcPts val="1000"/>
              </a:spcBef>
              <a:buClr>
                <a:srgbClr val="00007D"/>
              </a:buClr>
              <a:buChar char="■"/>
              <a:defRPr sz="4400">
                <a:latin typeface="Arial"/>
                <a:ea typeface="Arial"/>
                <a:cs typeface="Arial"/>
                <a:sym typeface="Arial"/>
              </a:defRPr>
            </a:pPr>
            <a:r>
              <a:t>Well …</a:t>
            </a:r>
          </a:p>
          <a:p>
            <a:pPr marL="471487" indent="-471487" defTabSz="1300480">
              <a:spcBef>
                <a:spcPts val="1000"/>
              </a:spcBef>
              <a:buClr>
                <a:srgbClr val="00007D"/>
              </a:buClr>
              <a:buChar char="■"/>
              <a:defRPr sz="4400">
                <a:latin typeface="Arial"/>
                <a:ea typeface="Arial"/>
                <a:cs typeface="Arial"/>
                <a:sym typeface="Arial"/>
              </a:defRPr>
            </a:pPr>
            <a:endParaRPr/>
          </a:p>
          <a:p>
            <a:pPr marL="845003" lvl="1" indent="-387803" defTabSz="1300480">
              <a:spcBef>
                <a:spcPts val="0"/>
              </a:spcBef>
              <a:buClr>
                <a:srgbClr val="9999CC"/>
              </a:buClr>
              <a:buSzPct val="80000"/>
              <a:buChar char="◻"/>
              <a:defRPr sz="3800">
                <a:latin typeface="Arial"/>
                <a:ea typeface="Arial"/>
                <a:cs typeface="Arial"/>
                <a:sym typeface="Arial"/>
              </a:defRPr>
            </a:pPr>
            <a:r>
              <a:t>50 iterations?</a:t>
            </a:r>
          </a:p>
          <a:p>
            <a:pPr marL="845003" lvl="1" indent="-387803" defTabSz="1300480">
              <a:spcBef>
                <a:spcPts val="0"/>
              </a:spcBef>
              <a:buClr>
                <a:srgbClr val="9999CC"/>
              </a:buClr>
              <a:buSzPct val="80000"/>
              <a:buChar char="◻"/>
              <a:defRPr sz="3800">
                <a:latin typeface="Arial"/>
                <a:ea typeface="Arial"/>
                <a:cs typeface="Arial"/>
                <a:sym typeface="Arial"/>
              </a:defRPr>
            </a:pPr>
            <a:r>
              <a:t>Energy threshold?</a:t>
            </a:r>
          </a:p>
          <a:p>
            <a:pPr marL="845003" lvl="1" indent="-387803" defTabSz="1300480">
              <a:spcBef>
                <a:spcPts val="0"/>
              </a:spcBef>
              <a:buClr>
                <a:srgbClr val="9999CC"/>
              </a:buClr>
              <a:buSzPct val="80000"/>
              <a:buChar char="◻"/>
              <a:defRPr sz="3800">
                <a:latin typeface="Arial"/>
                <a:ea typeface="Arial"/>
                <a:cs typeface="Arial"/>
                <a:sym typeface="Arial"/>
              </a:defRPr>
            </a:pPr>
            <a:r>
              <a:t>Local minimum reached?</a:t>
            </a:r>
          </a:p>
          <a:p>
            <a:pPr marL="845003" lvl="1" indent="-387803" defTabSz="1300480">
              <a:spcBef>
                <a:spcPts val="0"/>
              </a:spcBef>
              <a:buClr>
                <a:srgbClr val="9999CC"/>
              </a:buClr>
              <a:buSzPct val="80000"/>
              <a:buChar char="◻"/>
              <a:defRPr sz="3800">
                <a:latin typeface="Arial"/>
                <a:ea typeface="Arial"/>
                <a:cs typeface="Arial"/>
                <a:sym typeface="Arial"/>
              </a:defRPr>
            </a:pPr>
            <a:r>
              <a:t>User input?</a:t>
            </a:r>
          </a:p>
        </p:txBody>
      </p:sp>
      <p:sp>
        <p:nvSpPr>
          <p:cNvPr id="415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6127546" y="9251950"/>
            <a:ext cx="368504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>
            <a:lvl1pPr algn="r" defTabSz="1300480"/>
          </a:lstStyle>
          <a:p>
            <a:fld id="{86CB4B4D-7CA3-9044-876B-883B54F8677D}" type="slidenum">
              <a:t>38</a:t>
            </a:fld>
            <a:endParaRPr/>
          </a:p>
        </p:txBody>
      </p:sp>
    </p:spTree>
  </p:cSld>
  <p:clrMapOvr>
    <a:masterClrMapping/>
  </p:clrMapOvr>
  <p:transition spd="med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Barycenter Method [Tutte 63]"/>
          <p:cNvSpPr txBox="1">
            <a:spLocks noGrp="1"/>
          </p:cNvSpPr>
          <p:nvPr>
            <p:ph type="title"/>
          </p:nvPr>
        </p:nvSpPr>
        <p:spPr>
          <a:xfrm>
            <a:off x="728054" y="211460"/>
            <a:ext cx="11548692" cy="1326677"/>
          </a:xfrm>
          <a:prstGeom prst="rect">
            <a:avLst/>
          </a:prstGeom>
        </p:spPr>
        <p:txBody>
          <a:bodyPr>
            <a:normAutofit/>
          </a:bodyPr>
          <a:lstStyle>
            <a:lvl1pPr defTabSz="502412">
              <a:defRPr sz="6880"/>
            </a:lvl1pPr>
          </a:lstStyle>
          <a:p>
            <a:r>
              <a:t>Barycenter Method [Tutte 63]</a:t>
            </a:r>
          </a:p>
        </p:txBody>
      </p:sp>
      <p:sp>
        <p:nvSpPr>
          <p:cNvPr id="418" name="Ideal spring length is 0…"/>
          <p:cNvSpPr txBox="1">
            <a:spLocks noGrp="1"/>
          </p:cNvSpPr>
          <p:nvPr>
            <p:ph type="body" idx="1"/>
          </p:nvPr>
        </p:nvSpPr>
        <p:spPr>
          <a:xfrm>
            <a:off x="952500" y="1416753"/>
            <a:ext cx="11099800" cy="8126526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r>
              <a:rPr dirty="0"/>
              <a:t>Ideal spring length is 0</a:t>
            </a:r>
          </a:p>
          <a:p>
            <a:r>
              <a:rPr dirty="0"/>
              <a:t>Repulsive force is 0</a:t>
            </a:r>
          </a:p>
          <a:p>
            <a:r>
              <a:rPr i="1" dirty="0" err="1">
                <a:latin typeface="Helvetica"/>
                <a:ea typeface="Helvetica"/>
                <a:cs typeface="Helvetica"/>
                <a:sym typeface="Helvetica"/>
              </a:rPr>
              <a:t>f</a:t>
            </a:r>
            <a:r>
              <a:rPr baseline="-5999" dirty="0" err="1"/>
              <a:t>spring</a:t>
            </a:r>
            <a:r>
              <a:rPr dirty="0"/>
              <a:t> (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v</a:t>
            </a:r>
            <a:r>
              <a:rPr dirty="0"/>
              <a:t>) =   ∑      (</a:t>
            </a:r>
            <a:r>
              <a:rPr i="1" dirty="0" err="1">
                <a:latin typeface="Helvetica"/>
                <a:ea typeface="Helvetica"/>
                <a:cs typeface="Helvetica"/>
                <a:sym typeface="Helvetica"/>
              </a:rPr>
              <a:t>p</a:t>
            </a:r>
            <a:r>
              <a:rPr i="1" baseline="-18666" dirty="0" err="1">
                <a:latin typeface="Helvetica"/>
                <a:ea typeface="Helvetica"/>
                <a:cs typeface="Helvetica"/>
                <a:sym typeface="Helvetica"/>
              </a:rPr>
              <a:t>u</a:t>
            </a:r>
            <a:r>
              <a:rPr dirty="0"/>
              <a:t> – </a:t>
            </a:r>
            <a:r>
              <a:rPr i="1" dirty="0" err="1">
                <a:latin typeface="Helvetica"/>
                <a:ea typeface="Helvetica"/>
                <a:cs typeface="Helvetica"/>
                <a:sym typeface="Helvetica"/>
              </a:rPr>
              <a:t>p</a:t>
            </a:r>
            <a:r>
              <a:rPr i="1" baseline="-18666" dirty="0" err="1">
                <a:latin typeface="Helvetica"/>
                <a:ea typeface="Helvetica"/>
                <a:cs typeface="Helvetica"/>
                <a:sym typeface="Helvetica"/>
              </a:rPr>
              <a:t>v</a:t>
            </a:r>
            <a:r>
              <a:rPr dirty="0"/>
              <a:t>)</a:t>
            </a:r>
            <a:br>
              <a:rPr dirty="0"/>
            </a:br>
            <a:r>
              <a:rPr sz="2300" dirty="0"/>
              <a:t>                          </a:t>
            </a:r>
            <a:r>
              <a:rPr sz="2400" i="1" dirty="0">
                <a:latin typeface="Helvetica"/>
                <a:ea typeface="Helvetica"/>
                <a:cs typeface="Helvetica"/>
                <a:sym typeface="Helvetica"/>
              </a:rPr>
              <a:t>u</a:t>
            </a:r>
            <a:r>
              <a:rPr sz="2400" dirty="0"/>
              <a:t> ∈ </a:t>
            </a:r>
            <a:r>
              <a:rPr sz="2400" dirty="0" err="1"/>
              <a:t>δ</a:t>
            </a:r>
            <a:r>
              <a:rPr sz="2400" dirty="0"/>
              <a:t>(</a:t>
            </a:r>
            <a:r>
              <a:rPr sz="2400" i="1" dirty="0">
                <a:latin typeface="Helvetica"/>
                <a:ea typeface="Helvetica"/>
                <a:cs typeface="Helvetica"/>
                <a:sym typeface="Helvetica"/>
              </a:rPr>
              <a:t>v</a:t>
            </a:r>
            <a:r>
              <a:rPr sz="2400" dirty="0"/>
              <a:t>)</a:t>
            </a:r>
            <a:endParaRPr sz="2300" i="1" dirty="0">
              <a:latin typeface="Helvetica"/>
              <a:ea typeface="Helvetica"/>
              <a:cs typeface="Helvetica"/>
              <a:sym typeface="Helvetica"/>
            </a:endParaRPr>
          </a:p>
          <a:p>
            <a:r>
              <a:rPr dirty="0"/>
              <a:t>Net force on each vertex should be 0</a:t>
            </a:r>
          </a:p>
          <a:p>
            <a:r>
              <a:rPr dirty="0"/>
              <a:t>Thus, must solve</a:t>
            </a:r>
            <a:br>
              <a:rPr dirty="0"/>
            </a:br>
            <a:r>
              <a:rPr dirty="0"/>
              <a:t>   ∑   (</a:t>
            </a:r>
            <a:r>
              <a:rPr i="1" dirty="0" err="1">
                <a:latin typeface="Helvetica"/>
                <a:ea typeface="Helvetica"/>
                <a:cs typeface="Helvetica"/>
                <a:sym typeface="Helvetica"/>
              </a:rPr>
              <a:t>x</a:t>
            </a:r>
            <a:r>
              <a:rPr i="1" baseline="-18666" dirty="0" err="1">
                <a:latin typeface="Helvetica"/>
                <a:ea typeface="Helvetica"/>
                <a:cs typeface="Helvetica"/>
                <a:sym typeface="Helvetica"/>
              </a:rPr>
              <a:t>u</a:t>
            </a:r>
            <a:r>
              <a:rPr i="1" baseline="-18666" dirty="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dirty="0"/>
              <a:t>– 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x</a:t>
            </a:r>
            <a:r>
              <a:rPr i="1" baseline="-18666" dirty="0">
                <a:latin typeface="Helvetica"/>
                <a:ea typeface="Helvetica"/>
                <a:cs typeface="Helvetica"/>
                <a:sym typeface="Helvetica"/>
              </a:rPr>
              <a:t>v</a:t>
            </a:r>
            <a:r>
              <a:rPr dirty="0"/>
              <a:t>) = 0     and  ∑    (</a:t>
            </a:r>
            <a:r>
              <a:rPr i="1" dirty="0" err="1">
                <a:latin typeface="Helvetica"/>
                <a:ea typeface="Helvetica"/>
                <a:cs typeface="Helvetica"/>
                <a:sym typeface="Helvetica"/>
              </a:rPr>
              <a:t>y</a:t>
            </a:r>
            <a:r>
              <a:rPr i="1" baseline="-18666" dirty="0" err="1">
                <a:latin typeface="Helvetica"/>
                <a:ea typeface="Helvetica"/>
                <a:cs typeface="Helvetica"/>
                <a:sym typeface="Helvetica"/>
              </a:rPr>
              <a:t>u</a:t>
            </a:r>
            <a:r>
              <a:rPr i="1" baseline="-18666" dirty="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dirty="0"/>
              <a:t>– </a:t>
            </a:r>
            <a:r>
              <a:rPr i="1" dirty="0" err="1">
                <a:latin typeface="Helvetica"/>
                <a:ea typeface="Helvetica"/>
                <a:cs typeface="Helvetica"/>
                <a:sym typeface="Helvetica"/>
              </a:rPr>
              <a:t>y</a:t>
            </a:r>
            <a:r>
              <a:rPr i="1" baseline="-18666" dirty="0" err="1">
                <a:latin typeface="Helvetica"/>
                <a:ea typeface="Helvetica"/>
                <a:cs typeface="Helvetica"/>
                <a:sym typeface="Helvetica"/>
              </a:rPr>
              <a:t>v</a:t>
            </a:r>
            <a:r>
              <a:rPr dirty="0"/>
              <a:t>) = 0 for all 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v </a:t>
            </a:r>
            <a:r>
              <a:rPr dirty="0"/>
              <a:t>∈ 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V</a:t>
            </a:r>
            <a:r>
              <a:rPr dirty="0"/>
              <a:t> </a:t>
            </a:r>
            <a:br>
              <a:rPr dirty="0"/>
            </a:br>
            <a:r>
              <a:rPr sz="2400" i="1" dirty="0">
                <a:latin typeface="Helvetica"/>
                <a:ea typeface="Helvetica"/>
                <a:cs typeface="Helvetica"/>
                <a:sym typeface="Helvetica"/>
              </a:rPr>
              <a:t>u </a:t>
            </a:r>
            <a:r>
              <a:rPr sz="2400" dirty="0"/>
              <a:t>∈ </a:t>
            </a:r>
            <a:r>
              <a:rPr sz="2400" dirty="0" err="1"/>
              <a:t>δ</a:t>
            </a:r>
            <a:r>
              <a:rPr sz="2400" dirty="0"/>
              <a:t>(</a:t>
            </a:r>
            <a:r>
              <a:rPr sz="2400" i="1" dirty="0">
                <a:latin typeface="Helvetica"/>
                <a:ea typeface="Helvetica"/>
                <a:cs typeface="Helvetica"/>
                <a:sym typeface="Helvetica"/>
              </a:rPr>
              <a:t>v</a:t>
            </a:r>
            <a:r>
              <a:rPr sz="2400" dirty="0"/>
              <a:t>)                                           </a:t>
            </a:r>
            <a:r>
              <a:rPr sz="2400" i="1" dirty="0">
                <a:latin typeface="Helvetica"/>
                <a:ea typeface="Helvetica"/>
                <a:cs typeface="Helvetica"/>
                <a:sym typeface="Helvetica"/>
              </a:rPr>
              <a:t>u </a:t>
            </a:r>
            <a:r>
              <a:rPr sz="2400" dirty="0"/>
              <a:t>∈ </a:t>
            </a:r>
            <a:r>
              <a:rPr sz="2400" dirty="0" err="1"/>
              <a:t>δ</a:t>
            </a:r>
            <a:r>
              <a:rPr sz="2400" dirty="0"/>
              <a:t>(</a:t>
            </a:r>
            <a:r>
              <a:rPr sz="2400" i="1" dirty="0">
                <a:latin typeface="Helvetica"/>
                <a:ea typeface="Helvetica"/>
                <a:cs typeface="Helvetica"/>
                <a:sym typeface="Helvetica"/>
              </a:rPr>
              <a:t>v</a:t>
            </a:r>
            <a:r>
              <a:rPr sz="2400" dirty="0"/>
              <a:t>) </a:t>
            </a:r>
          </a:p>
          <a:p>
            <a:r>
              <a:rPr dirty="0"/>
              <a:t>To avoid collapse into single point: </a:t>
            </a:r>
            <a:br>
              <a:rPr dirty="0"/>
            </a:br>
            <a:r>
              <a:rPr dirty="0"/>
              <a:t>fix location of at least 3 vertices</a:t>
            </a:r>
            <a:r>
              <a:rPr lang="de-DE" dirty="0"/>
              <a:t>,</a:t>
            </a:r>
            <a:br>
              <a:rPr lang="de-DE" dirty="0"/>
            </a:br>
            <a:r>
              <a:rPr lang="de-DE" dirty="0" err="1"/>
              <a:t>typically</a:t>
            </a:r>
            <a:r>
              <a:rPr lang="de-DE" dirty="0"/>
              <a:t> at </a:t>
            </a:r>
            <a:r>
              <a:rPr lang="de-DE" dirty="0" err="1"/>
              <a:t>vertices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strictly</a:t>
            </a:r>
            <a:r>
              <a:rPr lang="de-DE" dirty="0"/>
              <a:t> </a:t>
            </a:r>
            <a:r>
              <a:rPr lang="de-DE" dirty="0" err="1"/>
              <a:t>convex</a:t>
            </a:r>
            <a:r>
              <a:rPr lang="de-DE" dirty="0"/>
              <a:t> </a:t>
            </a:r>
            <a:r>
              <a:rPr lang="de-DE" dirty="0" err="1"/>
              <a:t>polygon</a:t>
            </a:r>
            <a:endParaRPr dirty="0"/>
          </a:p>
        </p:txBody>
      </p:sp>
      <p:sp>
        <p:nvSpPr>
          <p:cNvPr id="419" name="Foliennummer"/>
          <p:cNvSpPr txBox="1">
            <a:spLocks noGrp="1"/>
          </p:cNvSpPr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39</a:t>
            </a:fld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4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4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4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8" grpId="1" build="p" bldLvl="5" animBg="1" advAuto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Common References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386136"/>
          </a:xfrm>
          <a:prstGeom prst="rect">
            <a:avLst/>
          </a:prstGeom>
        </p:spPr>
        <p:txBody>
          <a:bodyPr/>
          <a:lstStyle/>
          <a:p>
            <a:r>
              <a:rPr dirty="0"/>
              <a:t>Common References</a:t>
            </a:r>
          </a:p>
        </p:txBody>
      </p:sp>
      <p:sp>
        <p:nvSpPr>
          <p:cNvPr id="182" name="[Tamassia Book 13] Chapter 12.1 – 12.4…"/>
          <p:cNvSpPr txBox="1">
            <a:spLocks noGrp="1"/>
          </p:cNvSpPr>
          <p:nvPr>
            <p:ph type="body" idx="1"/>
          </p:nvPr>
        </p:nvSpPr>
        <p:spPr>
          <a:xfrm>
            <a:off x="136574" y="1780406"/>
            <a:ext cx="12524235" cy="8055720"/>
          </a:xfrm>
          <a:prstGeom prst="rect">
            <a:avLst/>
          </a:prstGeom>
        </p:spPr>
        <p:txBody>
          <a:bodyPr/>
          <a:lstStyle/>
          <a:p>
            <a:pPr marL="0" indent="0" defTabSz="408940">
              <a:spcBef>
                <a:spcPts val="2900"/>
              </a:spcBef>
              <a:buSzTx/>
              <a:buNone/>
              <a:defRPr sz="2520"/>
            </a:pPr>
            <a:r>
              <a:rPr dirty="0"/>
              <a:t>           [</a:t>
            </a:r>
            <a:r>
              <a:rPr dirty="0" err="1"/>
              <a:t>Tamassia</a:t>
            </a:r>
            <a:r>
              <a:rPr dirty="0"/>
              <a:t> Book 13] Chapter 12.1 – 12.4</a:t>
            </a:r>
            <a:br>
              <a:rPr dirty="0"/>
            </a:br>
            <a:endParaRPr dirty="0"/>
          </a:p>
          <a:p>
            <a:pPr marL="0" indent="0" defTabSz="910336">
              <a:lnSpc>
                <a:spcPct val="90000"/>
              </a:lnSpc>
              <a:spcBef>
                <a:spcPts val="500"/>
              </a:spcBef>
              <a:buSzTx/>
              <a:buNone/>
              <a:defRPr sz="2380"/>
            </a:pPr>
            <a:r>
              <a:rPr b="1" dirty="0">
                <a:latin typeface="Helvetica"/>
                <a:ea typeface="Helvetica"/>
                <a:cs typeface="Helvetica"/>
                <a:sym typeface="Helvetica"/>
              </a:rPr>
              <a:t>(E)</a:t>
            </a:r>
            <a:r>
              <a:rPr dirty="0"/>
              <a:t>	Peter </a:t>
            </a:r>
            <a:r>
              <a:rPr dirty="0" err="1"/>
              <a:t>Eades</a:t>
            </a:r>
            <a:br>
              <a:rPr dirty="0"/>
            </a:br>
            <a:r>
              <a:rPr dirty="0"/>
              <a:t>	</a:t>
            </a:r>
            <a:r>
              <a:rPr dirty="0">
                <a:solidFill>
                  <a:srgbClr val="0433FF"/>
                </a:solidFill>
              </a:rPr>
              <a:t>A heuristic for graph drawing</a:t>
            </a:r>
            <a:br>
              <a:rPr dirty="0">
                <a:solidFill>
                  <a:srgbClr val="0433FF"/>
                </a:solidFill>
              </a:rPr>
            </a:br>
            <a:r>
              <a:rPr dirty="0"/>
              <a:t>	</a:t>
            </a:r>
            <a:r>
              <a:rPr dirty="0" err="1"/>
              <a:t>Congressus</a:t>
            </a:r>
            <a:r>
              <a:rPr dirty="0"/>
              <a:t> </a:t>
            </a:r>
            <a:r>
              <a:rPr dirty="0" err="1"/>
              <a:t>Numerantium</a:t>
            </a:r>
            <a:r>
              <a:rPr dirty="0"/>
              <a:t>, 42:149–160, 1984</a:t>
            </a:r>
            <a:br>
              <a:rPr dirty="0"/>
            </a:br>
            <a:endParaRPr dirty="0"/>
          </a:p>
          <a:p>
            <a:pPr marL="0" indent="0" defTabSz="910336">
              <a:lnSpc>
                <a:spcPct val="90000"/>
              </a:lnSpc>
              <a:spcBef>
                <a:spcPts val="500"/>
              </a:spcBef>
              <a:buSzTx/>
              <a:buNone/>
              <a:defRPr sz="2380"/>
            </a:pPr>
            <a:r>
              <a:rPr b="1" dirty="0">
                <a:latin typeface="Helvetica"/>
                <a:ea typeface="Helvetica"/>
                <a:cs typeface="Helvetica"/>
                <a:sym typeface="Helvetica"/>
              </a:rPr>
              <a:t>(</a:t>
            </a:r>
            <a:r>
              <a:rPr b="1" dirty="0">
                <a:solidFill>
                  <a:srgbClr val="99CC00"/>
                </a:solidFill>
                <a:latin typeface="Helvetica"/>
                <a:ea typeface="Helvetica"/>
                <a:cs typeface="Helvetica"/>
                <a:sym typeface="Helvetica"/>
              </a:rPr>
              <a:t>F&amp;R</a:t>
            </a:r>
            <a:r>
              <a:rPr b="1" dirty="0">
                <a:latin typeface="Helvetica"/>
                <a:ea typeface="Helvetica"/>
                <a:cs typeface="Helvetica"/>
                <a:sym typeface="Helvetica"/>
              </a:rPr>
              <a:t>)</a:t>
            </a:r>
            <a:r>
              <a:rPr dirty="0"/>
              <a:t>	T. </a:t>
            </a:r>
            <a:r>
              <a:rPr dirty="0" err="1"/>
              <a:t>Fruchterman</a:t>
            </a:r>
            <a:r>
              <a:rPr dirty="0"/>
              <a:t>, E. </a:t>
            </a:r>
            <a:r>
              <a:rPr dirty="0" err="1"/>
              <a:t>Reingold</a:t>
            </a:r>
            <a:br>
              <a:rPr dirty="0"/>
            </a:br>
            <a:r>
              <a:rPr dirty="0"/>
              <a:t>	</a:t>
            </a:r>
            <a:r>
              <a:rPr dirty="0">
                <a:solidFill>
                  <a:srgbClr val="0433FF"/>
                </a:solidFill>
              </a:rPr>
              <a:t>Graph Drawing by Force-directed Placement </a:t>
            </a:r>
            <a:br>
              <a:rPr dirty="0">
                <a:solidFill>
                  <a:srgbClr val="0433FF"/>
                </a:solidFill>
              </a:rPr>
            </a:br>
            <a:r>
              <a:rPr dirty="0"/>
              <a:t>	Software </a:t>
            </a:r>
            <a:r>
              <a:rPr sz="2310" dirty="0"/>
              <a:t>– Practice and Experience, 21(11):1129–1164, 1991</a:t>
            </a:r>
          </a:p>
          <a:p>
            <a:pPr marL="0" indent="0" defTabSz="910336">
              <a:lnSpc>
                <a:spcPct val="90000"/>
              </a:lnSpc>
              <a:spcBef>
                <a:spcPts val="700"/>
              </a:spcBef>
              <a:buSzTx/>
              <a:buNone/>
              <a:defRPr sz="2380"/>
            </a:pPr>
            <a:endParaRPr sz="2310" dirty="0"/>
          </a:p>
          <a:p>
            <a:pPr marL="0" indent="0" defTabSz="910336">
              <a:lnSpc>
                <a:spcPct val="90000"/>
              </a:lnSpc>
              <a:spcBef>
                <a:spcPts val="500"/>
              </a:spcBef>
              <a:buSzTx/>
              <a:buNone/>
              <a:defRPr sz="2380"/>
            </a:pPr>
            <a:r>
              <a:rPr b="1" dirty="0">
                <a:latin typeface="Helvetica"/>
                <a:ea typeface="Helvetica"/>
                <a:cs typeface="Helvetica"/>
                <a:sym typeface="Helvetica"/>
              </a:rPr>
              <a:t>(</a:t>
            </a:r>
            <a:r>
              <a:rPr b="1" dirty="0">
                <a:solidFill>
                  <a:srgbClr val="CC3300"/>
                </a:solidFill>
                <a:latin typeface="Helvetica"/>
                <a:ea typeface="Helvetica"/>
                <a:cs typeface="Helvetica"/>
                <a:sym typeface="Helvetica"/>
              </a:rPr>
              <a:t>K&amp;K</a:t>
            </a:r>
            <a:r>
              <a:rPr b="1" dirty="0">
                <a:latin typeface="Helvetica"/>
                <a:ea typeface="Helvetica"/>
                <a:cs typeface="Helvetica"/>
                <a:sym typeface="Helvetica"/>
              </a:rPr>
              <a:t>)</a:t>
            </a:r>
            <a:r>
              <a:rPr dirty="0"/>
              <a:t>	T. </a:t>
            </a:r>
            <a:r>
              <a:rPr dirty="0" err="1"/>
              <a:t>Kamada</a:t>
            </a:r>
            <a:r>
              <a:rPr dirty="0"/>
              <a:t>, S. Kawai</a:t>
            </a:r>
            <a:br>
              <a:rPr dirty="0"/>
            </a:br>
            <a:r>
              <a:rPr dirty="0"/>
              <a:t>	</a:t>
            </a:r>
            <a:r>
              <a:rPr dirty="0">
                <a:solidFill>
                  <a:srgbClr val="0433FF"/>
                </a:solidFill>
              </a:rPr>
              <a:t>An algorithm for drawing general undirected graphs.</a:t>
            </a:r>
            <a:br>
              <a:rPr dirty="0">
                <a:solidFill>
                  <a:srgbClr val="0433FF"/>
                </a:solidFill>
              </a:rPr>
            </a:br>
            <a:r>
              <a:rPr dirty="0"/>
              <a:t>	Information Processing Letters, 31:7–15, 1989 </a:t>
            </a:r>
            <a:br>
              <a:rPr dirty="0"/>
            </a:br>
            <a:endParaRPr dirty="0"/>
          </a:p>
          <a:p>
            <a:pPr marL="0" indent="0" defTabSz="910336">
              <a:lnSpc>
                <a:spcPct val="90000"/>
              </a:lnSpc>
              <a:spcBef>
                <a:spcPts val="500"/>
              </a:spcBef>
              <a:buSzTx/>
              <a:buNone/>
              <a:defRPr sz="2380"/>
            </a:pPr>
            <a:r>
              <a:rPr dirty="0"/>
              <a:t>(</a:t>
            </a:r>
            <a:r>
              <a:rPr b="1" dirty="0">
                <a:solidFill>
                  <a:srgbClr val="3399FF"/>
                </a:solidFill>
                <a:latin typeface="Helvetica"/>
                <a:ea typeface="Helvetica"/>
                <a:cs typeface="Helvetica"/>
                <a:sym typeface="Helvetica"/>
              </a:rPr>
              <a:t>D&amp;H</a:t>
            </a:r>
            <a:r>
              <a:rPr dirty="0"/>
              <a:t>)	R. Davidson, D. </a:t>
            </a:r>
            <a:r>
              <a:rPr dirty="0" err="1"/>
              <a:t>Harel</a:t>
            </a:r>
            <a:br>
              <a:rPr dirty="0"/>
            </a:br>
            <a:r>
              <a:rPr dirty="0"/>
              <a:t>	</a:t>
            </a:r>
            <a:r>
              <a:rPr dirty="0">
                <a:solidFill>
                  <a:srgbClr val="0433FF"/>
                </a:solidFill>
              </a:rPr>
              <a:t>Drawing Graphs Nicely Using Simulated Annealing</a:t>
            </a:r>
            <a:br>
              <a:rPr dirty="0">
                <a:solidFill>
                  <a:srgbClr val="0433FF"/>
                </a:solidFill>
              </a:rPr>
            </a:br>
            <a:r>
              <a:rPr dirty="0"/>
              <a:t>	ACM Transactions on Graphics, 15(4):301–331, 1996</a:t>
            </a:r>
            <a:br>
              <a:rPr dirty="0"/>
            </a:br>
            <a:endParaRPr dirty="0"/>
          </a:p>
          <a:p>
            <a:pPr marL="0" indent="0" defTabSz="910336">
              <a:lnSpc>
                <a:spcPct val="90000"/>
              </a:lnSpc>
              <a:spcBef>
                <a:spcPts val="500"/>
              </a:spcBef>
              <a:buSzTx/>
              <a:buNone/>
              <a:defRPr sz="2380"/>
            </a:pPr>
            <a:r>
              <a:rPr dirty="0"/>
              <a:t>(</a:t>
            </a:r>
            <a:r>
              <a:rPr b="1" dirty="0">
                <a:solidFill>
                  <a:schemeClr val="accent3">
                    <a:hueOff val="-546624"/>
                    <a:satOff val="7767"/>
                    <a:lumOff val="-14512"/>
                  </a:schemeClr>
                </a:solidFill>
                <a:latin typeface="Helvetica"/>
                <a:ea typeface="Helvetica"/>
                <a:cs typeface="Helvetica"/>
                <a:sym typeface="Helvetica"/>
              </a:rPr>
              <a:t>T</a:t>
            </a:r>
            <a:r>
              <a:rPr dirty="0"/>
              <a:t>) 	William T. </a:t>
            </a:r>
            <a:r>
              <a:rPr dirty="0" err="1"/>
              <a:t>Tutte</a:t>
            </a:r>
            <a:br>
              <a:rPr dirty="0"/>
            </a:br>
            <a:r>
              <a:rPr dirty="0"/>
              <a:t>	</a:t>
            </a:r>
            <a:r>
              <a:rPr dirty="0">
                <a:solidFill>
                  <a:srgbClr val="0433FF"/>
                </a:solidFill>
              </a:rPr>
              <a:t>How to draw a graph</a:t>
            </a:r>
            <a:br>
              <a:rPr dirty="0">
                <a:solidFill>
                  <a:srgbClr val="0433FF"/>
                </a:solidFill>
              </a:rPr>
            </a:br>
            <a:r>
              <a:rPr dirty="0"/>
              <a:t>	Proc. London Mathematical Society, 13(52):743–768, 1963</a:t>
            </a:r>
            <a:br>
              <a:rPr dirty="0"/>
            </a:br>
            <a:endParaRPr dirty="0"/>
          </a:p>
        </p:txBody>
      </p:sp>
      <p:sp>
        <p:nvSpPr>
          <p:cNvPr id="183" name="Foliennummer"/>
          <p:cNvSpPr txBox="1">
            <a:spLocks noGrp="1"/>
          </p:cNvSpPr>
          <p:nvPr>
            <p:ph type="sldNum" sz="quarter" idx="4294967295"/>
          </p:nvPr>
        </p:nvSpPr>
        <p:spPr>
          <a:xfrm>
            <a:off x="6375349" y="9251950"/>
            <a:ext cx="241402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4</a:t>
            </a:fld>
            <a:endParaRPr/>
          </a:p>
        </p:txBody>
      </p:sp>
    </p:spTree>
  </p:cSld>
  <p:clrMapOvr>
    <a:masterClrMapping/>
  </p:clrMapOvr>
  <p:transition spd="med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V = V0⊍V1 (V0 ∩ V1=∅) with V0 / V1 : Set of fixed / free vertices.…"/>
          <p:cNvSpPr txBox="1">
            <a:spLocks noGrp="1"/>
          </p:cNvSpPr>
          <p:nvPr>
            <p:ph type="body" idx="4294967295"/>
          </p:nvPr>
        </p:nvSpPr>
        <p:spPr>
          <a:xfrm>
            <a:off x="296896" y="185646"/>
            <a:ext cx="12928215" cy="9509852"/>
          </a:xfrm>
          <a:prstGeom prst="rect">
            <a:avLst/>
          </a:prstGeom>
        </p:spPr>
        <p:txBody>
          <a:bodyPr lIns="0" tIns="0" rIns="0" bIns="0" anchor="t"/>
          <a:lstStyle/>
          <a:p>
            <a:pPr marL="487680" indent="-487680" defTabSz="1300480">
              <a:lnSpc>
                <a:spcPct val="90000"/>
              </a:lnSpc>
              <a:spcBef>
                <a:spcPts val="800"/>
              </a:spcBef>
              <a:buSzTx/>
              <a:buNone/>
              <a:defRPr sz="3400"/>
            </a:pP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V</a:t>
            </a:r>
            <a:r>
              <a:rPr dirty="0"/>
              <a:t> = 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V</a:t>
            </a:r>
            <a:r>
              <a:rPr baseline="-19411" dirty="0"/>
              <a:t>0</a:t>
            </a:r>
            <a:r>
              <a:rPr dirty="0"/>
              <a:t>⊍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V</a:t>
            </a:r>
            <a:r>
              <a:rPr baseline="-19411" dirty="0"/>
              <a:t>1</a:t>
            </a:r>
            <a:r>
              <a:rPr dirty="0"/>
              <a:t> (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V</a:t>
            </a:r>
            <a:r>
              <a:rPr baseline="-19411" dirty="0"/>
              <a:t>0 </a:t>
            </a:r>
            <a:r>
              <a:rPr dirty="0"/>
              <a:t>∩ 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V</a:t>
            </a:r>
            <a:r>
              <a:rPr baseline="-19411" dirty="0"/>
              <a:t>1</a:t>
            </a:r>
            <a:r>
              <a:rPr dirty="0"/>
              <a:t>=∅) with </a:t>
            </a:r>
            <a:r>
              <a:rPr b="1" i="1" dirty="0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V</a:t>
            </a:r>
            <a:r>
              <a:rPr b="1" baseline="-19411" dirty="0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0</a:t>
            </a:r>
            <a:r>
              <a:rPr baseline="-19411" dirty="0">
                <a:solidFill>
                  <a:srgbClr val="FF2600"/>
                </a:solidFill>
              </a:rPr>
              <a:t> </a:t>
            </a:r>
            <a:r>
              <a:rPr dirty="0"/>
              <a:t>/ </a:t>
            </a:r>
            <a:r>
              <a:rPr b="1" i="1" dirty="0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V</a:t>
            </a:r>
            <a:r>
              <a:rPr b="1" baseline="-19411" dirty="0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1</a:t>
            </a:r>
            <a:r>
              <a:rPr dirty="0"/>
              <a:t> : Set of fixed / free vertices.</a:t>
            </a:r>
          </a:p>
          <a:p>
            <a:pPr marL="487680" indent="-487680" defTabSz="1300480">
              <a:lnSpc>
                <a:spcPct val="90000"/>
              </a:lnSpc>
              <a:spcBef>
                <a:spcPts val="800"/>
              </a:spcBef>
              <a:buSzTx/>
              <a:buNone/>
              <a:defRPr sz="3400"/>
            </a:pPr>
            <a:r>
              <a:rPr dirty="0"/>
              <a:t>For 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v</a:t>
            </a:r>
            <a:r>
              <a:rPr dirty="0"/>
              <a:t> ∈ 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V</a:t>
            </a:r>
            <a:r>
              <a:rPr dirty="0"/>
              <a:t>, </a:t>
            </a:r>
            <a:r>
              <a:rPr b="1" i="1" dirty="0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N</a:t>
            </a:r>
            <a:r>
              <a:rPr b="1" baseline="-19411" dirty="0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0/1</a:t>
            </a:r>
            <a:r>
              <a:rPr b="1" dirty="0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(</a:t>
            </a:r>
            <a:r>
              <a:rPr b="1" i="1" dirty="0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v</a:t>
            </a:r>
            <a:r>
              <a:rPr b="1" dirty="0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)</a:t>
            </a:r>
            <a:r>
              <a:rPr dirty="0"/>
              <a:t> = </a:t>
            </a:r>
            <a:r>
              <a:rPr dirty="0" err="1"/>
              <a:t>δ</a:t>
            </a:r>
            <a:r>
              <a:rPr dirty="0"/>
              <a:t>(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v</a:t>
            </a:r>
            <a:r>
              <a:rPr dirty="0"/>
              <a:t>) ∩ 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V</a:t>
            </a:r>
            <a:r>
              <a:rPr baseline="-19411" dirty="0"/>
              <a:t>0/1</a:t>
            </a:r>
            <a:r>
              <a:rPr dirty="0"/>
              <a:t> :  Set of fixed / free neighbors of 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v.</a:t>
            </a:r>
          </a:p>
          <a:p>
            <a:pPr marL="487680" indent="-487680" defTabSz="1300480">
              <a:lnSpc>
                <a:spcPct val="90000"/>
              </a:lnSpc>
              <a:spcBef>
                <a:spcPts val="800"/>
              </a:spcBef>
              <a:buSzTx/>
              <a:buNone/>
              <a:defRPr sz="3400"/>
            </a:pPr>
            <a:r>
              <a:rPr dirty="0"/>
              <a:t>For 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v</a:t>
            </a:r>
            <a:r>
              <a:rPr dirty="0"/>
              <a:t> ∈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V</a:t>
            </a:r>
            <a:r>
              <a:rPr baseline="-19411" dirty="0"/>
              <a:t>0</a:t>
            </a:r>
            <a:r>
              <a:rPr dirty="0"/>
              <a:t> , let (</a:t>
            </a:r>
            <a:r>
              <a:rPr b="1" i="1" dirty="0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x</a:t>
            </a:r>
            <a:r>
              <a:rPr b="1" i="1" baseline="-19411" dirty="0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v</a:t>
            </a:r>
            <a:r>
              <a:rPr b="1" dirty="0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*</a:t>
            </a:r>
            <a:r>
              <a:rPr dirty="0"/>
              <a:t>,</a:t>
            </a:r>
            <a:r>
              <a:rPr dirty="0">
                <a:solidFill>
                  <a:srgbClr val="FF2600"/>
                </a:solidFill>
              </a:rPr>
              <a:t> </a:t>
            </a:r>
            <a:r>
              <a:rPr b="1" i="1" dirty="0" err="1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y</a:t>
            </a:r>
            <a:r>
              <a:rPr b="1" i="1" baseline="-19411" dirty="0" err="1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v</a:t>
            </a:r>
            <a:r>
              <a:rPr b="1" dirty="0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*</a:t>
            </a:r>
            <a:r>
              <a:rPr dirty="0"/>
              <a:t>) be the fixed position of 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v</a:t>
            </a:r>
            <a:r>
              <a:rPr dirty="0"/>
              <a:t>.</a:t>
            </a:r>
          </a:p>
          <a:p>
            <a:pPr marL="487680" indent="-487680" defTabSz="1300480">
              <a:spcBef>
                <a:spcPts val="800"/>
              </a:spcBef>
              <a:buSzTx/>
              <a:buNone/>
              <a:defRPr sz="3400"/>
            </a:pPr>
            <a:endParaRPr dirty="0"/>
          </a:p>
          <a:p>
            <a:pPr marL="487680" indent="-487680" defTabSz="1300480">
              <a:spcBef>
                <a:spcPts val="800"/>
              </a:spcBef>
              <a:buSzTx/>
              <a:buNone/>
              <a:defRPr sz="3400"/>
            </a:pPr>
            <a:r>
              <a:rPr dirty="0"/>
              <a:t>For the 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x</a:t>
            </a:r>
            <a:r>
              <a:rPr dirty="0"/>
              <a:t> coordinates (likewise for 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y</a:t>
            </a:r>
            <a:r>
              <a:rPr dirty="0"/>
              <a:t>) we have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all </a:t>
            </a:r>
            <a:r>
              <a:rPr lang="de-DE" i="1" dirty="0">
                <a:latin typeface="Helvetica"/>
                <a:ea typeface="Helvetica"/>
                <a:cs typeface="Helvetica"/>
                <a:sym typeface="Helvetica"/>
              </a:rPr>
              <a:t>v</a:t>
            </a:r>
            <a:r>
              <a:rPr lang="de-DE" dirty="0"/>
              <a:t> ∈</a:t>
            </a:r>
            <a:r>
              <a:rPr lang="de-DE" i="1" dirty="0">
                <a:latin typeface="Helvetica"/>
                <a:ea typeface="Helvetica"/>
                <a:cs typeface="Helvetica"/>
                <a:sym typeface="Helvetica"/>
              </a:rPr>
              <a:t>V</a:t>
            </a:r>
            <a:r>
              <a:rPr lang="de-DE" baseline="-19411" dirty="0"/>
              <a:t> </a:t>
            </a:r>
            <a:r>
              <a:rPr dirty="0"/>
              <a:t>:</a:t>
            </a:r>
          </a:p>
          <a:p>
            <a:pPr marL="0" indent="0" defTabSz="1300480">
              <a:spcBef>
                <a:spcPts val="800"/>
              </a:spcBef>
              <a:buSzTx/>
              <a:buNone/>
              <a:defRPr sz="3400"/>
            </a:pPr>
            <a:r>
              <a:rPr dirty="0"/>
              <a:t>   ∑   (</a:t>
            </a:r>
            <a:r>
              <a:rPr i="1" dirty="0" err="1">
                <a:latin typeface="Helvetica"/>
                <a:ea typeface="Helvetica"/>
                <a:cs typeface="Helvetica"/>
                <a:sym typeface="Helvetica"/>
              </a:rPr>
              <a:t>x</a:t>
            </a:r>
            <a:r>
              <a:rPr i="1" baseline="-19411" dirty="0" err="1">
                <a:latin typeface="Helvetica"/>
                <a:ea typeface="Helvetica"/>
                <a:cs typeface="Helvetica"/>
                <a:sym typeface="Helvetica"/>
              </a:rPr>
              <a:t>u</a:t>
            </a:r>
            <a:r>
              <a:rPr baseline="-19411" dirty="0"/>
              <a:t> </a:t>
            </a:r>
            <a:r>
              <a:rPr dirty="0"/>
              <a:t>– 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x</a:t>
            </a:r>
            <a:r>
              <a:rPr i="1" baseline="-19411" dirty="0">
                <a:latin typeface="Helvetica"/>
                <a:ea typeface="Helvetica"/>
                <a:cs typeface="Helvetica"/>
                <a:sym typeface="Helvetica"/>
              </a:rPr>
              <a:t>v</a:t>
            </a:r>
            <a:r>
              <a:rPr dirty="0"/>
              <a:t>) = 0     implies    ∆(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v</a:t>
            </a:r>
            <a:r>
              <a:rPr dirty="0"/>
              <a:t>)</a:t>
            </a:r>
            <a:r>
              <a:rPr sz="1800" dirty="0"/>
              <a:t> 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x</a:t>
            </a:r>
            <a:r>
              <a:rPr i="1" baseline="-19411" dirty="0">
                <a:latin typeface="Helvetica"/>
                <a:ea typeface="Helvetica"/>
                <a:cs typeface="Helvetica"/>
                <a:sym typeface="Helvetica"/>
              </a:rPr>
              <a:t>v</a:t>
            </a:r>
            <a:r>
              <a:rPr baseline="-19411" dirty="0"/>
              <a:t>   </a:t>
            </a:r>
            <a:r>
              <a:rPr baseline="-13411" dirty="0"/>
              <a:t>=   </a:t>
            </a:r>
            <a:r>
              <a:rPr dirty="0"/>
              <a:t>∑   </a:t>
            </a:r>
            <a:r>
              <a:rPr i="1" dirty="0" err="1">
                <a:latin typeface="Helvetica"/>
                <a:ea typeface="Helvetica"/>
                <a:cs typeface="Helvetica"/>
                <a:sym typeface="Helvetica"/>
              </a:rPr>
              <a:t>x</a:t>
            </a:r>
            <a:r>
              <a:rPr i="1" baseline="-19411" dirty="0" err="1">
                <a:latin typeface="Helvetica"/>
                <a:ea typeface="Helvetica"/>
                <a:cs typeface="Helvetica"/>
                <a:sym typeface="Helvetica"/>
              </a:rPr>
              <a:t>u</a:t>
            </a:r>
            <a:br>
              <a:rPr i="1" baseline="-19411" dirty="0">
                <a:latin typeface="Helvetica"/>
                <a:ea typeface="Helvetica"/>
                <a:cs typeface="Helvetica"/>
                <a:sym typeface="Helvetica"/>
              </a:rPr>
            </a:br>
            <a:r>
              <a:rPr sz="2400" i="1" dirty="0">
                <a:latin typeface="Helvetica"/>
                <a:ea typeface="Helvetica"/>
                <a:cs typeface="Helvetica"/>
                <a:sym typeface="Helvetica"/>
              </a:rPr>
              <a:t>u</a:t>
            </a:r>
            <a:r>
              <a:rPr sz="2400" dirty="0"/>
              <a:t> ∈ </a:t>
            </a:r>
            <a:r>
              <a:rPr sz="2400" dirty="0" err="1"/>
              <a:t>δ</a:t>
            </a:r>
            <a:r>
              <a:rPr sz="2400" dirty="0"/>
              <a:t>(</a:t>
            </a:r>
            <a:r>
              <a:rPr sz="2400" i="1" dirty="0">
                <a:latin typeface="Helvetica"/>
                <a:ea typeface="Helvetica"/>
                <a:cs typeface="Helvetica"/>
                <a:sym typeface="Helvetica"/>
              </a:rPr>
              <a:t>v</a:t>
            </a:r>
            <a:r>
              <a:rPr sz="2400" dirty="0"/>
              <a:t>)                                                                          </a:t>
            </a:r>
            <a:r>
              <a:rPr sz="2400" i="1" dirty="0">
                <a:latin typeface="Helvetica"/>
                <a:ea typeface="Helvetica"/>
                <a:cs typeface="Helvetica"/>
                <a:sym typeface="Helvetica"/>
              </a:rPr>
              <a:t>u</a:t>
            </a:r>
            <a:r>
              <a:rPr sz="2400" dirty="0"/>
              <a:t> ∈ </a:t>
            </a:r>
            <a:r>
              <a:rPr sz="2400" dirty="0" err="1"/>
              <a:t>δ</a:t>
            </a:r>
            <a:r>
              <a:rPr sz="2400" dirty="0"/>
              <a:t>(</a:t>
            </a:r>
            <a:r>
              <a:rPr sz="2400" i="1" dirty="0">
                <a:latin typeface="Helvetica"/>
                <a:ea typeface="Helvetica"/>
                <a:cs typeface="Helvetica"/>
                <a:sym typeface="Helvetica"/>
              </a:rPr>
              <a:t>v</a:t>
            </a:r>
            <a:r>
              <a:rPr sz="2400" dirty="0"/>
              <a:t>)   </a:t>
            </a:r>
          </a:p>
          <a:p>
            <a:pPr marL="487680" indent="-487680" defTabSz="1300480">
              <a:spcBef>
                <a:spcPts val="800"/>
              </a:spcBef>
              <a:buSzTx/>
              <a:buNone/>
              <a:defRPr sz="3400"/>
            </a:pPr>
            <a:r>
              <a:rPr dirty="0"/>
              <a:t>Thus for all 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v</a:t>
            </a:r>
            <a:r>
              <a:rPr dirty="0"/>
              <a:t> ∈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V</a:t>
            </a:r>
            <a:r>
              <a:rPr baseline="-19411" dirty="0"/>
              <a:t>1 </a:t>
            </a:r>
            <a:r>
              <a:rPr dirty="0"/>
              <a:t>:</a:t>
            </a:r>
          </a:p>
          <a:p>
            <a:pPr marL="0" indent="0" defTabSz="1300480">
              <a:lnSpc>
                <a:spcPct val="80000"/>
              </a:lnSpc>
              <a:spcBef>
                <a:spcPts val="800"/>
              </a:spcBef>
              <a:buSzTx/>
              <a:buNone/>
              <a:defRPr sz="3400"/>
            </a:pPr>
            <a:r>
              <a:rPr dirty="0"/>
              <a:t>∆(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v</a:t>
            </a:r>
            <a:r>
              <a:rPr dirty="0"/>
              <a:t>)</a:t>
            </a:r>
            <a:r>
              <a:rPr sz="1800" dirty="0"/>
              <a:t> 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x</a:t>
            </a:r>
            <a:r>
              <a:rPr i="1" baseline="-19411" dirty="0">
                <a:latin typeface="Helvetica"/>
                <a:ea typeface="Helvetica"/>
                <a:cs typeface="Helvetica"/>
                <a:sym typeface="Helvetica"/>
              </a:rPr>
              <a:t>v</a:t>
            </a:r>
            <a:r>
              <a:rPr baseline="-19411" dirty="0"/>
              <a:t> </a:t>
            </a:r>
            <a:r>
              <a:rPr dirty="0"/>
              <a:t> –     ∑    </a:t>
            </a:r>
            <a:r>
              <a:rPr i="1" dirty="0" err="1">
                <a:latin typeface="Helvetica"/>
                <a:ea typeface="Helvetica"/>
                <a:cs typeface="Helvetica"/>
                <a:sym typeface="Helvetica"/>
              </a:rPr>
              <a:t>x</a:t>
            </a:r>
            <a:r>
              <a:rPr i="1" baseline="-19411" dirty="0" err="1">
                <a:latin typeface="Helvetica"/>
                <a:ea typeface="Helvetica"/>
                <a:cs typeface="Helvetica"/>
                <a:sym typeface="Helvetica"/>
              </a:rPr>
              <a:t>u</a:t>
            </a:r>
            <a:r>
              <a:rPr dirty="0"/>
              <a:t>  =       ∑    </a:t>
            </a:r>
            <a:r>
              <a:rPr i="1" dirty="0" err="1">
                <a:latin typeface="Helvetica"/>
                <a:ea typeface="Helvetica"/>
                <a:cs typeface="Helvetica"/>
                <a:sym typeface="Helvetica"/>
              </a:rPr>
              <a:t>x</a:t>
            </a:r>
            <a:r>
              <a:rPr i="1" baseline="-19411" dirty="0" err="1">
                <a:latin typeface="Helvetica"/>
                <a:ea typeface="Helvetica"/>
                <a:cs typeface="Helvetica"/>
                <a:sym typeface="Helvetica"/>
              </a:rPr>
              <a:t>w</a:t>
            </a:r>
            <a:r>
              <a:rPr dirty="0"/>
              <a:t>*  </a:t>
            </a:r>
          </a:p>
          <a:p>
            <a:pPr marL="487680" indent="-487680" defTabSz="1300480">
              <a:lnSpc>
                <a:spcPct val="80000"/>
              </a:lnSpc>
              <a:spcBef>
                <a:spcPts val="600"/>
              </a:spcBef>
              <a:buSzTx/>
              <a:buNone/>
              <a:defRPr sz="2400"/>
            </a:pPr>
            <a:r>
              <a:rPr dirty="0"/>
              <a:t>                    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u </a:t>
            </a:r>
            <a:r>
              <a:rPr dirty="0"/>
              <a:t>∈ 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N</a:t>
            </a:r>
            <a:r>
              <a:rPr baseline="-20250" dirty="0"/>
              <a:t>1</a:t>
            </a:r>
            <a:r>
              <a:rPr dirty="0"/>
              <a:t>(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v</a:t>
            </a:r>
            <a:r>
              <a:rPr dirty="0"/>
              <a:t>)              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w </a:t>
            </a:r>
            <a:r>
              <a:rPr dirty="0"/>
              <a:t>∈ 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N</a:t>
            </a:r>
            <a:r>
              <a:rPr baseline="-20250" dirty="0"/>
              <a:t>0</a:t>
            </a:r>
            <a:r>
              <a:rPr dirty="0"/>
              <a:t>(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v</a:t>
            </a:r>
            <a:r>
              <a:rPr dirty="0"/>
              <a:t>)</a:t>
            </a:r>
          </a:p>
          <a:p>
            <a:pPr marL="487680" indent="-487680" defTabSz="1300480">
              <a:spcBef>
                <a:spcPts val="800"/>
              </a:spcBef>
              <a:buSzTx/>
              <a:buNone/>
              <a:defRPr sz="3400"/>
            </a:pPr>
            <a:endParaRPr dirty="0"/>
          </a:p>
          <a:p>
            <a:pPr marL="487680" indent="-487680" defTabSz="1300480">
              <a:spcBef>
                <a:spcPts val="800"/>
              </a:spcBef>
              <a:buSzTx/>
              <a:buNone/>
              <a:defRPr sz="3400"/>
            </a:pPr>
            <a:r>
              <a:rPr dirty="0"/>
              <a:t>Can write these 2 |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V</a:t>
            </a:r>
            <a:r>
              <a:rPr baseline="-17176" dirty="0"/>
              <a:t>1</a:t>
            </a:r>
            <a:r>
              <a:rPr dirty="0"/>
              <a:t>| equations as 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A</a:t>
            </a:r>
            <a:r>
              <a:rPr dirty="0"/>
              <a:t> </a:t>
            </a:r>
            <a:r>
              <a:rPr b="1" dirty="0">
                <a:latin typeface="Helvetica"/>
                <a:ea typeface="Helvetica"/>
                <a:cs typeface="Helvetica"/>
                <a:sym typeface="Helvetica"/>
              </a:rPr>
              <a:t>x</a:t>
            </a:r>
            <a:r>
              <a:rPr dirty="0"/>
              <a:t> = </a:t>
            </a:r>
            <a:r>
              <a:rPr b="1" dirty="0">
                <a:latin typeface="Helvetica"/>
                <a:ea typeface="Helvetica"/>
                <a:cs typeface="Helvetica"/>
                <a:sym typeface="Helvetica"/>
              </a:rPr>
              <a:t>x</a:t>
            </a:r>
            <a:r>
              <a:rPr dirty="0"/>
              <a:t>*  and 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A</a:t>
            </a:r>
            <a:r>
              <a:rPr dirty="0"/>
              <a:t> </a:t>
            </a:r>
            <a:r>
              <a:rPr b="1" dirty="0">
                <a:latin typeface="Helvetica"/>
                <a:ea typeface="Helvetica"/>
                <a:cs typeface="Helvetica"/>
                <a:sym typeface="Helvetica"/>
              </a:rPr>
              <a:t>y</a:t>
            </a:r>
            <a:r>
              <a:rPr dirty="0"/>
              <a:t> = </a:t>
            </a:r>
            <a:r>
              <a:rPr b="1" dirty="0">
                <a:latin typeface="Helvetica"/>
                <a:ea typeface="Helvetica"/>
                <a:cs typeface="Helvetica"/>
                <a:sym typeface="Helvetica"/>
              </a:rPr>
              <a:t>y</a:t>
            </a:r>
            <a:r>
              <a:rPr dirty="0"/>
              <a:t>*,</a:t>
            </a:r>
          </a:p>
          <a:p>
            <a:pPr marL="487680" indent="-487680" defTabSz="1300480">
              <a:spcBef>
                <a:spcPts val="800"/>
              </a:spcBef>
              <a:buSzTx/>
              <a:buNone/>
              <a:defRPr sz="3400"/>
            </a:pPr>
            <a:r>
              <a:rPr dirty="0"/>
              <a:t>where </a:t>
            </a:r>
            <a:r>
              <a:rPr b="1" dirty="0">
                <a:latin typeface="Helvetica"/>
                <a:ea typeface="Helvetica"/>
                <a:cs typeface="Helvetica"/>
                <a:sym typeface="Helvetica"/>
              </a:rPr>
              <a:t>x</a:t>
            </a:r>
            <a:r>
              <a:rPr dirty="0"/>
              <a:t> and </a:t>
            </a:r>
            <a:r>
              <a:rPr b="1" dirty="0">
                <a:latin typeface="Helvetica"/>
                <a:ea typeface="Helvetica"/>
                <a:cs typeface="Helvetica"/>
                <a:sym typeface="Helvetica"/>
              </a:rPr>
              <a:t>y</a:t>
            </a:r>
            <a:r>
              <a:rPr dirty="0"/>
              <a:t> are the vectors of sought 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x</a:t>
            </a:r>
            <a:r>
              <a:rPr dirty="0"/>
              <a:t> / 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y</a:t>
            </a:r>
            <a:r>
              <a:rPr dirty="0"/>
              <a:t> coordinates of 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V</a:t>
            </a:r>
            <a:r>
              <a:rPr baseline="-19411" dirty="0"/>
              <a:t>1</a:t>
            </a:r>
          </a:p>
          <a:p>
            <a:pPr marL="487680" indent="-487680" defTabSz="1300480">
              <a:spcBef>
                <a:spcPts val="800"/>
              </a:spcBef>
              <a:buSzTx/>
              <a:buNone/>
              <a:defRPr sz="3400"/>
            </a:pPr>
            <a:endParaRPr baseline="-19411" dirty="0"/>
          </a:p>
          <a:p>
            <a:pPr marL="487680" indent="-487680" defTabSz="1300480">
              <a:spcBef>
                <a:spcPts val="800"/>
              </a:spcBef>
              <a:buSzTx/>
              <a:buNone/>
              <a:defRPr sz="3400"/>
            </a:pPr>
            <a:r>
              <a:rPr b="1" dirty="0" err="1">
                <a:latin typeface="Helvetica"/>
                <a:ea typeface="Helvetica"/>
                <a:cs typeface="Helvetica"/>
                <a:sym typeface="Helvetica"/>
              </a:rPr>
              <a:t>Thm</a:t>
            </a:r>
            <a:r>
              <a:rPr dirty="0"/>
              <a:t>: If 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G</a:t>
            </a:r>
            <a:r>
              <a:rPr dirty="0"/>
              <a:t> is connected, get unique solution</a:t>
            </a:r>
          </a:p>
        </p:txBody>
      </p:sp>
      <p:sp>
        <p:nvSpPr>
          <p:cNvPr id="424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3418924" y="9294907"/>
            <a:ext cx="3034454" cy="5207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65023" tIns="65023" rIns="65023" bIns="65023" anchor="ctr"/>
          <a:lstStyle>
            <a:lvl1pPr algn="r" defTabSz="1300480">
              <a:defRPr sz="1600"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40</a:t>
            </a:fld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4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4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4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4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4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42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42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42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3" grpId="1" build="p" bldLvl="5" animBg="1" advAuto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26" name="Tabelle"/>
          <p:cNvGraphicFramePr/>
          <p:nvPr/>
        </p:nvGraphicFramePr>
        <p:xfrm>
          <a:off x="1142435" y="6165991"/>
          <a:ext cx="2951759" cy="2826650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5867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90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9349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8900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9349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65330">
                <a:tc>
                  <a:txBody>
                    <a:bodyPr/>
                    <a:lstStyle/>
                    <a:p>
                      <a:pPr algn="r" defTabSz="1300480">
                        <a:spcBef>
                          <a:spcPts val="600"/>
                        </a:spcBef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4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r" defTabSz="1300480">
                        <a:spcBef>
                          <a:spcPts val="600"/>
                        </a:spcBef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-1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r" defTabSz="1300480">
                        <a:spcBef>
                          <a:spcPts val="600"/>
                        </a:spcBef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r" defTabSz="1300480">
                        <a:spcBef>
                          <a:spcPts val="600"/>
                        </a:spcBef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-1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r" defTabSz="1300480">
                        <a:spcBef>
                          <a:spcPts val="600"/>
                        </a:spcBef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-1</a:t>
                      </a:r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5330">
                <a:tc>
                  <a:txBody>
                    <a:bodyPr/>
                    <a:lstStyle/>
                    <a:p>
                      <a:pPr algn="r" defTabSz="1300480">
                        <a:spcBef>
                          <a:spcPts val="600"/>
                        </a:spcBef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-1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r" defTabSz="1300480">
                        <a:spcBef>
                          <a:spcPts val="600"/>
                        </a:spcBef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4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r" defTabSz="1300480">
                        <a:spcBef>
                          <a:spcPts val="600"/>
                        </a:spcBef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-1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r" defTabSz="1300480">
                        <a:spcBef>
                          <a:spcPts val="600"/>
                        </a:spcBef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r" defTabSz="1300480">
                        <a:spcBef>
                          <a:spcPts val="600"/>
                        </a:spcBef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-1</a:t>
                      </a:r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5330">
                <a:tc>
                  <a:txBody>
                    <a:bodyPr/>
                    <a:lstStyle/>
                    <a:p>
                      <a:pPr algn="r" defTabSz="1300480">
                        <a:spcBef>
                          <a:spcPts val="600"/>
                        </a:spcBef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r" defTabSz="1300480">
                        <a:spcBef>
                          <a:spcPts val="600"/>
                        </a:spcBef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-1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r" defTabSz="1300480">
                        <a:spcBef>
                          <a:spcPts val="600"/>
                        </a:spcBef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4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r" defTabSz="1300480">
                        <a:spcBef>
                          <a:spcPts val="600"/>
                        </a:spcBef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-1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r" defTabSz="1300480">
                        <a:spcBef>
                          <a:spcPts val="600"/>
                        </a:spcBef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-1</a:t>
                      </a:r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5330">
                <a:tc>
                  <a:txBody>
                    <a:bodyPr/>
                    <a:lstStyle/>
                    <a:p>
                      <a:pPr algn="r" defTabSz="1300480">
                        <a:spcBef>
                          <a:spcPts val="600"/>
                        </a:spcBef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-1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r" defTabSz="1300480">
                        <a:spcBef>
                          <a:spcPts val="600"/>
                        </a:spcBef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r" defTabSz="1300480">
                        <a:spcBef>
                          <a:spcPts val="600"/>
                        </a:spcBef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-1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r" defTabSz="1300480">
                        <a:spcBef>
                          <a:spcPts val="600"/>
                        </a:spcBef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4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r" defTabSz="1300480">
                        <a:spcBef>
                          <a:spcPts val="600"/>
                        </a:spcBef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-1</a:t>
                      </a:r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65330">
                <a:tc>
                  <a:txBody>
                    <a:bodyPr/>
                    <a:lstStyle/>
                    <a:p>
                      <a:pPr algn="r" defTabSz="1300480">
                        <a:spcBef>
                          <a:spcPts val="600"/>
                        </a:spcBef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-1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r" defTabSz="1300480">
                        <a:spcBef>
                          <a:spcPts val="600"/>
                        </a:spcBef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-1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r" defTabSz="1300480">
                        <a:spcBef>
                          <a:spcPts val="600"/>
                        </a:spcBef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-1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r" defTabSz="1300480">
                        <a:spcBef>
                          <a:spcPts val="600"/>
                        </a:spcBef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-1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r" defTabSz="1300480">
                        <a:spcBef>
                          <a:spcPts val="600"/>
                        </a:spcBef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4</a:t>
                      </a:r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27" name="Form"/>
          <p:cNvSpPr/>
          <p:nvPr/>
        </p:nvSpPr>
        <p:spPr>
          <a:xfrm>
            <a:off x="869244" y="6046329"/>
            <a:ext cx="3483752" cy="300961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110" y="0"/>
                </a:moveTo>
                <a:cubicBezTo>
                  <a:pt x="1392" y="0"/>
                  <a:pt x="0" y="1612"/>
                  <a:pt x="0" y="3600"/>
                </a:cubicBezTo>
                <a:lnTo>
                  <a:pt x="0" y="18000"/>
                </a:lnTo>
                <a:cubicBezTo>
                  <a:pt x="0" y="19988"/>
                  <a:pt x="1392" y="21600"/>
                  <a:pt x="3110" y="21600"/>
                </a:cubicBezTo>
                <a:moveTo>
                  <a:pt x="18490" y="0"/>
                </a:moveTo>
                <a:cubicBezTo>
                  <a:pt x="20208" y="0"/>
                  <a:pt x="21600" y="1612"/>
                  <a:pt x="21600" y="3600"/>
                </a:cubicBezTo>
                <a:lnTo>
                  <a:pt x="21600" y="18000"/>
                </a:lnTo>
                <a:cubicBezTo>
                  <a:pt x="21600" y="19988"/>
                  <a:pt x="20208" y="21600"/>
                  <a:pt x="18490" y="21600"/>
                </a:cubicBezTo>
              </a:path>
            </a:pathLst>
          </a:custGeom>
          <a:ln w="38100">
            <a:solidFill>
              <a:srgbClr val="000000"/>
            </a:solidFill>
          </a:ln>
        </p:spPr>
        <p:txBody>
          <a:bodyPr lIns="65023" tIns="65023" rIns="65023" bIns="65023" anchor="ctr"/>
          <a:lstStyle/>
          <a:p>
            <a:pPr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428" name="A ="/>
          <p:cNvSpPr txBox="1"/>
          <p:nvPr/>
        </p:nvSpPr>
        <p:spPr>
          <a:xfrm>
            <a:off x="83537" y="7229404"/>
            <a:ext cx="592061" cy="4983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65023" tIns="65023" rIns="65023" bIns="65023">
            <a:spAutoFit/>
          </a:bodyPr>
          <a:lstStyle/>
          <a:p>
            <a:pPr algn="l" defTabSz="1300480">
              <a:defRPr sz="2400">
                <a:latin typeface="Helvetica"/>
                <a:ea typeface="Helvetica"/>
                <a:cs typeface="Helvetica"/>
                <a:sym typeface="Helvetica"/>
              </a:defRPr>
            </a:pPr>
            <a:r>
              <a:rPr i="1"/>
              <a:t>A </a:t>
            </a:r>
            <a:r>
              <a:t>=</a:t>
            </a:r>
          </a:p>
        </p:txBody>
      </p:sp>
      <p:sp>
        <p:nvSpPr>
          <p:cNvPr id="429" name="A x ="/>
          <p:cNvSpPr txBox="1"/>
          <p:nvPr/>
        </p:nvSpPr>
        <p:spPr>
          <a:xfrm>
            <a:off x="4537286" y="7247466"/>
            <a:ext cx="846260" cy="4983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65023" tIns="65023" rIns="65023" bIns="65023">
            <a:spAutoFit/>
          </a:bodyPr>
          <a:lstStyle/>
          <a:p>
            <a:pPr algn="l" defTabSz="1300480">
              <a:defRPr sz="2400">
                <a:latin typeface="Helvetica"/>
                <a:ea typeface="Helvetica"/>
                <a:cs typeface="Helvetica"/>
                <a:sym typeface="Helvetica"/>
              </a:defRPr>
            </a:pPr>
            <a:r>
              <a:rPr i="1"/>
              <a:t>A </a:t>
            </a:r>
            <a:r>
              <a:rPr b="1"/>
              <a:t>x</a:t>
            </a:r>
            <a:r>
              <a:t> =</a:t>
            </a:r>
          </a:p>
        </p:txBody>
      </p:sp>
      <p:graphicFrame>
        <p:nvGraphicFramePr>
          <p:cNvPr id="430" name="Tabelle"/>
          <p:cNvGraphicFramePr/>
          <p:nvPr/>
        </p:nvGraphicFramePr>
        <p:xfrm>
          <a:off x="5651217" y="6163733"/>
          <a:ext cx="493042" cy="2828980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4930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65796">
                <a:tc>
                  <a:txBody>
                    <a:bodyPr/>
                    <a:lstStyle/>
                    <a:p>
                      <a:pPr algn="l" defTabSz="1300480">
                        <a:spcBef>
                          <a:spcPts val="600"/>
                        </a:spcBef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45720" marR="45720" horzOverflow="overflow">
                    <a:lnT w="12700">
                      <a:solidFill>
                        <a:srgbClr val="FFFFFF"/>
                      </a:solidFill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5796">
                <a:tc>
                  <a:txBody>
                    <a:bodyPr/>
                    <a:lstStyle/>
                    <a:p>
                      <a:pPr algn="l" defTabSz="1300480">
                        <a:spcBef>
                          <a:spcPts val="600"/>
                        </a:spcBef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1</a:t>
                      </a:r>
                    </a:p>
                  </a:txBody>
                  <a:tcPr marL="45720" marR="45720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5796">
                <a:tc>
                  <a:txBody>
                    <a:bodyPr/>
                    <a:lstStyle/>
                    <a:p>
                      <a:pPr algn="l" defTabSz="1300480">
                        <a:spcBef>
                          <a:spcPts val="600"/>
                        </a:spcBef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1</a:t>
                      </a:r>
                    </a:p>
                  </a:txBody>
                  <a:tcPr marL="45720" marR="45720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5796">
                <a:tc>
                  <a:txBody>
                    <a:bodyPr/>
                    <a:lstStyle/>
                    <a:p>
                      <a:pPr algn="l" defTabSz="1300480">
                        <a:spcBef>
                          <a:spcPts val="600"/>
                        </a:spcBef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45720" marR="45720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65796">
                <a:tc>
                  <a:txBody>
                    <a:bodyPr/>
                    <a:lstStyle/>
                    <a:p>
                      <a:pPr algn="l" defTabSz="1300480">
                        <a:spcBef>
                          <a:spcPts val="600"/>
                        </a:spcBef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45720" marR="45720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431" name="Tabelle"/>
          <p:cNvGraphicFramePr/>
          <p:nvPr/>
        </p:nvGraphicFramePr>
        <p:xfrm>
          <a:off x="7391964" y="6163733"/>
          <a:ext cx="493042" cy="2828980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4930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65796">
                <a:tc>
                  <a:txBody>
                    <a:bodyPr/>
                    <a:lstStyle/>
                    <a:p>
                      <a:pPr algn="l" defTabSz="1300480">
                        <a:spcBef>
                          <a:spcPts val="600"/>
                        </a:spcBef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1</a:t>
                      </a:r>
                    </a:p>
                  </a:txBody>
                  <a:tcPr marL="45720" marR="45720" horzOverflow="overflow">
                    <a:lnT w="12700">
                      <a:solidFill>
                        <a:srgbClr val="FFFFFF"/>
                      </a:solidFill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5796">
                <a:tc>
                  <a:txBody>
                    <a:bodyPr/>
                    <a:lstStyle/>
                    <a:p>
                      <a:pPr algn="l" defTabSz="1300480">
                        <a:spcBef>
                          <a:spcPts val="600"/>
                        </a:spcBef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1</a:t>
                      </a:r>
                    </a:p>
                  </a:txBody>
                  <a:tcPr marL="45720" marR="45720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5796">
                <a:tc>
                  <a:txBody>
                    <a:bodyPr/>
                    <a:lstStyle/>
                    <a:p>
                      <a:pPr algn="l" defTabSz="1300480">
                        <a:spcBef>
                          <a:spcPts val="600"/>
                        </a:spcBef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45720" marR="45720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5796">
                <a:tc>
                  <a:txBody>
                    <a:bodyPr/>
                    <a:lstStyle/>
                    <a:p>
                      <a:pPr algn="l" defTabSz="1300480">
                        <a:spcBef>
                          <a:spcPts val="600"/>
                        </a:spcBef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45720" marR="45720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65796">
                <a:tc>
                  <a:txBody>
                    <a:bodyPr/>
                    <a:lstStyle/>
                    <a:p>
                      <a:pPr algn="l" defTabSz="1300480">
                        <a:spcBef>
                          <a:spcPts val="600"/>
                        </a:spcBef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45720" marR="45720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32" name="A y ="/>
          <p:cNvSpPr txBox="1"/>
          <p:nvPr/>
        </p:nvSpPr>
        <p:spPr>
          <a:xfrm>
            <a:off x="6328833" y="7247466"/>
            <a:ext cx="862928" cy="4983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65023" tIns="65023" rIns="65023" bIns="65023">
            <a:spAutoFit/>
          </a:bodyPr>
          <a:lstStyle/>
          <a:p>
            <a:pPr algn="l" defTabSz="1300480">
              <a:defRPr sz="2400">
                <a:latin typeface="Helvetica"/>
                <a:ea typeface="Helvetica"/>
                <a:cs typeface="Helvetica"/>
                <a:sym typeface="Helvetica"/>
              </a:defRPr>
            </a:pPr>
            <a:r>
              <a:rPr i="1"/>
              <a:t>A</a:t>
            </a:r>
            <a:r>
              <a:t> </a:t>
            </a:r>
            <a:r>
              <a:rPr b="1"/>
              <a:t>y</a:t>
            </a:r>
            <a:r>
              <a:t> =</a:t>
            </a:r>
          </a:p>
        </p:txBody>
      </p:sp>
      <p:sp>
        <p:nvSpPr>
          <p:cNvPr id="433" name="Form"/>
          <p:cNvSpPr/>
          <p:nvPr/>
        </p:nvSpPr>
        <p:spPr>
          <a:xfrm>
            <a:off x="5445759" y="6138897"/>
            <a:ext cx="717975" cy="29373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600" y="0"/>
                </a:moveTo>
                <a:cubicBezTo>
                  <a:pt x="1612" y="0"/>
                  <a:pt x="0" y="394"/>
                  <a:pt x="0" y="880"/>
                </a:cubicBezTo>
                <a:lnTo>
                  <a:pt x="0" y="20720"/>
                </a:lnTo>
                <a:cubicBezTo>
                  <a:pt x="0" y="21206"/>
                  <a:pt x="1612" y="21600"/>
                  <a:pt x="3600" y="21600"/>
                </a:cubicBezTo>
                <a:moveTo>
                  <a:pt x="18000" y="0"/>
                </a:moveTo>
                <a:cubicBezTo>
                  <a:pt x="19988" y="0"/>
                  <a:pt x="21600" y="394"/>
                  <a:pt x="21600" y="880"/>
                </a:cubicBezTo>
                <a:lnTo>
                  <a:pt x="21600" y="20720"/>
                </a:lnTo>
                <a:cubicBezTo>
                  <a:pt x="21600" y="21206"/>
                  <a:pt x="19988" y="21600"/>
                  <a:pt x="18000" y="21600"/>
                </a:cubicBezTo>
              </a:path>
            </a:pathLst>
          </a:custGeom>
          <a:ln w="38100">
            <a:solidFill>
              <a:srgbClr val="000000"/>
            </a:solidFill>
          </a:ln>
        </p:spPr>
        <p:txBody>
          <a:bodyPr lIns="65023" tIns="65023" rIns="65023" bIns="65023" anchor="ctr"/>
          <a:lstStyle/>
          <a:p>
            <a:pPr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434" name="Form"/>
          <p:cNvSpPr/>
          <p:nvPr/>
        </p:nvSpPr>
        <p:spPr>
          <a:xfrm>
            <a:off x="7186506" y="6102773"/>
            <a:ext cx="717974" cy="29373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600" y="0"/>
                </a:moveTo>
                <a:cubicBezTo>
                  <a:pt x="1612" y="0"/>
                  <a:pt x="0" y="394"/>
                  <a:pt x="0" y="880"/>
                </a:cubicBezTo>
                <a:lnTo>
                  <a:pt x="0" y="20720"/>
                </a:lnTo>
                <a:cubicBezTo>
                  <a:pt x="0" y="21206"/>
                  <a:pt x="1612" y="21600"/>
                  <a:pt x="3600" y="21600"/>
                </a:cubicBezTo>
                <a:moveTo>
                  <a:pt x="18000" y="0"/>
                </a:moveTo>
                <a:cubicBezTo>
                  <a:pt x="19988" y="0"/>
                  <a:pt x="21600" y="394"/>
                  <a:pt x="21600" y="880"/>
                </a:cubicBezTo>
                <a:lnTo>
                  <a:pt x="21600" y="20720"/>
                </a:lnTo>
                <a:cubicBezTo>
                  <a:pt x="21600" y="21206"/>
                  <a:pt x="19988" y="21600"/>
                  <a:pt x="18000" y="21600"/>
                </a:cubicBezTo>
              </a:path>
            </a:pathLst>
          </a:custGeom>
          <a:ln w="38100">
            <a:solidFill>
              <a:srgbClr val="000000"/>
            </a:solidFill>
          </a:ln>
        </p:spPr>
        <p:txBody>
          <a:bodyPr lIns="65023" tIns="65023" rIns="65023" bIns="65023" anchor="ctr"/>
          <a:lstStyle/>
          <a:p>
            <a:pPr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435" name="x ="/>
          <p:cNvSpPr txBox="1"/>
          <p:nvPr/>
        </p:nvSpPr>
        <p:spPr>
          <a:xfrm>
            <a:off x="8448604" y="7247466"/>
            <a:ext cx="574946" cy="4983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65023" tIns="65023" rIns="65023" bIns="65023">
            <a:spAutoFit/>
          </a:bodyPr>
          <a:lstStyle/>
          <a:p>
            <a:pPr algn="l" defTabSz="1300480">
              <a:defRPr sz="2400">
                <a:latin typeface="Helvetica"/>
                <a:ea typeface="Helvetica"/>
                <a:cs typeface="Helvetica"/>
                <a:sym typeface="Helvetica"/>
              </a:defRPr>
            </a:pPr>
            <a:r>
              <a:rPr b="1"/>
              <a:t>x</a:t>
            </a:r>
            <a:r>
              <a:t> =</a:t>
            </a:r>
          </a:p>
        </p:txBody>
      </p:sp>
      <p:graphicFrame>
        <p:nvGraphicFramePr>
          <p:cNvPr id="436" name="Tabelle"/>
          <p:cNvGraphicFramePr/>
          <p:nvPr/>
        </p:nvGraphicFramePr>
        <p:xfrm>
          <a:off x="9213991" y="6163733"/>
          <a:ext cx="1217789" cy="2828980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12177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65796">
                <a:tc>
                  <a:txBody>
                    <a:bodyPr/>
                    <a:lstStyle/>
                    <a:p>
                      <a:pPr algn="l" defTabSz="1300480">
                        <a:spcBef>
                          <a:spcPts val="600"/>
                        </a:spcBef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0.375</a:t>
                      </a:r>
                    </a:p>
                  </a:txBody>
                  <a:tcPr marL="45720" marR="45720" horzOverflow="overflow">
                    <a:lnT w="12700">
                      <a:solidFill>
                        <a:srgbClr val="FFFFFF"/>
                      </a:solidFill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5796">
                <a:tc>
                  <a:txBody>
                    <a:bodyPr/>
                    <a:lstStyle/>
                    <a:p>
                      <a:pPr algn="l" defTabSz="1300480">
                        <a:spcBef>
                          <a:spcPts val="600"/>
                        </a:spcBef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0.625</a:t>
                      </a:r>
                    </a:p>
                  </a:txBody>
                  <a:tcPr marL="45720" marR="45720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5796">
                <a:tc>
                  <a:txBody>
                    <a:bodyPr/>
                    <a:lstStyle/>
                    <a:p>
                      <a:pPr algn="l" defTabSz="1300480">
                        <a:spcBef>
                          <a:spcPts val="600"/>
                        </a:spcBef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0.625</a:t>
                      </a:r>
                    </a:p>
                  </a:txBody>
                  <a:tcPr marL="45720" marR="45720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5796">
                <a:tc>
                  <a:txBody>
                    <a:bodyPr/>
                    <a:lstStyle/>
                    <a:p>
                      <a:pPr algn="l" defTabSz="1300480">
                        <a:spcBef>
                          <a:spcPts val="600"/>
                        </a:spcBef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0.375</a:t>
                      </a:r>
                    </a:p>
                  </a:txBody>
                  <a:tcPr marL="45720" marR="45720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65796">
                <a:tc>
                  <a:txBody>
                    <a:bodyPr/>
                    <a:lstStyle/>
                    <a:p>
                      <a:pPr algn="l" defTabSz="1300480">
                        <a:spcBef>
                          <a:spcPts val="600"/>
                        </a:spcBef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0.500</a:t>
                      </a:r>
                    </a:p>
                  </a:txBody>
                  <a:tcPr marL="45720" marR="45720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37" name="Form"/>
          <p:cNvSpPr/>
          <p:nvPr/>
        </p:nvSpPr>
        <p:spPr>
          <a:xfrm>
            <a:off x="9213991" y="6037297"/>
            <a:ext cx="1126632" cy="300284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600" y="0"/>
                </a:moveTo>
                <a:cubicBezTo>
                  <a:pt x="1612" y="0"/>
                  <a:pt x="0" y="605"/>
                  <a:pt x="0" y="1351"/>
                </a:cubicBezTo>
                <a:lnTo>
                  <a:pt x="0" y="20249"/>
                </a:lnTo>
                <a:cubicBezTo>
                  <a:pt x="0" y="20995"/>
                  <a:pt x="1612" y="21600"/>
                  <a:pt x="3600" y="21600"/>
                </a:cubicBezTo>
                <a:moveTo>
                  <a:pt x="18000" y="0"/>
                </a:moveTo>
                <a:cubicBezTo>
                  <a:pt x="19988" y="0"/>
                  <a:pt x="21600" y="605"/>
                  <a:pt x="21600" y="1351"/>
                </a:cubicBezTo>
                <a:lnTo>
                  <a:pt x="21600" y="20249"/>
                </a:lnTo>
                <a:cubicBezTo>
                  <a:pt x="21600" y="20995"/>
                  <a:pt x="19988" y="21600"/>
                  <a:pt x="18000" y="21600"/>
                </a:cubicBezTo>
              </a:path>
            </a:pathLst>
          </a:custGeom>
          <a:ln w="38100">
            <a:solidFill>
              <a:srgbClr val="000000"/>
            </a:solidFill>
          </a:ln>
        </p:spPr>
        <p:txBody>
          <a:bodyPr lIns="65023" tIns="65023" rIns="65023" bIns="65023" anchor="ctr"/>
          <a:lstStyle/>
          <a:p>
            <a:pPr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438" name="y ="/>
          <p:cNvSpPr txBox="1"/>
          <p:nvPr/>
        </p:nvSpPr>
        <p:spPr>
          <a:xfrm>
            <a:off x="10550595" y="7247466"/>
            <a:ext cx="574946" cy="4983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65023" tIns="65023" rIns="65023" bIns="65023">
            <a:spAutoFit/>
          </a:bodyPr>
          <a:lstStyle/>
          <a:p>
            <a:pPr algn="l" defTabSz="1300480">
              <a:defRPr sz="2400">
                <a:latin typeface="Helvetica"/>
                <a:ea typeface="Helvetica"/>
                <a:cs typeface="Helvetica"/>
                <a:sym typeface="Helvetica"/>
              </a:defRPr>
            </a:pPr>
            <a:r>
              <a:rPr b="1"/>
              <a:t>y</a:t>
            </a:r>
            <a:r>
              <a:t> =</a:t>
            </a:r>
          </a:p>
        </p:txBody>
      </p:sp>
      <p:graphicFrame>
        <p:nvGraphicFramePr>
          <p:cNvPr id="439" name="Tabelle"/>
          <p:cNvGraphicFramePr/>
          <p:nvPr/>
        </p:nvGraphicFramePr>
        <p:xfrm>
          <a:off x="11315982" y="6163733"/>
          <a:ext cx="1217789" cy="2828980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12177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65796">
                <a:tc>
                  <a:txBody>
                    <a:bodyPr/>
                    <a:lstStyle/>
                    <a:p>
                      <a:pPr algn="l" defTabSz="1300480">
                        <a:spcBef>
                          <a:spcPts val="600"/>
                        </a:spcBef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0.625</a:t>
                      </a:r>
                    </a:p>
                  </a:txBody>
                  <a:tcPr marL="45720" marR="45720" horzOverflow="overflow">
                    <a:lnT w="12700">
                      <a:solidFill>
                        <a:srgbClr val="FFFFFF"/>
                      </a:solidFill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5796">
                <a:tc>
                  <a:txBody>
                    <a:bodyPr/>
                    <a:lstStyle/>
                    <a:p>
                      <a:pPr algn="l" defTabSz="1300480">
                        <a:spcBef>
                          <a:spcPts val="600"/>
                        </a:spcBef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0.625</a:t>
                      </a:r>
                    </a:p>
                  </a:txBody>
                  <a:tcPr marL="45720" marR="45720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5796">
                <a:tc>
                  <a:txBody>
                    <a:bodyPr/>
                    <a:lstStyle/>
                    <a:p>
                      <a:pPr algn="l" defTabSz="1300480">
                        <a:spcBef>
                          <a:spcPts val="600"/>
                        </a:spcBef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0.375</a:t>
                      </a:r>
                    </a:p>
                  </a:txBody>
                  <a:tcPr marL="45720" marR="45720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5796">
                <a:tc>
                  <a:txBody>
                    <a:bodyPr/>
                    <a:lstStyle/>
                    <a:p>
                      <a:pPr algn="l" defTabSz="1300480">
                        <a:spcBef>
                          <a:spcPts val="600"/>
                        </a:spcBef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0.375</a:t>
                      </a:r>
                    </a:p>
                  </a:txBody>
                  <a:tcPr marL="45720" marR="45720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65796">
                <a:tc>
                  <a:txBody>
                    <a:bodyPr/>
                    <a:lstStyle/>
                    <a:p>
                      <a:pPr algn="l" defTabSz="1300480">
                        <a:spcBef>
                          <a:spcPts val="600"/>
                        </a:spcBef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0.500</a:t>
                      </a:r>
                    </a:p>
                  </a:txBody>
                  <a:tcPr marL="45720" marR="45720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40" name="Form"/>
          <p:cNvSpPr/>
          <p:nvPr/>
        </p:nvSpPr>
        <p:spPr>
          <a:xfrm>
            <a:off x="11315982" y="6037297"/>
            <a:ext cx="1126632" cy="300284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600" y="0"/>
                </a:moveTo>
                <a:cubicBezTo>
                  <a:pt x="1612" y="0"/>
                  <a:pt x="0" y="605"/>
                  <a:pt x="0" y="1351"/>
                </a:cubicBezTo>
                <a:lnTo>
                  <a:pt x="0" y="20249"/>
                </a:lnTo>
                <a:cubicBezTo>
                  <a:pt x="0" y="20995"/>
                  <a:pt x="1612" y="21600"/>
                  <a:pt x="3600" y="21600"/>
                </a:cubicBezTo>
                <a:moveTo>
                  <a:pt x="18000" y="0"/>
                </a:moveTo>
                <a:cubicBezTo>
                  <a:pt x="19988" y="0"/>
                  <a:pt x="21600" y="605"/>
                  <a:pt x="21600" y="1351"/>
                </a:cubicBezTo>
                <a:lnTo>
                  <a:pt x="21600" y="20249"/>
                </a:lnTo>
                <a:cubicBezTo>
                  <a:pt x="21600" y="20995"/>
                  <a:pt x="19988" y="21600"/>
                  <a:pt x="18000" y="21600"/>
                </a:cubicBezTo>
              </a:path>
            </a:pathLst>
          </a:custGeom>
          <a:ln w="38100">
            <a:solidFill>
              <a:srgbClr val="000000"/>
            </a:solidFill>
          </a:ln>
        </p:spPr>
        <p:txBody>
          <a:bodyPr lIns="65023" tIns="65023" rIns="65023" bIns="65023" anchor="ctr"/>
          <a:lstStyle/>
          <a:p>
            <a:pPr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441" name="Quadrat"/>
          <p:cNvSpPr/>
          <p:nvPr/>
        </p:nvSpPr>
        <p:spPr>
          <a:xfrm>
            <a:off x="9674577" y="2828995"/>
            <a:ext cx="1025032" cy="1025032"/>
          </a:xfrm>
          <a:prstGeom prst="rect">
            <a:avLst/>
          </a:prstGeom>
          <a:ln w="50800">
            <a:solidFill>
              <a:srgbClr val="FF0000"/>
            </a:solidFill>
          </a:ln>
        </p:spPr>
        <p:txBody>
          <a:bodyPr lIns="65023" tIns="65023" rIns="65023" bIns="65023" anchor="ctr"/>
          <a:lstStyle/>
          <a:p>
            <a:pPr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442" name="Linie"/>
          <p:cNvSpPr/>
          <p:nvPr/>
        </p:nvSpPr>
        <p:spPr>
          <a:xfrm flipH="1">
            <a:off x="8139288" y="2828995"/>
            <a:ext cx="2560322" cy="2560321"/>
          </a:xfrm>
          <a:prstGeom prst="line">
            <a:avLst/>
          </a:prstGeom>
          <a:ln w="38100">
            <a:solidFill>
              <a:srgbClr val="FF0000"/>
            </a:solidFill>
          </a:ln>
        </p:spPr>
        <p:txBody>
          <a:bodyPr lIns="65023" tIns="65023" rIns="65023" bIns="65023"/>
          <a:lstStyle/>
          <a:p>
            <a:pPr defTabSz="1300480">
              <a:defRPr sz="3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443" name="Linie"/>
          <p:cNvSpPr/>
          <p:nvPr/>
        </p:nvSpPr>
        <p:spPr>
          <a:xfrm flipV="1">
            <a:off x="10699608" y="1291448"/>
            <a:ext cx="1535290" cy="1537548"/>
          </a:xfrm>
          <a:prstGeom prst="line">
            <a:avLst/>
          </a:prstGeom>
          <a:ln w="38100">
            <a:solidFill>
              <a:srgbClr val="FF0000"/>
            </a:solidFill>
          </a:ln>
        </p:spPr>
        <p:txBody>
          <a:bodyPr lIns="65023" tIns="65023" rIns="65023" bIns="65023"/>
          <a:lstStyle/>
          <a:p>
            <a:pPr defTabSz="1300480">
              <a:defRPr sz="3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444" name="Linie"/>
          <p:cNvSpPr/>
          <p:nvPr/>
        </p:nvSpPr>
        <p:spPr>
          <a:xfrm>
            <a:off x="8139288" y="1293706"/>
            <a:ext cx="4095611" cy="4095610"/>
          </a:xfrm>
          <a:prstGeom prst="line">
            <a:avLst/>
          </a:prstGeom>
          <a:ln w="38100">
            <a:solidFill>
              <a:srgbClr val="FF0000"/>
            </a:solidFill>
          </a:ln>
        </p:spPr>
        <p:txBody>
          <a:bodyPr lIns="65023" tIns="65023" rIns="65023" bIns="65023"/>
          <a:lstStyle/>
          <a:p>
            <a:pPr defTabSz="1300480">
              <a:defRPr sz="3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445" name="Kreis"/>
          <p:cNvSpPr/>
          <p:nvPr/>
        </p:nvSpPr>
        <p:spPr>
          <a:xfrm>
            <a:off x="8037689" y="5183857"/>
            <a:ext cx="307059" cy="307059"/>
          </a:xfrm>
          <a:prstGeom prst="ellipse">
            <a:avLst/>
          </a:prstGeom>
          <a:solidFill>
            <a:srgbClr val="0000CC"/>
          </a:solidFill>
          <a:ln w="38100">
            <a:solidFill>
              <a:srgbClr val="FF0000"/>
            </a:solidFill>
          </a:ln>
        </p:spPr>
        <p:txBody>
          <a:bodyPr lIns="65023" tIns="65023" rIns="65023" bIns="65023" anchor="ctr"/>
          <a:lstStyle/>
          <a:p>
            <a:pPr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446" name="Kreis"/>
          <p:cNvSpPr/>
          <p:nvPr/>
        </p:nvSpPr>
        <p:spPr>
          <a:xfrm>
            <a:off x="12031698" y="1160497"/>
            <a:ext cx="307058" cy="307059"/>
          </a:xfrm>
          <a:prstGeom prst="ellipse">
            <a:avLst/>
          </a:prstGeom>
          <a:solidFill>
            <a:srgbClr val="0000CC"/>
          </a:solidFill>
          <a:ln w="38100">
            <a:solidFill>
              <a:srgbClr val="FF0000"/>
            </a:solidFill>
          </a:ln>
        </p:spPr>
        <p:txBody>
          <a:bodyPr lIns="65023" tIns="65023" rIns="65023" bIns="65023" anchor="ctr"/>
          <a:lstStyle/>
          <a:p>
            <a:pPr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447" name="Kreis"/>
          <p:cNvSpPr/>
          <p:nvPr/>
        </p:nvSpPr>
        <p:spPr>
          <a:xfrm>
            <a:off x="8037689" y="1189848"/>
            <a:ext cx="307059" cy="307059"/>
          </a:xfrm>
          <a:prstGeom prst="ellipse">
            <a:avLst/>
          </a:prstGeom>
          <a:solidFill>
            <a:srgbClr val="0000CC"/>
          </a:solidFill>
          <a:ln w="38100">
            <a:solidFill>
              <a:srgbClr val="FF0000"/>
            </a:solidFill>
          </a:ln>
        </p:spPr>
        <p:txBody>
          <a:bodyPr lIns="65023" tIns="65023" rIns="65023" bIns="65023" anchor="ctr"/>
          <a:lstStyle/>
          <a:p>
            <a:pPr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448" name="Kreis"/>
          <p:cNvSpPr/>
          <p:nvPr/>
        </p:nvSpPr>
        <p:spPr>
          <a:xfrm>
            <a:off x="9554916" y="2725137"/>
            <a:ext cx="307058" cy="307059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</p:spPr>
        <p:txBody>
          <a:bodyPr lIns="65023" tIns="65023" rIns="65023" bIns="65023" anchor="ctr"/>
          <a:lstStyle/>
          <a:p>
            <a:pPr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449" name="Kreis"/>
          <p:cNvSpPr/>
          <p:nvPr/>
        </p:nvSpPr>
        <p:spPr>
          <a:xfrm>
            <a:off x="10546080" y="2725137"/>
            <a:ext cx="307059" cy="307059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</p:spPr>
        <p:txBody>
          <a:bodyPr lIns="65023" tIns="65023" rIns="65023" bIns="65023" anchor="ctr"/>
          <a:lstStyle/>
          <a:p>
            <a:pPr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450" name="Kreis"/>
          <p:cNvSpPr/>
          <p:nvPr/>
        </p:nvSpPr>
        <p:spPr>
          <a:xfrm>
            <a:off x="9554916" y="3684693"/>
            <a:ext cx="307058" cy="307059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</p:spPr>
        <p:txBody>
          <a:bodyPr lIns="65023" tIns="65023" rIns="65023" bIns="65023" anchor="ctr"/>
          <a:lstStyle/>
          <a:p>
            <a:pPr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451" name="Kreis"/>
          <p:cNvSpPr/>
          <p:nvPr/>
        </p:nvSpPr>
        <p:spPr>
          <a:xfrm>
            <a:off x="10546080" y="3695982"/>
            <a:ext cx="307059" cy="307058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</p:spPr>
        <p:txBody>
          <a:bodyPr lIns="65023" tIns="65023" rIns="65023" bIns="65023" anchor="ctr"/>
          <a:lstStyle/>
          <a:p>
            <a:pPr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452" name="Kreis"/>
          <p:cNvSpPr/>
          <p:nvPr/>
        </p:nvSpPr>
        <p:spPr>
          <a:xfrm>
            <a:off x="9999698" y="3201528"/>
            <a:ext cx="307058" cy="307059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</p:spPr>
        <p:txBody>
          <a:bodyPr lIns="65023" tIns="65023" rIns="65023" bIns="65023" anchor="ctr"/>
          <a:lstStyle/>
          <a:p>
            <a:pPr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453" name="Kreis"/>
          <p:cNvSpPr/>
          <p:nvPr/>
        </p:nvSpPr>
        <p:spPr>
          <a:xfrm>
            <a:off x="12031698" y="5183857"/>
            <a:ext cx="307058" cy="307059"/>
          </a:xfrm>
          <a:prstGeom prst="ellipse">
            <a:avLst/>
          </a:prstGeom>
          <a:solidFill>
            <a:srgbClr val="0000CC"/>
          </a:solidFill>
          <a:ln w="38100">
            <a:solidFill>
              <a:srgbClr val="FF0000"/>
            </a:solidFill>
          </a:ln>
        </p:spPr>
        <p:txBody>
          <a:bodyPr lIns="65023" tIns="65023" rIns="65023" bIns="65023" anchor="ctr"/>
          <a:lstStyle/>
          <a:p>
            <a:pPr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454" name="Linie"/>
          <p:cNvSpPr/>
          <p:nvPr/>
        </p:nvSpPr>
        <p:spPr>
          <a:xfrm flipH="1">
            <a:off x="1688817" y="2521937"/>
            <a:ext cx="2661921" cy="2896730"/>
          </a:xfrm>
          <a:prstGeom prst="line">
            <a:avLst/>
          </a:prstGeom>
          <a:ln w="38100">
            <a:solidFill>
              <a:srgbClr val="FF0000"/>
            </a:solidFill>
          </a:ln>
        </p:spPr>
        <p:txBody>
          <a:bodyPr lIns="65023" tIns="65023" rIns="65023" bIns="65023"/>
          <a:lstStyle/>
          <a:p>
            <a:pPr defTabSz="1300480">
              <a:defRPr sz="3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455" name="Linie"/>
          <p:cNvSpPr/>
          <p:nvPr/>
        </p:nvSpPr>
        <p:spPr>
          <a:xfrm flipV="1">
            <a:off x="4249137" y="1320799"/>
            <a:ext cx="1535290" cy="1201139"/>
          </a:xfrm>
          <a:prstGeom prst="line">
            <a:avLst/>
          </a:prstGeom>
          <a:ln w="38100">
            <a:solidFill>
              <a:srgbClr val="FF0000"/>
            </a:solidFill>
          </a:ln>
        </p:spPr>
        <p:txBody>
          <a:bodyPr lIns="65023" tIns="65023" rIns="65023" bIns="65023"/>
          <a:lstStyle/>
          <a:p>
            <a:pPr defTabSz="1300480">
              <a:defRPr sz="3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456" name="Linie"/>
          <p:cNvSpPr/>
          <p:nvPr/>
        </p:nvSpPr>
        <p:spPr>
          <a:xfrm>
            <a:off x="1688817" y="1323057"/>
            <a:ext cx="1740748" cy="2221655"/>
          </a:xfrm>
          <a:prstGeom prst="line">
            <a:avLst/>
          </a:prstGeom>
          <a:ln w="38100">
            <a:solidFill>
              <a:srgbClr val="FF0000"/>
            </a:solidFill>
          </a:ln>
        </p:spPr>
        <p:txBody>
          <a:bodyPr lIns="65023" tIns="65023" rIns="65023" bIns="65023"/>
          <a:lstStyle/>
          <a:p>
            <a:pPr defTabSz="1300480">
              <a:defRPr sz="3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457" name="Kreis"/>
          <p:cNvSpPr/>
          <p:nvPr/>
        </p:nvSpPr>
        <p:spPr>
          <a:xfrm>
            <a:off x="1587217" y="5213208"/>
            <a:ext cx="307059" cy="307059"/>
          </a:xfrm>
          <a:prstGeom prst="ellipse">
            <a:avLst/>
          </a:prstGeom>
          <a:solidFill>
            <a:srgbClr val="0000CC"/>
          </a:solidFill>
          <a:ln w="38100">
            <a:solidFill>
              <a:srgbClr val="FF0000"/>
            </a:solidFill>
          </a:ln>
        </p:spPr>
        <p:txBody>
          <a:bodyPr lIns="65023" tIns="65023" rIns="65023" bIns="65023" anchor="ctr"/>
          <a:lstStyle/>
          <a:p>
            <a:pPr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458" name="Kreis"/>
          <p:cNvSpPr/>
          <p:nvPr/>
        </p:nvSpPr>
        <p:spPr>
          <a:xfrm>
            <a:off x="5581226" y="1189848"/>
            <a:ext cx="307059" cy="307059"/>
          </a:xfrm>
          <a:prstGeom prst="ellipse">
            <a:avLst/>
          </a:prstGeom>
          <a:solidFill>
            <a:srgbClr val="0000CC"/>
          </a:solidFill>
          <a:ln w="38100">
            <a:solidFill>
              <a:srgbClr val="FF0000"/>
            </a:solidFill>
          </a:ln>
        </p:spPr>
        <p:txBody>
          <a:bodyPr lIns="65023" tIns="65023" rIns="65023" bIns="65023" anchor="ctr"/>
          <a:lstStyle/>
          <a:p>
            <a:pPr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459" name="Kreis"/>
          <p:cNvSpPr/>
          <p:nvPr/>
        </p:nvSpPr>
        <p:spPr>
          <a:xfrm>
            <a:off x="1587217" y="1219199"/>
            <a:ext cx="307059" cy="307059"/>
          </a:xfrm>
          <a:prstGeom prst="ellipse">
            <a:avLst/>
          </a:prstGeom>
          <a:solidFill>
            <a:srgbClr val="0000CC"/>
          </a:solidFill>
          <a:ln w="38100">
            <a:solidFill>
              <a:srgbClr val="FF0000"/>
            </a:solidFill>
          </a:ln>
        </p:spPr>
        <p:txBody>
          <a:bodyPr lIns="65023" tIns="65023" rIns="65023" bIns="65023" anchor="ctr"/>
          <a:lstStyle/>
          <a:p>
            <a:pPr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460" name="(0,0)"/>
          <p:cNvSpPr txBox="1"/>
          <p:nvPr/>
        </p:nvSpPr>
        <p:spPr>
          <a:xfrm>
            <a:off x="7014915" y="4978400"/>
            <a:ext cx="769464" cy="4983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65023" tIns="65023" rIns="65023" bIns="65023">
            <a:spAutoFit/>
          </a:bodyPr>
          <a:lstStyle>
            <a:lvl1pPr algn="l" defTabSz="1300480">
              <a:defRPr sz="2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(0,0)</a:t>
            </a:r>
          </a:p>
        </p:txBody>
      </p:sp>
      <p:sp>
        <p:nvSpPr>
          <p:cNvPr id="461" name="(1,1)"/>
          <p:cNvSpPr txBox="1"/>
          <p:nvPr/>
        </p:nvSpPr>
        <p:spPr>
          <a:xfrm>
            <a:off x="10981831" y="882790"/>
            <a:ext cx="769464" cy="4983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65023" tIns="65023" rIns="65023" bIns="65023">
            <a:spAutoFit/>
          </a:bodyPr>
          <a:lstStyle>
            <a:lvl1pPr algn="l" defTabSz="1300480">
              <a:defRPr sz="2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(1,1)</a:t>
            </a:r>
          </a:p>
        </p:txBody>
      </p:sp>
      <p:sp>
        <p:nvSpPr>
          <p:cNvPr id="462" name="(0,0)"/>
          <p:cNvSpPr txBox="1"/>
          <p:nvPr/>
        </p:nvSpPr>
        <p:spPr>
          <a:xfrm>
            <a:off x="460586" y="4978400"/>
            <a:ext cx="769464" cy="4983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65023" tIns="65023" rIns="65023" bIns="65023">
            <a:spAutoFit/>
          </a:bodyPr>
          <a:lstStyle>
            <a:lvl1pPr algn="l" defTabSz="1300480">
              <a:defRPr sz="2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(0,0)</a:t>
            </a:r>
          </a:p>
        </p:txBody>
      </p:sp>
      <p:sp>
        <p:nvSpPr>
          <p:cNvPr id="463" name="(1,1)"/>
          <p:cNvSpPr txBox="1"/>
          <p:nvPr/>
        </p:nvSpPr>
        <p:spPr>
          <a:xfrm>
            <a:off x="4542868" y="1088248"/>
            <a:ext cx="769464" cy="4983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65023" tIns="65023" rIns="65023" bIns="65023">
            <a:spAutoFit/>
          </a:bodyPr>
          <a:lstStyle>
            <a:lvl1pPr defTabSz="1300480">
              <a:defRPr sz="2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(1,1)</a:t>
            </a:r>
          </a:p>
        </p:txBody>
      </p:sp>
      <p:sp>
        <p:nvSpPr>
          <p:cNvPr id="464" name="Linie"/>
          <p:cNvSpPr/>
          <p:nvPr/>
        </p:nvSpPr>
        <p:spPr>
          <a:xfrm flipH="1">
            <a:off x="2508390" y="2521937"/>
            <a:ext cx="1" cy="1946206"/>
          </a:xfrm>
          <a:prstGeom prst="line">
            <a:avLst/>
          </a:prstGeom>
          <a:ln w="38100">
            <a:solidFill>
              <a:srgbClr val="FF0000"/>
            </a:solidFill>
          </a:ln>
        </p:spPr>
        <p:txBody>
          <a:bodyPr lIns="65023" tIns="65023" rIns="65023" bIns="65023"/>
          <a:lstStyle/>
          <a:p>
            <a:pPr defTabSz="1300480">
              <a:defRPr sz="3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465" name="Linie"/>
          <p:cNvSpPr/>
          <p:nvPr/>
        </p:nvSpPr>
        <p:spPr>
          <a:xfrm>
            <a:off x="3429564" y="3544711"/>
            <a:ext cx="2253264" cy="1844605"/>
          </a:xfrm>
          <a:prstGeom prst="line">
            <a:avLst/>
          </a:prstGeom>
          <a:ln w="38100">
            <a:solidFill>
              <a:srgbClr val="FF0000"/>
            </a:solidFill>
          </a:ln>
        </p:spPr>
        <p:txBody>
          <a:bodyPr lIns="65023" tIns="65023" rIns="65023" bIns="65023"/>
          <a:lstStyle/>
          <a:p>
            <a:pPr defTabSz="1300480">
              <a:defRPr sz="3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466" name="Linie"/>
          <p:cNvSpPr/>
          <p:nvPr/>
        </p:nvSpPr>
        <p:spPr>
          <a:xfrm>
            <a:off x="4249137" y="2521937"/>
            <a:ext cx="614117" cy="2149406"/>
          </a:xfrm>
          <a:prstGeom prst="line">
            <a:avLst/>
          </a:prstGeom>
          <a:ln w="38100">
            <a:solidFill>
              <a:srgbClr val="FF0000"/>
            </a:solidFill>
          </a:ln>
        </p:spPr>
        <p:txBody>
          <a:bodyPr lIns="65023" tIns="65023" rIns="65023" bIns="65023"/>
          <a:lstStyle/>
          <a:p>
            <a:pPr defTabSz="1300480">
              <a:defRPr sz="3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467" name="Linie"/>
          <p:cNvSpPr/>
          <p:nvPr/>
        </p:nvSpPr>
        <p:spPr>
          <a:xfrm>
            <a:off x="2508390" y="2418079"/>
            <a:ext cx="1842348" cy="103859"/>
          </a:xfrm>
          <a:prstGeom prst="line">
            <a:avLst/>
          </a:prstGeom>
          <a:ln w="38100">
            <a:solidFill>
              <a:srgbClr val="FF0000"/>
            </a:solidFill>
          </a:ln>
        </p:spPr>
        <p:txBody>
          <a:bodyPr lIns="65023" tIns="65023" rIns="65023" bIns="65023"/>
          <a:lstStyle/>
          <a:p>
            <a:pPr defTabSz="1300480">
              <a:defRPr sz="3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468" name="Linie"/>
          <p:cNvSpPr/>
          <p:nvPr/>
        </p:nvSpPr>
        <p:spPr>
          <a:xfrm>
            <a:off x="2609991" y="4468142"/>
            <a:ext cx="2253263" cy="101601"/>
          </a:xfrm>
          <a:prstGeom prst="line">
            <a:avLst/>
          </a:prstGeom>
          <a:ln w="38100">
            <a:solidFill>
              <a:srgbClr val="FF0000"/>
            </a:solidFill>
          </a:ln>
        </p:spPr>
        <p:txBody>
          <a:bodyPr lIns="65023" tIns="65023" rIns="65023" bIns="65023"/>
          <a:lstStyle/>
          <a:p>
            <a:pPr defTabSz="1300480">
              <a:defRPr sz="3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469" name="Kreis"/>
          <p:cNvSpPr/>
          <p:nvPr/>
        </p:nvSpPr>
        <p:spPr>
          <a:xfrm>
            <a:off x="2406791" y="2316479"/>
            <a:ext cx="307058" cy="307059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</p:spPr>
        <p:txBody>
          <a:bodyPr lIns="65023" tIns="65023" rIns="65023" bIns="65023" anchor="ctr"/>
          <a:lstStyle/>
          <a:p>
            <a:pPr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470" name="Kreis"/>
          <p:cNvSpPr/>
          <p:nvPr/>
        </p:nvSpPr>
        <p:spPr>
          <a:xfrm>
            <a:off x="4147537" y="2316479"/>
            <a:ext cx="307059" cy="307059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</p:spPr>
        <p:txBody>
          <a:bodyPr lIns="65023" tIns="65023" rIns="65023" bIns="65023" anchor="ctr"/>
          <a:lstStyle/>
          <a:p>
            <a:pPr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471" name="Kreis"/>
          <p:cNvSpPr/>
          <p:nvPr/>
        </p:nvSpPr>
        <p:spPr>
          <a:xfrm>
            <a:off x="2406791" y="4262684"/>
            <a:ext cx="307058" cy="307059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</p:spPr>
        <p:txBody>
          <a:bodyPr lIns="65023" tIns="65023" rIns="65023" bIns="65023" anchor="ctr"/>
          <a:lstStyle/>
          <a:p>
            <a:pPr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472" name="Kreis"/>
          <p:cNvSpPr/>
          <p:nvPr/>
        </p:nvSpPr>
        <p:spPr>
          <a:xfrm>
            <a:off x="4660053" y="4468142"/>
            <a:ext cx="307058" cy="307059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</p:spPr>
        <p:txBody>
          <a:bodyPr lIns="65023" tIns="65023" rIns="65023" bIns="65023" anchor="ctr"/>
          <a:lstStyle/>
          <a:p>
            <a:pPr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473" name="Kreis"/>
          <p:cNvSpPr/>
          <p:nvPr/>
        </p:nvSpPr>
        <p:spPr>
          <a:xfrm>
            <a:off x="3226364" y="3341511"/>
            <a:ext cx="307059" cy="307058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</p:spPr>
        <p:txBody>
          <a:bodyPr lIns="65023" tIns="65023" rIns="65023" bIns="65023" anchor="ctr"/>
          <a:lstStyle/>
          <a:p>
            <a:pPr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474" name="Pfeil"/>
          <p:cNvSpPr/>
          <p:nvPr/>
        </p:nvSpPr>
        <p:spPr>
          <a:xfrm>
            <a:off x="6296942" y="3136053"/>
            <a:ext cx="923432" cy="460588"/>
          </a:xfrm>
          <a:prstGeom prst="rightArrow">
            <a:avLst>
              <a:gd name="adj1" fmla="val 50000"/>
              <a:gd name="adj2" fmla="val 50123"/>
            </a:avLst>
          </a:prstGeom>
          <a:solidFill>
            <a:srgbClr val="FF0000"/>
          </a:solidFill>
          <a:ln w="38100">
            <a:solidFill>
              <a:srgbClr val="FF0000"/>
            </a:solidFill>
          </a:ln>
        </p:spPr>
        <p:txBody>
          <a:bodyPr lIns="65023" tIns="65023" rIns="65023" bIns="65023" anchor="ctr"/>
          <a:lstStyle/>
          <a:p>
            <a:pPr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475" name="Layout"/>
          <p:cNvSpPr txBox="1"/>
          <p:nvPr/>
        </p:nvSpPr>
        <p:spPr>
          <a:xfrm>
            <a:off x="6216164" y="3571804"/>
            <a:ext cx="1057893" cy="4756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65023" tIns="65023" rIns="65023" bIns="65023">
            <a:spAutoFit/>
          </a:bodyPr>
          <a:lstStyle>
            <a:lvl1pPr defTabSz="1300480">
              <a:defRPr sz="2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Layout</a:t>
            </a:r>
          </a:p>
        </p:txBody>
      </p:sp>
      <p:sp>
        <p:nvSpPr>
          <p:cNvPr id="476" name="Kreis"/>
          <p:cNvSpPr/>
          <p:nvPr/>
        </p:nvSpPr>
        <p:spPr>
          <a:xfrm>
            <a:off x="5581226" y="5213208"/>
            <a:ext cx="307059" cy="307059"/>
          </a:xfrm>
          <a:prstGeom prst="ellipse">
            <a:avLst/>
          </a:prstGeom>
          <a:solidFill>
            <a:srgbClr val="0000CC"/>
          </a:solidFill>
          <a:ln w="38100">
            <a:solidFill>
              <a:srgbClr val="FF0000"/>
            </a:solidFill>
          </a:ln>
        </p:spPr>
        <p:txBody>
          <a:bodyPr lIns="65023" tIns="65023" rIns="65023" bIns="65023" anchor="ctr"/>
          <a:lstStyle/>
          <a:p>
            <a:pPr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477" name="1"/>
          <p:cNvSpPr txBox="1"/>
          <p:nvPr/>
        </p:nvSpPr>
        <p:spPr>
          <a:xfrm>
            <a:off x="2500143" y="1702364"/>
            <a:ext cx="312265" cy="4983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65023" tIns="65023" rIns="65023" bIns="65023">
            <a:spAutoFit/>
          </a:bodyPr>
          <a:lstStyle>
            <a:lvl1pPr defTabSz="1300480">
              <a:defRPr sz="2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1</a:t>
            </a:r>
          </a:p>
        </p:txBody>
      </p:sp>
      <p:sp>
        <p:nvSpPr>
          <p:cNvPr id="478" name="2"/>
          <p:cNvSpPr txBox="1"/>
          <p:nvPr/>
        </p:nvSpPr>
        <p:spPr>
          <a:xfrm>
            <a:off x="3698239" y="1910079"/>
            <a:ext cx="312264" cy="4983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65023" tIns="65023" rIns="65023" bIns="65023">
            <a:spAutoFit/>
          </a:bodyPr>
          <a:lstStyle>
            <a:lvl1pPr algn="l" defTabSz="1300480">
              <a:defRPr sz="2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2</a:t>
            </a:r>
          </a:p>
        </p:txBody>
      </p:sp>
      <p:sp>
        <p:nvSpPr>
          <p:cNvPr id="479" name="3"/>
          <p:cNvSpPr txBox="1"/>
          <p:nvPr/>
        </p:nvSpPr>
        <p:spPr>
          <a:xfrm>
            <a:off x="4691662" y="3851768"/>
            <a:ext cx="312264" cy="4983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65023" tIns="65023" rIns="65023" bIns="65023">
            <a:spAutoFit/>
          </a:bodyPr>
          <a:lstStyle>
            <a:lvl1pPr algn="l" defTabSz="1300480">
              <a:defRPr sz="2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3</a:t>
            </a:r>
          </a:p>
        </p:txBody>
      </p:sp>
      <p:sp>
        <p:nvSpPr>
          <p:cNvPr id="480" name="4"/>
          <p:cNvSpPr txBox="1"/>
          <p:nvPr/>
        </p:nvSpPr>
        <p:spPr>
          <a:xfrm>
            <a:off x="2609991" y="4364284"/>
            <a:ext cx="312264" cy="4983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65023" tIns="65023" rIns="65023" bIns="65023">
            <a:spAutoFit/>
          </a:bodyPr>
          <a:lstStyle>
            <a:lvl1pPr algn="l" defTabSz="1300480">
              <a:defRPr sz="2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4</a:t>
            </a:r>
          </a:p>
        </p:txBody>
      </p:sp>
      <p:sp>
        <p:nvSpPr>
          <p:cNvPr id="481" name="5"/>
          <p:cNvSpPr txBox="1"/>
          <p:nvPr/>
        </p:nvSpPr>
        <p:spPr>
          <a:xfrm>
            <a:off x="3122506" y="3544711"/>
            <a:ext cx="312264" cy="4983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65023" tIns="65023" rIns="65023" bIns="65023">
            <a:spAutoFit/>
          </a:bodyPr>
          <a:lstStyle>
            <a:lvl1pPr algn="l" defTabSz="1300480">
              <a:defRPr sz="2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5</a:t>
            </a:r>
          </a:p>
        </p:txBody>
      </p:sp>
      <p:sp>
        <p:nvSpPr>
          <p:cNvPr id="482" name="(0,1)"/>
          <p:cNvSpPr txBox="1"/>
          <p:nvPr/>
        </p:nvSpPr>
        <p:spPr>
          <a:xfrm>
            <a:off x="1903306" y="1088248"/>
            <a:ext cx="769464" cy="4983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65023" tIns="65023" rIns="65023" bIns="65023">
            <a:spAutoFit/>
          </a:bodyPr>
          <a:lstStyle>
            <a:lvl1pPr algn="l" defTabSz="1300480">
              <a:defRPr sz="2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(0,1)</a:t>
            </a:r>
          </a:p>
        </p:txBody>
      </p:sp>
      <p:sp>
        <p:nvSpPr>
          <p:cNvPr id="483" name="(1,0)"/>
          <p:cNvSpPr txBox="1"/>
          <p:nvPr/>
        </p:nvSpPr>
        <p:spPr>
          <a:xfrm>
            <a:off x="4339448" y="4978400"/>
            <a:ext cx="769464" cy="4983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65023" tIns="65023" rIns="65023" bIns="65023">
            <a:spAutoFit/>
          </a:bodyPr>
          <a:lstStyle>
            <a:lvl1pPr algn="l" defTabSz="1300480">
              <a:defRPr sz="2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(1,0)</a:t>
            </a:r>
          </a:p>
        </p:txBody>
      </p:sp>
      <p:sp>
        <p:nvSpPr>
          <p:cNvPr id="484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3878048" y="9217518"/>
            <a:ext cx="3034455" cy="5207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65023" tIns="65023" rIns="65023" bIns="65023" anchor="ctr"/>
          <a:lstStyle>
            <a:lvl1pPr algn="r" defTabSz="1300480">
              <a:defRPr sz="1600"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41</a:t>
            </a:fld>
            <a:endParaRPr/>
          </a:p>
        </p:txBody>
      </p:sp>
      <p:sp>
        <p:nvSpPr>
          <p:cNvPr id="485" name="[Petra Mutzel]"/>
          <p:cNvSpPr txBox="1"/>
          <p:nvPr/>
        </p:nvSpPr>
        <p:spPr>
          <a:xfrm>
            <a:off x="9990596" y="9274668"/>
            <a:ext cx="1694943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/>
            </a:lvl1pPr>
          </a:lstStyle>
          <a:p>
            <a:r>
              <a:t>[Petra Mutzel]</a:t>
            </a:r>
          </a:p>
        </p:txBody>
      </p:sp>
    </p:spTree>
  </p:cSld>
  <p:clrMapOvr>
    <a:masterClrMapping/>
  </p:clrMapOvr>
  <p:transition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5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6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7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8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9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3" fill="hold"/>
                                        <p:tgtEl>
                                          <p:spTgt spid="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1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7" fill="hold"/>
                                        <p:tgtEl>
                                          <p:spTgt spid="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1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0" fill="hold"/>
                                        <p:tgtEl>
                                          <p:spTgt spid="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1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3" fill="hold"/>
                                        <p:tgtEl>
                                          <p:spTgt spid="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1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6" fill="hold"/>
                                        <p:tgtEl>
                                          <p:spTgt spid="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1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9" fill="hold"/>
                                        <p:tgtEl>
                                          <p:spTgt spid="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15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2" fill="hold"/>
                                        <p:tgtEl>
                                          <p:spTgt spid="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16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6" fill="hold"/>
                                        <p:tgtEl>
                                          <p:spTgt spid="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17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9" fill="hold"/>
                                        <p:tgtEl>
                                          <p:spTgt spid="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18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3" fill="hold"/>
                                        <p:tgtEl>
                                          <p:spTgt spid="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19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6" fill="hold"/>
                                        <p:tgtEl>
                                          <p:spTgt spid="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2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9" fill="hold"/>
                                        <p:tgtEl>
                                          <p:spTgt spid="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2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2" fill="hold"/>
                                        <p:tgtEl>
                                          <p:spTgt spid="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grpId="2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5" fill="hold"/>
                                        <p:tgtEl>
                                          <p:spTgt spid="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2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8" fill="hold"/>
                                        <p:tgtEl>
                                          <p:spTgt spid="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grpId="2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1" fill="hold"/>
                                        <p:tgtEl>
                                          <p:spTgt spid="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25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4" fill="hold"/>
                                        <p:tgtEl>
                                          <p:spTgt spid="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ntr" presetSubtype="0" fill="hold" grpId="26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7" fill="hold"/>
                                        <p:tgtEl>
                                          <p:spTgt spid="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27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0" fill="hold"/>
                                        <p:tgtEl>
                                          <p:spTgt spid="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ntr" presetSubtype="0" fill="hold" grpId="28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3" fill="hold"/>
                                        <p:tgtEl>
                                          <p:spTgt spid="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29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6" fill="hold"/>
                                        <p:tgtEl>
                                          <p:spTgt spid="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" presetClass="entr" presetSubtype="0" fill="hold" grpId="3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9" fill="hold"/>
                                        <p:tgtEl>
                                          <p:spTgt spid="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3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2" fill="hold"/>
                                        <p:tgtEl>
                                          <p:spTgt spid="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" presetClass="entr" presetSubtype="0" fill="hold" grpId="3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5" fill="hold"/>
                                        <p:tgtEl>
                                          <p:spTgt spid="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6" grpId="2" animBg="1" advAuto="0"/>
      <p:bldP spid="427" grpId="3" animBg="1" advAuto="0"/>
      <p:bldP spid="428" grpId="1" animBg="1" advAuto="0"/>
      <p:bldP spid="429" grpId="4" animBg="1" advAuto="0"/>
      <p:bldP spid="430" grpId="6" animBg="1" advAuto="0"/>
      <p:bldP spid="431" grpId="8" animBg="1" advAuto="0"/>
      <p:bldP spid="432" grpId="7" animBg="1" advAuto="0"/>
      <p:bldP spid="433" grpId="5" animBg="1" advAuto="0"/>
      <p:bldP spid="434" grpId="9" animBg="1" advAuto="0"/>
      <p:bldP spid="435" grpId="10" animBg="1" advAuto="0"/>
      <p:bldP spid="436" grpId="12" animBg="1" advAuto="0"/>
      <p:bldP spid="437" grpId="11" animBg="1" advAuto="0"/>
      <p:bldP spid="438" grpId="13" animBg="1" advAuto="0"/>
      <p:bldP spid="439" grpId="15" animBg="1" advAuto="0"/>
      <p:bldP spid="440" grpId="14" animBg="1" advAuto="0"/>
      <p:bldP spid="441" grpId="24" animBg="1" advAuto="0"/>
      <p:bldP spid="442" grpId="29" animBg="1" advAuto="0"/>
      <p:bldP spid="443" grpId="21" animBg="1" advAuto="0"/>
      <p:bldP spid="444" grpId="26" animBg="1" advAuto="0"/>
      <p:bldP spid="445" grpId="31" animBg="1" advAuto="0"/>
      <p:bldP spid="446" grpId="19" animBg="1" advAuto="0"/>
      <p:bldP spid="447" grpId="20" animBg="1" advAuto="0"/>
      <p:bldP spid="448" grpId="22" animBg="1" advAuto="0"/>
      <p:bldP spid="449" grpId="23" animBg="1" advAuto="0"/>
      <p:bldP spid="450" grpId="27" animBg="1" advAuto="0"/>
      <p:bldP spid="451" grpId="28" animBg="1" advAuto="0"/>
      <p:bldP spid="452" grpId="25" animBg="1" advAuto="0"/>
      <p:bldP spid="453" grpId="32" animBg="1" advAuto="0"/>
      <p:bldP spid="460" grpId="30" animBg="1" advAuto="0"/>
      <p:bldP spid="461" grpId="18" animBg="1" advAuto="0"/>
      <p:bldP spid="474" grpId="17" animBg="1" advAuto="0"/>
      <p:bldP spid="475" grpId="16" animBg="1" advAuto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Propertie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Properties</a:t>
            </a:r>
          </a:p>
        </p:txBody>
      </p:sp>
      <p:sp>
        <p:nvSpPr>
          <p:cNvPr id="488" name="Thm [Tutte 63]: Barycentric layouts of 3-connected planar graphs are planar with all internal faces convex, if vertices of single face in planar embedding are fixed to lie on a convex polygon…"/>
          <p:cNvSpPr txBox="1">
            <a:spLocks noGrp="1"/>
          </p:cNvSpPr>
          <p:nvPr>
            <p:ph type="body" idx="1"/>
          </p:nvPr>
        </p:nvSpPr>
        <p:spPr>
          <a:xfrm>
            <a:off x="952500" y="1264124"/>
            <a:ext cx="11099800" cy="7089161"/>
          </a:xfrm>
          <a:prstGeom prst="rect">
            <a:avLst/>
          </a:prstGeom>
        </p:spPr>
        <p:txBody>
          <a:bodyPr/>
          <a:lstStyle/>
          <a:p>
            <a:r>
              <a:rPr b="1" dirty="0" err="1">
                <a:latin typeface="Helvetica"/>
                <a:ea typeface="Helvetica"/>
                <a:cs typeface="Helvetica"/>
                <a:sym typeface="Helvetica"/>
              </a:rPr>
              <a:t>Thm</a:t>
            </a:r>
            <a:r>
              <a:rPr dirty="0"/>
              <a:t> [</a:t>
            </a:r>
            <a:r>
              <a:rPr dirty="0" err="1"/>
              <a:t>Tutte</a:t>
            </a:r>
            <a:r>
              <a:rPr dirty="0"/>
              <a:t> 63]: </a:t>
            </a:r>
            <a:r>
              <a:rPr dirty="0" err="1"/>
              <a:t>Barycentric</a:t>
            </a:r>
            <a:r>
              <a:rPr dirty="0"/>
              <a:t> layouts of 3-connected planar graphs are planar with all internal faces convex, if vertices of single face in planar embedding are fixed to lie on a convex polygon</a:t>
            </a:r>
          </a:p>
          <a:p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planar</a:t>
            </a:r>
            <a:r>
              <a:rPr lang="de-DE" dirty="0"/>
              <a:t> </a:t>
            </a:r>
            <a:r>
              <a:rPr lang="de-DE" dirty="0" err="1"/>
              <a:t>graph</a:t>
            </a:r>
            <a:r>
              <a:rPr lang="de-DE" dirty="0"/>
              <a:t>: </a:t>
            </a:r>
            <a:r>
              <a:rPr lang="de-DE" i="1" dirty="0" err="1"/>
              <a:t>e</a:t>
            </a:r>
            <a:r>
              <a:rPr lang="de-DE" dirty="0"/>
              <a:t> ≤ 3</a:t>
            </a:r>
            <a:r>
              <a:rPr lang="de-DE" i="1" dirty="0"/>
              <a:t>n –</a:t>
            </a:r>
            <a:r>
              <a:rPr lang="de-DE" dirty="0"/>
              <a:t> 6 (</a:t>
            </a:r>
            <a:r>
              <a:rPr lang="de-DE" dirty="0" err="1"/>
              <a:t>see</a:t>
            </a:r>
            <a:r>
              <a:rPr lang="de-DE" dirty="0"/>
              <a:t> </a:t>
            </a:r>
            <a:r>
              <a:rPr lang="de-DE" dirty="0" err="1"/>
              <a:t>later</a:t>
            </a:r>
            <a:r>
              <a:rPr lang="de-DE" dirty="0"/>
              <a:t>)</a:t>
            </a:r>
          </a:p>
          <a:p>
            <a:r>
              <a:rPr lang="de-DE" dirty="0" err="1"/>
              <a:t>Hence</a:t>
            </a:r>
            <a:r>
              <a:rPr lang="de-DE" dirty="0"/>
              <a:t>, </a:t>
            </a:r>
            <a:r>
              <a:rPr lang="de-DE" dirty="0" err="1"/>
              <a:t>adjacency</a:t>
            </a:r>
            <a:r>
              <a:rPr lang="de-DE" dirty="0"/>
              <a:t> </a:t>
            </a:r>
            <a:r>
              <a:rPr lang="de-DE" dirty="0" err="1"/>
              <a:t>matrix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planar</a:t>
            </a:r>
            <a:r>
              <a:rPr lang="de-DE" dirty="0"/>
              <a:t> </a:t>
            </a:r>
            <a:r>
              <a:rPr lang="de-DE" dirty="0" err="1"/>
              <a:t>graph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sparse</a:t>
            </a:r>
            <a:endParaRPr dirty="0"/>
          </a:p>
          <a:p>
            <a:r>
              <a:rPr dirty="0"/>
              <a:t>Hence, can obtain such layout in 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O</a:t>
            </a:r>
            <a:r>
              <a:rPr dirty="0"/>
              <a:t>(|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V</a:t>
            </a:r>
            <a:r>
              <a:rPr lang="de-DE" i="1" dirty="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dirty="0">
                <a:latin typeface="Helvetica"/>
                <a:ea typeface="Helvetica"/>
                <a:cs typeface="Helvetica"/>
                <a:sym typeface="Helvetica"/>
              </a:rPr>
              <a:t>|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dirty="0"/>
              <a:t>log |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V</a:t>
            </a:r>
            <a:r>
              <a:rPr lang="de-DE" i="1" dirty="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dirty="0">
                <a:latin typeface="Helvetica"/>
                <a:ea typeface="Helvetica"/>
                <a:cs typeface="Helvetica"/>
                <a:sym typeface="Helvetica"/>
              </a:rPr>
              <a:t>|</a:t>
            </a:r>
            <a:r>
              <a:rPr dirty="0"/>
              <a:t>)</a:t>
            </a:r>
          </a:p>
        </p:txBody>
      </p:sp>
      <p:sp>
        <p:nvSpPr>
          <p:cNvPr id="489" name="Foliennummer"/>
          <p:cNvSpPr txBox="1">
            <a:spLocks noGrp="1"/>
          </p:cNvSpPr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42</a:t>
            </a:fld>
            <a:endParaRPr/>
          </a:p>
        </p:txBody>
      </p:sp>
      <p:pic>
        <p:nvPicPr>
          <p:cNvPr id="490" name="Bild" descr="Bild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10818" y="8094202"/>
            <a:ext cx="609601" cy="812801"/>
          </a:xfrm>
          <a:prstGeom prst="rect">
            <a:avLst/>
          </a:prstGeom>
          <a:ln w="12700">
            <a:miter lim="400000"/>
          </a:ln>
        </p:spPr>
      </p:pic>
      <p:sp>
        <p:nvSpPr>
          <p:cNvPr id="491" name="R.J. Lipton, D.J. Rose, R.E. Tarjan Generalized Nested Dissection  SIAM Journal on Numerical Analysis, 16:346–358, 1979"/>
          <p:cNvSpPr txBox="1"/>
          <p:nvPr/>
        </p:nvSpPr>
        <p:spPr>
          <a:xfrm>
            <a:off x="1436816" y="7788269"/>
            <a:ext cx="10675963" cy="14246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pPr algn="l">
              <a:defRPr sz="2400">
                <a:latin typeface="Helvetica"/>
                <a:ea typeface="Helvetica"/>
                <a:cs typeface="Helvetica"/>
                <a:sym typeface="Helvetica"/>
              </a:defRPr>
            </a:pPr>
            <a:r>
              <a:t>R.J. Lipton, D.J. Rose, R.E. Tarjan</a:t>
            </a:r>
            <a:br/>
            <a:r>
              <a:rPr>
                <a:solidFill>
                  <a:srgbClr val="0433FF"/>
                </a:solidFill>
              </a:rPr>
              <a:t>Generalized Nested Dissection </a:t>
            </a:r>
            <a:br/>
            <a:r>
              <a:t>SIAM Journal on Numerical Analysis, 16:346–358, 1979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" name="Energy-Based Placement [Kamada, Kawai 89]"/>
          <p:cNvSpPr txBox="1">
            <a:spLocks noGrp="1"/>
          </p:cNvSpPr>
          <p:nvPr>
            <p:ph type="title"/>
          </p:nvPr>
        </p:nvSpPr>
        <p:spPr>
          <a:xfrm>
            <a:off x="952500" y="198048"/>
            <a:ext cx="11099800" cy="2159001"/>
          </a:xfrm>
          <a:prstGeom prst="rect">
            <a:avLst/>
          </a:prstGeom>
        </p:spPr>
        <p:txBody>
          <a:bodyPr/>
          <a:lstStyle>
            <a:lvl1pPr defTabSz="490727">
              <a:defRPr sz="6719"/>
            </a:lvl1pPr>
          </a:lstStyle>
          <a:p>
            <a:r>
              <a:t>Energy-Based Placement [Kamada, Kawai 89]</a:t>
            </a:r>
          </a:p>
        </p:txBody>
      </p:sp>
      <p:sp>
        <p:nvSpPr>
          <p:cNvPr id="494" name="Idea: replace force vectors by energy function…"/>
          <p:cNvSpPr txBox="1">
            <a:spLocks noGrp="1"/>
          </p:cNvSpPr>
          <p:nvPr>
            <p:ph type="body" idx="1"/>
          </p:nvPr>
        </p:nvSpPr>
        <p:spPr>
          <a:xfrm>
            <a:off x="952500" y="2208520"/>
            <a:ext cx="11099800" cy="7089161"/>
          </a:xfrm>
          <a:prstGeom prst="rect">
            <a:avLst/>
          </a:prstGeom>
        </p:spPr>
        <p:txBody>
          <a:bodyPr/>
          <a:lstStyle/>
          <a:p>
            <a:r>
              <a:rPr b="1">
                <a:latin typeface="Helvetica"/>
                <a:ea typeface="Helvetica"/>
                <a:cs typeface="Helvetica"/>
                <a:sym typeface="Helvetica"/>
              </a:rPr>
              <a:t>Idea:</a:t>
            </a:r>
            <a:r>
              <a:t> replace force vectors by energy function</a:t>
            </a:r>
          </a:p>
          <a:p>
            <a:r>
              <a:rPr b="1">
                <a:solidFill>
                  <a:schemeClr val="accent5"/>
                </a:solidFill>
                <a:latin typeface="Helvetica"/>
                <a:ea typeface="Helvetica"/>
                <a:cs typeface="Helvetica"/>
                <a:sym typeface="Helvetica"/>
              </a:rPr>
              <a:t>K&amp;K</a:t>
            </a:r>
            <a:r>
              <a:t>: desired geometric (Euclidean) distance between nodes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v</a:t>
            </a:r>
            <a:r>
              <a:rPr i="1" baseline="-5999">
                <a:latin typeface="Helvetica"/>
                <a:ea typeface="Helvetica"/>
                <a:cs typeface="Helvetica"/>
                <a:sym typeface="Helvetica"/>
              </a:rPr>
              <a:t>i </a:t>
            </a:r>
            <a:r>
              <a:t>,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v</a:t>
            </a:r>
            <a:r>
              <a:rPr i="1" baseline="-5999">
                <a:latin typeface="Helvetica"/>
                <a:ea typeface="Helvetica"/>
                <a:cs typeface="Helvetica"/>
                <a:sym typeface="Helvetica"/>
              </a:rPr>
              <a:t>j  </a:t>
            </a:r>
            <a:r>
              <a:t>in drawing depends on their graph theoretic distance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d</a:t>
            </a:r>
            <a:r>
              <a:rPr i="1" baseline="-5999">
                <a:latin typeface="Helvetica"/>
                <a:ea typeface="Helvetica"/>
                <a:cs typeface="Helvetica"/>
                <a:sym typeface="Helvetica"/>
              </a:rPr>
              <a:t>ij</a:t>
            </a:r>
          </a:p>
          <a:p>
            <a:r>
              <a:t>The more actual and desired distance differ, the higher the energy of drawing</a:t>
            </a:r>
          </a:p>
          <a:p>
            <a:pPr marL="0" indent="0">
              <a:buSzTx/>
              <a:buNone/>
              <a:defRPr i="1">
                <a:latin typeface="Helvetica"/>
                <a:ea typeface="Helvetica"/>
                <a:cs typeface="Helvetica"/>
                <a:sym typeface="Helvetica"/>
              </a:defRPr>
            </a:pPr>
            <a:r>
              <a:t>In the following, use notation from </a:t>
            </a:r>
            <a:r>
              <a:rPr b="1">
                <a:solidFill>
                  <a:schemeClr val="accent5"/>
                </a:solidFill>
              </a:rPr>
              <a:t>K&amp;K</a:t>
            </a:r>
          </a:p>
        </p:txBody>
      </p:sp>
      <p:sp>
        <p:nvSpPr>
          <p:cNvPr id="495" name="Foliennummer"/>
          <p:cNvSpPr txBox="1">
            <a:spLocks noGrp="1"/>
          </p:cNvSpPr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43</a:t>
            </a:fld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4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4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4" grpId="1" build="p" bldLvl="5" animBg="1" advAuto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Energy of a Spring"/>
          <p:cNvSpPr txBox="1">
            <a:spLocks noGrp="1"/>
          </p:cNvSpPr>
          <p:nvPr>
            <p:ph type="title"/>
          </p:nvPr>
        </p:nvSpPr>
        <p:spPr>
          <a:xfrm>
            <a:off x="952500" y="-208779"/>
            <a:ext cx="11099800" cy="2159001"/>
          </a:xfrm>
          <a:prstGeom prst="rect">
            <a:avLst/>
          </a:prstGeom>
        </p:spPr>
        <p:txBody>
          <a:bodyPr/>
          <a:lstStyle/>
          <a:p>
            <a:r>
              <a:t>Energy of a Spring</a:t>
            </a:r>
          </a:p>
        </p:txBody>
      </p:sp>
      <p:sp>
        <p:nvSpPr>
          <p:cNvPr id="498" name="Recall Hooke’s law…"/>
          <p:cNvSpPr txBox="1">
            <a:spLocks noGrp="1"/>
          </p:cNvSpPr>
          <p:nvPr>
            <p:ph type="body" sz="half" idx="1"/>
          </p:nvPr>
        </p:nvSpPr>
        <p:spPr>
          <a:xfrm>
            <a:off x="728525" y="1579903"/>
            <a:ext cx="5935715" cy="7838037"/>
          </a:xfrm>
          <a:prstGeom prst="rect">
            <a:avLst/>
          </a:prstGeom>
        </p:spPr>
        <p:txBody>
          <a:bodyPr/>
          <a:lstStyle/>
          <a:p>
            <a:pPr marL="0" indent="0" defTabSz="519937">
              <a:spcBef>
                <a:spcPts val="2800"/>
              </a:spcBef>
              <a:buSzTx/>
              <a:buNone/>
              <a:defRPr sz="3204"/>
            </a:pPr>
            <a:r>
              <a:rPr dirty="0"/>
              <a:t>Recall Hooke’s law</a:t>
            </a:r>
          </a:p>
          <a:p>
            <a:pPr marL="0" indent="0" defTabSz="519937">
              <a:spcBef>
                <a:spcPts val="2800"/>
              </a:spcBef>
              <a:buSzTx/>
              <a:buNone/>
              <a:defRPr sz="3204"/>
            </a:pPr>
            <a:r>
              <a:rPr i="1" dirty="0">
                <a:ea typeface="Helvetica"/>
                <a:sym typeface="Helvetica"/>
              </a:rPr>
              <a:t>F</a:t>
            </a:r>
            <a:r>
              <a:rPr dirty="0"/>
              <a:t> = </a:t>
            </a:r>
            <a:r>
              <a:rPr i="1" dirty="0">
                <a:ea typeface="Helvetica"/>
                <a:sym typeface="Helvetica"/>
              </a:rPr>
              <a:t>k x</a:t>
            </a:r>
          </a:p>
          <a:p>
            <a:pPr marL="305180" indent="-305180" defTabSz="519937">
              <a:spcBef>
                <a:spcPts val="2800"/>
              </a:spcBef>
              <a:defRPr sz="3204"/>
            </a:pPr>
            <a:r>
              <a:rPr i="1" dirty="0">
                <a:ea typeface="Helvetica"/>
                <a:sym typeface="Helvetica"/>
              </a:rPr>
              <a:t>F </a:t>
            </a:r>
            <a:r>
              <a:rPr dirty="0"/>
              <a:t>: Force</a:t>
            </a:r>
          </a:p>
          <a:p>
            <a:pPr marL="305180" indent="-305180" defTabSz="519937">
              <a:spcBef>
                <a:spcPts val="2800"/>
              </a:spcBef>
              <a:defRPr sz="3204" i="1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k</a:t>
            </a:r>
            <a:r>
              <a:rPr i="0" dirty="0">
                <a:sym typeface="Helvetica Light"/>
              </a:rPr>
              <a:t> : Stiffness of spring</a:t>
            </a:r>
          </a:p>
          <a:p>
            <a:pPr marL="305180" indent="-305180" defTabSz="519937">
              <a:spcBef>
                <a:spcPts val="2800"/>
              </a:spcBef>
              <a:defRPr sz="3204" i="1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x</a:t>
            </a:r>
            <a:r>
              <a:rPr i="0" dirty="0">
                <a:sym typeface="Helvetica Light"/>
              </a:rPr>
              <a:t> : Elongation of spring</a:t>
            </a:r>
          </a:p>
          <a:p>
            <a:pPr marL="0" indent="0" defTabSz="519937">
              <a:spcBef>
                <a:spcPts val="2800"/>
              </a:spcBef>
              <a:buSzTx/>
              <a:buNone/>
              <a:defRPr sz="3204" i="1">
                <a:latin typeface="Helvetica"/>
                <a:ea typeface="Helvetica"/>
                <a:cs typeface="Helvetica"/>
                <a:sym typeface="Helvetica"/>
              </a:defRPr>
            </a:pPr>
            <a:r>
              <a:rPr i="0" dirty="0">
                <a:sym typeface="Helvetica Light"/>
              </a:rPr>
              <a:t>To elongate spring by </a:t>
            </a:r>
            <a:r>
              <a:rPr dirty="0"/>
              <a:t>x</a:t>
            </a:r>
            <a:r>
              <a:rPr i="0" dirty="0">
                <a:sym typeface="Helvetica Light"/>
              </a:rPr>
              <a:t>, must on average apply force </a:t>
            </a:r>
          </a:p>
          <a:p>
            <a:pPr marL="0" indent="0" defTabSz="519937">
              <a:spcBef>
                <a:spcPts val="2800"/>
              </a:spcBef>
              <a:buSzTx/>
              <a:buNone/>
              <a:defRPr sz="3204" i="1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 err="1"/>
              <a:t>F</a:t>
            </a:r>
            <a:r>
              <a:rPr baseline="-5999" dirty="0" err="1"/>
              <a:t>avg</a:t>
            </a:r>
            <a:r>
              <a:rPr i="0" dirty="0">
                <a:sym typeface="Helvetica Light"/>
              </a:rPr>
              <a:t> = ½ </a:t>
            </a:r>
            <a:r>
              <a:rPr dirty="0"/>
              <a:t>k x</a:t>
            </a:r>
            <a:endParaRPr i="0" dirty="0">
              <a:sym typeface="Helvetica Light"/>
            </a:endParaRPr>
          </a:p>
          <a:p>
            <a:pPr marL="0" indent="0" defTabSz="519937">
              <a:spcBef>
                <a:spcPts val="2800"/>
              </a:spcBef>
              <a:buSzTx/>
              <a:buNone/>
              <a:defRPr sz="3204" i="1">
                <a:latin typeface="Helvetica"/>
                <a:ea typeface="Helvetica"/>
                <a:cs typeface="Helvetica"/>
                <a:sym typeface="Helvetica"/>
              </a:defRPr>
            </a:pPr>
            <a:r>
              <a:rPr i="0" dirty="0">
                <a:sym typeface="Helvetica Light"/>
              </a:rPr>
              <a:t>Work done results in energy</a:t>
            </a:r>
          </a:p>
          <a:p>
            <a:pPr marL="0" indent="0" defTabSz="519937">
              <a:spcBef>
                <a:spcPts val="2800"/>
              </a:spcBef>
              <a:buSzTx/>
              <a:buNone/>
              <a:defRPr sz="3204" i="1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E</a:t>
            </a:r>
            <a:r>
              <a:rPr i="0" dirty="0">
                <a:sym typeface="Helvetica Light"/>
              </a:rPr>
              <a:t> = ½ </a:t>
            </a:r>
            <a:r>
              <a:rPr dirty="0"/>
              <a:t>k x</a:t>
            </a:r>
            <a:r>
              <a:rPr i="0" baseline="31999" dirty="0">
                <a:sym typeface="Helvetica Light"/>
              </a:rPr>
              <a:t>2</a:t>
            </a:r>
          </a:p>
        </p:txBody>
      </p:sp>
      <p:pic>
        <p:nvPicPr>
          <p:cNvPr id="499" name="Bild" descr="Bild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637032" y="2552727"/>
            <a:ext cx="5496536" cy="5716397"/>
          </a:xfrm>
          <a:prstGeom prst="rect">
            <a:avLst/>
          </a:prstGeom>
          <a:ln w="12700">
            <a:miter lim="400000"/>
          </a:ln>
        </p:spPr>
      </p:pic>
      <p:sp>
        <p:nvSpPr>
          <p:cNvPr id="500" name="[Wikimedia commons]"/>
          <p:cNvSpPr txBox="1"/>
          <p:nvPr/>
        </p:nvSpPr>
        <p:spPr>
          <a:xfrm>
            <a:off x="9022736" y="8559941"/>
            <a:ext cx="2640331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/>
            </a:lvl1pPr>
          </a:lstStyle>
          <a:p>
            <a:r>
              <a:t>[Wikimedia commons]</a:t>
            </a:r>
          </a:p>
        </p:txBody>
      </p:sp>
      <p:sp>
        <p:nvSpPr>
          <p:cNvPr id="501" name="Foliennummer"/>
          <p:cNvSpPr txBox="1">
            <a:spLocks noGrp="1"/>
          </p:cNvSpPr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44</a:t>
            </a:fld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" name="Each pair of vertices i, j contributes energy Eij = ½ kij ( | pi – pj | – lij ) 2…"/>
          <p:cNvSpPr txBox="1">
            <a:spLocks noGrp="1"/>
          </p:cNvSpPr>
          <p:nvPr>
            <p:ph type="body" idx="1"/>
          </p:nvPr>
        </p:nvSpPr>
        <p:spPr>
          <a:xfrm>
            <a:off x="952500" y="2183620"/>
            <a:ext cx="11099800" cy="6706380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None/>
            </a:pPr>
            <a:r>
              <a:t>Each pair of vertices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i</a:t>
            </a:r>
            <a:r>
              <a:t>,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j</a:t>
            </a:r>
            <a:r>
              <a:t> contributes energy</a:t>
            </a:r>
            <a:br/>
            <a:r>
              <a:rPr i="1">
                <a:latin typeface="Helvetica"/>
                <a:ea typeface="Helvetica"/>
                <a:cs typeface="Helvetica"/>
                <a:sym typeface="Helvetica"/>
              </a:rPr>
              <a:t>E</a:t>
            </a:r>
            <a:r>
              <a:rPr i="1" baseline="-5999">
                <a:latin typeface="Helvetica"/>
                <a:ea typeface="Helvetica"/>
                <a:cs typeface="Helvetica"/>
                <a:sym typeface="Helvetica"/>
              </a:rPr>
              <a:t>ij</a:t>
            </a:r>
            <a:r>
              <a:t> = ½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k</a:t>
            </a:r>
            <a:r>
              <a:rPr i="1" baseline="-5999">
                <a:latin typeface="Helvetica"/>
                <a:ea typeface="Helvetica"/>
                <a:cs typeface="Helvetica"/>
                <a:sym typeface="Helvetica"/>
              </a:rPr>
              <a:t>ij</a:t>
            </a:r>
            <a:r>
              <a:t> ( |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p</a:t>
            </a:r>
            <a:r>
              <a:rPr i="1" baseline="-5999">
                <a:latin typeface="Helvetica"/>
                <a:ea typeface="Helvetica"/>
                <a:cs typeface="Helvetica"/>
                <a:sym typeface="Helvetica"/>
              </a:rPr>
              <a:t>i</a:t>
            </a:r>
            <a:r>
              <a:t> –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p</a:t>
            </a:r>
            <a:r>
              <a:rPr i="1" baseline="-5999">
                <a:latin typeface="Helvetica"/>
                <a:ea typeface="Helvetica"/>
                <a:cs typeface="Helvetica"/>
                <a:sym typeface="Helvetica"/>
              </a:rPr>
              <a:t>j</a:t>
            </a:r>
            <a:r>
              <a:t> | –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l</a:t>
            </a:r>
            <a:r>
              <a:rPr i="1" baseline="-5999">
                <a:latin typeface="Helvetica"/>
                <a:ea typeface="Helvetica"/>
                <a:cs typeface="Helvetica"/>
                <a:sym typeface="Helvetica"/>
              </a:rPr>
              <a:t>ij</a:t>
            </a:r>
            <a:r>
              <a:t> ) </a:t>
            </a:r>
            <a:r>
              <a:rPr baseline="31999"/>
              <a:t>2</a:t>
            </a:r>
          </a:p>
          <a:p>
            <a:r>
              <a:rPr i="1">
                <a:latin typeface="Helvetica"/>
                <a:ea typeface="Helvetica"/>
                <a:cs typeface="Helvetica"/>
                <a:sym typeface="Helvetica"/>
              </a:rPr>
              <a:t>k</a:t>
            </a:r>
            <a:r>
              <a:rPr i="1" baseline="-5999">
                <a:latin typeface="Helvetica"/>
                <a:ea typeface="Helvetica"/>
                <a:cs typeface="Helvetica"/>
                <a:sym typeface="Helvetica"/>
              </a:rPr>
              <a:t>ij</a:t>
            </a:r>
            <a:r>
              <a:t> : strength of spring between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p</a:t>
            </a:r>
            <a:r>
              <a:rPr i="1" baseline="-5999">
                <a:latin typeface="Helvetica"/>
                <a:ea typeface="Helvetica"/>
                <a:cs typeface="Helvetica"/>
                <a:sym typeface="Helvetica"/>
              </a:rPr>
              <a:t>i</a:t>
            </a:r>
            <a:r>
              <a:t> and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p</a:t>
            </a:r>
            <a:r>
              <a:rPr i="1" baseline="-5999">
                <a:latin typeface="Helvetica"/>
                <a:ea typeface="Helvetica"/>
                <a:cs typeface="Helvetica"/>
                <a:sym typeface="Helvetica"/>
              </a:rPr>
              <a:t>j</a:t>
            </a:r>
          </a:p>
          <a:p>
            <a:r>
              <a:rPr i="1">
                <a:latin typeface="Helvetica"/>
                <a:ea typeface="Helvetica"/>
                <a:cs typeface="Helvetica"/>
                <a:sym typeface="Helvetica"/>
              </a:rPr>
              <a:t>p</a:t>
            </a:r>
            <a:r>
              <a:rPr i="1" baseline="-5999">
                <a:latin typeface="Helvetica"/>
                <a:ea typeface="Helvetica"/>
                <a:cs typeface="Helvetica"/>
                <a:sym typeface="Helvetica"/>
              </a:rPr>
              <a:t>i</a:t>
            </a:r>
            <a:r>
              <a:t> : position of vertex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v</a:t>
            </a:r>
            <a:r>
              <a:rPr i="1" baseline="-5999">
                <a:latin typeface="Helvetica"/>
                <a:ea typeface="Helvetica"/>
                <a:cs typeface="Helvetica"/>
                <a:sym typeface="Helvetica"/>
              </a:rPr>
              <a:t>i</a:t>
            </a:r>
          </a:p>
          <a:p>
            <a:r>
              <a:rPr i="1">
                <a:latin typeface="Helvetica"/>
                <a:ea typeface="Helvetica"/>
                <a:cs typeface="Helvetica"/>
                <a:sym typeface="Helvetica"/>
              </a:rPr>
              <a:t>l</a:t>
            </a:r>
            <a:r>
              <a:rPr i="1" baseline="-5999">
                <a:latin typeface="Helvetica"/>
                <a:ea typeface="Helvetica"/>
                <a:cs typeface="Helvetica"/>
                <a:sym typeface="Helvetica"/>
              </a:rPr>
              <a:t>ij</a:t>
            </a:r>
            <a:r>
              <a:t> =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L d</a:t>
            </a:r>
            <a:r>
              <a:rPr i="1" baseline="-5999">
                <a:latin typeface="Helvetica"/>
                <a:ea typeface="Helvetica"/>
                <a:cs typeface="Helvetica"/>
                <a:sym typeface="Helvetica"/>
              </a:rPr>
              <a:t>ij</a:t>
            </a:r>
          </a:p>
          <a:p>
            <a:r>
              <a:rPr i="1">
                <a:latin typeface="Helvetica"/>
                <a:ea typeface="Helvetica"/>
                <a:cs typeface="Helvetica"/>
                <a:sym typeface="Helvetica"/>
              </a:rPr>
              <a:t>L</a:t>
            </a:r>
            <a:r>
              <a:t> : desirable length of single edge</a:t>
            </a:r>
          </a:p>
        </p:txBody>
      </p:sp>
      <p:sp>
        <p:nvSpPr>
          <p:cNvPr id="504" name="Energy Contributions"/>
          <p:cNvSpPr txBox="1">
            <a:spLocks noGrp="1"/>
          </p:cNvSpPr>
          <p:nvPr>
            <p:ph type="title"/>
          </p:nvPr>
        </p:nvSpPr>
        <p:spPr>
          <a:xfrm>
            <a:off x="952500" y="198048"/>
            <a:ext cx="11099800" cy="2159001"/>
          </a:xfrm>
          <a:prstGeom prst="rect">
            <a:avLst/>
          </a:prstGeom>
        </p:spPr>
        <p:txBody>
          <a:bodyPr/>
          <a:lstStyle/>
          <a:p>
            <a:r>
              <a:t>Energy Contributions</a:t>
            </a:r>
          </a:p>
        </p:txBody>
      </p:sp>
      <p:sp>
        <p:nvSpPr>
          <p:cNvPr id="505" name="Foliennummer"/>
          <p:cNvSpPr txBox="1">
            <a:spLocks noGrp="1"/>
          </p:cNvSpPr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45</a:t>
            </a:fld>
            <a:endParaRPr/>
          </a:p>
        </p:txBody>
      </p:sp>
    </p:spTree>
  </p:cSld>
  <p:clrMapOvr>
    <a:masterClrMapping/>
  </p:clrMapOvr>
  <p:transition spd="med"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" name="Determine L based on display space and graph diameter:…"/>
          <p:cNvSpPr txBox="1">
            <a:spLocks noGrp="1"/>
          </p:cNvSpPr>
          <p:nvPr>
            <p:ph type="body" idx="1"/>
          </p:nvPr>
        </p:nvSpPr>
        <p:spPr>
          <a:xfrm>
            <a:off x="952500" y="2183620"/>
            <a:ext cx="11099800" cy="6706380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None/>
            </a:pPr>
            <a:r>
              <a:rPr dirty="0"/>
              <a:t>Determine 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L</a:t>
            </a:r>
            <a:r>
              <a:rPr dirty="0"/>
              <a:t> based on display space and graph diameter:</a:t>
            </a:r>
          </a:p>
          <a:p>
            <a:pPr marL="0" indent="0">
              <a:buSzTx/>
              <a:buNone/>
              <a:defRPr i="1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L </a:t>
            </a:r>
            <a:r>
              <a:rPr i="0" dirty="0">
                <a:latin typeface="+mn-lt"/>
                <a:ea typeface="+mn-ea"/>
                <a:cs typeface="+mn-cs"/>
                <a:sym typeface="Helvetica Light"/>
              </a:rPr>
              <a:t>= </a:t>
            </a:r>
            <a:r>
              <a:rPr dirty="0"/>
              <a:t>L</a:t>
            </a:r>
            <a:r>
              <a:rPr i="0" baseline="-5999" dirty="0">
                <a:latin typeface="+mn-lt"/>
                <a:ea typeface="+mn-ea"/>
                <a:cs typeface="+mn-cs"/>
                <a:sym typeface="Helvetica Light"/>
              </a:rPr>
              <a:t>0</a:t>
            </a:r>
            <a:r>
              <a:rPr i="0" dirty="0">
                <a:latin typeface="+mn-lt"/>
                <a:ea typeface="+mn-ea"/>
                <a:cs typeface="+mn-cs"/>
                <a:sym typeface="Helvetica Light"/>
              </a:rPr>
              <a:t> / max</a:t>
            </a:r>
            <a:r>
              <a:rPr baseline="-25000" dirty="0"/>
              <a:t>i</a:t>
            </a:r>
            <a:r>
              <a:rPr i="0" baseline="-25000" dirty="0">
                <a:latin typeface="+mn-lt"/>
                <a:ea typeface="+mn-ea"/>
                <a:cs typeface="+mn-cs"/>
                <a:sym typeface="Helvetica Light"/>
              </a:rPr>
              <a:t> &lt; </a:t>
            </a:r>
            <a:r>
              <a:rPr baseline="-25000" dirty="0"/>
              <a:t>j</a:t>
            </a:r>
            <a:r>
              <a:rPr i="0" dirty="0">
                <a:latin typeface="+mn-lt"/>
                <a:ea typeface="+mn-ea"/>
                <a:cs typeface="+mn-cs"/>
                <a:sym typeface="Helvetica Light"/>
              </a:rPr>
              <a:t>  </a:t>
            </a:r>
            <a:r>
              <a:rPr dirty="0" err="1"/>
              <a:t>d</a:t>
            </a:r>
            <a:r>
              <a:rPr baseline="-5999" dirty="0" err="1"/>
              <a:t>ij</a:t>
            </a:r>
            <a:endParaRPr i="0" dirty="0">
              <a:latin typeface="+mn-lt"/>
              <a:ea typeface="+mn-ea"/>
              <a:cs typeface="+mn-cs"/>
              <a:sym typeface="Helvetica Light"/>
            </a:endParaRPr>
          </a:p>
          <a:p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L</a:t>
            </a:r>
            <a:r>
              <a:rPr baseline="-5999" dirty="0"/>
              <a:t>0</a:t>
            </a:r>
            <a:r>
              <a:rPr dirty="0"/>
              <a:t> : length of shortest side of display area</a:t>
            </a:r>
          </a:p>
        </p:txBody>
      </p:sp>
      <p:sp>
        <p:nvSpPr>
          <p:cNvPr id="508" name="Desirable Length of Single Edge"/>
          <p:cNvSpPr txBox="1">
            <a:spLocks noGrp="1"/>
          </p:cNvSpPr>
          <p:nvPr>
            <p:ph type="title"/>
          </p:nvPr>
        </p:nvSpPr>
        <p:spPr>
          <a:xfrm>
            <a:off x="0" y="198048"/>
            <a:ext cx="13004800" cy="2159001"/>
          </a:xfrm>
          <a:prstGeom prst="rect">
            <a:avLst/>
          </a:prstGeom>
        </p:spPr>
        <p:txBody>
          <a:bodyPr/>
          <a:lstStyle/>
          <a:p>
            <a:pPr defTabSz="490727">
              <a:defRPr sz="6719"/>
            </a:pPr>
            <a:r>
              <a:rPr dirty="0"/>
              <a:t>Desirable Length of</a:t>
            </a:r>
            <a:r>
              <a:rPr lang="de-DE" dirty="0"/>
              <a:t> </a:t>
            </a:r>
            <a:r>
              <a:rPr dirty="0"/>
              <a:t>Single Edge</a:t>
            </a:r>
          </a:p>
        </p:txBody>
      </p:sp>
      <p:sp>
        <p:nvSpPr>
          <p:cNvPr id="509" name="Foliennummer"/>
          <p:cNvSpPr txBox="1">
            <a:spLocks noGrp="1"/>
          </p:cNvSpPr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46</a:t>
            </a:fld>
            <a:endParaRPr/>
          </a:p>
        </p:txBody>
      </p:sp>
    </p:spTree>
  </p:cSld>
  <p:clrMapOvr>
    <a:masterClrMapping/>
  </p:clrMapOvr>
  <p:transition spd="med"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1" name="kij = K / dij 2…"/>
          <p:cNvSpPr txBox="1">
            <a:spLocks noGrp="1"/>
          </p:cNvSpPr>
          <p:nvPr>
            <p:ph type="body" idx="1"/>
          </p:nvPr>
        </p:nvSpPr>
        <p:spPr>
          <a:xfrm>
            <a:off x="952500" y="2183620"/>
            <a:ext cx="11099800" cy="6706380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None/>
              <a:defRPr i="1">
                <a:latin typeface="Helvetica"/>
                <a:ea typeface="Helvetica"/>
                <a:cs typeface="Helvetica"/>
                <a:sym typeface="Helvetica"/>
              </a:defRPr>
            </a:pPr>
            <a:r>
              <a:t>k</a:t>
            </a:r>
            <a:r>
              <a:rPr baseline="-5999"/>
              <a:t>ij</a:t>
            </a:r>
            <a:r>
              <a:t> </a:t>
            </a:r>
            <a:r>
              <a:rPr i="0">
                <a:latin typeface="+mn-lt"/>
                <a:ea typeface="+mn-ea"/>
                <a:cs typeface="+mn-cs"/>
                <a:sym typeface="Helvetica Light"/>
              </a:rPr>
              <a:t>= </a:t>
            </a:r>
            <a:r>
              <a:t>K</a:t>
            </a:r>
            <a:r>
              <a:rPr i="0">
                <a:latin typeface="+mn-lt"/>
                <a:ea typeface="+mn-ea"/>
                <a:cs typeface="+mn-cs"/>
                <a:sym typeface="Helvetica Light"/>
              </a:rPr>
              <a:t> / </a:t>
            </a:r>
            <a:r>
              <a:t>d</a:t>
            </a:r>
            <a:r>
              <a:rPr baseline="-5999"/>
              <a:t>ij </a:t>
            </a:r>
            <a:r>
              <a:rPr baseline="31999"/>
              <a:t>2</a:t>
            </a:r>
            <a:endParaRPr i="0">
              <a:latin typeface="+mn-lt"/>
              <a:ea typeface="+mn-ea"/>
              <a:cs typeface="+mn-cs"/>
              <a:sym typeface="Helvetica Light"/>
            </a:endParaRPr>
          </a:p>
          <a:p>
            <a:r>
              <a:rPr i="1">
                <a:latin typeface="Helvetica"/>
                <a:ea typeface="Helvetica"/>
                <a:cs typeface="Helvetica"/>
                <a:sym typeface="Helvetica"/>
              </a:rPr>
              <a:t>K</a:t>
            </a:r>
            <a:r>
              <a:t> : some constant</a:t>
            </a:r>
          </a:p>
          <a:p>
            <a:pPr marL="0" indent="0">
              <a:buSzTx/>
              <a:buNone/>
            </a:pPr>
            <a:endParaRPr/>
          </a:p>
          <a:p>
            <a:pPr marL="0" indent="0">
              <a:buSzTx/>
              <a:buNone/>
            </a:pPr>
            <a:r>
              <a:t>Thus, graph-theoretically more distant node pairs contribute less energy</a:t>
            </a:r>
          </a:p>
        </p:txBody>
      </p:sp>
      <p:sp>
        <p:nvSpPr>
          <p:cNvPr id="512" name="Spring Strength/Stiffness"/>
          <p:cNvSpPr txBox="1">
            <a:spLocks noGrp="1"/>
          </p:cNvSpPr>
          <p:nvPr>
            <p:ph type="title"/>
          </p:nvPr>
        </p:nvSpPr>
        <p:spPr>
          <a:xfrm>
            <a:off x="952500" y="198048"/>
            <a:ext cx="11099800" cy="2159001"/>
          </a:xfrm>
          <a:prstGeom prst="rect">
            <a:avLst/>
          </a:prstGeom>
        </p:spPr>
        <p:txBody>
          <a:bodyPr>
            <a:normAutofit fontScale="90000"/>
          </a:bodyPr>
          <a:lstStyle>
            <a:lvl1pPr defTabSz="572516">
              <a:defRPr sz="7840"/>
            </a:lvl1pPr>
          </a:lstStyle>
          <a:p>
            <a:r>
              <a:t>Spring Strength/Stiffness</a:t>
            </a:r>
          </a:p>
        </p:txBody>
      </p:sp>
      <p:sp>
        <p:nvSpPr>
          <p:cNvPr id="513" name="Foliennummer"/>
          <p:cNvSpPr txBox="1">
            <a:spLocks noGrp="1"/>
          </p:cNvSpPr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47</a:t>
            </a:fld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1" grpId="1" build="p" bldLvl="5" animBg="1" advAuto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Recall: each pair of vertices i, j contributes energy Eij = ½ kij ( | pi – pj | – lij ) 2…"/>
          <p:cNvSpPr txBox="1">
            <a:spLocks noGrp="1"/>
          </p:cNvSpPr>
          <p:nvPr>
            <p:ph type="body" sz="half" idx="1"/>
          </p:nvPr>
        </p:nvSpPr>
        <p:spPr>
          <a:xfrm>
            <a:off x="952500" y="1665505"/>
            <a:ext cx="11099800" cy="3438386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None/>
            </a:pPr>
            <a:r>
              <a:rPr b="1">
                <a:latin typeface="Helvetica"/>
                <a:ea typeface="Helvetica"/>
                <a:cs typeface="Helvetica"/>
                <a:sym typeface="Helvetica"/>
              </a:rPr>
              <a:t>Recall:</a:t>
            </a:r>
            <a:r>
              <a:t> each pair of vertices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i</a:t>
            </a:r>
            <a:r>
              <a:t>,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j</a:t>
            </a:r>
            <a:r>
              <a:t> contributes energy</a:t>
            </a:r>
            <a:br/>
            <a:r>
              <a:rPr i="1">
                <a:latin typeface="Helvetica"/>
                <a:ea typeface="Helvetica"/>
                <a:cs typeface="Helvetica"/>
                <a:sym typeface="Helvetica"/>
              </a:rPr>
              <a:t>E</a:t>
            </a:r>
            <a:r>
              <a:rPr i="1" baseline="-5999">
                <a:latin typeface="Helvetica"/>
                <a:ea typeface="Helvetica"/>
                <a:cs typeface="Helvetica"/>
                <a:sym typeface="Helvetica"/>
              </a:rPr>
              <a:t>ij</a:t>
            </a:r>
            <a:r>
              <a:t> = ½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k</a:t>
            </a:r>
            <a:r>
              <a:rPr i="1" baseline="-5999">
                <a:latin typeface="Helvetica"/>
                <a:ea typeface="Helvetica"/>
                <a:cs typeface="Helvetica"/>
                <a:sym typeface="Helvetica"/>
              </a:rPr>
              <a:t>ij</a:t>
            </a:r>
            <a:r>
              <a:t> ( |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p</a:t>
            </a:r>
            <a:r>
              <a:rPr i="1" baseline="-5999">
                <a:latin typeface="Helvetica"/>
                <a:ea typeface="Helvetica"/>
                <a:cs typeface="Helvetica"/>
                <a:sym typeface="Helvetica"/>
              </a:rPr>
              <a:t>i</a:t>
            </a:r>
            <a:r>
              <a:t> –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p</a:t>
            </a:r>
            <a:r>
              <a:rPr i="1" baseline="-5999">
                <a:latin typeface="Helvetica"/>
                <a:ea typeface="Helvetica"/>
                <a:cs typeface="Helvetica"/>
                <a:sym typeface="Helvetica"/>
              </a:rPr>
              <a:t>j</a:t>
            </a:r>
            <a:r>
              <a:t> | –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l</a:t>
            </a:r>
            <a:r>
              <a:rPr i="1" baseline="-5999">
                <a:latin typeface="Helvetica"/>
                <a:ea typeface="Helvetica"/>
                <a:cs typeface="Helvetica"/>
                <a:sym typeface="Helvetica"/>
              </a:rPr>
              <a:t>ij</a:t>
            </a:r>
            <a:r>
              <a:t> ) </a:t>
            </a:r>
            <a:r>
              <a:rPr baseline="31999"/>
              <a:t>2</a:t>
            </a:r>
          </a:p>
          <a:p>
            <a:pPr marL="0" indent="0">
              <a:buSzTx/>
              <a:buNone/>
            </a:pPr>
            <a:r>
              <a:t>Resulting global energy, with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n</a:t>
            </a:r>
            <a:r>
              <a:t> = |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V</a:t>
            </a:r>
            <a:r>
              <a:t> | and coordinates (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x</a:t>
            </a:r>
            <a:r>
              <a:rPr i="1" baseline="-5999">
                <a:latin typeface="Helvetica"/>
                <a:ea typeface="Helvetica"/>
                <a:cs typeface="Helvetica"/>
                <a:sym typeface="Helvetica"/>
              </a:rPr>
              <a:t>i</a:t>
            </a:r>
            <a:r>
              <a:t>,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y</a:t>
            </a:r>
            <a:r>
              <a:rPr i="1" baseline="-5999">
                <a:latin typeface="Helvetica"/>
                <a:ea typeface="Helvetica"/>
                <a:cs typeface="Helvetica"/>
                <a:sym typeface="Helvetica"/>
              </a:rPr>
              <a:t>i</a:t>
            </a:r>
            <a:r>
              <a:t>) for point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p</a:t>
            </a:r>
            <a:r>
              <a:rPr i="1" baseline="-5999">
                <a:latin typeface="Helvetica"/>
                <a:ea typeface="Helvetica"/>
                <a:cs typeface="Helvetica"/>
                <a:sym typeface="Helvetica"/>
              </a:rPr>
              <a:t>i </a:t>
            </a:r>
            <a:r>
              <a:t>:</a:t>
            </a:r>
          </a:p>
        </p:txBody>
      </p:sp>
      <p:sp>
        <p:nvSpPr>
          <p:cNvPr id="516" name="Global Energy"/>
          <p:cNvSpPr txBox="1">
            <a:spLocks noGrp="1"/>
          </p:cNvSpPr>
          <p:nvPr>
            <p:ph type="title"/>
          </p:nvPr>
        </p:nvSpPr>
        <p:spPr>
          <a:xfrm>
            <a:off x="952500" y="198048"/>
            <a:ext cx="11099800" cy="1501628"/>
          </a:xfrm>
          <a:prstGeom prst="rect">
            <a:avLst/>
          </a:prstGeom>
        </p:spPr>
        <p:txBody>
          <a:bodyPr/>
          <a:lstStyle/>
          <a:p>
            <a:r>
              <a:t>Global Energy</a:t>
            </a:r>
          </a:p>
        </p:txBody>
      </p:sp>
      <p:pic>
        <p:nvPicPr>
          <p:cNvPr id="517" name="Bild" descr="Bild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13186" y="4937812"/>
            <a:ext cx="12178428" cy="3756531"/>
          </a:xfrm>
          <a:prstGeom prst="rect">
            <a:avLst/>
          </a:prstGeom>
          <a:ln w="12700">
            <a:miter lim="400000"/>
          </a:ln>
        </p:spPr>
      </p:pic>
      <p:sp>
        <p:nvSpPr>
          <p:cNvPr id="518" name="Foliennummer"/>
          <p:cNvSpPr txBox="1">
            <a:spLocks noGrp="1"/>
          </p:cNvSpPr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48</a:t>
            </a:fld>
            <a:endParaRPr/>
          </a:p>
        </p:txBody>
      </p:sp>
    </p:spTree>
  </p:cSld>
  <p:clrMapOvr>
    <a:masterClrMapping/>
  </p:clrMapOvr>
  <p:transition spd="med"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" name="Difficult to compute global minimum of…"/>
          <p:cNvSpPr txBox="1">
            <a:spLocks noGrp="1"/>
          </p:cNvSpPr>
          <p:nvPr>
            <p:ph type="body" idx="1"/>
          </p:nvPr>
        </p:nvSpPr>
        <p:spPr>
          <a:xfrm>
            <a:off x="474974" y="465296"/>
            <a:ext cx="11902928" cy="9090124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rPr dirty="0"/>
              <a:t>Difficult to compute global minimum of</a:t>
            </a:r>
          </a:p>
          <a:p>
            <a:pPr marL="0" indent="0">
              <a:buSzTx/>
              <a:buNone/>
            </a:pPr>
            <a:endParaRPr dirty="0"/>
          </a:p>
          <a:p>
            <a:pPr marL="0" indent="0">
              <a:buSzTx/>
              <a:buNone/>
            </a:pPr>
            <a:r>
              <a:rPr dirty="0"/>
              <a:t>Easier alternative: compute (approximate) local minimum</a:t>
            </a:r>
          </a:p>
          <a:p>
            <a:pPr marL="0" indent="0">
              <a:buSzTx/>
              <a:buNone/>
            </a:pPr>
            <a:r>
              <a:rPr dirty="0"/>
              <a:t>For 1 ≤ 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m </a:t>
            </a:r>
            <a:r>
              <a:rPr dirty="0">
                <a:latin typeface="Helvetica"/>
                <a:ea typeface="Helvetica"/>
                <a:cs typeface="Helvetica"/>
                <a:sym typeface="Helvetica"/>
              </a:rPr>
              <a:t>≤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 n</a:t>
            </a:r>
            <a:r>
              <a:rPr dirty="0"/>
              <a:t>, require                                     with</a:t>
            </a:r>
          </a:p>
          <a:p>
            <a:pPr marL="0" indent="0">
              <a:buSzTx/>
              <a:buNone/>
            </a:pPr>
            <a:endParaRPr dirty="0"/>
          </a:p>
          <a:p>
            <a:pPr marL="0" indent="0">
              <a:buSzTx/>
              <a:buNone/>
            </a:pPr>
            <a:endParaRPr dirty="0"/>
          </a:p>
          <a:p>
            <a:pPr marL="0" indent="0">
              <a:buSzTx/>
              <a:buNone/>
            </a:pPr>
            <a:endParaRPr dirty="0"/>
          </a:p>
          <a:p>
            <a:pPr marL="0" indent="0">
              <a:buSzTx/>
              <a:buNone/>
            </a:pPr>
            <a:r>
              <a:rPr dirty="0"/>
              <a:t>Thus, have 2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n</a:t>
            </a:r>
            <a:r>
              <a:rPr dirty="0"/>
              <a:t> simultaneous non-linear equations </a:t>
            </a:r>
          </a:p>
        </p:txBody>
      </p:sp>
      <p:pic>
        <p:nvPicPr>
          <p:cNvPr id="523" name="Bild" descr="Bild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693109" y="3513399"/>
            <a:ext cx="3149601" cy="1054101"/>
          </a:xfrm>
          <a:prstGeom prst="rect">
            <a:avLst/>
          </a:prstGeom>
          <a:ln w="12700">
            <a:miter lim="400000"/>
          </a:ln>
        </p:spPr>
      </p:pic>
      <p:pic>
        <p:nvPicPr>
          <p:cNvPr id="524" name="Bild" descr="Bild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06813" y="1120741"/>
            <a:ext cx="11597712" cy="1105502"/>
          </a:xfrm>
          <a:prstGeom prst="rect">
            <a:avLst/>
          </a:prstGeom>
          <a:ln w="12700">
            <a:miter lim="400000"/>
          </a:ln>
        </p:spPr>
      </p:pic>
      <p:sp>
        <p:nvSpPr>
          <p:cNvPr id="525" name="Foliennummer"/>
          <p:cNvSpPr txBox="1">
            <a:spLocks noGrp="1"/>
          </p:cNvSpPr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49</a:t>
            </a:fld>
            <a:endParaRPr/>
          </a:p>
        </p:txBody>
      </p:sp>
      <p:pic>
        <p:nvPicPr>
          <p:cNvPr id="526" name="Bild" descr="Bild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450850" y="4612819"/>
            <a:ext cx="12103100" cy="30607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5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5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5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5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5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" grpId="1" build="p" bldLvl="5" animBg="1" advAuto="0"/>
      <p:bldP spid="523" grpId="2" animBg="1" advAuto="0"/>
      <p:bldP spid="526" grpId="3" animBg="1" advAuto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5" name="Bild" descr="Bild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421834" y="2226362"/>
            <a:ext cx="7874531" cy="6058676"/>
          </a:xfrm>
          <a:prstGeom prst="rect">
            <a:avLst/>
          </a:prstGeom>
          <a:ln w="12700">
            <a:miter lim="400000"/>
          </a:ln>
        </p:spPr>
      </p:pic>
      <p:sp>
        <p:nvSpPr>
          <p:cNvPr id="186" name="Metaphor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Metaphor</a:t>
            </a:r>
          </a:p>
        </p:txBody>
      </p:sp>
      <p:sp>
        <p:nvSpPr>
          <p:cNvPr id="187" name="Adjacent nodes  connected by springs  Attractive (possibly also  repulsive) force fspring…"/>
          <p:cNvSpPr txBox="1">
            <a:spLocks noGrp="1"/>
          </p:cNvSpPr>
          <p:nvPr>
            <p:ph type="body" idx="1"/>
          </p:nvPr>
        </p:nvSpPr>
        <p:spPr>
          <a:xfrm>
            <a:off x="952500" y="1953521"/>
            <a:ext cx="11572838" cy="6822470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rPr lang="de-DE" dirty="0"/>
              <a:t>Nodes </a:t>
            </a:r>
            <a:r>
              <a:rPr lang="de-DE" dirty="0" err="1"/>
              <a:t>correspond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electrical</a:t>
            </a:r>
            <a:r>
              <a:rPr lang="de-DE" dirty="0"/>
              <a:t> </a:t>
            </a:r>
            <a:r>
              <a:rPr lang="de-DE" dirty="0" err="1"/>
              <a:t>charges</a:t>
            </a:r>
            <a:endParaRPr lang="de-DE" dirty="0"/>
          </a:p>
          <a:p>
            <a:r>
              <a:rPr dirty="0"/>
              <a:t>Adjacent nodes </a:t>
            </a:r>
            <a:br>
              <a:rPr dirty="0"/>
            </a:br>
            <a:r>
              <a:rPr dirty="0"/>
              <a:t>connected by springs</a:t>
            </a:r>
            <a:br>
              <a:rPr dirty="0"/>
            </a:br>
            <a:br>
              <a:rPr dirty="0"/>
            </a:br>
            <a:r>
              <a:rPr dirty="0"/>
              <a:t>Attractive (possibly also </a:t>
            </a:r>
            <a:br>
              <a:rPr dirty="0"/>
            </a:br>
            <a:r>
              <a:rPr dirty="0"/>
              <a:t>repulsive) force </a:t>
            </a:r>
            <a:r>
              <a:rPr b="1" i="1" dirty="0" err="1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f</a:t>
            </a:r>
            <a:r>
              <a:rPr b="1" baseline="-5999" dirty="0" err="1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spring</a:t>
            </a:r>
            <a:br>
              <a:rPr b="1" i="1" baseline="-5999" dirty="0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</a:br>
            <a:endParaRPr b="1" i="1" baseline="-5999" dirty="0">
              <a:solidFill>
                <a:srgbClr val="FF2600"/>
              </a:solidFill>
              <a:latin typeface="Helvetica"/>
              <a:ea typeface="Helvetica"/>
              <a:cs typeface="Helvetica"/>
              <a:sym typeface="Helvetica"/>
            </a:endParaRPr>
          </a:p>
          <a:p>
            <a:r>
              <a:rPr dirty="0"/>
              <a:t>(Non-adjacent) nodes </a:t>
            </a:r>
            <a:br>
              <a:rPr dirty="0"/>
            </a:br>
            <a:r>
              <a:rPr dirty="0"/>
              <a:t>repel each other</a:t>
            </a:r>
            <a:br>
              <a:rPr dirty="0"/>
            </a:br>
            <a:br>
              <a:rPr dirty="0"/>
            </a:br>
            <a:r>
              <a:rPr dirty="0"/>
              <a:t>Repulsive force </a:t>
            </a:r>
            <a:r>
              <a:rPr b="1" i="1" dirty="0" err="1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f</a:t>
            </a:r>
            <a:r>
              <a:rPr b="1" baseline="-5999" dirty="0" err="1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rep</a:t>
            </a:r>
            <a:endParaRPr b="1" baseline="-5999" dirty="0">
              <a:solidFill>
                <a:srgbClr val="FF2600"/>
              </a:solidFill>
              <a:latin typeface="Helvetica"/>
              <a:ea typeface="Helvetica"/>
              <a:cs typeface="Helvetica"/>
              <a:sym typeface="Helvetica"/>
            </a:endParaRPr>
          </a:p>
        </p:txBody>
      </p:sp>
      <p:sp>
        <p:nvSpPr>
          <p:cNvPr id="188" name="[Wikimedia commons]"/>
          <p:cNvSpPr txBox="1"/>
          <p:nvPr/>
        </p:nvSpPr>
        <p:spPr>
          <a:xfrm>
            <a:off x="8779655" y="7997818"/>
            <a:ext cx="2640331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/>
            </a:lvl1pPr>
          </a:lstStyle>
          <a:p>
            <a:r>
              <a:t>[Wikimedia commons]</a:t>
            </a:r>
          </a:p>
        </p:txBody>
      </p:sp>
      <p:sp>
        <p:nvSpPr>
          <p:cNvPr id="189" name="Rechteck"/>
          <p:cNvSpPr/>
          <p:nvPr/>
        </p:nvSpPr>
        <p:spPr>
          <a:xfrm rot="18899542">
            <a:off x="8503476" y="3928289"/>
            <a:ext cx="1187189" cy="64635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190" name="Foliennummer"/>
          <p:cNvSpPr txBox="1">
            <a:spLocks noGrp="1"/>
          </p:cNvSpPr>
          <p:nvPr>
            <p:ph type="sldNum" sz="quarter" idx="4294967295"/>
          </p:nvPr>
        </p:nvSpPr>
        <p:spPr>
          <a:xfrm>
            <a:off x="6375349" y="9251950"/>
            <a:ext cx="241402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5</a:t>
            </a:fld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8" grpId="1" animBg="1" advAuto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0" name="Cannot solve for all unknowns at once.…"/>
          <p:cNvSpPr txBox="1">
            <a:spLocks noGrp="1"/>
          </p:cNvSpPr>
          <p:nvPr>
            <p:ph type="body" idx="1"/>
          </p:nvPr>
        </p:nvSpPr>
        <p:spPr>
          <a:xfrm>
            <a:off x="433732" y="3270143"/>
            <a:ext cx="11902928" cy="6271529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t>Cannot solve for all unknowns at once.</a:t>
            </a:r>
          </a:p>
          <a:p>
            <a:pPr marL="0" indent="0">
              <a:buSzTx/>
              <a:buNone/>
            </a:pPr>
            <a:r>
              <a:t>Thus, pick one particle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p</a:t>
            </a:r>
            <a:r>
              <a:rPr i="1" baseline="-5999">
                <a:latin typeface="Helvetica"/>
                <a:ea typeface="Helvetica"/>
                <a:cs typeface="Helvetica"/>
                <a:sym typeface="Helvetica"/>
              </a:rPr>
              <a:t>m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t>(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x</a:t>
            </a:r>
            <a:r>
              <a:rPr i="1" baseline="-5999">
                <a:latin typeface="Helvetica"/>
                <a:ea typeface="Helvetica"/>
                <a:cs typeface="Helvetica"/>
                <a:sym typeface="Helvetica"/>
              </a:rPr>
              <a:t>m</a:t>
            </a:r>
            <a:r>
              <a:t>,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y</a:t>
            </a:r>
            <a:r>
              <a:rPr i="1" baseline="-5999">
                <a:latin typeface="Helvetica"/>
                <a:ea typeface="Helvetica"/>
                <a:cs typeface="Helvetica"/>
                <a:sym typeface="Helvetica"/>
              </a:rPr>
              <a:t>m</a:t>
            </a:r>
            <a:r>
              <a:t>) with largest</a:t>
            </a:r>
          </a:p>
          <a:p>
            <a:pPr marL="0" indent="0">
              <a:buSzTx/>
              <a:buNone/>
            </a:pPr>
            <a:endParaRPr/>
          </a:p>
          <a:p>
            <a:pPr marL="0" indent="0">
              <a:buSzTx/>
              <a:buNone/>
            </a:pPr>
            <a:endParaRPr/>
          </a:p>
          <a:p>
            <a:pPr marL="0" indent="0">
              <a:buSzTx/>
              <a:buNone/>
            </a:pPr>
            <a:r>
              <a:t>Still, have two functions of two variables, </a:t>
            </a:r>
            <a:br/>
            <a:r>
              <a:t>both functions should become 0 – hard problem!</a:t>
            </a:r>
          </a:p>
        </p:txBody>
      </p:sp>
      <p:pic>
        <p:nvPicPr>
          <p:cNvPr id="531" name="Bild" descr="Bild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59216" y="5260230"/>
            <a:ext cx="5178333" cy="1239175"/>
          </a:xfrm>
          <a:prstGeom prst="rect">
            <a:avLst/>
          </a:prstGeom>
          <a:ln w="12700">
            <a:miter lim="400000"/>
          </a:ln>
        </p:spPr>
      </p:pic>
      <p:sp>
        <p:nvSpPr>
          <p:cNvPr id="532" name="Foliennummer"/>
          <p:cNvSpPr txBox="1">
            <a:spLocks noGrp="1"/>
          </p:cNvSpPr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50</a:t>
            </a:fld>
            <a:endParaRPr/>
          </a:p>
        </p:txBody>
      </p:sp>
      <p:pic>
        <p:nvPicPr>
          <p:cNvPr id="533" name="Bild" descr="Bild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50850" y="122355"/>
            <a:ext cx="12103100" cy="30607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0" grpId="1" build="p" bldLvl="5" animBg="1" advAuto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" name="Want to find root (Nullstelle) of f, i.e., solve f (x) = 0 for x…"/>
          <p:cNvSpPr txBox="1">
            <a:spLocks noGrp="1"/>
          </p:cNvSpPr>
          <p:nvPr>
            <p:ph type="body" idx="1"/>
          </p:nvPr>
        </p:nvSpPr>
        <p:spPr>
          <a:xfrm>
            <a:off x="516820" y="2000915"/>
            <a:ext cx="11815905" cy="7895606"/>
          </a:xfrm>
          <a:prstGeom prst="rect">
            <a:avLst/>
          </a:prstGeom>
        </p:spPr>
        <p:txBody>
          <a:bodyPr anchor="t">
            <a:normAutofit lnSpcReduction="10000"/>
          </a:bodyPr>
          <a:lstStyle/>
          <a:p>
            <a:pPr marL="0" indent="0">
              <a:buSzTx/>
              <a:buNone/>
            </a:pPr>
            <a:r>
              <a:rPr dirty="0"/>
              <a:t>Want to find root (</a:t>
            </a:r>
            <a:r>
              <a:rPr i="1" dirty="0" err="1">
                <a:latin typeface="Helvetica"/>
                <a:ea typeface="Helvetica"/>
                <a:cs typeface="Helvetica"/>
                <a:sym typeface="Helvetica"/>
              </a:rPr>
              <a:t>Nullstelle</a:t>
            </a:r>
            <a:r>
              <a:rPr dirty="0"/>
              <a:t>) of 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f</a:t>
            </a:r>
            <a:r>
              <a:rPr dirty="0"/>
              <a:t>, i.e., solve 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f </a:t>
            </a:r>
            <a:r>
              <a:rPr dirty="0"/>
              <a:t>(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x</a:t>
            </a:r>
            <a:r>
              <a:rPr dirty="0"/>
              <a:t>) = 0 for 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x</a:t>
            </a:r>
          </a:p>
          <a:p>
            <a:pPr marL="0" indent="0">
              <a:buSzTx/>
              <a:buNone/>
            </a:pPr>
            <a:r>
              <a:rPr dirty="0"/>
              <a:t>Taylor theorem: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i="1" dirty="0"/>
              <a:t>f</a:t>
            </a:r>
            <a:r>
              <a:rPr lang="de-DE" dirty="0"/>
              <a:t> </a:t>
            </a:r>
            <a:r>
              <a:rPr lang="de-DE" dirty="0" err="1"/>
              <a:t>differentiable</a:t>
            </a:r>
            <a:r>
              <a:rPr lang="de-DE" dirty="0"/>
              <a:t>, </a:t>
            </a:r>
            <a:r>
              <a:rPr lang="de-DE" dirty="0" err="1"/>
              <a:t>have</a:t>
            </a:r>
            <a:br>
              <a:rPr lang="de-DE" dirty="0"/>
            </a:b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f</a:t>
            </a:r>
            <a:r>
              <a:rPr dirty="0"/>
              <a:t> (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x</a:t>
            </a:r>
            <a:r>
              <a:rPr dirty="0"/>
              <a:t> + </a:t>
            </a:r>
            <a:r>
              <a:rPr dirty="0" err="1"/>
              <a:t>δ</a:t>
            </a:r>
            <a:r>
              <a:rPr i="1" dirty="0" err="1">
                <a:latin typeface="Helvetica"/>
                <a:ea typeface="Helvetica"/>
                <a:cs typeface="Helvetica"/>
                <a:sym typeface="Helvetica"/>
              </a:rPr>
              <a:t>x</a:t>
            </a:r>
            <a:r>
              <a:rPr dirty="0"/>
              <a:t>) = 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f</a:t>
            </a:r>
            <a:r>
              <a:rPr dirty="0"/>
              <a:t> (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x</a:t>
            </a:r>
            <a:r>
              <a:rPr dirty="0"/>
              <a:t>) + 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f’</a:t>
            </a:r>
            <a:r>
              <a:rPr dirty="0"/>
              <a:t>(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x</a:t>
            </a:r>
            <a:r>
              <a:rPr dirty="0"/>
              <a:t>) </a:t>
            </a:r>
            <a:r>
              <a:rPr dirty="0" err="1"/>
              <a:t>δ</a:t>
            </a:r>
            <a:r>
              <a:rPr i="1" dirty="0" err="1">
                <a:latin typeface="Helvetica"/>
                <a:ea typeface="Helvetica"/>
                <a:cs typeface="Helvetica"/>
                <a:sym typeface="Helvetica"/>
              </a:rPr>
              <a:t>x</a:t>
            </a:r>
            <a:r>
              <a:rPr dirty="0"/>
              <a:t> + o(</a:t>
            </a:r>
            <a:r>
              <a:rPr dirty="0" err="1"/>
              <a:t>δ</a:t>
            </a:r>
            <a:r>
              <a:rPr i="1" dirty="0" err="1">
                <a:latin typeface="Helvetica"/>
                <a:ea typeface="Helvetica"/>
                <a:cs typeface="Helvetica"/>
                <a:sym typeface="Helvetica"/>
              </a:rPr>
              <a:t>x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baseline="31999" dirty="0"/>
              <a:t>2</a:t>
            </a:r>
            <a:r>
              <a:rPr dirty="0"/>
              <a:t>) </a:t>
            </a:r>
          </a:p>
          <a:p>
            <a:pPr marL="0" indent="0">
              <a:buSzTx/>
              <a:buNone/>
            </a:pPr>
            <a:r>
              <a:rPr lang="de-DE" dirty="0" err="1"/>
              <a:t>Given</a:t>
            </a:r>
            <a:r>
              <a:rPr lang="de-DE" dirty="0"/>
              <a:t> „</a:t>
            </a:r>
            <a:r>
              <a:rPr lang="de-DE" dirty="0" err="1"/>
              <a:t>starting</a:t>
            </a:r>
            <a:r>
              <a:rPr lang="de-DE" dirty="0"/>
              <a:t> </a:t>
            </a:r>
            <a:r>
              <a:rPr lang="de-DE" dirty="0" err="1"/>
              <a:t>point</a:t>
            </a:r>
            <a:r>
              <a:rPr lang="de-DE" dirty="0"/>
              <a:t>“ x, </a:t>
            </a:r>
            <a:r>
              <a:rPr lang="de-DE" dirty="0" err="1"/>
              <a:t>w</a:t>
            </a:r>
            <a:r>
              <a:rPr dirty="0"/>
              <a:t>ant to compute </a:t>
            </a:r>
            <a:r>
              <a:rPr dirty="0" err="1"/>
              <a:t>δ</a:t>
            </a:r>
            <a:r>
              <a:rPr i="1" dirty="0" err="1">
                <a:latin typeface="Helvetica"/>
                <a:ea typeface="Helvetica"/>
                <a:cs typeface="Helvetica"/>
                <a:sym typeface="Helvetica"/>
              </a:rPr>
              <a:t>x</a:t>
            </a:r>
            <a:r>
              <a:rPr dirty="0"/>
              <a:t> such that </a:t>
            </a:r>
            <a:br>
              <a:rPr lang="de-DE" dirty="0"/>
            </a:b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f</a:t>
            </a:r>
            <a:r>
              <a:rPr dirty="0"/>
              <a:t> (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x</a:t>
            </a:r>
            <a:r>
              <a:rPr dirty="0"/>
              <a:t> + </a:t>
            </a:r>
            <a:r>
              <a:rPr dirty="0" err="1"/>
              <a:t>δ</a:t>
            </a:r>
            <a:r>
              <a:rPr i="1" dirty="0" err="1">
                <a:latin typeface="Helvetica"/>
                <a:ea typeface="Helvetica"/>
                <a:cs typeface="Helvetica"/>
                <a:sym typeface="Helvetica"/>
              </a:rPr>
              <a:t>x</a:t>
            </a:r>
            <a:r>
              <a:rPr dirty="0"/>
              <a:t>) = 0</a:t>
            </a:r>
          </a:p>
          <a:p>
            <a:pPr marL="0" indent="0">
              <a:buSzTx/>
              <a:buNone/>
            </a:pPr>
            <a:r>
              <a:rPr dirty="0"/>
              <a:t>Approximate </a:t>
            </a:r>
            <a:r>
              <a:rPr dirty="0" err="1"/>
              <a:t>δ</a:t>
            </a:r>
            <a:r>
              <a:rPr i="1" dirty="0" err="1">
                <a:latin typeface="Helvetica"/>
                <a:ea typeface="Helvetica"/>
                <a:cs typeface="Helvetica"/>
                <a:sym typeface="Helvetica"/>
              </a:rPr>
              <a:t>x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dirty="0"/>
              <a:t>by solving </a:t>
            </a:r>
          </a:p>
          <a:p>
            <a:pPr marL="0" indent="0">
              <a:buSzTx/>
              <a:buNone/>
            </a:pPr>
            <a:r>
              <a:rPr dirty="0"/>
              <a:t>0 = 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f</a:t>
            </a:r>
            <a:r>
              <a:rPr dirty="0"/>
              <a:t> (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x</a:t>
            </a:r>
            <a:r>
              <a:rPr dirty="0"/>
              <a:t>) + 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f’</a:t>
            </a:r>
            <a:r>
              <a:rPr dirty="0"/>
              <a:t>(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x</a:t>
            </a:r>
            <a:r>
              <a:rPr dirty="0"/>
              <a:t>) </a:t>
            </a:r>
            <a:r>
              <a:rPr dirty="0" err="1"/>
              <a:t>δ</a:t>
            </a:r>
            <a:r>
              <a:rPr i="1" dirty="0" err="1">
                <a:latin typeface="Helvetica"/>
                <a:ea typeface="Helvetica"/>
                <a:cs typeface="Helvetica"/>
                <a:sym typeface="Helvetica"/>
              </a:rPr>
              <a:t>x</a:t>
            </a:r>
            <a:endParaRPr i="1" dirty="0">
              <a:latin typeface="Helvetica"/>
              <a:ea typeface="Helvetica"/>
              <a:cs typeface="Helvetica"/>
              <a:sym typeface="Helvetica"/>
            </a:endParaRPr>
          </a:p>
          <a:p>
            <a:pPr marL="0" indent="0">
              <a:buSzTx/>
              <a:buNone/>
            </a:pPr>
            <a:r>
              <a:rPr dirty="0" err="1"/>
              <a:t>δ</a:t>
            </a:r>
            <a:r>
              <a:rPr i="1" dirty="0" err="1">
                <a:latin typeface="Helvetica"/>
                <a:ea typeface="Helvetica"/>
                <a:cs typeface="Helvetica"/>
                <a:sym typeface="Helvetica"/>
              </a:rPr>
              <a:t>x</a:t>
            </a:r>
            <a:r>
              <a:rPr dirty="0"/>
              <a:t> = </a:t>
            </a:r>
            <a:r>
              <a:rPr sz="3500" dirty="0"/>
              <a:t>–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 f</a:t>
            </a:r>
            <a:r>
              <a:rPr dirty="0"/>
              <a:t> (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x</a:t>
            </a:r>
            <a:r>
              <a:rPr dirty="0"/>
              <a:t>) / 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f’</a:t>
            </a:r>
            <a:r>
              <a:rPr dirty="0"/>
              <a:t>(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x</a:t>
            </a:r>
            <a:r>
              <a:rPr dirty="0"/>
              <a:t>)</a:t>
            </a:r>
          </a:p>
          <a:p>
            <a:pPr marL="0" indent="0">
              <a:buSzTx/>
              <a:buNone/>
            </a:pPr>
            <a:r>
              <a:rPr dirty="0"/>
              <a:t>Thus  </a:t>
            </a:r>
            <a:r>
              <a:rPr i="1" dirty="0" err="1">
                <a:latin typeface="Helvetica"/>
                <a:ea typeface="Helvetica"/>
                <a:cs typeface="Helvetica"/>
                <a:sym typeface="Helvetica"/>
              </a:rPr>
              <a:t>x</a:t>
            </a:r>
            <a:r>
              <a:rPr i="1" baseline="-5999" dirty="0" err="1">
                <a:latin typeface="Helvetica"/>
                <a:ea typeface="Helvetica"/>
                <a:cs typeface="Helvetica"/>
                <a:sym typeface="Helvetica"/>
              </a:rPr>
              <a:t>t</a:t>
            </a:r>
            <a:r>
              <a:rPr i="1" baseline="-5999" dirty="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baseline="-5999" dirty="0"/>
              <a:t>+1</a:t>
            </a:r>
            <a:r>
              <a:rPr dirty="0"/>
              <a:t> = </a:t>
            </a:r>
            <a:r>
              <a:rPr i="1" dirty="0" err="1">
                <a:latin typeface="Helvetica"/>
                <a:ea typeface="Helvetica"/>
                <a:cs typeface="Helvetica"/>
                <a:sym typeface="Helvetica"/>
              </a:rPr>
              <a:t>x</a:t>
            </a:r>
            <a:r>
              <a:rPr i="1" baseline="-5999" dirty="0" err="1">
                <a:latin typeface="Helvetica"/>
                <a:ea typeface="Helvetica"/>
                <a:cs typeface="Helvetica"/>
                <a:sym typeface="Helvetica"/>
              </a:rPr>
              <a:t>t</a:t>
            </a:r>
            <a:r>
              <a:rPr dirty="0"/>
              <a:t> + </a:t>
            </a:r>
            <a:r>
              <a:rPr dirty="0" err="1"/>
              <a:t>δ</a:t>
            </a:r>
            <a:r>
              <a:rPr i="1" dirty="0" err="1">
                <a:latin typeface="Helvetica"/>
                <a:ea typeface="Helvetica"/>
                <a:cs typeface="Helvetica"/>
                <a:sym typeface="Helvetica"/>
              </a:rPr>
              <a:t>x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dirty="0"/>
              <a:t>=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i="1" dirty="0" err="1">
                <a:latin typeface="Helvetica"/>
                <a:ea typeface="Helvetica"/>
                <a:cs typeface="Helvetica"/>
                <a:sym typeface="Helvetica"/>
              </a:rPr>
              <a:t>x</a:t>
            </a:r>
            <a:r>
              <a:rPr i="1" baseline="-5999" dirty="0" err="1">
                <a:latin typeface="Helvetica"/>
                <a:ea typeface="Helvetica"/>
                <a:cs typeface="Helvetica"/>
                <a:sym typeface="Helvetica"/>
              </a:rPr>
              <a:t>t</a:t>
            </a:r>
            <a:r>
              <a:rPr i="1" baseline="-5999" dirty="0">
                <a:latin typeface="Helvetica"/>
                <a:ea typeface="Helvetica"/>
                <a:cs typeface="Helvetica"/>
                <a:sym typeface="Helvetica"/>
              </a:rPr>
              <a:t>  </a:t>
            </a:r>
            <a:r>
              <a:rPr sz="3500" dirty="0"/>
              <a:t>–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 f</a:t>
            </a:r>
            <a:r>
              <a:rPr dirty="0"/>
              <a:t> (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x</a:t>
            </a:r>
            <a:r>
              <a:rPr dirty="0"/>
              <a:t>) / 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f’</a:t>
            </a:r>
            <a:r>
              <a:rPr dirty="0"/>
              <a:t>(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x</a:t>
            </a:r>
            <a:r>
              <a:rPr dirty="0"/>
              <a:t>)</a:t>
            </a:r>
          </a:p>
        </p:txBody>
      </p:sp>
      <p:sp>
        <p:nvSpPr>
          <p:cNvPr id="538" name="Aside: Newton-Raphson, 1-D"/>
          <p:cNvSpPr txBox="1">
            <a:spLocks noGrp="1"/>
          </p:cNvSpPr>
          <p:nvPr>
            <p:ph type="title"/>
          </p:nvPr>
        </p:nvSpPr>
        <p:spPr>
          <a:xfrm>
            <a:off x="807182" y="-26819"/>
            <a:ext cx="11390437" cy="2159001"/>
          </a:xfrm>
          <a:prstGeom prst="rect">
            <a:avLst/>
          </a:prstGeom>
        </p:spPr>
        <p:txBody>
          <a:bodyPr/>
          <a:lstStyle>
            <a:lvl1pPr defTabSz="496570">
              <a:defRPr sz="6800"/>
            </a:lvl1pPr>
          </a:lstStyle>
          <a:p>
            <a:r>
              <a:t>Aside: Newton-Raphson, 1-D</a:t>
            </a:r>
          </a:p>
        </p:txBody>
      </p:sp>
      <p:sp>
        <p:nvSpPr>
          <p:cNvPr id="539" name="Foliennummer"/>
          <p:cNvSpPr txBox="1">
            <a:spLocks noGrp="1"/>
          </p:cNvSpPr>
          <p:nvPr>
            <p:ph type="sldNum" sz="quarter" idx="4294967295"/>
          </p:nvPr>
        </p:nvSpPr>
        <p:spPr>
          <a:xfrm>
            <a:off x="11829115" y="9152558"/>
            <a:ext cx="368504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51</a:t>
            </a:fld>
            <a:endParaRPr dirty="0"/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5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5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5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5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5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7" grpId="1" build="p" bldLvl="5" animBg="1" advAuto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3" name="NewtonIteration_Ani.gif" descr="NewtonIteration_Ani.gif"/>
          <p:cNvPicPr>
            <a:picLocks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23895" y="1474811"/>
            <a:ext cx="11099801" cy="7916650"/>
          </a:xfrm>
          <a:prstGeom prst="rect">
            <a:avLst/>
          </a:prstGeom>
          <a:ln w="12700">
            <a:miter lim="400000"/>
          </a:ln>
        </p:spPr>
      </p:pic>
      <p:sp>
        <p:nvSpPr>
          <p:cNvPr id="544" name="[Wikimedia commons]"/>
          <p:cNvSpPr txBox="1"/>
          <p:nvPr/>
        </p:nvSpPr>
        <p:spPr>
          <a:xfrm>
            <a:off x="9008682" y="9332921"/>
            <a:ext cx="2640331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/>
            </a:lvl1pPr>
          </a:lstStyle>
          <a:p>
            <a:r>
              <a:t>[Wikimedia commons]</a:t>
            </a:r>
          </a:p>
        </p:txBody>
      </p:sp>
      <p:sp>
        <p:nvSpPr>
          <p:cNvPr id="545" name="Approximate root of f by repeatedly computing intersection of tangent with x axis"/>
          <p:cNvSpPr txBox="1">
            <a:spLocks noGrp="1"/>
          </p:cNvSpPr>
          <p:nvPr>
            <p:ph type="body" sz="quarter" idx="1"/>
          </p:nvPr>
        </p:nvSpPr>
        <p:spPr>
          <a:xfrm>
            <a:off x="952500" y="173872"/>
            <a:ext cx="11099800" cy="1631889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t>Approximate root of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f</a:t>
            </a:r>
            <a:r>
              <a:t> by repeatedly computing intersection of tangent with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x</a:t>
            </a:r>
            <a:r>
              <a:t> axis</a:t>
            </a:r>
          </a:p>
        </p:txBody>
      </p:sp>
      <p:sp>
        <p:nvSpPr>
          <p:cNvPr id="546" name="Foliennummer"/>
          <p:cNvSpPr txBox="1">
            <a:spLocks noGrp="1"/>
          </p:cNvSpPr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52</a:t>
            </a:fld>
            <a:endParaRPr/>
          </a:p>
        </p:txBody>
      </p:sp>
    </p:spTree>
  </p:cSld>
  <p:clrMapOvr>
    <a:masterClrMapping/>
  </p:clrMapOvr>
  <p:transition spd="med"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" name="Want to solve Fi (x1, x2) = 0  for i = 1, 2.…"/>
          <p:cNvSpPr txBox="1">
            <a:spLocks noGrp="1"/>
          </p:cNvSpPr>
          <p:nvPr>
            <p:ph type="body" idx="1"/>
          </p:nvPr>
        </p:nvSpPr>
        <p:spPr>
          <a:xfrm>
            <a:off x="671416" y="1470480"/>
            <a:ext cx="11099801" cy="7950480"/>
          </a:xfrm>
          <a:prstGeom prst="rect">
            <a:avLst/>
          </a:prstGeom>
        </p:spPr>
        <p:txBody>
          <a:bodyPr anchor="t"/>
          <a:lstStyle/>
          <a:p>
            <a:pPr marL="0" indent="0" defTabSz="525779">
              <a:spcBef>
                <a:spcPts val="3700"/>
              </a:spcBef>
              <a:buSzTx/>
              <a:buNone/>
              <a:defRPr sz="3239"/>
            </a:pPr>
            <a:r>
              <a:rPr dirty="0"/>
              <a:t>Want to solve 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F</a:t>
            </a:r>
            <a:r>
              <a:rPr i="1" baseline="-5999" dirty="0">
                <a:latin typeface="Helvetica"/>
                <a:ea typeface="Helvetica"/>
                <a:cs typeface="Helvetica"/>
                <a:sym typeface="Helvetica"/>
              </a:rPr>
              <a:t>i </a:t>
            </a:r>
            <a:r>
              <a:rPr dirty="0"/>
              <a:t>(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x</a:t>
            </a:r>
            <a:r>
              <a:rPr baseline="-5999" dirty="0"/>
              <a:t>1</a:t>
            </a:r>
            <a:r>
              <a:rPr dirty="0"/>
              <a:t>, 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x</a:t>
            </a:r>
            <a:r>
              <a:rPr baseline="-5999" dirty="0"/>
              <a:t>2</a:t>
            </a:r>
            <a:r>
              <a:rPr dirty="0"/>
              <a:t>) = 0  for </a:t>
            </a:r>
            <a:r>
              <a:rPr i="1" dirty="0" err="1">
                <a:latin typeface="Helvetica"/>
                <a:ea typeface="Helvetica"/>
                <a:cs typeface="Helvetica"/>
                <a:sym typeface="Helvetica"/>
              </a:rPr>
              <a:t>i</a:t>
            </a:r>
            <a:r>
              <a:rPr dirty="0"/>
              <a:t> = 1, 2.</a:t>
            </a:r>
          </a:p>
          <a:p>
            <a:pPr marL="0" indent="0" defTabSz="525779">
              <a:spcBef>
                <a:spcPts val="3700"/>
              </a:spcBef>
              <a:buSzTx/>
              <a:buNone/>
              <a:defRPr sz="3239"/>
            </a:pPr>
            <a:r>
              <a:rPr dirty="0"/>
              <a:t>Let </a:t>
            </a:r>
            <a:r>
              <a:rPr b="1" dirty="0">
                <a:latin typeface="Helvetica"/>
                <a:ea typeface="Helvetica"/>
                <a:cs typeface="Helvetica"/>
                <a:sym typeface="Helvetica"/>
              </a:rPr>
              <a:t>x</a:t>
            </a:r>
            <a:r>
              <a:rPr dirty="0"/>
              <a:t> denote vector (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x</a:t>
            </a:r>
            <a:r>
              <a:rPr baseline="-5999" dirty="0"/>
              <a:t>1</a:t>
            </a:r>
            <a:r>
              <a:rPr dirty="0"/>
              <a:t>, 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x</a:t>
            </a:r>
            <a:r>
              <a:rPr baseline="-5999" dirty="0"/>
              <a:t>2</a:t>
            </a:r>
            <a:r>
              <a:rPr dirty="0"/>
              <a:t>) and </a:t>
            </a:r>
            <a:r>
              <a:rPr b="1" dirty="0">
                <a:latin typeface="Helvetica"/>
                <a:ea typeface="Helvetica"/>
                <a:cs typeface="Helvetica"/>
                <a:sym typeface="Helvetica"/>
              </a:rPr>
              <a:t>F</a:t>
            </a:r>
            <a:r>
              <a:rPr dirty="0"/>
              <a:t> denote (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F</a:t>
            </a:r>
            <a:r>
              <a:rPr baseline="-5999" dirty="0"/>
              <a:t>1</a:t>
            </a:r>
            <a:r>
              <a:rPr dirty="0"/>
              <a:t>, 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F</a:t>
            </a:r>
            <a:r>
              <a:rPr baseline="-5999" dirty="0"/>
              <a:t>2</a:t>
            </a:r>
            <a:r>
              <a:rPr dirty="0"/>
              <a:t>)</a:t>
            </a:r>
          </a:p>
          <a:p>
            <a:pPr marL="0" indent="0" defTabSz="525779">
              <a:spcBef>
                <a:spcPts val="3700"/>
              </a:spcBef>
              <a:buSzTx/>
              <a:buNone/>
              <a:defRPr sz="3239"/>
            </a:pPr>
            <a:r>
              <a:rPr dirty="0"/>
              <a:t>Taylor: </a:t>
            </a:r>
          </a:p>
          <a:p>
            <a:pPr marL="0" indent="0" defTabSz="525779">
              <a:spcBef>
                <a:spcPts val="3700"/>
              </a:spcBef>
              <a:buSzTx/>
              <a:buNone/>
              <a:defRPr sz="3239"/>
            </a:pPr>
            <a:r>
              <a:rPr dirty="0"/>
              <a:t>Matrix notation: </a:t>
            </a:r>
          </a:p>
          <a:p>
            <a:pPr marL="0" indent="0" defTabSz="525779">
              <a:spcBef>
                <a:spcPts val="3700"/>
              </a:spcBef>
              <a:buSzTx/>
              <a:buNone/>
              <a:defRPr sz="3239"/>
            </a:pPr>
            <a:r>
              <a:rPr dirty="0"/>
              <a:t>where </a:t>
            </a:r>
            <a:r>
              <a:rPr b="1" dirty="0">
                <a:latin typeface="Helvetica"/>
                <a:ea typeface="Helvetica"/>
                <a:cs typeface="Helvetica"/>
                <a:sym typeface="Helvetica"/>
              </a:rPr>
              <a:t>J </a:t>
            </a:r>
            <a:r>
              <a:rPr dirty="0"/>
              <a:t>is </a:t>
            </a:r>
            <a:r>
              <a:rPr i="1" dirty="0"/>
              <a:t>Jacobi matrix</a:t>
            </a:r>
            <a:r>
              <a:rPr dirty="0"/>
              <a:t> with fields</a:t>
            </a:r>
          </a:p>
          <a:p>
            <a:pPr marL="0" indent="0" defTabSz="525779">
              <a:spcBef>
                <a:spcPts val="3700"/>
              </a:spcBef>
              <a:buSzTx/>
              <a:buNone/>
              <a:defRPr sz="3239"/>
            </a:pPr>
            <a:r>
              <a:rPr dirty="0"/>
              <a:t>Set </a:t>
            </a:r>
            <a:r>
              <a:rPr dirty="0" err="1"/>
              <a:t>lhs</a:t>
            </a:r>
            <a:r>
              <a:rPr dirty="0"/>
              <a:t> to 0 and neglect higher order terms:</a:t>
            </a:r>
          </a:p>
          <a:p>
            <a:pPr marL="0" indent="0" defTabSz="525779">
              <a:spcBef>
                <a:spcPts val="3700"/>
              </a:spcBef>
              <a:buSzTx/>
              <a:buNone/>
              <a:defRPr sz="3239"/>
            </a:pPr>
            <a:r>
              <a:rPr b="1" dirty="0">
                <a:latin typeface="Helvetica"/>
                <a:ea typeface="Helvetica"/>
                <a:cs typeface="Helvetica"/>
                <a:sym typeface="Helvetica"/>
              </a:rPr>
              <a:t>J</a:t>
            </a:r>
            <a:r>
              <a:rPr dirty="0"/>
              <a:t>(</a:t>
            </a:r>
            <a:r>
              <a:rPr b="1" dirty="0">
                <a:latin typeface="Helvetica"/>
                <a:ea typeface="Helvetica"/>
                <a:cs typeface="Helvetica"/>
                <a:sym typeface="Helvetica"/>
              </a:rPr>
              <a:t>x</a:t>
            </a:r>
            <a:r>
              <a:rPr dirty="0"/>
              <a:t>) ∙</a:t>
            </a:r>
            <a:r>
              <a:rPr dirty="0">
                <a:latin typeface="CMU Sans Serif Medium"/>
                <a:ea typeface="CMU Sans Serif Medium"/>
                <a:cs typeface="CMU Sans Serif Medium"/>
                <a:sym typeface="CMU Sans Serif Medium"/>
              </a:rPr>
              <a:t> </a:t>
            </a:r>
            <a:r>
              <a:rPr i="1" dirty="0" err="1">
                <a:latin typeface="Times New Roman"/>
                <a:ea typeface="Times New Roman"/>
                <a:cs typeface="Times New Roman"/>
                <a:sym typeface="Times New Roman"/>
              </a:rPr>
              <a:t>δ</a:t>
            </a:r>
            <a:r>
              <a:rPr b="1" dirty="0" err="1">
                <a:latin typeface="Helvetica"/>
                <a:ea typeface="Helvetica"/>
                <a:cs typeface="Helvetica"/>
                <a:sym typeface="Helvetica"/>
              </a:rPr>
              <a:t>x</a:t>
            </a:r>
            <a:r>
              <a:rPr dirty="0"/>
              <a:t> = –</a:t>
            </a:r>
            <a:r>
              <a:rPr b="1" dirty="0">
                <a:latin typeface="Helvetica"/>
                <a:ea typeface="Helvetica"/>
                <a:cs typeface="Helvetica"/>
                <a:sym typeface="Helvetica"/>
              </a:rPr>
              <a:t>F</a:t>
            </a:r>
            <a:r>
              <a:rPr dirty="0"/>
              <a:t>(</a:t>
            </a:r>
            <a:r>
              <a:rPr b="1" dirty="0">
                <a:latin typeface="Helvetica"/>
                <a:ea typeface="Helvetica"/>
                <a:cs typeface="Helvetica"/>
                <a:sym typeface="Helvetica"/>
              </a:rPr>
              <a:t>x</a:t>
            </a:r>
            <a:r>
              <a:rPr dirty="0"/>
              <a:t>)</a:t>
            </a:r>
          </a:p>
          <a:p>
            <a:pPr marL="0" indent="0" defTabSz="525779">
              <a:spcBef>
                <a:spcPts val="3700"/>
              </a:spcBef>
              <a:buSzTx/>
              <a:buNone/>
              <a:defRPr sz="3239"/>
            </a:pPr>
            <a:r>
              <a:rPr dirty="0"/>
              <a:t>To find roots of </a:t>
            </a:r>
            <a:r>
              <a:rPr b="1" dirty="0">
                <a:latin typeface="Helvetica"/>
                <a:ea typeface="Helvetica"/>
                <a:cs typeface="Helvetica"/>
                <a:sym typeface="Helvetica"/>
              </a:rPr>
              <a:t>F</a:t>
            </a:r>
            <a:r>
              <a:rPr dirty="0"/>
              <a:t>: start with initial guess </a:t>
            </a:r>
            <a:r>
              <a:rPr b="1" dirty="0">
                <a:latin typeface="Helvetica"/>
                <a:ea typeface="Helvetica"/>
                <a:cs typeface="Helvetica"/>
                <a:sym typeface="Helvetica"/>
              </a:rPr>
              <a:t>x</a:t>
            </a:r>
            <a:r>
              <a:rPr baseline="-5999" dirty="0"/>
              <a:t>0</a:t>
            </a:r>
            <a:r>
              <a:rPr dirty="0"/>
              <a:t>, </a:t>
            </a:r>
            <a:br>
              <a:rPr dirty="0"/>
            </a:br>
            <a:r>
              <a:rPr dirty="0"/>
              <a:t>solve the above for </a:t>
            </a:r>
            <a:r>
              <a:rPr i="1" dirty="0" err="1">
                <a:latin typeface="Times New Roman"/>
                <a:ea typeface="Times New Roman"/>
                <a:cs typeface="Times New Roman"/>
                <a:sym typeface="Times New Roman"/>
              </a:rPr>
              <a:t>δ</a:t>
            </a:r>
            <a:r>
              <a:rPr b="1" dirty="0" err="1">
                <a:latin typeface="Helvetica"/>
                <a:ea typeface="Helvetica"/>
                <a:cs typeface="Helvetica"/>
                <a:sym typeface="Helvetica"/>
              </a:rPr>
              <a:t>x</a:t>
            </a:r>
            <a:r>
              <a:rPr dirty="0"/>
              <a:t>, compute </a:t>
            </a:r>
            <a:r>
              <a:rPr b="1" dirty="0">
                <a:latin typeface="Helvetica"/>
                <a:ea typeface="Helvetica"/>
                <a:cs typeface="Helvetica"/>
                <a:sym typeface="Helvetica"/>
              </a:rPr>
              <a:t>x</a:t>
            </a:r>
            <a:r>
              <a:rPr baseline="31999" dirty="0"/>
              <a:t>(</a:t>
            </a:r>
            <a:r>
              <a:rPr i="1" baseline="31999" dirty="0">
                <a:latin typeface="Helvetica"/>
                <a:ea typeface="Helvetica"/>
                <a:cs typeface="Helvetica"/>
                <a:sym typeface="Helvetica"/>
              </a:rPr>
              <a:t>t </a:t>
            </a:r>
            <a:r>
              <a:rPr baseline="31999" dirty="0"/>
              <a:t>+1)</a:t>
            </a:r>
            <a:r>
              <a:rPr dirty="0"/>
              <a:t> = </a:t>
            </a:r>
            <a:r>
              <a:rPr b="1" dirty="0">
                <a:latin typeface="Helvetica"/>
                <a:ea typeface="Helvetica"/>
                <a:cs typeface="Helvetica"/>
                <a:sym typeface="Helvetica"/>
              </a:rPr>
              <a:t>x</a:t>
            </a:r>
            <a:r>
              <a:rPr baseline="31999" dirty="0">
                <a:latin typeface="Helvetica"/>
                <a:ea typeface="Helvetica"/>
                <a:cs typeface="Helvetica"/>
                <a:sym typeface="Helvetica"/>
              </a:rPr>
              <a:t>(</a:t>
            </a:r>
            <a:r>
              <a:rPr i="1" baseline="31999" dirty="0">
                <a:latin typeface="Helvetica"/>
                <a:ea typeface="Helvetica"/>
                <a:cs typeface="Helvetica"/>
                <a:sym typeface="Helvetica"/>
              </a:rPr>
              <a:t>t </a:t>
            </a:r>
            <a:r>
              <a:rPr baseline="31999" dirty="0">
                <a:latin typeface="Helvetica"/>
                <a:ea typeface="Helvetica"/>
                <a:cs typeface="Helvetica"/>
                <a:sym typeface="Helvetica"/>
              </a:rPr>
              <a:t>)</a:t>
            </a:r>
            <a:r>
              <a:rPr baseline="-5999" dirty="0"/>
              <a:t> </a:t>
            </a:r>
            <a:r>
              <a:rPr dirty="0"/>
              <a:t>+ </a:t>
            </a:r>
            <a:r>
              <a:rPr i="1" dirty="0" err="1">
                <a:latin typeface="Times New Roman"/>
                <a:ea typeface="Times New Roman"/>
                <a:cs typeface="Times New Roman"/>
                <a:sym typeface="Times New Roman"/>
              </a:rPr>
              <a:t>δ</a:t>
            </a:r>
            <a:r>
              <a:rPr b="1" dirty="0" err="1">
                <a:latin typeface="Helvetica"/>
                <a:ea typeface="Helvetica"/>
                <a:cs typeface="Helvetica"/>
                <a:sym typeface="Helvetica"/>
              </a:rPr>
              <a:t>x</a:t>
            </a:r>
            <a:endParaRPr b="1" dirty="0">
              <a:latin typeface="Helvetica"/>
              <a:ea typeface="Helvetica"/>
              <a:cs typeface="Helvetica"/>
              <a:sym typeface="Helvetica"/>
            </a:endParaRPr>
          </a:p>
        </p:txBody>
      </p:sp>
      <p:sp>
        <p:nvSpPr>
          <p:cNvPr id="549" name="Aside: Newton-Raphson, 2-D"/>
          <p:cNvSpPr txBox="1">
            <a:spLocks noGrp="1"/>
          </p:cNvSpPr>
          <p:nvPr>
            <p:ph type="title"/>
          </p:nvPr>
        </p:nvSpPr>
        <p:spPr>
          <a:xfrm>
            <a:off x="661864" y="198048"/>
            <a:ext cx="11390436" cy="1177350"/>
          </a:xfrm>
          <a:prstGeom prst="rect">
            <a:avLst/>
          </a:prstGeom>
        </p:spPr>
        <p:txBody>
          <a:bodyPr/>
          <a:lstStyle>
            <a:lvl1pPr defTabSz="496570">
              <a:defRPr sz="6800"/>
            </a:lvl1pPr>
          </a:lstStyle>
          <a:p>
            <a:r>
              <a:t>Aside: Newton-Raphson, 2-D</a:t>
            </a:r>
          </a:p>
        </p:txBody>
      </p:sp>
      <p:pic>
        <p:nvPicPr>
          <p:cNvPr id="550" name="Bild" descr="Bild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152320" y="3122416"/>
            <a:ext cx="7457504" cy="1291552"/>
          </a:xfrm>
          <a:prstGeom prst="rect">
            <a:avLst/>
          </a:prstGeom>
          <a:ln w="12700">
            <a:miter lim="400000"/>
          </a:ln>
        </p:spPr>
      </p:pic>
      <p:pic>
        <p:nvPicPr>
          <p:cNvPr id="551" name="Bild" descr="Bild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720276" y="4393304"/>
            <a:ext cx="7226301" cy="537973"/>
          </a:xfrm>
          <a:prstGeom prst="rect">
            <a:avLst/>
          </a:prstGeom>
          <a:ln w="12700">
            <a:miter lim="400000"/>
          </a:ln>
        </p:spPr>
      </p:pic>
      <p:sp>
        <p:nvSpPr>
          <p:cNvPr id="552" name="Foliennummer"/>
          <p:cNvSpPr txBox="1">
            <a:spLocks noGrp="1"/>
          </p:cNvSpPr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53</a:t>
            </a:fld>
            <a:endParaRPr/>
          </a:p>
        </p:txBody>
      </p:sp>
      <p:pic>
        <p:nvPicPr>
          <p:cNvPr id="553" name="Bild" descr="Bild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7232788" y="5121296"/>
            <a:ext cx="1752601" cy="109677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5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5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5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5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3" fill="hold"/>
                                        <p:tgtEl>
                                          <p:spTgt spid="54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7" fill="hold"/>
                                        <p:tgtEl>
                                          <p:spTgt spid="54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8" grpId="1" uiExpand="1" build="p" bldLvl="5" animBg="1" advAuto="0"/>
      <p:bldP spid="550" grpId="2" animBg="1" advAuto="0"/>
      <p:bldP spid="551" grpId="3" animBg="1" advAuto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7" name="Just learned: to solve F(x) = 0, solve J(x) ∙ δx = –F(x)…"/>
          <p:cNvSpPr txBox="1">
            <a:spLocks noGrp="1"/>
          </p:cNvSpPr>
          <p:nvPr>
            <p:ph type="body" sz="half" idx="1"/>
          </p:nvPr>
        </p:nvSpPr>
        <p:spPr>
          <a:xfrm>
            <a:off x="593430" y="4494086"/>
            <a:ext cx="11431288" cy="2721228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t>Just learned: to solve </a:t>
            </a:r>
            <a:r>
              <a:rPr b="1">
                <a:latin typeface="Helvetica"/>
                <a:ea typeface="Helvetica"/>
                <a:cs typeface="Helvetica"/>
                <a:sym typeface="Helvetica"/>
              </a:rPr>
              <a:t>F</a:t>
            </a:r>
            <a:r>
              <a:t>(</a:t>
            </a:r>
            <a:r>
              <a:rPr b="1">
                <a:latin typeface="Helvetica"/>
                <a:ea typeface="Helvetica"/>
                <a:cs typeface="Helvetica"/>
                <a:sym typeface="Helvetica"/>
              </a:rPr>
              <a:t>x</a:t>
            </a:r>
            <a:r>
              <a:t>) = 0, solve </a:t>
            </a:r>
            <a:r>
              <a:rPr b="1">
                <a:latin typeface="Helvetica"/>
                <a:ea typeface="Helvetica"/>
                <a:cs typeface="Helvetica"/>
                <a:sym typeface="Helvetica"/>
              </a:rPr>
              <a:t>J</a:t>
            </a:r>
            <a:r>
              <a:t>(</a:t>
            </a:r>
            <a:r>
              <a:rPr b="1">
                <a:latin typeface="Helvetica"/>
                <a:ea typeface="Helvetica"/>
                <a:cs typeface="Helvetica"/>
                <a:sym typeface="Helvetica"/>
              </a:rPr>
              <a:t>x</a:t>
            </a:r>
            <a:r>
              <a:t>) ∙ </a:t>
            </a:r>
            <a:r>
              <a:rPr i="1">
                <a:latin typeface="Times New Roman"/>
                <a:ea typeface="Times New Roman"/>
                <a:cs typeface="Times New Roman"/>
                <a:sym typeface="Times New Roman"/>
              </a:rPr>
              <a:t>δ</a:t>
            </a:r>
            <a:r>
              <a:rPr b="1">
                <a:latin typeface="Helvetica"/>
                <a:ea typeface="Helvetica"/>
                <a:cs typeface="Helvetica"/>
                <a:sym typeface="Helvetica"/>
              </a:rPr>
              <a:t>x</a:t>
            </a:r>
            <a:r>
              <a:t> = –</a:t>
            </a:r>
            <a:r>
              <a:rPr b="1">
                <a:latin typeface="Helvetica"/>
                <a:ea typeface="Helvetica"/>
                <a:cs typeface="Helvetica"/>
                <a:sym typeface="Helvetica"/>
              </a:rPr>
              <a:t>F</a:t>
            </a:r>
            <a:r>
              <a:t>(</a:t>
            </a:r>
            <a:r>
              <a:rPr b="1">
                <a:latin typeface="Helvetica"/>
                <a:ea typeface="Helvetica"/>
                <a:cs typeface="Helvetica"/>
                <a:sym typeface="Helvetica"/>
              </a:rPr>
              <a:t>x</a:t>
            </a:r>
            <a:r>
              <a:t>)</a:t>
            </a:r>
          </a:p>
          <a:p>
            <a:pPr marL="0" indent="0">
              <a:buSzTx/>
              <a:buNone/>
            </a:pPr>
            <a:r>
              <a:t>Applied to our problem:</a:t>
            </a:r>
          </a:p>
        </p:txBody>
      </p:sp>
      <p:sp>
        <p:nvSpPr>
          <p:cNvPr id="558" name="Back to Our Problem"/>
          <p:cNvSpPr txBox="1">
            <a:spLocks noGrp="1"/>
          </p:cNvSpPr>
          <p:nvPr>
            <p:ph type="title"/>
          </p:nvPr>
        </p:nvSpPr>
        <p:spPr>
          <a:xfrm>
            <a:off x="661864" y="198048"/>
            <a:ext cx="11390436" cy="1616461"/>
          </a:xfrm>
          <a:prstGeom prst="rect">
            <a:avLst/>
          </a:prstGeom>
        </p:spPr>
        <p:txBody>
          <a:bodyPr/>
          <a:lstStyle/>
          <a:p>
            <a:r>
              <a:t>Back to Our Problem</a:t>
            </a:r>
          </a:p>
        </p:txBody>
      </p:sp>
      <p:pic>
        <p:nvPicPr>
          <p:cNvPr id="559" name="Bild" descr="Bild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69630" y="6647920"/>
            <a:ext cx="10100225" cy="2175786"/>
          </a:xfrm>
          <a:prstGeom prst="rect">
            <a:avLst/>
          </a:prstGeom>
          <a:ln w="12700">
            <a:miter lim="400000"/>
          </a:ln>
        </p:spPr>
      </p:pic>
      <p:pic>
        <p:nvPicPr>
          <p:cNvPr id="560" name="Bild" descr="Bild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41438" y="1774941"/>
            <a:ext cx="11431288" cy="2557977"/>
          </a:xfrm>
          <a:prstGeom prst="rect">
            <a:avLst/>
          </a:prstGeom>
          <a:ln w="12700">
            <a:miter lim="400000"/>
          </a:ln>
        </p:spPr>
      </p:pic>
      <p:sp>
        <p:nvSpPr>
          <p:cNvPr id="561" name="Foliennummer"/>
          <p:cNvSpPr txBox="1">
            <a:spLocks noGrp="1"/>
          </p:cNvSpPr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54</a:t>
            </a:fld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7" grpId="1" build="p" bldLvl="5" animBg="1" advAuto="0"/>
      <p:bldP spid="559" grpId="2" animBg="1" advAuto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5" name="Compute required derivatives:"/>
          <p:cNvSpPr txBox="1">
            <a:spLocks noGrp="1"/>
          </p:cNvSpPr>
          <p:nvPr>
            <p:ph type="body" sz="quarter" idx="1"/>
          </p:nvPr>
        </p:nvSpPr>
        <p:spPr>
          <a:xfrm>
            <a:off x="515043" y="3206297"/>
            <a:ext cx="11431288" cy="907825"/>
          </a:xfrm>
          <a:prstGeom prst="rect">
            <a:avLst/>
          </a:prstGeom>
        </p:spPr>
        <p:txBody>
          <a:bodyPr anchor="t"/>
          <a:lstStyle>
            <a:lvl1pPr marL="0" indent="0">
              <a:buSzTx/>
              <a:buNone/>
            </a:lvl1pPr>
          </a:lstStyle>
          <a:p>
            <a:r>
              <a:t>Compute required derivatives:</a:t>
            </a:r>
          </a:p>
        </p:txBody>
      </p:sp>
      <p:pic>
        <p:nvPicPr>
          <p:cNvPr id="566" name="Bild" descr="Bild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14542" y="4516036"/>
            <a:ext cx="12324731" cy="3449434"/>
          </a:xfrm>
          <a:prstGeom prst="rect">
            <a:avLst/>
          </a:prstGeom>
          <a:ln w="12700">
            <a:miter lim="400000"/>
          </a:ln>
        </p:spPr>
      </p:pic>
      <p:sp>
        <p:nvSpPr>
          <p:cNvPr id="567" name="Foliennummer"/>
          <p:cNvSpPr txBox="1">
            <a:spLocks noGrp="1"/>
          </p:cNvSpPr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55</a:t>
            </a:fld>
            <a:endParaRPr/>
          </a:p>
        </p:txBody>
      </p:sp>
      <p:pic>
        <p:nvPicPr>
          <p:cNvPr id="568" name="Bild" descr="Bild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88085" y="122355"/>
            <a:ext cx="11085204" cy="280329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6" grpId="1" animBg="1" advAuto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2" name="Resulting Algorithm"/>
          <p:cNvSpPr txBox="1">
            <a:spLocks noGrp="1"/>
          </p:cNvSpPr>
          <p:nvPr>
            <p:ph type="title"/>
          </p:nvPr>
        </p:nvSpPr>
        <p:spPr>
          <a:xfrm>
            <a:off x="661864" y="198048"/>
            <a:ext cx="11390436" cy="1369839"/>
          </a:xfrm>
          <a:prstGeom prst="rect">
            <a:avLst/>
          </a:prstGeom>
        </p:spPr>
        <p:txBody>
          <a:bodyPr/>
          <a:lstStyle/>
          <a:p>
            <a:r>
              <a:t>Resulting Algorithm</a:t>
            </a:r>
          </a:p>
        </p:txBody>
      </p:sp>
      <p:sp>
        <p:nvSpPr>
          <p:cNvPr id="574" name="[Pseudo-code for Kamada, Kawai 89,…"/>
          <p:cNvSpPr txBox="1"/>
          <p:nvPr/>
        </p:nvSpPr>
        <p:spPr>
          <a:xfrm>
            <a:off x="6995121" y="8665405"/>
            <a:ext cx="5793995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000"/>
            </a:pPr>
            <a:r>
              <a:t>[Pseudo-code for Kamada, Kawai 89, </a:t>
            </a:r>
          </a:p>
          <a:p>
            <a:pPr>
              <a:defRPr sz="2000"/>
            </a:pPr>
            <a:r>
              <a:t>from Tammassia Book 13, Ch. 12 by G. Kobourov]</a:t>
            </a:r>
          </a:p>
        </p:txBody>
      </p:sp>
      <p:sp>
        <p:nvSpPr>
          <p:cNvPr id="575" name="Foliennummer"/>
          <p:cNvSpPr txBox="1">
            <a:spLocks noGrp="1"/>
          </p:cNvSpPr>
          <p:nvPr>
            <p:ph type="sldNum" sz="quarter" idx="4294967295"/>
          </p:nvPr>
        </p:nvSpPr>
        <p:spPr>
          <a:xfrm>
            <a:off x="6318148" y="9263148"/>
            <a:ext cx="368504" cy="381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56</a:t>
            </a:fld>
            <a:endParaRPr/>
          </a:p>
        </p:txBody>
      </p:sp>
      <p:sp>
        <p:nvSpPr>
          <p:cNvPr id="576" name="(t +1)         (t)"/>
          <p:cNvSpPr txBox="1"/>
          <p:nvPr/>
        </p:nvSpPr>
        <p:spPr>
          <a:xfrm>
            <a:off x="2255125" y="8188445"/>
            <a:ext cx="1222078" cy="431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spcBef>
                <a:spcPts val="4200"/>
              </a:spcBef>
              <a:defRPr sz="24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aseline="31999"/>
              <a:t>(</a:t>
            </a:r>
            <a:r>
              <a:rPr i="1" baseline="31999"/>
              <a:t>t </a:t>
            </a:r>
            <a:r>
              <a:rPr baseline="31999"/>
              <a:t>+1)         (</a:t>
            </a:r>
            <a:r>
              <a:rPr i="1" baseline="31999"/>
              <a:t>t</a:t>
            </a:r>
            <a:r>
              <a:rPr baseline="31999"/>
              <a:t>)</a:t>
            </a:r>
          </a:p>
        </p:txBody>
      </p:sp>
      <p:sp>
        <p:nvSpPr>
          <p:cNvPr id="577" name="(t +1)         (t)"/>
          <p:cNvSpPr txBox="1"/>
          <p:nvPr/>
        </p:nvSpPr>
        <p:spPr>
          <a:xfrm>
            <a:off x="2255125" y="8595399"/>
            <a:ext cx="1222078" cy="431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spcBef>
                <a:spcPts val="4200"/>
              </a:spcBef>
              <a:defRPr sz="24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aseline="31999"/>
              <a:t>(</a:t>
            </a:r>
            <a:r>
              <a:rPr i="1" baseline="31999"/>
              <a:t>t </a:t>
            </a:r>
            <a:r>
              <a:rPr baseline="31999"/>
              <a:t>+1)         (</a:t>
            </a:r>
            <a:r>
              <a:rPr i="1" baseline="31999"/>
              <a:t>t</a:t>
            </a:r>
            <a:r>
              <a:rPr baseline="31999"/>
              <a:t>)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F2C4EC7F-F7DA-3D4A-8831-BBD37F976A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9335" y="1297709"/>
            <a:ext cx="10388600" cy="7823200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9" name="What are good drawings?"/>
          <p:cNvSpPr txBox="1">
            <a:spLocks noGrp="1"/>
          </p:cNvSpPr>
          <p:nvPr>
            <p:ph type="title" idx="4294967295"/>
          </p:nvPr>
        </p:nvSpPr>
        <p:spPr>
          <a:xfrm>
            <a:off x="650239" y="650239"/>
            <a:ext cx="11704322" cy="1950721"/>
          </a:xfrm>
          <a:prstGeom prst="rect">
            <a:avLst/>
          </a:prstGeom>
        </p:spPr>
        <p:txBody>
          <a:bodyPr lIns="65023" tIns="65023" rIns="65023" bIns="65023"/>
          <a:lstStyle>
            <a:lvl1pPr algn="l" defTabSz="1300480">
              <a:defRPr sz="6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What are good drawings?</a:t>
            </a:r>
          </a:p>
        </p:txBody>
      </p:sp>
      <p:sp>
        <p:nvSpPr>
          <p:cNvPr id="580" name="K&amp;K: “The graph structure encompasses so many kinds of structures, from trees to complete graphs, that it is difficult to find out the common criteria of nice drawings.”"/>
          <p:cNvSpPr txBox="1">
            <a:spLocks noGrp="1"/>
          </p:cNvSpPr>
          <p:nvPr>
            <p:ph type="body" idx="4294967295"/>
          </p:nvPr>
        </p:nvSpPr>
        <p:spPr>
          <a:xfrm>
            <a:off x="650239" y="2817706"/>
            <a:ext cx="11704322" cy="5527041"/>
          </a:xfrm>
          <a:prstGeom prst="rect">
            <a:avLst/>
          </a:prstGeom>
        </p:spPr>
        <p:txBody>
          <a:bodyPr lIns="65023" tIns="65023" rIns="65023" bIns="65023" anchor="t"/>
          <a:lstStyle/>
          <a:p>
            <a:pPr marL="471487" indent="-471487" defTabSz="1300480">
              <a:spcBef>
                <a:spcPts val="1000"/>
              </a:spcBef>
              <a:buClr>
                <a:srgbClr val="00007D"/>
              </a:buClr>
              <a:buChar char="■"/>
              <a:defRPr sz="4400" b="1">
                <a:solidFill>
                  <a:srgbClr val="CC33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K&amp;K</a:t>
            </a:r>
            <a:r>
              <a:rPr b="0">
                <a:solidFill>
                  <a:srgbClr val="000000"/>
                </a:solidFill>
              </a:rPr>
              <a:t>: “The graph structure encompasses so many kinds of structures, from trees to complete graphs, that it is difficult to find out the common criteria of nice drawings.”</a:t>
            </a:r>
          </a:p>
        </p:txBody>
      </p:sp>
      <p:sp>
        <p:nvSpPr>
          <p:cNvPr id="581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6127546" y="9251950"/>
            <a:ext cx="368504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>
            <a:lvl1pPr algn="r" defTabSz="1300480"/>
          </a:lstStyle>
          <a:p>
            <a:fld id="{86CB4B4D-7CA3-9044-876B-883B54F8677D}" type="slidenum">
              <a:t>57</a:t>
            </a:fld>
            <a:endParaRPr/>
          </a:p>
        </p:txBody>
      </p:sp>
    </p:spTree>
  </p:cSld>
  <p:clrMapOvr>
    <a:masterClrMapping/>
  </p:clrMapOvr>
  <p:transition spd="med"/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" name="What are good drawings?"/>
          <p:cNvSpPr txBox="1">
            <a:spLocks noGrp="1"/>
          </p:cNvSpPr>
          <p:nvPr>
            <p:ph type="title" idx="4294967295"/>
          </p:nvPr>
        </p:nvSpPr>
        <p:spPr>
          <a:xfrm>
            <a:off x="650239" y="650239"/>
            <a:ext cx="11704322" cy="1950721"/>
          </a:xfrm>
          <a:prstGeom prst="rect">
            <a:avLst/>
          </a:prstGeom>
        </p:spPr>
        <p:txBody>
          <a:bodyPr lIns="65023" tIns="65023" rIns="65023" bIns="65023"/>
          <a:lstStyle>
            <a:lvl1pPr algn="l" defTabSz="1300480">
              <a:defRPr sz="6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What are good drawings?</a:t>
            </a:r>
          </a:p>
        </p:txBody>
      </p:sp>
      <p:sp>
        <p:nvSpPr>
          <p:cNvPr id="584" name="K&amp;K, D&amp;H, F&amp;R…"/>
          <p:cNvSpPr txBox="1">
            <a:spLocks noGrp="1"/>
          </p:cNvSpPr>
          <p:nvPr>
            <p:ph type="body" idx="4294967295"/>
          </p:nvPr>
        </p:nvSpPr>
        <p:spPr>
          <a:xfrm>
            <a:off x="650239" y="2275839"/>
            <a:ext cx="11704322" cy="7477761"/>
          </a:xfrm>
          <a:prstGeom prst="rect">
            <a:avLst/>
          </a:prstGeom>
        </p:spPr>
        <p:txBody>
          <a:bodyPr lIns="65023" tIns="65023" rIns="65023" bIns="65023" anchor="t"/>
          <a:lstStyle/>
          <a:p>
            <a:pPr marL="471487" indent="-471487" defTabSz="1300480">
              <a:lnSpc>
                <a:spcPct val="90000"/>
              </a:lnSpc>
              <a:spcBef>
                <a:spcPts val="1000"/>
              </a:spcBef>
              <a:buClr>
                <a:srgbClr val="00007D"/>
              </a:buClr>
              <a:buChar char="■"/>
              <a:defRPr sz="4400" b="1">
                <a:solidFill>
                  <a:srgbClr val="CC33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dirty="0"/>
              <a:t>K&amp;K</a:t>
            </a:r>
            <a:r>
              <a:rPr b="0" dirty="0">
                <a:solidFill>
                  <a:srgbClr val="000000"/>
                </a:solidFill>
              </a:rPr>
              <a:t>, </a:t>
            </a:r>
            <a:r>
              <a:rPr dirty="0">
                <a:solidFill>
                  <a:srgbClr val="3399FF"/>
                </a:solidFill>
              </a:rPr>
              <a:t>D&amp;H</a:t>
            </a:r>
            <a:r>
              <a:rPr b="0" dirty="0">
                <a:solidFill>
                  <a:srgbClr val="000000"/>
                </a:solidFill>
              </a:rPr>
              <a:t>, </a:t>
            </a:r>
            <a:r>
              <a:rPr dirty="0">
                <a:solidFill>
                  <a:srgbClr val="99CC00"/>
                </a:solidFill>
              </a:rPr>
              <a:t>F&amp;R</a:t>
            </a:r>
          </a:p>
          <a:p>
            <a:pPr marL="845003" lvl="1" indent="-387803" defTabSz="1300480">
              <a:lnSpc>
                <a:spcPct val="90000"/>
              </a:lnSpc>
              <a:spcBef>
                <a:spcPts val="0"/>
              </a:spcBef>
              <a:buClr>
                <a:srgbClr val="9999CC"/>
              </a:buClr>
              <a:buSzPct val="80000"/>
              <a:buChar char="◻"/>
              <a:defRPr sz="3800">
                <a:latin typeface="Arial"/>
                <a:ea typeface="Arial"/>
                <a:cs typeface="Arial"/>
                <a:sym typeface="Arial"/>
              </a:defRPr>
            </a:pPr>
            <a:r>
              <a:rPr dirty="0"/>
              <a:t>Distribute the vertices and edges uniformly </a:t>
            </a:r>
          </a:p>
          <a:p>
            <a:pPr marL="845003" lvl="1" indent="-387803" defTabSz="1300480">
              <a:lnSpc>
                <a:spcPct val="90000"/>
              </a:lnSpc>
              <a:spcBef>
                <a:spcPts val="0"/>
              </a:spcBef>
              <a:buClr>
                <a:srgbClr val="9999CC"/>
              </a:buClr>
              <a:buSzPct val="80000"/>
              <a:buChar char="◻"/>
              <a:defRPr sz="3800">
                <a:latin typeface="Arial"/>
                <a:ea typeface="Arial"/>
                <a:cs typeface="Arial"/>
                <a:sym typeface="Arial"/>
              </a:defRPr>
            </a:pPr>
            <a:r>
              <a:rPr dirty="0"/>
              <a:t>Symmetry whenever possible</a:t>
            </a:r>
          </a:p>
          <a:p>
            <a:pPr marL="471487" indent="-471487" defTabSz="1300480">
              <a:lnSpc>
                <a:spcPct val="90000"/>
              </a:lnSpc>
              <a:spcBef>
                <a:spcPts val="1000"/>
              </a:spcBef>
              <a:buClr>
                <a:srgbClr val="00007D"/>
              </a:buClr>
              <a:buChar char="■"/>
              <a:defRPr sz="4400" b="1">
                <a:solidFill>
                  <a:srgbClr val="3399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dirty="0"/>
              <a:t>D&amp;H</a:t>
            </a:r>
            <a:r>
              <a:rPr b="0" dirty="0">
                <a:solidFill>
                  <a:srgbClr val="000000"/>
                </a:solidFill>
              </a:rPr>
              <a:t>, </a:t>
            </a:r>
            <a:r>
              <a:rPr dirty="0">
                <a:solidFill>
                  <a:srgbClr val="99CC00"/>
                </a:solidFill>
              </a:rPr>
              <a:t>F&amp;R</a:t>
            </a:r>
          </a:p>
          <a:p>
            <a:pPr marL="845003" lvl="1" indent="-387803" defTabSz="1300480">
              <a:lnSpc>
                <a:spcPct val="90000"/>
              </a:lnSpc>
              <a:spcBef>
                <a:spcPts val="0"/>
              </a:spcBef>
              <a:buClr>
                <a:srgbClr val="9999CC"/>
              </a:buClr>
              <a:buSzPct val="80000"/>
              <a:buChar char="◻"/>
              <a:defRPr sz="3800">
                <a:latin typeface="Arial"/>
                <a:ea typeface="Arial"/>
                <a:cs typeface="Arial"/>
                <a:sym typeface="Arial"/>
              </a:defRPr>
            </a:pPr>
            <a:r>
              <a:rPr dirty="0"/>
              <a:t>Conform to the shape of the frame</a:t>
            </a:r>
          </a:p>
          <a:p>
            <a:pPr marL="845003" lvl="1" indent="-387803" defTabSz="1300480">
              <a:lnSpc>
                <a:spcPct val="90000"/>
              </a:lnSpc>
              <a:spcBef>
                <a:spcPts val="0"/>
              </a:spcBef>
              <a:buClr>
                <a:srgbClr val="9999CC"/>
              </a:buClr>
              <a:buSzPct val="80000"/>
              <a:buChar char="◻"/>
              <a:defRPr sz="3800">
                <a:latin typeface="Arial"/>
                <a:ea typeface="Arial"/>
                <a:cs typeface="Arial"/>
                <a:sym typeface="Arial"/>
              </a:defRPr>
            </a:pPr>
            <a:r>
              <a:rPr dirty="0"/>
              <a:t>Reduce the number of edge crossings</a:t>
            </a:r>
          </a:p>
          <a:p>
            <a:pPr marL="471487" indent="-471487" defTabSz="1300480">
              <a:lnSpc>
                <a:spcPct val="90000"/>
              </a:lnSpc>
              <a:spcBef>
                <a:spcPts val="1000"/>
              </a:spcBef>
              <a:buClr>
                <a:srgbClr val="00007D"/>
              </a:buClr>
              <a:buChar char="■"/>
              <a:defRPr sz="4400" b="1">
                <a:solidFill>
                  <a:srgbClr val="3399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dirty="0"/>
              <a:t>D&amp;H</a:t>
            </a:r>
          </a:p>
          <a:p>
            <a:pPr marL="845003" lvl="1" indent="-387803" defTabSz="1300480">
              <a:lnSpc>
                <a:spcPct val="90000"/>
              </a:lnSpc>
              <a:spcBef>
                <a:spcPts val="0"/>
              </a:spcBef>
              <a:buClr>
                <a:srgbClr val="9999CC"/>
              </a:buClr>
              <a:buSzPct val="80000"/>
              <a:buChar char="◻"/>
              <a:defRPr sz="3800">
                <a:latin typeface="Arial"/>
                <a:ea typeface="Arial"/>
                <a:cs typeface="Arial"/>
                <a:sym typeface="Arial"/>
              </a:defRPr>
            </a:pPr>
            <a:r>
              <a:rPr dirty="0"/>
              <a:t>Keep vertices from coming too close to edges</a:t>
            </a:r>
          </a:p>
          <a:p>
            <a:pPr marL="471487" indent="-471487" defTabSz="1300480">
              <a:lnSpc>
                <a:spcPct val="90000"/>
              </a:lnSpc>
              <a:spcBef>
                <a:spcPts val="1000"/>
              </a:spcBef>
              <a:buClr>
                <a:srgbClr val="00007D"/>
              </a:buClr>
              <a:buChar char="■"/>
              <a:defRPr sz="4400" b="1">
                <a:solidFill>
                  <a:srgbClr val="99CC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dirty="0"/>
              <a:t>F&amp;R</a:t>
            </a:r>
          </a:p>
          <a:p>
            <a:pPr marL="845003" lvl="1" indent="-387803" defTabSz="1300480">
              <a:lnSpc>
                <a:spcPct val="90000"/>
              </a:lnSpc>
              <a:spcBef>
                <a:spcPts val="0"/>
              </a:spcBef>
              <a:buClr>
                <a:srgbClr val="9999CC"/>
              </a:buClr>
              <a:buSzPct val="80000"/>
              <a:buChar char="◻"/>
              <a:defRPr sz="3800">
                <a:latin typeface="Arial"/>
                <a:ea typeface="Arial"/>
                <a:cs typeface="Arial"/>
                <a:sym typeface="Arial"/>
              </a:defRPr>
            </a:pPr>
            <a:r>
              <a:rPr dirty="0"/>
              <a:t>Uniform edge length</a:t>
            </a:r>
          </a:p>
        </p:txBody>
      </p:sp>
      <p:sp>
        <p:nvSpPr>
          <p:cNvPr id="585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6127546" y="9251950"/>
            <a:ext cx="368504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>
            <a:lvl1pPr algn="r" defTabSz="1300480"/>
          </a:lstStyle>
          <a:p>
            <a:fld id="{86CB4B4D-7CA3-9044-876B-883B54F8677D}" type="slidenum">
              <a:t>58</a:t>
            </a:fld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7" name="What are good drawings?"/>
          <p:cNvSpPr txBox="1">
            <a:spLocks noGrp="1"/>
          </p:cNvSpPr>
          <p:nvPr>
            <p:ph type="title" idx="4294967295"/>
          </p:nvPr>
        </p:nvSpPr>
        <p:spPr>
          <a:xfrm>
            <a:off x="650239" y="650239"/>
            <a:ext cx="11704322" cy="1950721"/>
          </a:xfrm>
          <a:prstGeom prst="rect">
            <a:avLst/>
          </a:prstGeom>
        </p:spPr>
        <p:txBody>
          <a:bodyPr lIns="65023" tIns="65023" rIns="65023" bIns="65023"/>
          <a:lstStyle>
            <a:lvl1pPr algn="l" defTabSz="1300480">
              <a:defRPr sz="6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What are good drawings?</a:t>
            </a:r>
          </a:p>
        </p:txBody>
      </p:sp>
      <p:sp>
        <p:nvSpPr>
          <p:cNvPr id="588" name="D&amp;H: be able to weigh which aesthetic criteria are important…"/>
          <p:cNvSpPr txBox="1">
            <a:spLocks noGrp="1"/>
          </p:cNvSpPr>
          <p:nvPr>
            <p:ph type="body" idx="4294967295"/>
          </p:nvPr>
        </p:nvSpPr>
        <p:spPr>
          <a:xfrm>
            <a:off x="650239" y="2817706"/>
            <a:ext cx="11704322" cy="6610774"/>
          </a:xfrm>
          <a:prstGeom prst="rect">
            <a:avLst/>
          </a:prstGeom>
        </p:spPr>
        <p:txBody>
          <a:bodyPr lIns="65023" tIns="65023" rIns="65023" bIns="65023" anchor="t"/>
          <a:lstStyle/>
          <a:p>
            <a:pPr marL="471487" indent="-471487" defTabSz="1300480">
              <a:spcBef>
                <a:spcPts val="1000"/>
              </a:spcBef>
              <a:buClr>
                <a:srgbClr val="00007D"/>
              </a:buClr>
              <a:buChar char="■"/>
              <a:defRPr sz="4400" b="1">
                <a:solidFill>
                  <a:srgbClr val="3399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D&amp;H</a:t>
            </a:r>
            <a:r>
              <a:rPr b="0">
                <a:solidFill>
                  <a:srgbClr val="000000"/>
                </a:solidFill>
              </a:rPr>
              <a:t>: be able to weigh which aesthetic criteria are important</a:t>
            </a:r>
          </a:p>
          <a:p>
            <a:pPr marL="471487" indent="-471487" defTabSz="1300480">
              <a:spcBef>
                <a:spcPts val="1000"/>
              </a:spcBef>
              <a:buClr>
                <a:srgbClr val="00007D"/>
              </a:buClr>
              <a:buChar char="■"/>
              <a:defRPr sz="4400">
                <a:latin typeface="Arial"/>
                <a:ea typeface="Arial"/>
                <a:cs typeface="Arial"/>
                <a:sym typeface="Arial"/>
              </a:defRPr>
            </a:pPr>
            <a:r>
              <a:t>Then it will also be possible to tweak it</a:t>
            </a:r>
          </a:p>
        </p:txBody>
      </p:sp>
      <p:sp>
        <p:nvSpPr>
          <p:cNvPr id="589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6127546" y="9251950"/>
            <a:ext cx="368504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>
            <a:lvl1pPr algn="r" defTabSz="1300480"/>
          </a:lstStyle>
          <a:p>
            <a:fld id="{86CB4B4D-7CA3-9044-876B-883B54F8677D}" type="slidenum">
              <a:t>59</a:t>
            </a:fld>
            <a:endParaRPr/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How hard is it?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How hard is it?</a:t>
            </a:r>
          </a:p>
        </p:txBody>
      </p:sp>
      <p:sp>
        <p:nvSpPr>
          <p:cNvPr id="195" name="Deciding whether an arbitrary graph has a straight-line embedding with equal edge length: NP-hard"/>
          <p:cNvSpPr txBox="1">
            <a:spLocks noGrp="1"/>
          </p:cNvSpPr>
          <p:nvPr>
            <p:ph type="body" idx="1"/>
          </p:nvPr>
        </p:nvSpPr>
        <p:spPr>
          <a:xfrm>
            <a:off x="952500" y="1132368"/>
            <a:ext cx="11099800" cy="7089161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None/>
            </a:pPr>
            <a:r>
              <a:rPr dirty="0"/>
              <a:t>Deciding whether an arbitrary graph has a straight-line embedding with equal edge length: </a:t>
            </a:r>
            <a:r>
              <a:rPr b="1" dirty="0">
                <a:latin typeface="Helvetica"/>
                <a:ea typeface="Helvetica"/>
                <a:cs typeface="Helvetica"/>
                <a:sym typeface="Helvetica"/>
              </a:rPr>
              <a:t>NP-hard</a:t>
            </a:r>
          </a:p>
        </p:txBody>
      </p:sp>
      <p:pic>
        <p:nvPicPr>
          <p:cNvPr id="196" name="Bild" descr="Bild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67207" y="6198049"/>
            <a:ext cx="609601" cy="812801"/>
          </a:xfrm>
          <a:prstGeom prst="rect">
            <a:avLst/>
          </a:prstGeom>
          <a:ln w="12700">
            <a:miter lim="400000"/>
          </a:ln>
        </p:spPr>
      </p:pic>
      <p:sp>
        <p:nvSpPr>
          <p:cNvPr id="197" name="D. S. Johnson The NP-Completeness Column: An ongoing guide  Journal of Algorithms, 3:89–99"/>
          <p:cNvSpPr txBox="1"/>
          <p:nvPr/>
        </p:nvSpPr>
        <p:spPr>
          <a:xfrm>
            <a:off x="1493204" y="5892116"/>
            <a:ext cx="8017849" cy="14246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pPr algn="l">
              <a:defRPr sz="2400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D. S. Johnson</a:t>
            </a:r>
            <a:br>
              <a:rPr dirty="0"/>
            </a:br>
            <a:r>
              <a:rPr dirty="0">
                <a:solidFill>
                  <a:srgbClr val="0433FF"/>
                </a:solidFill>
              </a:rPr>
              <a:t>The NP-Completeness Column: An ongoing guide </a:t>
            </a:r>
            <a:br>
              <a:rPr dirty="0"/>
            </a:br>
            <a:r>
              <a:rPr dirty="0"/>
              <a:t>Journal of Algorithms, 3:89–99</a:t>
            </a:r>
          </a:p>
        </p:txBody>
      </p:sp>
      <p:sp>
        <p:nvSpPr>
          <p:cNvPr id="198" name="Foliennummer"/>
          <p:cNvSpPr txBox="1">
            <a:spLocks noGrp="1"/>
          </p:cNvSpPr>
          <p:nvPr>
            <p:ph type="sldNum" sz="quarter" idx="4294967295"/>
          </p:nvPr>
        </p:nvSpPr>
        <p:spPr>
          <a:xfrm>
            <a:off x="6375349" y="9251950"/>
            <a:ext cx="241402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6</a:t>
            </a:fld>
            <a:endParaRPr/>
          </a:p>
        </p:txBody>
      </p:sp>
    </p:spTree>
  </p:cSld>
  <p:clrMapOvr>
    <a:masterClrMapping/>
  </p:clrMapOvr>
  <p:transition spd="med"/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1" name="What are good drawings?"/>
          <p:cNvSpPr txBox="1">
            <a:spLocks noGrp="1"/>
          </p:cNvSpPr>
          <p:nvPr>
            <p:ph type="title" idx="4294967295"/>
          </p:nvPr>
        </p:nvSpPr>
        <p:spPr>
          <a:xfrm>
            <a:off x="650239" y="650239"/>
            <a:ext cx="11704322" cy="1950721"/>
          </a:xfrm>
          <a:prstGeom prst="rect">
            <a:avLst/>
          </a:prstGeom>
        </p:spPr>
        <p:txBody>
          <a:bodyPr lIns="65023" tIns="65023" rIns="65023" bIns="65023"/>
          <a:lstStyle>
            <a:lvl1pPr algn="l" defTabSz="1300480">
              <a:defRPr sz="6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What are good drawings?</a:t>
            </a:r>
          </a:p>
        </p:txBody>
      </p:sp>
      <p:sp>
        <p:nvSpPr>
          <p:cNvPr id="592" name="K&amp;K: edge crossing per se is not a good criterion.…"/>
          <p:cNvSpPr txBox="1">
            <a:spLocks noGrp="1"/>
          </p:cNvSpPr>
          <p:nvPr>
            <p:ph type="body" idx="4294967295"/>
          </p:nvPr>
        </p:nvSpPr>
        <p:spPr>
          <a:xfrm>
            <a:off x="650239" y="2384213"/>
            <a:ext cx="11704322" cy="5960534"/>
          </a:xfrm>
          <a:prstGeom prst="rect">
            <a:avLst/>
          </a:prstGeom>
        </p:spPr>
        <p:txBody>
          <a:bodyPr lIns="65023" tIns="65023" rIns="65023" bIns="65023" anchor="t"/>
          <a:lstStyle/>
          <a:p>
            <a:pPr marL="471487" indent="-471487" defTabSz="1300480">
              <a:spcBef>
                <a:spcPts val="1000"/>
              </a:spcBef>
              <a:buClr>
                <a:srgbClr val="00007D"/>
              </a:buClr>
              <a:buChar char="■"/>
              <a:defRPr sz="4400" b="1">
                <a:solidFill>
                  <a:srgbClr val="CC33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K&amp;K</a:t>
            </a:r>
            <a:r>
              <a:rPr b="0">
                <a:solidFill>
                  <a:srgbClr val="000000"/>
                </a:solidFill>
              </a:rPr>
              <a:t>: edge crossing per se is not a good criterion.</a:t>
            </a:r>
          </a:p>
          <a:p>
            <a:pPr marL="845003" lvl="1" indent="-387803" defTabSz="1300480">
              <a:spcBef>
                <a:spcPts val="0"/>
              </a:spcBef>
              <a:buClr>
                <a:srgbClr val="9999CC"/>
              </a:buClr>
              <a:buSzPct val="80000"/>
              <a:buChar char="◻"/>
              <a:defRPr sz="3800">
                <a:latin typeface="Arial"/>
                <a:ea typeface="Arial"/>
                <a:cs typeface="Arial"/>
                <a:sym typeface="Arial"/>
              </a:defRPr>
            </a:pPr>
            <a:r>
              <a:t>“Balance” is more important</a:t>
            </a:r>
          </a:p>
        </p:txBody>
      </p:sp>
      <p:grpSp>
        <p:nvGrpSpPr>
          <p:cNvPr id="627" name="Gruppieren"/>
          <p:cNvGrpSpPr/>
          <p:nvPr/>
        </p:nvGrpSpPr>
        <p:grpSpPr>
          <a:xfrm>
            <a:off x="866986" y="5206435"/>
            <a:ext cx="4009815" cy="4009815"/>
            <a:chOff x="0" y="0"/>
            <a:chExt cx="4009813" cy="4009813"/>
          </a:xfrm>
        </p:grpSpPr>
        <p:sp>
          <p:nvSpPr>
            <p:cNvPr id="593" name="Linie"/>
            <p:cNvSpPr/>
            <p:nvPr/>
          </p:nvSpPr>
          <p:spPr>
            <a:xfrm>
              <a:off x="190943" y="3818870"/>
              <a:ext cx="1145662" cy="1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94" name="Linie"/>
            <p:cNvSpPr/>
            <p:nvPr/>
          </p:nvSpPr>
          <p:spPr>
            <a:xfrm>
              <a:off x="0" y="2673208"/>
              <a:ext cx="3818870" cy="1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95" name="Linie"/>
            <p:cNvSpPr/>
            <p:nvPr/>
          </p:nvSpPr>
          <p:spPr>
            <a:xfrm flipV="1">
              <a:off x="2673208" y="190943"/>
              <a:ext cx="1" cy="3627927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96" name="Linie"/>
            <p:cNvSpPr/>
            <p:nvPr/>
          </p:nvSpPr>
          <p:spPr>
            <a:xfrm flipH="1">
              <a:off x="1336604" y="190943"/>
              <a:ext cx="1" cy="3627927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97" name="Linie"/>
            <p:cNvSpPr/>
            <p:nvPr/>
          </p:nvSpPr>
          <p:spPr>
            <a:xfrm>
              <a:off x="0" y="1336604"/>
              <a:ext cx="3818870" cy="1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98" name="Linie"/>
            <p:cNvSpPr/>
            <p:nvPr/>
          </p:nvSpPr>
          <p:spPr>
            <a:xfrm>
              <a:off x="2673208" y="3818870"/>
              <a:ext cx="1145662" cy="1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99" name="Linie"/>
            <p:cNvSpPr/>
            <p:nvPr/>
          </p:nvSpPr>
          <p:spPr>
            <a:xfrm flipV="1">
              <a:off x="3818870" y="2482265"/>
              <a:ext cx="1" cy="1336606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600" name="Linie"/>
            <p:cNvSpPr/>
            <p:nvPr/>
          </p:nvSpPr>
          <p:spPr>
            <a:xfrm flipV="1">
              <a:off x="3818870" y="-1"/>
              <a:ext cx="1" cy="1336606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601" name="Linie"/>
            <p:cNvSpPr/>
            <p:nvPr/>
          </p:nvSpPr>
          <p:spPr>
            <a:xfrm>
              <a:off x="2673208" y="190943"/>
              <a:ext cx="1145662" cy="1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602" name="Linie"/>
            <p:cNvSpPr/>
            <p:nvPr/>
          </p:nvSpPr>
          <p:spPr>
            <a:xfrm flipH="1" flipV="1">
              <a:off x="0" y="190943"/>
              <a:ext cx="1336605" cy="1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603" name="Linie"/>
            <p:cNvSpPr/>
            <p:nvPr/>
          </p:nvSpPr>
          <p:spPr>
            <a:xfrm flipV="1">
              <a:off x="190943" y="190943"/>
              <a:ext cx="1" cy="1145662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604" name="Linie"/>
            <p:cNvSpPr/>
            <p:nvPr/>
          </p:nvSpPr>
          <p:spPr>
            <a:xfrm flipV="1">
              <a:off x="190943" y="2673208"/>
              <a:ext cx="1" cy="1145662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605" name="Linie"/>
            <p:cNvSpPr/>
            <p:nvPr/>
          </p:nvSpPr>
          <p:spPr>
            <a:xfrm flipV="1">
              <a:off x="190943" y="190943"/>
              <a:ext cx="3627927" cy="3627927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606" name="Linie"/>
            <p:cNvSpPr/>
            <p:nvPr/>
          </p:nvSpPr>
          <p:spPr>
            <a:xfrm flipH="1" flipV="1">
              <a:off x="190943" y="190943"/>
              <a:ext cx="3627927" cy="3627927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607" name="Linie"/>
            <p:cNvSpPr/>
            <p:nvPr/>
          </p:nvSpPr>
          <p:spPr>
            <a:xfrm flipV="1">
              <a:off x="190943" y="190943"/>
              <a:ext cx="1145662" cy="1145662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608" name="Linie"/>
            <p:cNvSpPr/>
            <p:nvPr/>
          </p:nvSpPr>
          <p:spPr>
            <a:xfrm>
              <a:off x="2673208" y="190943"/>
              <a:ext cx="1145662" cy="1145662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609" name="Linie"/>
            <p:cNvSpPr/>
            <p:nvPr/>
          </p:nvSpPr>
          <p:spPr>
            <a:xfrm flipH="1">
              <a:off x="2673208" y="2673208"/>
              <a:ext cx="1145662" cy="1145662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610" name="Linie"/>
            <p:cNvSpPr/>
            <p:nvPr/>
          </p:nvSpPr>
          <p:spPr>
            <a:xfrm flipH="1" flipV="1">
              <a:off x="190943" y="2673208"/>
              <a:ext cx="1145662" cy="1145662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611" name="Kreis"/>
            <p:cNvSpPr/>
            <p:nvPr/>
          </p:nvSpPr>
          <p:spPr>
            <a:xfrm>
              <a:off x="0" y="3627926"/>
              <a:ext cx="381888" cy="381888"/>
            </a:xfrm>
            <a:prstGeom prst="ellipse">
              <a:avLst/>
            </a:prstGeom>
            <a:solidFill>
              <a:srgbClr val="9999FF"/>
            </a:solidFill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612" name="Kreis"/>
            <p:cNvSpPr/>
            <p:nvPr/>
          </p:nvSpPr>
          <p:spPr>
            <a:xfrm>
              <a:off x="0" y="2482265"/>
              <a:ext cx="381888" cy="381888"/>
            </a:xfrm>
            <a:prstGeom prst="ellipse">
              <a:avLst/>
            </a:prstGeom>
            <a:solidFill>
              <a:srgbClr val="9999FF"/>
            </a:solidFill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613" name="Kreis"/>
            <p:cNvSpPr/>
            <p:nvPr/>
          </p:nvSpPr>
          <p:spPr>
            <a:xfrm>
              <a:off x="1145660" y="3627926"/>
              <a:ext cx="381888" cy="381888"/>
            </a:xfrm>
            <a:prstGeom prst="ellipse">
              <a:avLst/>
            </a:prstGeom>
            <a:solidFill>
              <a:srgbClr val="9999FF"/>
            </a:solidFill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614" name="Kreis"/>
            <p:cNvSpPr/>
            <p:nvPr/>
          </p:nvSpPr>
          <p:spPr>
            <a:xfrm>
              <a:off x="1145660" y="2482265"/>
              <a:ext cx="381888" cy="381888"/>
            </a:xfrm>
            <a:prstGeom prst="ellipse">
              <a:avLst/>
            </a:prstGeom>
            <a:solidFill>
              <a:srgbClr val="9999FF"/>
            </a:solidFill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615" name="Kreis"/>
            <p:cNvSpPr/>
            <p:nvPr/>
          </p:nvSpPr>
          <p:spPr>
            <a:xfrm>
              <a:off x="2482265" y="3627926"/>
              <a:ext cx="381888" cy="381888"/>
            </a:xfrm>
            <a:prstGeom prst="ellipse">
              <a:avLst/>
            </a:prstGeom>
            <a:solidFill>
              <a:srgbClr val="9999FF"/>
            </a:solidFill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616" name="Kreis"/>
            <p:cNvSpPr/>
            <p:nvPr/>
          </p:nvSpPr>
          <p:spPr>
            <a:xfrm>
              <a:off x="2482265" y="2482265"/>
              <a:ext cx="381888" cy="381888"/>
            </a:xfrm>
            <a:prstGeom prst="ellipse">
              <a:avLst/>
            </a:prstGeom>
            <a:solidFill>
              <a:srgbClr val="9999FF"/>
            </a:solidFill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617" name="Kreis"/>
            <p:cNvSpPr/>
            <p:nvPr/>
          </p:nvSpPr>
          <p:spPr>
            <a:xfrm>
              <a:off x="3627926" y="3627926"/>
              <a:ext cx="381888" cy="381888"/>
            </a:xfrm>
            <a:prstGeom prst="ellipse">
              <a:avLst/>
            </a:prstGeom>
            <a:solidFill>
              <a:srgbClr val="9999FF"/>
            </a:solidFill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618" name="Kreis"/>
            <p:cNvSpPr/>
            <p:nvPr/>
          </p:nvSpPr>
          <p:spPr>
            <a:xfrm>
              <a:off x="3627926" y="2482265"/>
              <a:ext cx="381888" cy="381888"/>
            </a:xfrm>
            <a:prstGeom prst="ellipse">
              <a:avLst/>
            </a:prstGeom>
            <a:solidFill>
              <a:srgbClr val="9999FF"/>
            </a:solidFill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619" name="Kreis"/>
            <p:cNvSpPr/>
            <p:nvPr/>
          </p:nvSpPr>
          <p:spPr>
            <a:xfrm>
              <a:off x="0" y="1145660"/>
              <a:ext cx="381888" cy="381888"/>
            </a:xfrm>
            <a:prstGeom prst="ellipse">
              <a:avLst/>
            </a:prstGeom>
            <a:solidFill>
              <a:srgbClr val="9999FF"/>
            </a:solidFill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620" name="Kreis"/>
            <p:cNvSpPr/>
            <p:nvPr/>
          </p:nvSpPr>
          <p:spPr>
            <a:xfrm>
              <a:off x="0" y="0"/>
              <a:ext cx="381888" cy="381888"/>
            </a:xfrm>
            <a:prstGeom prst="ellipse">
              <a:avLst/>
            </a:prstGeom>
            <a:solidFill>
              <a:srgbClr val="9999FF"/>
            </a:solidFill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621" name="Kreis"/>
            <p:cNvSpPr/>
            <p:nvPr/>
          </p:nvSpPr>
          <p:spPr>
            <a:xfrm>
              <a:off x="1145660" y="1145660"/>
              <a:ext cx="381888" cy="381888"/>
            </a:xfrm>
            <a:prstGeom prst="ellipse">
              <a:avLst/>
            </a:prstGeom>
            <a:solidFill>
              <a:srgbClr val="9999FF"/>
            </a:solidFill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622" name="Kreis"/>
            <p:cNvSpPr/>
            <p:nvPr/>
          </p:nvSpPr>
          <p:spPr>
            <a:xfrm>
              <a:off x="1145660" y="0"/>
              <a:ext cx="381888" cy="381888"/>
            </a:xfrm>
            <a:prstGeom prst="ellipse">
              <a:avLst/>
            </a:prstGeom>
            <a:solidFill>
              <a:srgbClr val="9999FF"/>
            </a:solidFill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623" name="Kreis"/>
            <p:cNvSpPr/>
            <p:nvPr/>
          </p:nvSpPr>
          <p:spPr>
            <a:xfrm>
              <a:off x="2482265" y="1145660"/>
              <a:ext cx="381888" cy="381888"/>
            </a:xfrm>
            <a:prstGeom prst="ellipse">
              <a:avLst/>
            </a:prstGeom>
            <a:solidFill>
              <a:srgbClr val="9999FF"/>
            </a:solidFill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624" name="Kreis"/>
            <p:cNvSpPr/>
            <p:nvPr/>
          </p:nvSpPr>
          <p:spPr>
            <a:xfrm>
              <a:off x="2482265" y="0"/>
              <a:ext cx="381888" cy="381888"/>
            </a:xfrm>
            <a:prstGeom prst="ellipse">
              <a:avLst/>
            </a:prstGeom>
            <a:solidFill>
              <a:srgbClr val="9999FF"/>
            </a:solidFill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625" name="Kreis"/>
            <p:cNvSpPr/>
            <p:nvPr/>
          </p:nvSpPr>
          <p:spPr>
            <a:xfrm>
              <a:off x="3627926" y="1145660"/>
              <a:ext cx="381888" cy="381888"/>
            </a:xfrm>
            <a:prstGeom prst="ellipse">
              <a:avLst/>
            </a:prstGeom>
            <a:solidFill>
              <a:srgbClr val="9999FF"/>
            </a:solidFill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626" name="Kreis"/>
            <p:cNvSpPr/>
            <p:nvPr/>
          </p:nvSpPr>
          <p:spPr>
            <a:xfrm>
              <a:off x="3627926" y="0"/>
              <a:ext cx="381888" cy="381888"/>
            </a:xfrm>
            <a:prstGeom prst="ellipse">
              <a:avLst/>
            </a:prstGeom>
            <a:solidFill>
              <a:srgbClr val="9999FF"/>
            </a:solidFill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</p:grpSp>
      <p:sp>
        <p:nvSpPr>
          <p:cNvPr id="628" name="versus"/>
          <p:cNvSpPr txBox="1"/>
          <p:nvPr/>
        </p:nvSpPr>
        <p:spPr>
          <a:xfrm>
            <a:off x="5418666" y="6181795"/>
            <a:ext cx="3034454" cy="8458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65023" tIns="65023" rIns="65023" bIns="65023">
            <a:spAutoFit/>
          </a:bodyPr>
          <a:lstStyle>
            <a:lvl1pPr algn="l" defTabSz="1300480">
              <a:spcBef>
                <a:spcPts val="3000"/>
              </a:spcBef>
              <a:defRPr sz="5000" b="1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versus</a:t>
            </a:r>
          </a:p>
        </p:txBody>
      </p:sp>
      <p:sp>
        <p:nvSpPr>
          <p:cNvPr id="629" name="Linie"/>
          <p:cNvSpPr/>
          <p:nvPr/>
        </p:nvSpPr>
        <p:spPr>
          <a:xfrm flipV="1">
            <a:off x="9843910" y="5174826"/>
            <a:ext cx="1" cy="871503"/>
          </a:xfrm>
          <a:prstGeom prst="line">
            <a:avLst/>
          </a:prstGeom>
          <a:ln w="38100">
            <a:solidFill>
              <a:srgbClr val="000000"/>
            </a:solidFill>
          </a:ln>
        </p:spPr>
        <p:txBody>
          <a:bodyPr lIns="65023" tIns="65023" rIns="65023" bIns="65023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630" name="Linie"/>
          <p:cNvSpPr/>
          <p:nvPr/>
        </p:nvSpPr>
        <p:spPr>
          <a:xfrm flipV="1">
            <a:off x="9843910" y="4592319"/>
            <a:ext cx="727006" cy="582508"/>
          </a:xfrm>
          <a:prstGeom prst="line">
            <a:avLst/>
          </a:prstGeom>
          <a:ln w="38100">
            <a:solidFill>
              <a:srgbClr val="000000"/>
            </a:solidFill>
          </a:ln>
        </p:spPr>
        <p:txBody>
          <a:bodyPr lIns="65023" tIns="65023" rIns="65023" bIns="65023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631" name="Linie"/>
          <p:cNvSpPr/>
          <p:nvPr/>
        </p:nvSpPr>
        <p:spPr>
          <a:xfrm flipH="1">
            <a:off x="9843911" y="4592320"/>
            <a:ext cx="727005" cy="1454010"/>
          </a:xfrm>
          <a:prstGeom prst="line">
            <a:avLst/>
          </a:prstGeom>
          <a:ln w="38100">
            <a:solidFill>
              <a:srgbClr val="000000"/>
            </a:solidFill>
          </a:ln>
        </p:spPr>
        <p:txBody>
          <a:bodyPr lIns="65023" tIns="65023" rIns="65023" bIns="65023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632" name="Linie"/>
          <p:cNvSpPr/>
          <p:nvPr/>
        </p:nvSpPr>
        <p:spPr>
          <a:xfrm flipH="1" flipV="1">
            <a:off x="9116906" y="4592320"/>
            <a:ext cx="727006" cy="1454010"/>
          </a:xfrm>
          <a:prstGeom prst="line">
            <a:avLst/>
          </a:prstGeom>
          <a:ln w="38100">
            <a:solidFill>
              <a:srgbClr val="000000"/>
            </a:solidFill>
          </a:ln>
        </p:spPr>
        <p:txBody>
          <a:bodyPr lIns="65023" tIns="65023" rIns="65023" bIns="65023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633" name="Linie"/>
          <p:cNvSpPr/>
          <p:nvPr/>
        </p:nvSpPr>
        <p:spPr>
          <a:xfrm>
            <a:off x="9116907" y="4592320"/>
            <a:ext cx="1454010" cy="1"/>
          </a:xfrm>
          <a:prstGeom prst="line">
            <a:avLst/>
          </a:prstGeom>
          <a:ln w="38100">
            <a:solidFill>
              <a:srgbClr val="000000"/>
            </a:solidFill>
          </a:ln>
        </p:spPr>
        <p:txBody>
          <a:bodyPr lIns="65023" tIns="65023" rIns="65023" bIns="65023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634" name="Linie"/>
          <p:cNvSpPr/>
          <p:nvPr/>
        </p:nvSpPr>
        <p:spPr>
          <a:xfrm flipH="1" flipV="1">
            <a:off x="9116906" y="4592319"/>
            <a:ext cx="727005" cy="582508"/>
          </a:xfrm>
          <a:prstGeom prst="line">
            <a:avLst/>
          </a:prstGeom>
          <a:ln w="38100">
            <a:solidFill>
              <a:srgbClr val="000000"/>
            </a:solidFill>
          </a:ln>
        </p:spPr>
        <p:txBody>
          <a:bodyPr lIns="65023" tIns="65023" rIns="65023" bIns="65023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635" name="Linie"/>
          <p:cNvSpPr/>
          <p:nvPr/>
        </p:nvSpPr>
        <p:spPr>
          <a:xfrm>
            <a:off x="9843911" y="6046329"/>
            <a:ext cx="1" cy="1018258"/>
          </a:xfrm>
          <a:prstGeom prst="line">
            <a:avLst/>
          </a:prstGeom>
          <a:ln w="38100">
            <a:solidFill>
              <a:srgbClr val="000000"/>
            </a:solidFill>
          </a:ln>
        </p:spPr>
        <p:txBody>
          <a:bodyPr lIns="65023" tIns="65023" rIns="65023" bIns="65023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636" name="Linie"/>
          <p:cNvSpPr/>
          <p:nvPr/>
        </p:nvSpPr>
        <p:spPr>
          <a:xfrm flipH="1">
            <a:off x="9261404" y="7064586"/>
            <a:ext cx="582507" cy="873761"/>
          </a:xfrm>
          <a:prstGeom prst="line">
            <a:avLst/>
          </a:prstGeom>
          <a:ln w="38100">
            <a:solidFill>
              <a:srgbClr val="000000"/>
            </a:solidFill>
          </a:ln>
        </p:spPr>
        <p:txBody>
          <a:bodyPr lIns="65023" tIns="65023" rIns="65023" bIns="65023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637" name="Linie"/>
          <p:cNvSpPr/>
          <p:nvPr/>
        </p:nvSpPr>
        <p:spPr>
          <a:xfrm>
            <a:off x="9261404" y="7938346"/>
            <a:ext cx="1162757" cy="1"/>
          </a:xfrm>
          <a:prstGeom prst="line">
            <a:avLst/>
          </a:prstGeom>
          <a:ln w="38100">
            <a:solidFill>
              <a:srgbClr val="000000"/>
            </a:solidFill>
          </a:ln>
        </p:spPr>
        <p:txBody>
          <a:bodyPr lIns="65023" tIns="65023" rIns="65023" bIns="65023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638" name="Linie"/>
          <p:cNvSpPr/>
          <p:nvPr/>
        </p:nvSpPr>
        <p:spPr>
          <a:xfrm flipH="1" flipV="1">
            <a:off x="9843910" y="7064586"/>
            <a:ext cx="580250" cy="873761"/>
          </a:xfrm>
          <a:prstGeom prst="line">
            <a:avLst/>
          </a:prstGeom>
          <a:ln w="38100">
            <a:solidFill>
              <a:srgbClr val="000000"/>
            </a:solidFill>
          </a:ln>
        </p:spPr>
        <p:txBody>
          <a:bodyPr lIns="65023" tIns="65023" rIns="65023" bIns="65023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639" name="Linie"/>
          <p:cNvSpPr/>
          <p:nvPr/>
        </p:nvSpPr>
        <p:spPr>
          <a:xfrm flipH="1">
            <a:off x="8389901" y="7064586"/>
            <a:ext cx="1454010" cy="1162757"/>
          </a:xfrm>
          <a:prstGeom prst="line">
            <a:avLst/>
          </a:prstGeom>
          <a:ln w="38100">
            <a:solidFill>
              <a:srgbClr val="000000"/>
            </a:solidFill>
          </a:ln>
        </p:spPr>
        <p:txBody>
          <a:bodyPr lIns="65023" tIns="65023" rIns="65023" bIns="65023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640" name="Linie"/>
          <p:cNvSpPr/>
          <p:nvPr/>
        </p:nvSpPr>
        <p:spPr>
          <a:xfrm flipV="1">
            <a:off x="8389902" y="6046328"/>
            <a:ext cx="1454010" cy="2181015"/>
          </a:xfrm>
          <a:prstGeom prst="line">
            <a:avLst/>
          </a:prstGeom>
          <a:ln w="38100">
            <a:solidFill>
              <a:srgbClr val="000000"/>
            </a:solidFill>
          </a:ln>
        </p:spPr>
        <p:txBody>
          <a:bodyPr lIns="65023" tIns="65023" rIns="65023" bIns="65023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641" name="Linie"/>
          <p:cNvSpPr/>
          <p:nvPr/>
        </p:nvSpPr>
        <p:spPr>
          <a:xfrm>
            <a:off x="9843911" y="6046328"/>
            <a:ext cx="1454010" cy="2181015"/>
          </a:xfrm>
          <a:prstGeom prst="line">
            <a:avLst/>
          </a:prstGeom>
          <a:ln w="38100">
            <a:solidFill>
              <a:srgbClr val="000000"/>
            </a:solidFill>
          </a:ln>
        </p:spPr>
        <p:txBody>
          <a:bodyPr lIns="65023" tIns="65023" rIns="65023" bIns="65023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642" name="Linie"/>
          <p:cNvSpPr/>
          <p:nvPr/>
        </p:nvSpPr>
        <p:spPr>
          <a:xfrm flipH="1">
            <a:off x="8389902" y="8227341"/>
            <a:ext cx="2908019" cy="1"/>
          </a:xfrm>
          <a:prstGeom prst="line">
            <a:avLst/>
          </a:prstGeom>
          <a:ln w="38100">
            <a:solidFill>
              <a:srgbClr val="000000"/>
            </a:solidFill>
          </a:ln>
        </p:spPr>
        <p:txBody>
          <a:bodyPr lIns="65023" tIns="65023" rIns="65023" bIns="65023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643" name="Linie"/>
          <p:cNvSpPr/>
          <p:nvPr/>
        </p:nvSpPr>
        <p:spPr>
          <a:xfrm flipH="1" flipV="1">
            <a:off x="9843910" y="7064586"/>
            <a:ext cx="1454010" cy="1162757"/>
          </a:xfrm>
          <a:prstGeom prst="line">
            <a:avLst/>
          </a:prstGeom>
          <a:ln w="38100">
            <a:solidFill>
              <a:srgbClr val="000000"/>
            </a:solidFill>
          </a:ln>
        </p:spPr>
        <p:txBody>
          <a:bodyPr lIns="65023" tIns="65023" rIns="65023" bIns="65023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644" name="Linie"/>
          <p:cNvSpPr/>
          <p:nvPr/>
        </p:nvSpPr>
        <p:spPr>
          <a:xfrm flipH="1">
            <a:off x="7954151" y="8227342"/>
            <a:ext cx="435752" cy="1165014"/>
          </a:xfrm>
          <a:prstGeom prst="line">
            <a:avLst/>
          </a:prstGeom>
          <a:ln w="38100">
            <a:solidFill>
              <a:srgbClr val="000000"/>
            </a:solidFill>
          </a:ln>
        </p:spPr>
        <p:txBody>
          <a:bodyPr lIns="65023" tIns="65023" rIns="65023" bIns="65023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645" name="Linie"/>
          <p:cNvSpPr/>
          <p:nvPr/>
        </p:nvSpPr>
        <p:spPr>
          <a:xfrm flipH="1" flipV="1">
            <a:off x="7080391" y="8374097"/>
            <a:ext cx="873760" cy="1018259"/>
          </a:xfrm>
          <a:prstGeom prst="line">
            <a:avLst/>
          </a:prstGeom>
          <a:ln w="38100">
            <a:solidFill>
              <a:srgbClr val="000000"/>
            </a:solidFill>
          </a:ln>
        </p:spPr>
        <p:txBody>
          <a:bodyPr lIns="65023" tIns="65023" rIns="65023" bIns="65023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646" name="Linie"/>
          <p:cNvSpPr/>
          <p:nvPr/>
        </p:nvSpPr>
        <p:spPr>
          <a:xfrm flipV="1">
            <a:off x="7080390" y="8227342"/>
            <a:ext cx="1309513" cy="146757"/>
          </a:xfrm>
          <a:prstGeom prst="line">
            <a:avLst/>
          </a:prstGeom>
          <a:ln w="38100">
            <a:solidFill>
              <a:srgbClr val="000000"/>
            </a:solidFill>
          </a:ln>
        </p:spPr>
        <p:txBody>
          <a:bodyPr lIns="65023" tIns="65023" rIns="65023" bIns="65023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647" name="Linie"/>
          <p:cNvSpPr/>
          <p:nvPr/>
        </p:nvSpPr>
        <p:spPr>
          <a:xfrm flipH="1">
            <a:off x="7807395" y="8227342"/>
            <a:ext cx="582508" cy="438009"/>
          </a:xfrm>
          <a:prstGeom prst="line">
            <a:avLst/>
          </a:prstGeom>
          <a:ln w="38100">
            <a:solidFill>
              <a:srgbClr val="000000"/>
            </a:solidFill>
          </a:ln>
        </p:spPr>
        <p:txBody>
          <a:bodyPr lIns="65023" tIns="65023" rIns="65023" bIns="65023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648" name="Linie"/>
          <p:cNvSpPr/>
          <p:nvPr/>
        </p:nvSpPr>
        <p:spPr>
          <a:xfrm flipH="1" flipV="1">
            <a:off x="7080391" y="8374097"/>
            <a:ext cx="727006" cy="291254"/>
          </a:xfrm>
          <a:prstGeom prst="line">
            <a:avLst/>
          </a:prstGeom>
          <a:ln w="38100">
            <a:solidFill>
              <a:srgbClr val="000000"/>
            </a:solidFill>
          </a:ln>
        </p:spPr>
        <p:txBody>
          <a:bodyPr lIns="65023" tIns="65023" rIns="65023" bIns="65023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649" name="Linie"/>
          <p:cNvSpPr/>
          <p:nvPr/>
        </p:nvSpPr>
        <p:spPr>
          <a:xfrm>
            <a:off x="7807395" y="8665351"/>
            <a:ext cx="146756" cy="727005"/>
          </a:xfrm>
          <a:prstGeom prst="line">
            <a:avLst/>
          </a:prstGeom>
          <a:ln w="38100">
            <a:solidFill>
              <a:srgbClr val="000000"/>
            </a:solidFill>
          </a:ln>
        </p:spPr>
        <p:txBody>
          <a:bodyPr lIns="65023" tIns="65023" rIns="65023" bIns="65023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650" name="Linie"/>
          <p:cNvSpPr/>
          <p:nvPr/>
        </p:nvSpPr>
        <p:spPr>
          <a:xfrm>
            <a:off x="11297920" y="8227342"/>
            <a:ext cx="1454010" cy="146757"/>
          </a:xfrm>
          <a:prstGeom prst="line">
            <a:avLst/>
          </a:prstGeom>
          <a:ln w="38100">
            <a:solidFill>
              <a:srgbClr val="000000"/>
            </a:solidFill>
          </a:ln>
        </p:spPr>
        <p:txBody>
          <a:bodyPr lIns="65023" tIns="65023" rIns="65023" bIns="65023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651" name="Linie"/>
          <p:cNvSpPr/>
          <p:nvPr/>
        </p:nvSpPr>
        <p:spPr>
          <a:xfrm flipH="1">
            <a:off x="11878168" y="8374097"/>
            <a:ext cx="873761" cy="1018259"/>
          </a:xfrm>
          <a:prstGeom prst="line">
            <a:avLst/>
          </a:prstGeom>
          <a:ln w="38100">
            <a:solidFill>
              <a:srgbClr val="000000"/>
            </a:solidFill>
          </a:ln>
        </p:spPr>
        <p:txBody>
          <a:bodyPr lIns="65023" tIns="65023" rIns="65023" bIns="65023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652" name="Linie"/>
          <p:cNvSpPr/>
          <p:nvPr/>
        </p:nvSpPr>
        <p:spPr>
          <a:xfrm flipH="1" flipV="1">
            <a:off x="11297920" y="8227342"/>
            <a:ext cx="580250" cy="1165014"/>
          </a:xfrm>
          <a:prstGeom prst="line">
            <a:avLst/>
          </a:prstGeom>
          <a:ln w="38100">
            <a:solidFill>
              <a:srgbClr val="000000"/>
            </a:solidFill>
          </a:ln>
        </p:spPr>
        <p:txBody>
          <a:bodyPr lIns="65023" tIns="65023" rIns="65023" bIns="65023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653" name="Linie"/>
          <p:cNvSpPr/>
          <p:nvPr/>
        </p:nvSpPr>
        <p:spPr>
          <a:xfrm>
            <a:off x="11297919" y="8227342"/>
            <a:ext cx="727006" cy="438009"/>
          </a:xfrm>
          <a:prstGeom prst="line">
            <a:avLst/>
          </a:prstGeom>
          <a:ln w="38100">
            <a:solidFill>
              <a:srgbClr val="000000"/>
            </a:solidFill>
          </a:ln>
        </p:spPr>
        <p:txBody>
          <a:bodyPr lIns="65023" tIns="65023" rIns="65023" bIns="65023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654" name="Linie"/>
          <p:cNvSpPr/>
          <p:nvPr/>
        </p:nvSpPr>
        <p:spPr>
          <a:xfrm flipH="1">
            <a:off x="11878169" y="8665351"/>
            <a:ext cx="146756" cy="727005"/>
          </a:xfrm>
          <a:prstGeom prst="line">
            <a:avLst/>
          </a:prstGeom>
          <a:ln w="38100">
            <a:solidFill>
              <a:srgbClr val="000000"/>
            </a:solidFill>
          </a:ln>
        </p:spPr>
        <p:txBody>
          <a:bodyPr lIns="65023" tIns="65023" rIns="65023" bIns="65023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655" name="Linie"/>
          <p:cNvSpPr/>
          <p:nvPr/>
        </p:nvSpPr>
        <p:spPr>
          <a:xfrm flipV="1">
            <a:off x="12024924" y="8374097"/>
            <a:ext cx="727006" cy="291254"/>
          </a:xfrm>
          <a:prstGeom prst="line">
            <a:avLst/>
          </a:prstGeom>
          <a:ln w="38100">
            <a:solidFill>
              <a:srgbClr val="000000"/>
            </a:solidFill>
          </a:ln>
        </p:spPr>
        <p:txBody>
          <a:bodyPr lIns="65023" tIns="65023" rIns="65023" bIns="65023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656" name="Linie"/>
          <p:cNvSpPr/>
          <p:nvPr/>
        </p:nvSpPr>
        <p:spPr>
          <a:xfrm flipV="1">
            <a:off x="9261404" y="7647093"/>
            <a:ext cx="582508" cy="291254"/>
          </a:xfrm>
          <a:prstGeom prst="line">
            <a:avLst/>
          </a:prstGeom>
          <a:ln w="38100">
            <a:solidFill>
              <a:srgbClr val="000000"/>
            </a:solidFill>
          </a:ln>
        </p:spPr>
        <p:txBody>
          <a:bodyPr lIns="65023" tIns="65023" rIns="65023" bIns="65023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657" name="Linie"/>
          <p:cNvSpPr/>
          <p:nvPr/>
        </p:nvSpPr>
        <p:spPr>
          <a:xfrm flipV="1">
            <a:off x="9843911" y="7064586"/>
            <a:ext cx="1" cy="582508"/>
          </a:xfrm>
          <a:prstGeom prst="line">
            <a:avLst/>
          </a:prstGeom>
          <a:ln w="38100">
            <a:solidFill>
              <a:srgbClr val="000000"/>
            </a:solidFill>
          </a:ln>
        </p:spPr>
        <p:txBody>
          <a:bodyPr lIns="65023" tIns="65023" rIns="65023" bIns="65023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658" name="Linie"/>
          <p:cNvSpPr/>
          <p:nvPr/>
        </p:nvSpPr>
        <p:spPr>
          <a:xfrm>
            <a:off x="9843910" y="7647093"/>
            <a:ext cx="580250" cy="291254"/>
          </a:xfrm>
          <a:prstGeom prst="line">
            <a:avLst/>
          </a:prstGeom>
          <a:ln w="38100">
            <a:solidFill>
              <a:srgbClr val="000000"/>
            </a:solidFill>
          </a:ln>
        </p:spPr>
        <p:txBody>
          <a:bodyPr lIns="65023" tIns="65023" rIns="65023" bIns="65023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659" name="Kreis"/>
          <p:cNvSpPr/>
          <p:nvPr/>
        </p:nvSpPr>
        <p:spPr>
          <a:xfrm>
            <a:off x="9116907" y="7791591"/>
            <a:ext cx="291254" cy="291254"/>
          </a:xfrm>
          <a:prstGeom prst="ellipse">
            <a:avLst/>
          </a:prstGeom>
          <a:solidFill>
            <a:srgbClr val="9999FF"/>
          </a:solidFill>
          <a:ln w="38100">
            <a:solidFill>
              <a:srgbClr val="000000"/>
            </a:solidFill>
          </a:ln>
        </p:spPr>
        <p:txBody>
          <a:bodyPr lIns="65023" tIns="65023" rIns="65023" bIns="65023" anchor="ctr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660" name="Kreis"/>
          <p:cNvSpPr/>
          <p:nvPr/>
        </p:nvSpPr>
        <p:spPr>
          <a:xfrm>
            <a:off x="10279662" y="7791591"/>
            <a:ext cx="291254" cy="291254"/>
          </a:xfrm>
          <a:prstGeom prst="ellipse">
            <a:avLst/>
          </a:prstGeom>
          <a:solidFill>
            <a:srgbClr val="9999FF"/>
          </a:solidFill>
          <a:ln w="38100">
            <a:solidFill>
              <a:srgbClr val="000000"/>
            </a:solidFill>
          </a:ln>
        </p:spPr>
        <p:txBody>
          <a:bodyPr lIns="65023" tIns="65023" rIns="65023" bIns="65023" anchor="ctr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661" name="Kreis"/>
          <p:cNvSpPr/>
          <p:nvPr/>
        </p:nvSpPr>
        <p:spPr>
          <a:xfrm>
            <a:off x="9697155" y="6920089"/>
            <a:ext cx="291254" cy="291254"/>
          </a:xfrm>
          <a:prstGeom prst="ellipse">
            <a:avLst/>
          </a:prstGeom>
          <a:solidFill>
            <a:srgbClr val="9999FF"/>
          </a:solidFill>
          <a:ln w="38100">
            <a:solidFill>
              <a:srgbClr val="000000"/>
            </a:solidFill>
          </a:ln>
        </p:spPr>
        <p:txBody>
          <a:bodyPr lIns="65023" tIns="65023" rIns="65023" bIns="65023" anchor="ctr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662" name="Kreis"/>
          <p:cNvSpPr/>
          <p:nvPr/>
        </p:nvSpPr>
        <p:spPr>
          <a:xfrm>
            <a:off x="11151164" y="8082844"/>
            <a:ext cx="291254" cy="291254"/>
          </a:xfrm>
          <a:prstGeom prst="ellipse">
            <a:avLst/>
          </a:prstGeom>
          <a:solidFill>
            <a:srgbClr val="9999FF"/>
          </a:solidFill>
          <a:ln w="38100">
            <a:solidFill>
              <a:srgbClr val="000000"/>
            </a:solidFill>
          </a:ln>
        </p:spPr>
        <p:txBody>
          <a:bodyPr lIns="65023" tIns="65023" rIns="65023" bIns="65023" anchor="ctr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663" name="Kreis"/>
          <p:cNvSpPr/>
          <p:nvPr/>
        </p:nvSpPr>
        <p:spPr>
          <a:xfrm>
            <a:off x="8245404" y="8082844"/>
            <a:ext cx="288997" cy="291254"/>
          </a:xfrm>
          <a:prstGeom prst="ellipse">
            <a:avLst/>
          </a:prstGeom>
          <a:solidFill>
            <a:srgbClr val="9999FF"/>
          </a:solidFill>
          <a:ln w="38100">
            <a:solidFill>
              <a:srgbClr val="000000"/>
            </a:solidFill>
          </a:ln>
        </p:spPr>
        <p:txBody>
          <a:bodyPr lIns="65023" tIns="65023" rIns="65023" bIns="65023" anchor="ctr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664" name="Kreis"/>
          <p:cNvSpPr/>
          <p:nvPr/>
        </p:nvSpPr>
        <p:spPr>
          <a:xfrm>
            <a:off x="9697155" y="5901831"/>
            <a:ext cx="291254" cy="291254"/>
          </a:xfrm>
          <a:prstGeom prst="ellipse">
            <a:avLst/>
          </a:prstGeom>
          <a:solidFill>
            <a:srgbClr val="9999FF"/>
          </a:solidFill>
          <a:ln w="38100">
            <a:solidFill>
              <a:srgbClr val="000000"/>
            </a:solidFill>
          </a:ln>
        </p:spPr>
        <p:txBody>
          <a:bodyPr lIns="65023" tIns="65023" rIns="65023" bIns="65023" anchor="ctr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665" name="Kreis"/>
          <p:cNvSpPr/>
          <p:nvPr/>
        </p:nvSpPr>
        <p:spPr>
          <a:xfrm>
            <a:off x="7662898" y="8518595"/>
            <a:ext cx="291254" cy="291254"/>
          </a:xfrm>
          <a:prstGeom prst="ellipse">
            <a:avLst/>
          </a:prstGeom>
          <a:solidFill>
            <a:srgbClr val="9999FF"/>
          </a:solidFill>
          <a:ln w="38100">
            <a:solidFill>
              <a:srgbClr val="000000"/>
            </a:solidFill>
          </a:ln>
        </p:spPr>
        <p:txBody>
          <a:bodyPr lIns="65023" tIns="65023" rIns="65023" bIns="65023" anchor="ctr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666" name="Kreis"/>
          <p:cNvSpPr/>
          <p:nvPr/>
        </p:nvSpPr>
        <p:spPr>
          <a:xfrm>
            <a:off x="6935893" y="8227341"/>
            <a:ext cx="291255" cy="291255"/>
          </a:xfrm>
          <a:prstGeom prst="ellipse">
            <a:avLst/>
          </a:prstGeom>
          <a:solidFill>
            <a:srgbClr val="9999FF"/>
          </a:solidFill>
          <a:ln w="38100">
            <a:solidFill>
              <a:srgbClr val="000000"/>
            </a:solidFill>
          </a:ln>
        </p:spPr>
        <p:txBody>
          <a:bodyPr lIns="65023" tIns="65023" rIns="65023" bIns="65023" anchor="ctr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667" name="Kreis"/>
          <p:cNvSpPr/>
          <p:nvPr/>
        </p:nvSpPr>
        <p:spPr>
          <a:xfrm>
            <a:off x="7807395" y="9245600"/>
            <a:ext cx="291254" cy="291254"/>
          </a:xfrm>
          <a:prstGeom prst="ellipse">
            <a:avLst/>
          </a:prstGeom>
          <a:solidFill>
            <a:srgbClr val="9999FF"/>
          </a:solidFill>
          <a:ln w="38100">
            <a:solidFill>
              <a:srgbClr val="000000"/>
            </a:solidFill>
          </a:ln>
        </p:spPr>
        <p:txBody>
          <a:bodyPr lIns="65023" tIns="65023" rIns="65023" bIns="65023" anchor="ctr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668" name="Kreis"/>
          <p:cNvSpPr/>
          <p:nvPr/>
        </p:nvSpPr>
        <p:spPr>
          <a:xfrm>
            <a:off x="11878168" y="8518595"/>
            <a:ext cx="291255" cy="291254"/>
          </a:xfrm>
          <a:prstGeom prst="ellipse">
            <a:avLst/>
          </a:prstGeom>
          <a:solidFill>
            <a:srgbClr val="9999FF"/>
          </a:solidFill>
          <a:ln w="38100">
            <a:solidFill>
              <a:srgbClr val="000000"/>
            </a:solidFill>
          </a:ln>
        </p:spPr>
        <p:txBody>
          <a:bodyPr lIns="65023" tIns="65023" rIns="65023" bIns="65023" anchor="ctr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669" name="Kreis"/>
          <p:cNvSpPr/>
          <p:nvPr/>
        </p:nvSpPr>
        <p:spPr>
          <a:xfrm>
            <a:off x="11733671" y="9245600"/>
            <a:ext cx="291254" cy="291254"/>
          </a:xfrm>
          <a:prstGeom prst="ellipse">
            <a:avLst/>
          </a:prstGeom>
          <a:solidFill>
            <a:srgbClr val="9999FF"/>
          </a:solidFill>
          <a:ln w="38100">
            <a:solidFill>
              <a:srgbClr val="000000"/>
            </a:solidFill>
          </a:ln>
        </p:spPr>
        <p:txBody>
          <a:bodyPr lIns="65023" tIns="65023" rIns="65023" bIns="65023" anchor="ctr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670" name="Kreis"/>
          <p:cNvSpPr/>
          <p:nvPr/>
        </p:nvSpPr>
        <p:spPr>
          <a:xfrm>
            <a:off x="12605173" y="8227341"/>
            <a:ext cx="291254" cy="291255"/>
          </a:xfrm>
          <a:prstGeom prst="ellipse">
            <a:avLst/>
          </a:prstGeom>
          <a:solidFill>
            <a:srgbClr val="9999FF"/>
          </a:solidFill>
          <a:ln w="38100">
            <a:solidFill>
              <a:srgbClr val="000000"/>
            </a:solidFill>
          </a:ln>
        </p:spPr>
        <p:txBody>
          <a:bodyPr lIns="65023" tIns="65023" rIns="65023" bIns="65023" anchor="ctr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671" name="Kreis"/>
          <p:cNvSpPr/>
          <p:nvPr/>
        </p:nvSpPr>
        <p:spPr>
          <a:xfrm>
            <a:off x="9697155" y="5030329"/>
            <a:ext cx="291254" cy="288996"/>
          </a:xfrm>
          <a:prstGeom prst="ellipse">
            <a:avLst/>
          </a:prstGeom>
          <a:solidFill>
            <a:srgbClr val="9999FF"/>
          </a:solidFill>
          <a:ln w="38100">
            <a:solidFill>
              <a:srgbClr val="000000"/>
            </a:solidFill>
          </a:ln>
        </p:spPr>
        <p:txBody>
          <a:bodyPr lIns="65023" tIns="65023" rIns="65023" bIns="65023" anchor="ctr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672" name="Kreis"/>
          <p:cNvSpPr/>
          <p:nvPr/>
        </p:nvSpPr>
        <p:spPr>
          <a:xfrm>
            <a:off x="8970150" y="4447822"/>
            <a:ext cx="291255" cy="291254"/>
          </a:xfrm>
          <a:prstGeom prst="ellipse">
            <a:avLst/>
          </a:prstGeom>
          <a:solidFill>
            <a:srgbClr val="9999FF"/>
          </a:solidFill>
          <a:ln w="38100">
            <a:solidFill>
              <a:srgbClr val="000000"/>
            </a:solidFill>
          </a:ln>
        </p:spPr>
        <p:txBody>
          <a:bodyPr lIns="65023" tIns="65023" rIns="65023" bIns="65023" anchor="ctr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673" name="Kreis"/>
          <p:cNvSpPr/>
          <p:nvPr/>
        </p:nvSpPr>
        <p:spPr>
          <a:xfrm>
            <a:off x="10424159" y="4447822"/>
            <a:ext cx="291255" cy="291254"/>
          </a:xfrm>
          <a:prstGeom prst="ellipse">
            <a:avLst/>
          </a:prstGeom>
          <a:solidFill>
            <a:srgbClr val="9999FF"/>
          </a:solidFill>
          <a:ln w="38100">
            <a:solidFill>
              <a:srgbClr val="000000"/>
            </a:solidFill>
          </a:ln>
        </p:spPr>
        <p:txBody>
          <a:bodyPr lIns="65023" tIns="65023" rIns="65023" bIns="65023" anchor="ctr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674" name="Kreis"/>
          <p:cNvSpPr/>
          <p:nvPr/>
        </p:nvSpPr>
        <p:spPr>
          <a:xfrm>
            <a:off x="9697155" y="7500337"/>
            <a:ext cx="291254" cy="291254"/>
          </a:xfrm>
          <a:prstGeom prst="ellipse">
            <a:avLst/>
          </a:prstGeom>
          <a:solidFill>
            <a:srgbClr val="9999FF"/>
          </a:solidFill>
          <a:ln w="38100">
            <a:solidFill>
              <a:srgbClr val="000000"/>
            </a:solidFill>
          </a:ln>
        </p:spPr>
        <p:txBody>
          <a:bodyPr lIns="65023" tIns="65023" rIns="65023" bIns="65023" anchor="ctr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675" name="Text"/>
          <p:cNvSpPr txBox="1"/>
          <p:nvPr/>
        </p:nvSpPr>
        <p:spPr>
          <a:xfrm>
            <a:off x="6127546" y="9251950"/>
            <a:ext cx="368504" cy="381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r" defTabSz="1300480">
              <a:defRPr sz="1800"/>
            </a:pPr>
            <a:fld id="{86CB4B4D-7CA3-9044-876B-883B54F8677D}" type="slidenum">
              <a:t>60</a:t>
            </a:fld>
            <a:r>
              <a:t>￼</a:t>
            </a:r>
          </a:p>
        </p:txBody>
      </p:sp>
      <p:sp>
        <p:nvSpPr>
          <p:cNvPr id="676" name="[Thomas van Dijk]"/>
          <p:cNvSpPr txBox="1"/>
          <p:nvPr/>
        </p:nvSpPr>
        <p:spPr>
          <a:xfrm>
            <a:off x="8763521" y="9082051"/>
            <a:ext cx="2160779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/>
            </a:lvl1pPr>
          </a:lstStyle>
          <a:p>
            <a:r>
              <a:t>[Thomas van Dijk]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2" grpId="2" animBg="1" advAuto="0"/>
      <p:bldP spid="676" grpId="1" animBg="1" advAuto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8" name="Initial configuration"/>
          <p:cNvSpPr txBox="1">
            <a:spLocks noGrp="1"/>
          </p:cNvSpPr>
          <p:nvPr>
            <p:ph type="title" idx="4294967295"/>
          </p:nvPr>
        </p:nvSpPr>
        <p:spPr>
          <a:xfrm>
            <a:off x="650239" y="650239"/>
            <a:ext cx="11704322" cy="1950721"/>
          </a:xfrm>
          <a:prstGeom prst="rect">
            <a:avLst/>
          </a:prstGeom>
        </p:spPr>
        <p:txBody>
          <a:bodyPr lIns="65023" tIns="65023" rIns="65023" bIns="65023"/>
          <a:lstStyle>
            <a:lvl1pPr algn="l" defTabSz="1300480">
              <a:defRPr sz="6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Initial configuration</a:t>
            </a:r>
          </a:p>
        </p:txBody>
      </p:sp>
      <p:sp>
        <p:nvSpPr>
          <p:cNvPr id="679" name="D&amp;H, F&amp;R: random.…"/>
          <p:cNvSpPr txBox="1">
            <a:spLocks noGrp="1"/>
          </p:cNvSpPr>
          <p:nvPr>
            <p:ph type="body" idx="4294967295"/>
          </p:nvPr>
        </p:nvSpPr>
        <p:spPr>
          <a:xfrm>
            <a:off x="650239" y="2817706"/>
            <a:ext cx="11704322" cy="5527041"/>
          </a:xfrm>
          <a:prstGeom prst="rect">
            <a:avLst/>
          </a:prstGeom>
        </p:spPr>
        <p:txBody>
          <a:bodyPr lIns="65023" tIns="65023" rIns="65023" bIns="65023" anchor="t"/>
          <a:lstStyle/>
          <a:p>
            <a:pPr marL="471487" indent="-471487" defTabSz="1300480">
              <a:spcBef>
                <a:spcPts val="1000"/>
              </a:spcBef>
              <a:buClr>
                <a:srgbClr val="00007D"/>
              </a:buClr>
              <a:buChar char="■"/>
              <a:defRPr sz="4400" b="1">
                <a:solidFill>
                  <a:srgbClr val="3399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D&amp;H</a:t>
            </a:r>
            <a:r>
              <a:rPr b="0">
                <a:solidFill>
                  <a:srgbClr val="000000"/>
                </a:solidFill>
              </a:rPr>
              <a:t>, </a:t>
            </a:r>
            <a:r>
              <a:rPr>
                <a:solidFill>
                  <a:srgbClr val="99CC00"/>
                </a:solidFill>
              </a:rPr>
              <a:t>F&amp;R</a:t>
            </a:r>
            <a:r>
              <a:rPr b="0">
                <a:solidFill>
                  <a:srgbClr val="000000"/>
                </a:solidFill>
              </a:rPr>
              <a:t>: random.</a:t>
            </a:r>
          </a:p>
          <a:p>
            <a:pPr marL="471487" indent="-471487" defTabSz="1300480">
              <a:spcBef>
                <a:spcPts val="1000"/>
              </a:spcBef>
              <a:buClr>
                <a:srgbClr val="00007D"/>
              </a:buClr>
              <a:buChar char="■"/>
              <a:defRPr sz="4400" b="1">
                <a:solidFill>
                  <a:srgbClr val="CC33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K&amp;K</a:t>
            </a:r>
            <a:r>
              <a:rPr b="0">
                <a:solidFill>
                  <a:srgbClr val="000000"/>
                </a:solidFill>
              </a:rPr>
              <a:t>: on a circle.</a:t>
            </a:r>
          </a:p>
          <a:p>
            <a:pPr marL="471487" indent="-471487" defTabSz="1300480">
              <a:spcBef>
                <a:spcPts val="1000"/>
              </a:spcBef>
              <a:buClr>
                <a:srgbClr val="00007D"/>
              </a:buClr>
              <a:buChar char="■"/>
              <a:defRPr sz="4400">
                <a:latin typeface="Arial"/>
                <a:ea typeface="Arial"/>
                <a:cs typeface="Arial"/>
                <a:sym typeface="Arial"/>
              </a:defRPr>
            </a:pPr>
            <a:endParaRPr b="0">
              <a:solidFill>
                <a:srgbClr val="000000"/>
              </a:solidFill>
            </a:endParaRPr>
          </a:p>
          <a:p>
            <a:pPr marL="471487" indent="-471487" defTabSz="1300480">
              <a:spcBef>
                <a:spcPts val="1000"/>
              </a:spcBef>
              <a:buClr>
                <a:srgbClr val="00007D"/>
              </a:buClr>
              <a:buChar char="■"/>
              <a:defRPr sz="4400">
                <a:latin typeface="Arial"/>
                <a:ea typeface="Arial"/>
                <a:cs typeface="Arial"/>
                <a:sym typeface="Arial"/>
              </a:defRPr>
            </a:pPr>
            <a:r>
              <a:t>Both ‘just work’</a:t>
            </a:r>
          </a:p>
          <a:p>
            <a:pPr marL="471487" indent="-471487" defTabSz="1300480">
              <a:spcBef>
                <a:spcPts val="1000"/>
              </a:spcBef>
              <a:buClr>
                <a:srgbClr val="00007D"/>
              </a:buClr>
              <a:buChar char="■"/>
              <a:defRPr sz="4400">
                <a:latin typeface="Arial"/>
                <a:ea typeface="Arial"/>
                <a:cs typeface="Arial"/>
                <a:sym typeface="Arial"/>
              </a:defRPr>
            </a:pPr>
            <a:r>
              <a:t>In all the implementations, can also specify start positions</a:t>
            </a:r>
          </a:p>
        </p:txBody>
      </p:sp>
      <p:sp>
        <p:nvSpPr>
          <p:cNvPr id="680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6127546" y="9251950"/>
            <a:ext cx="368504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>
            <a:lvl1pPr algn="r" defTabSz="1300480"/>
          </a:lstStyle>
          <a:p>
            <a:fld id="{86CB4B4D-7CA3-9044-876B-883B54F8677D}" type="slidenum">
              <a:t>61</a:t>
            </a:fld>
            <a:endParaRPr/>
          </a:p>
        </p:txBody>
      </p:sp>
    </p:spTree>
  </p:cSld>
  <p:clrMapOvr>
    <a:masterClrMapping/>
  </p:clrMapOvr>
  <p:transition spd="med"/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2" name="Edge length"/>
          <p:cNvSpPr txBox="1">
            <a:spLocks noGrp="1"/>
          </p:cNvSpPr>
          <p:nvPr>
            <p:ph type="title" idx="4294967295"/>
          </p:nvPr>
        </p:nvSpPr>
        <p:spPr>
          <a:xfrm>
            <a:off x="650239" y="650239"/>
            <a:ext cx="11704322" cy="1950721"/>
          </a:xfrm>
          <a:prstGeom prst="rect">
            <a:avLst/>
          </a:prstGeom>
        </p:spPr>
        <p:txBody>
          <a:bodyPr lIns="65023" tIns="65023" rIns="65023" bIns="65023"/>
          <a:lstStyle>
            <a:lvl1pPr algn="l" defTabSz="1300480">
              <a:defRPr sz="6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Edge length</a:t>
            </a:r>
          </a:p>
        </p:txBody>
      </p:sp>
      <p:sp>
        <p:nvSpPr>
          <p:cNvPr id="683" name="K&amp;K: Try to make uniform…"/>
          <p:cNvSpPr txBox="1">
            <a:spLocks noGrp="1"/>
          </p:cNvSpPr>
          <p:nvPr>
            <p:ph type="body" idx="4294967295"/>
          </p:nvPr>
        </p:nvSpPr>
        <p:spPr>
          <a:xfrm>
            <a:off x="650239" y="2817706"/>
            <a:ext cx="11704322" cy="6719148"/>
          </a:xfrm>
          <a:prstGeom prst="rect">
            <a:avLst/>
          </a:prstGeom>
        </p:spPr>
        <p:txBody>
          <a:bodyPr lIns="65023" tIns="65023" rIns="65023" bIns="65023" anchor="t"/>
          <a:lstStyle/>
          <a:p>
            <a:pPr marL="471487" indent="-471487" defTabSz="1300480">
              <a:spcBef>
                <a:spcPts val="1000"/>
              </a:spcBef>
              <a:buClr>
                <a:srgbClr val="00007D"/>
              </a:buClr>
              <a:buChar char="■"/>
              <a:defRPr sz="4400" b="1">
                <a:solidFill>
                  <a:srgbClr val="CC33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K&amp;K</a:t>
            </a:r>
            <a:r>
              <a:rPr b="0">
                <a:solidFill>
                  <a:srgbClr val="000000"/>
                </a:solidFill>
              </a:rPr>
              <a:t>: Try to make uniform</a:t>
            </a:r>
          </a:p>
          <a:p>
            <a:pPr marL="471487" indent="-471487" defTabSz="1300480">
              <a:spcBef>
                <a:spcPts val="1000"/>
              </a:spcBef>
              <a:buClr>
                <a:srgbClr val="00007D"/>
              </a:buClr>
              <a:buChar char="■"/>
              <a:defRPr sz="4400">
                <a:latin typeface="Arial"/>
                <a:ea typeface="Arial"/>
                <a:cs typeface="Arial"/>
                <a:sym typeface="Arial"/>
              </a:defRPr>
            </a:pPr>
            <a:endParaRPr b="0">
              <a:solidFill>
                <a:srgbClr val="000000"/>
              </a:solidFill>
            </a:endParaRPr>
          </a:p>
          <a:p>
            <a:pPr marL="471487" indent="-471487" defTabSz="1300480">
              <a:spcBef>
                <a:spcPts val="1000"/>
              </a:spcBef>
              <a:buClr>
                <a:srgbClr val="00007D"/>
              </a:buClr>
              <a:buChar char="■"/>
              <a:defRPr sz="4400" b="1">
                <a:solidFill>
                  <a:srgbClr val="99CC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F&amp;R</a:t>
            </a:r>
            <a:r>
              <a:rPr b="0">
                <a:solidFill>
                  <a:srgbClr val="000000"/>
                </a:solidFill>
              </a:rPr>
              <a:t>: Pairs of vertices should have distance in the plane equal to their distance in the graph</a:t>
            </a:r>
          </a:p>
          <a:p>
            <a:pPr marL="471487" indent="-471487" defTabSz="1300480">
              <a:spcBef>
                <a:spcPts val="1000"/>
              </a:spcBef>
              <a:buClr>
                <a:srgbClr val="00007D"/>
              </a:buClr>
              <a:buChar char="■"/>
              <a:defRPr sz="4400">
                <a:latin typeface="Arial"/>
                <a:ea typeface="Arial"/>
                <a:cs typeface="Arial"/>
                <a:sym typeface="Arial"/>
              </a:defRPr>
            </a:pPr>
            <a:endParaRPr b="0">
              <a:solidFill>
                <a:srgbClr val="000000"/>
              </a:solidFill>
            </a:endParaRPr>
          </a:p>
          <a:p>
            <a:pPr marL="471487" indent="-471487" defTabSz="1300480">
              <a:spcBef>
                <a:spcPts val="1000"/>
              </a:spcBef>
              <a:buClr>
                <a:srgbClr val="00007D"/>
              </a:buClr>
              <a:buChar char="■"/>
              <a:defRPr sz="4400" b="1">
                <a:solidFill>
                  <a:srgbClr val="3399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D&amp;H</a:t>
            </a:r>
            <a:r>
              <a:rPr b="0">
                <a:solidFill>
                  <a:srgbClr val="000000"/>
                </a:solidFill>
              </a:rPr>
              <a:t>: As short as possible</a:t>
            </a:r>
          </a:p>
        </p:txBody>
      </p:sp>
      <p:sp>
        <p:nvSpPr>
          <p:cNvPr id="684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6127546" y="9251950"/>
            <a:ext cx="368504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>
            <a:lvl1pPr algn="r" defTabSz="1300480"/>
          </a:lstStyle>
          <a:p>
            <a:fld id="{86CB4B4D-7CA3-9044-876B-883B54F8677D}" type="slidenum">
              <a:t>62</a:t>
            </a:fld>
            <a:endParaRPr/>
          </a:p>
        </p:txBody>
      </p:sp>
    </p:spTree>
  </p:cSld>
  <p:clrMapOvr>
    <a:masterClrMapping/>
  </p:clrMapOvr>
  <p:transition spd="med"/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" name="Moving vertices"/>
          <p:cNvSpPr txBox="1">
            <a:spLocks noGrp="1"/>
          </p:cNvSpPr>
          <p:nvPr>
            <p:ph type="title" idx="4294967295"/>
          </p:nvPr>
        </p:nvSpPr>
        <p:spPr>
          <a:xfrm>
            <a:off x="650239" y="650239"/>
            <a:ext cx="11704322" cy="1950721"/>
          </a:xfrm>
          <a:prstGeom prst="rect">
            <a:avLst/>
          </a:prstGeom>
        </p:spPr>
        <p:txBody>
          <a:bodyPr lIns="65023" tIns="65023" rIns="65023" bIns="65023"/>
          <a:lstStyle>
            <a:lvl1pPr algn="l" defTabSz="1300480">
              <a:defRPr sz="6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Moving vertices</a:t>
            </a:r>
          </a:p>
        </p:txBody>
      </p:sp>
      <p:sp>
        <p:nvSpPr>
          <p:cNvPr id="687" name="Typically one at a time (K&amp;K, D&amp;H)…"/>
          <p:cNvSpPr txBox="1">
            <a:spLocks noGrp="1"/>
          </p:cNvSpPr>
          <p:nvPr>
            <p:ph type="body" idx="4294967295"/>
          </p:nvPr>
        </p:nvSpPr>
        <p:spPr>
          <a:xfrm>
            <a:off x="650239" y="2817706"/>
            <a:ext cx="11704322" cy="6719148"/>
          </a:xfrm>
          <a:prstGeom prst="rect">
            <a:avLst/>
          </a:prstGeom>
        </p:spPr>
        <p:txBody>
          <a:bodyPr lIns="65023" tIns="65023" rIns="65023" bIns="65023" anchor="t"/>
          <a:lstStyle/>
          <a:p>
            <a:pPr marL="471487" indent="-471487" defTabSz="1300480">
              <a:spcBef>
                <a:spcPts val="1000"/>
              </a:spcBef>
              <a:buClr>
                <a:srgbClr val="00007D"/>
              </a:buClr>
              <a:buChar char="■"/>
              <a:defRPr sz="4400">
                <a:latin typeface="Arial"/>
                <a:ea typeface="Arial"/>
                <a:cs typeface="Arial"/>
                <a:sym typeface="Arial"/>
              </a:defRPr>
            </a:pPr>
            <a:r>
              <a:t>Typically one at a time (</a:t>
            </a:r>
            <a:r>
              <a:rPr b="1">
                <a:solidFill>
                  <a:srgbClr val="CC3300"/>
                </a:solidFill>
              </a:rPr>
              <a:t>K&amp;K</a:t>
            </a:r>
            <a:r>
              <a:t>,</a:t>
            </a:r>
            <a:r>
              <a:rPr b="1">
                <a:solidFill>
                  <a:srgbClr val="CC3300"/>
                </a:solidFill>
              </a:rPr>
              <a:t> </a:t>
            </a:r>
            <a:r>
              <a:rPr b="1">
                <a:solidFill>
                  <a:srgbClr val="3399FF"/>
                </a:solidFill>
              </a:rPr>
              <a:t>D&amp;H</a:t>
            </a:r>
            <a:r>
              <a:t>)</a:t>
            </a:r>
          </a:p>
          <a:p>
            <a:pPr marL="471487" indent="-471487" defTabSz="1300480">
              <a:spcBef>
                <a:spcPts val="1000"/>
              </a:spcBef>
              <a:buClr>
                <a:srgbClr val="00007D"/>
              </a:buClr>
              <a:buChar char="■"/>
              <a:defRPr sz="4400">
                <a:latin typeface="Arial"/>
                <a:ea typeface="Arial"/>
                <a:cs typeface="Arial"/>
                <a:sym typeface="Arial"/>
              </a:defRPr>
            </a:pPr>
            <a:r>
              <a:t>Susceptible to local minima</a:t>
            </a:r>
          </a:p>
          <a:p>
            <a:pPr marL="471487" indent="-471487" defTabSz="1300480">
              <a:spcBef>
                <a:spcPts val="1000"/>
              </a:spcBef>
              <a:buClr>
                <a:srgbClr val="00007D"/>
              </a:buClr>
              <a:buChar char="■"/>
              <a:defRPr sz="4400">
                <a:latin typeface="Arial"/>
                <a:ea typeface="Arial"/>
                <a:cs typeface="Arial"/>
                <a:sym typeface="Arial"/>
              </a:defRPr>
            </a:pPr>
            <a:endParaRPr/>
          </a:p>
          <a:p>
            <a:pPr marL="471487" indent="-471487" defTabSz="1300480">
              <a:spcBef>
                <a:spcPts val="1000"/>
              </a:spcBef>
              <a:buClr>
                <a:srgbClr val="00007D"/>
              </a:buClr>
              <a:buChar char="■"/>
              <a:defRPr sz="4400">
                <a:latin typeface="Arial"/>
                <a:ea typeface="Arial"/>
                <a:cs typeface="Arial"/>
                <a:sym typeface="Arial"/>
              </a:defRPr>
            </a:pPr>
            <a:r>
              <a:t>All at once for better results (</a:t>
            </a:r>
            <a:r>
              <a:rPr b="1">
                <a:solidFill>
                  <a:srgbClr val="99CC00"/>
                </a:solidFill>
              </a:rPr>
              <a:t>F&amp;R</a:t>
            </a:r>
            <a:r>
              <a:t>)</a:t>
            </a:r>
          </a:p>
          <a:p>
            <a:pPr marL="471487" indent="-471487" defTabSz="1300480">
              <a:spcBef>
                <a:spcPts val="1000"/>
              </a:spcBef>
              <a:buClr>
                <a:srgbClr val="00007D"/>
              </a:buClr>
              <a:buChar char="■"/>
              <a:defRPr sz="4400">
                <a:latin typeface="Arial"/>
                <a:ea typeface="Arial"/>
                <a:cs typeface="Arial"/>
                <a:sym typeface="Arial"/>
              </a:defRPr>
            </a:pPr>
            <a:endParaRPr/>
          </a:p>
          <a:p>
            <a:pPr marL="471487" indent="-471487" defTabSz="1300480">
              <a:spcBef>
                <a:spcPts val="1000"/>
              </a:spcBef>
              <a:buClr>
                <a:srgbClr val="00007D"/>
              </a:buClr>
              <a:buChar char="■"/>
              <a:defRPr sz="4400">
                <a:latin typeface="Arial"/>
                <a:ea typeface="Arial"/>
                <a:cs typeface="Arial"/>
                <a:sym typeface="Arial"/>
              </a:defRPr>
            </a:pPr>
            <a:r>
              <a:t>Limit the distance moved in one step</a:t>
            </a:r>
          </a:p>
          <a:p>
            <a:pPr marL="471487" indent="-471487" defTabSz="1300480">
              <a:spcBef>
                <a:spcPts val="1000"/>
              </a:spcBef>
              <a:buClr>
                <a:srgbClr val="00007D"/>
              </a:buClr>
              <a:buChar char="■"/>
              <a:defRPr sz="4400">
                <a:latin typeface="Arial"/>
                <a:ea typeface="Arial"/>
                <a:cs typeface="Arial"/>
                <a:sym typeface="Arial"/>
              </a:defRPr>
            </a:pPr>
            <a:r>
              <a:t>Big steps at first, small ones later</a:t>
            </a:r>
          </a:p>
        </p:txBody>
      </p:sp>
      <p:sp>
        <p:nvSpPr>
          <p:cNvPr id="688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6127546" y="9251950"/>
            <a:ext cx="368504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>
            <a:lvl1pPr algn="r" defTabSz="1300480"/>
          </a:lstStyle>
          <a:p>
            <a:fld id="{86CB4B4D-7CA3-9044-876B-883B54F8677D}" type="slidenum">
              <a:t>63</a:t>
            </a:fld>
            <a:endParaRPr/>
          </a:p>
        </p:txBody>
      </p:sp>
    </p:spTree>
  </p:cSld>
  <p:clrMapOvr>
    <a:masterClrMapping/>
  </p:clrMapOvr>
  <p:transition spd="med"/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0" name="Moving vertices  [Gansner &amp; North 98]"/>
          <p:cNvSpPr txBox="1">
            <a:spLocks noGrp="1"/>
          </p:cNvSpPr>
          <p:nvPr>
            <p:ph type="title" idx="4294967295"/>
          </p:nvPr>
        </p:nvSpPr>
        <p:spPr>
          <a:xfrm>
            <a:off x="650239" y="650239"/>
            <a:ext cx="11704322" cy="1950721"/>
          </a:xfrm>
          <a:prstGeom prst="rect">
            <a:avLst/>
          </a:prstGeom>
        </p:spPr>
        <p:txBody>
          <a:bodyPr lIns="65023" tIns="65023" rIns="65023" bIns="65023">
            <a:normAutofit fontScale="90000"/>
          </a:bodyPr>
          <a:lstStyle/>
          <a:p>
            <a:pPr algn="l" defTabSz="1300480">
              <a:defRPr sz="6200">
                <a:latin typeface="Arial"/>
                <a:ea typeface="Arial"/>
                <a:cs typeface="Arial"/>
                <a:sym typeface="Arial"/>
              </a:defRPr>
            </a:pPr>
            <a:r>
              <a:t>Moving vertices </a:t>
            </a:r>
            <a:br/>
            <a:r>
              <a:t>[Gansner &amp; North 98]</a:t>
            </a:r>
          </a:p>
        </p:txBody>
      </p:sp>
      <p:sp>
        <p:nvSpPr>
          <p:cNvPr id="691" name="Construct Voronoi diagram…"/>
          <p:cNvSpPr txBox="1">
            <a:spLocks noGrp="1"/>
          </p:cNvSpPr>
          <p:nvPr>
            <p:ph type="body" idx="4294967295"/>
          </p:nvPr>
        </p:nvSpPr>
        <p:spPr>
          <a:xfrm>
            <a:off x="650239" y="3508162"/>
            <a:ext cx="11704322" cy="4836585"/>
          </a:xfrm>
          <a:prstGeom prst="rect">
            <a:avLst/>
          </a:prstGeom>
        </p:spPr>
        <p:txBody>
          <a:bodyPr lIns="65023" tIns="65023" rIns="65023" bIns="65023" anchor="t"/>
          <a:lstStyle/>
          <a:p>
            <a:pPr marL="471487" indent="-471487" defTabSz="1300480">
              <a:spcBef>
                <a:spcPts val="1000"/>
              </a:spcBef>
              <a:buClr>
                <a:srgbClr val="00007D"/>
              </a:buClr>
              <a:buChar char="■"/>
              <a:defRPr sz="4400">
                <a:latin typeface="Arial"/>
                <a:ea typeface="Arial"/>
                <a:cs typeface="Arial"/>
                <a:sym typeface="Arial"/>
              </a:defRPr>
            </a:pPr>
            <a:r>
              <a:t>Construct Voronoi diagram</a:t>
            </a:r>
          </a:p>
          <a:p>
            <a:pPr marL="471487" indent="-471487" defTabSz="1300480">
              <a:spcBef>
                <a:spcPts val="1000"/>
              </a:spcBef>
              <a:buClr>
                <a:srgbClr val="00007D"/>
              </a:buClr>
              <a:buChar char="■"/>
              <a:defRPr sz="4400">
                <a:latin typeface="Arial"/>
                <a:ea typeface="Arial"/>
                <a:cs typeface="Arial"/>
                <a:sym typeface="Arial"/>
              </a:defRPr>
            </a:pPr>
            <a:r>
              <a:t>Move vertices to their Voronoi cell centroid</a:t>
            </a:r>
          </a:p>
        </p:txBody>
      </p:sp>
      <p:sp>
        <p:nvSpPr>
          <p:cNvPr id="692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6127546" y="9251950"/>
            <a:ext cx="368504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>
            <a:lvl1pPr algn="r" defTabSz="1300480"/>
          </a:lstStyle>
          <a:p>
            <a:fld id="{86CB4B4D-7CA3-9044-876B-883B54F8677D}" type="slidenum">
              <a:t>64</a:t>
            </a:fld>
            <a:endParaRPr/>
          </a:p>
        </p:txBody>
      </p:sp>
      <p:pic>
        <p:nvPicPr>
          <p:cNvPr id="693" name="Bild" descr="Bild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10818" y="7840202"/>
            <a:ext cx="609601" cy="812801"/>
          </a:xfrm>
          <a:prstGeom prst="rect">
            <a:avLst/>
          </a:prstGeom>
          <a:ln w="12700">
            <a:miter lim="400000"/>
          </a:ln>
        </p:spPr>
      </p:pic>
      <p:sp>
        <p:nvSpPr>
          <p:cNvPr id="694" name="Emden R. Gansner, Stephen C. North Improved Force-Directed Layouts  GD’ 98"/>
          <p:cNvSpPr txBox="1"/>
          <p:nvPr/>
        </p:nvSpPr>
        <p:spPr>
          <a:xfrm>
            <a:off x="1436816" y="7534269"/>
            <a:ext cx="10675963" cy="14246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pPr algn="l">
              <a:defRPr sz="2400">
                <a:latin typeface="Helvetica"/>
                <a:ea typeface="Helvetica"/>
                <a:cs typeface="Helvetica"/>
                <a:sym typeface="Helvetica"/>
              </a:defRPr>
            </a:pPr>
            <a:r>
              <a:t>Emden R. Gansner, Stephen C. North</a:t>
            </a:r>
            <a:br/>
            <a:r>
              <a:rPr>
                <a:solidFill>
                  <a:srgbClr val="0433FF"/>
                </a:solidFill>
              </a:rPr>
              <a:t>Improved Force-Directed Layouts </a:t>
            </a:r>
            <a:br/>
            <a:r>
              <a:t>GD’ 98</a:t>
            </a:r>
          </a:p>
        </p:txBody>
      </p:sp>
    </p:spTree>
  </p:cSld>
  <p:clrMapOvr>
    <a:masterClrMapping/>
  </p:clrMapOvr>
  <p:transition spd="med"/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0" name="Gruppieren"/>
          <p:cNvGrpSpPr/>
          <p:nvPr/>
        </p:nvGrpSpPr>
        <p:grpSpPr>
          <a:xfrm>
            <a:off x="1002453" y="1842346"/>
            <a:ext cx="11026987" cy="7261015"/>
            <a:chOff x="0" y="0"/>
            <a:chExt cx="11026986" cy="7261013"/>
          </a:xfrm>
        </p:grpSpPr>
        <p:sp>
          <p:nvSpPr>
            <p:cNvPr id="696" name="Kreis"/>
            <p:cNvSpPr/>
            <p:nvPr/>
          </p:nvSpPr>
          <p:spPr>
            <a:xfrm>
              <a:off x="1706880" y="4876800"/>
              <a:ext cx="2384214" cy="2384214"/>
            </a:xfrm>
            <a:prstGeom prst="ellipse">
              <a:avLst/>
            </a:prstGeom>
            <a:solidFill>
              <a:srgbClr val="CCFFFF"/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697" name="Kreis"/>
            <p:cNvSpPr/>
            <p:nvPr/>
          </p:nvSpPr>
          <p:spPr>
            <a:xfrm>
              <a:off x="0" y="0"/>
              <a:ext cx="4009814" cy="4009814"/>
            </a:xfrm>
            <a:prstGeom prst="ellipse">
              <a:avLst/>
            </a:prstGeom>
            <a:solidFill>
              <a:srgbClr val="CCFFFF"/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698" name="Kreis"/>
            <p:cNvSpPr/>
            <p:nvPr/>
          </p:nvSpPr>
          <p:spPr>
            <a:xfrm>
              <a:off x="7450666" y="3684693"/>
              <a:ext cx="3576321" cy="3576320"/>
            </a:xfrm>
            <a:prstGeom prst="ellipse">
              <a:avLst/>
            </a:prstGeom>
            <a:solidFill>
              <a:srgbClr val="CCFFFF"/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699" name="Kreis"/>
            <p:cNvSpPr/>
            <p:nvPr/>
          </p:nvSpPr>
          <p:spPr>
            <a:xfrm>
              <a:off x="4091093" y="0"/>
              <a:ext cx="4118187" cy="4118187"/>
            </a:xfrm>
            <a:prstGeom prst="ellipse">
              <a:avLst/>
            </a:prstGeom>
            <a:solidFill>
              <a:srgbClr val="CCFFFF"/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</p:grpSp>
      <p:sp>
        <p:nvSpPr>
          <p:cNvPr id="701" name="Rechteck"/>
          <p:cNvSpPr/>
          <p:nvPr/>
        </p:nvSpPr>
        <p:spPr>
          <a:xfrm>
            <a:off x="975359" y="1842346"/>
            <a:ext cx="11054082" cy="7261015"/>
          </a:xfrm>
          <a:prstGeom prst="rect">
            <a:avLst/>
          </a:prstGeom>
          <a:ln w="38100">
            <a:solidFill>
              <a:srgbClr val="000000"/>
            </a:solidFill>
          </a:ln>
        </p:spPr>
        <p:txBody>
          <a:bodyPr lIns="65023" tIns="65023" rIns="65023" bIns="65023" anchor="ctr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grpSp>
        <p:nvGrpSpPr>
          <p:cNvPr id="707" name="Gruppieren"/>
          <p:cNvGrpSpPr/>
          <p:nvPr/>
        </p:nvGrpSpPr>
        <p:grpSpPr>
          <a:xfrm>
            <a:off x="975359" y="1842346"/>
            <a:ext cx="11054081" cy="7261015"/>
            <a:chOff x="0" y="0"/>
            <a:chExt cx="11054079" cy="7261013"/>
          </a:xfrm>
        </p:grpSpPr>
        <p:sp>
          <p:nvSpPr>
            <p:cNvPr id="702" name="Linie"/>
            <p:cNvSpPr/>
            <p:nvPr/>
          </p:nvSpPr>
          <p:spPr>
            <a:xfrm flipH="1">
              <a:off x="3793066" y="4334933"/>
              <a:ext cx="1192108" cy="2926081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703" name="Linie"/>
            <p:cNvSpPr/>
            <p:nvPr/>
          </p:nvSpPr>
          <p:spPr>
            <a:xfrm flipV="1">
              <a:off x="4985173" y="3359573"/>
              <a:ext cx="6068907" cy="975361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704" name="Linie"/>
            <p:cNvSpPr/>
            <p:nvPr/>
          </p:nvSpPr>
          <p:spPr>
            <a:xfrm flipV="1">
              <a:off x="4009813" y="0"/>
              <a:ext cx="216747" cy="3359574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705" name="Linie"/>
            <p:cNvSpPr/>
            <p:nvPr/>
          </p:nvSpPr>
          <p:spPr>
            <a:xfrm flipH="1">
              <a:off x="-1" y="3359573"/>
              <a:ext cx="4009815" cy="3901441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706" name="Linie"/>
            <p:cNvSpPr/>
            <p:nvPr/>
          </p:nvSpPr>
          <p:spPr>
            <a:xfrm>
              <a:off x="4009813" y="3359573"/>
              <a:ext cx="975361" cy="975361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</p:grpSp>
      <p:grpSp>
        <p:nvGrpSpPr>
          <p:cNvPr id="712" name="Gruppieren"/>
          <p:cNvGrpSpPr/>
          <p:nvPr/>
        </p:nvGrpSpPr>
        <p:grpSpPr>
          <a:xfrm>
            <a:off x="3034453" y="4009813"/>
            <a:ext cx="7044267" cy="3901441"/>
            <a:chOff x="0" y="0"/>
            <a:chExt cx="7044266" cy="3901440"/>
          </a:xfrm>
        </p:grpSpPr>
        <p:sp>
          <p:nvSpPr>
            <p:cNvPr id="708" name="Linie"/>
            <p:cNvSpPr/>
            <p:nvPr/>
          </p:nvSpPr>
          <p:spPr>
            <a:xfrm flipV="1">
              <a:off x="3034453" y="-1"/>
              <a:ext cx="866988" cy="1083735"/>
            </a:xfrm>
            <a:prstGeom prst="line">
              <a:avLst/>
            </a:prstGeom>
            <a:noFill/>
            <a:ln w="50800" cap="flat">
              <a:solidFill>
                <a:srgbClr val="CC33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709" name="Linie"/>
            <p:cNvSpPr/>
            <p:nvPr/>
          </p:nvSpPr>
          <p:spPr>
            <a:xfrm>
              <a:off x="3359573" y="2817707"/>
              <a:ext cx="3684694" cy="541867"/>
            </a:xfrm>
            <a:prstGeom prst="line">
              <a:avLst/>
            </a:prstGeom>
            <a:noFill/>
            <a:ln w="50800" cap="flat">
              <a:solidFill>
                <a:srgbClr val="CC33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710" name="Linie"/>
            <p:cNvSpPr/>
            <p:nvPr/>
          </p:nvSpPr>
          <p:spPr>
            <a:xfrm flipH="1">
              <a:off x="866986" y="2275840"/>
              <a:ext cx="1192108" cy="1625601"/>
            </a:xfrm>
            <a:prstGeom prst="line">
              <a:avLst/>
            </a:prstGeom>
            <a:noFill/>
            <a:ln w="50800" cap="flat">
              <a:solidFill>
                <a:srgbClr val="CC33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711" name="Linie"/>
            <p:cNvSpPr/>
            <p:nvPr/>
          </p:nvSpPr>
          <p:spPr>
            <a:xfrm flipH="1" flipV="1">
              <a:off x="-1" y="0"/>
              <a:ext cx="650242" cy="975361"/>
            </a:xfrm>
            <a:prstGeom prst="line">
              <a:avLst/>
            </a:prstGeom>
            <a:noFill/>
            <a:ln w="50800" cap="flat">
              <a:solidFill>
                <a:srgbClr val="CC33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</p:grpSp>
      <p:sp>
        <p:nvSpPr>
          <p:cNvPr id="713" name="Kreis"/>
          <p:cNvSpPr/>
          <p:nvPr/>
        </p:nvSpPr>
        <p:spPr>
          <a:xfrm>
            <a:off x="4985173" y="6177279"/>
            <a:ext cx="291254" cy="291255"/>
          </a:xfrm>
          <a:prstGeom prst="ellipse">
            <a:avLst/>
          </a:prstGeom>
          <a:solidFill>
            <a:srgbClr val="9999FF"/>
          </a:solidFill>
          <a:ln w="38100">
            <a:solidFill>
              <a:srgbClr val="000000"/>
            </a:solidFill>
          </a:ln>
        </p:spPr>
        <p:txBody>
          <a:bodyPr lIns="65023" tIns="65023" rIns="65023" bIns="65023" anchor="ctr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714" name="Kreis"/>
          <p:cNvSpPr/>
          <p:nvPr/>
        </p:nvSpPr>
        <p:spPr>
          <a:xfrm>
            <a:off x="3576320" y="4876800"/>
            <a:ext cx="291254" cy="291254"/>
          </a:xfrm>
          <a:prstGeom prst="ellipse">
            <a:avLst/>
          </a:prstGeom>
          <a:solidFill>
            <a:srgbClr val="9999FF"/>
          </a:solidFill>
          <a:ln w="38100">
            <a:solidFill>
              <a:srgbClr val="000000"/>
            </a:solidFill>
          </a:ln>
        </p:spPr>
        <p:txBody>
          <a:bodyPr lIns="65023" tIns="65023" rIns="65023" bIns="65023" anchor="ctr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715" name="Kreis"/>
          <p:cNvSpPr/>
          <p:nvPr/>
        </p:nvSpPr>
        <p:spPr>
          <a:xfrm>
            <a:off x="5960533" y="4985173"/>
            <a:ext cx="291254" cy="291254"/>
          </a:xfrm>
          <a:prstGeom prst="ellipse">
            <a:avLst/>
          </a:prstGeom>
          <a:solidFill>
            <a:srgbClr val="9999FF"/>
          </a:solidFill>
          <a:ln w="38100">
            <a:solidFill>
              <a:srgbClr val="000000"/>
            </a:solidFill>
          </a:ln>
        </p:spPr>
        <p:txBody>
          <a:bodyPr lIns="65023" tIns="65023" rIns="65023" bIns="65023" anchor="ctr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716" name="Kreis"/>
          <p:cNvSpPr/>
          <p:nvPr/>
        </p:nvSpPr>
        <p:spPr>
          <a:xfrm>
            <a:off x="6285653" y="6719146"/>
            <a:ext cx="291254" cy="291254"/>
          </a:xfrm>
          <a:prstGeom prst="ellipse">
            <a:avLst/>
          </a:prstGeom>
          <a:solidFill>
            <a:srgbClr val="9999FF"/>
          </a:solidFill>
          <a:ln w="38100">
            <a:solidFill>
              <a:srgbClr val="000000"/>
            </a:solidFill>
          </a:ln>
        </p:spPr>
        <p:txBody>
          <a:bodyPr lIns="65023" tIns="65023" rIns="65023" bIns="65023" anchor="ctr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grpSp>
        <p:nvGrpSpPr>
          <p:cNvPr id="721" name="Gruppieren"/>
          <p:cNvGrpSpPr/>
          <p:nvPr/>
        </p:nvGrpSpPr>
        <p:grpSpPr>
          <a:xfrm>
            <a:off x="2926079" y="3901440"/>
            <a:ext cx="7274562" cy="4084321"/>
            <a:chOff x="0" y="0"/>
            <a:chExt cx="7274560" cy="4084320"/>
          </a:xfrm>
        </p:grpSpPr>
        <p:sp>
          <p:nvSpPr>
            <p:cNvPr id="717" name="Kreis"/>
            <p:cNvSpPr/>
            <p:nvPr/>
          </p:nvSpPr>
          <p:spPr>
            <a:xfrm>
              <a:off x="866986" y="3793066"/>
              <a:ext cx="291255" cy="291255"/>
            </a:xfrm>
            <a:prstGeom prst="ellipse">
              <a:avLst/>
            </a:prstGeom>
            <a:solidFill>
              <a:srgbClr val="9999FF"/>
            </a:solidFill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718" name="Kreis"/>
            <p:cNvSpPr/>
            <p:nvPr/>
          </p:nvSpPr>
          <p:spPr>
            <a:xfrm>
              <a:off x="0" y="0"/>
              <a:ext cx="291254" cy="291254"/>
            </a:xfrm>
            <a:prstGeom prst="ellipse">
              <a:avLst/>
            </a:prstGeom>
            <a:solidFill>
              <a:srgbClr val="9999FF"/>
            </a:solidFill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719" name="Kreis"/>
            <p:cNvSpPr/>
            <p:nvPr/>
          </p:nvSpPr>
          <p:spPr>
            <a:xfrm>
              <a:off x="3793066" y="0"/>
              <a:ext cx="291255" cy="291254"/>
            </a:xfrm>
            <a:prstGeom prst="ellipse">
              <a:avLst/>
            </a:prstGeom>
            <a:solidFill>
              <a:srgbClr val="9999FF"/>
            </a:solidFill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720" name="Kreis"/>
            <p:cNvSpPr/>
            <p:nvPr/>
          </p:nvSpPr>
          <p:spPr>
            <a:xfrm>
              <a:off x="6983307" y="3330222"/>
              <a:ext cx="291254" cy="291254"/>
            </a:xfrm>
            <a:prstGeom prst="ellipse">
              <a:avLst/>
            </a:prstGeom>
            <a:solidFill>
              <a:srgbClr val="9999FF"/>
            </a:solidFill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</p:grpSp>
      <p:sp>
        <p:nvSpPr>
          <p:cNvPr id="722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6127546" y="9251950"/>
            <a:ext cx="368504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>
            <a:lvl1pPr algn="r" defTabSz="1300480"/>
          </a:lstStyle>
          <a:p>
            <a:fld id="{86CB4B4D-7CA3-9044-876B-883B54F8677D}" type="slidenum">
              <a:t>65</a:t>
            </a:fld>
            <a:endParaRPr/>
          </a:p>
        </p:txBody>
      </p:sp>
      <p:sp>
        <p:nvSpPr>
          <p:cNvPr id="723" name="[Thomas van Dijk]"/>
          <p:cNvSpPr txBox="1"/>
          <p:nvPr/>
        </p:nvSpPr>
        <p:spPr>
          <a:xfrm>
            <a:off x="8763521" y="9239250"/>
            <a:ext cx="2160779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/>
            </a:lvl1pPr>
          </a:lstStyle>
          <a:p>
            <a:r>
              <a:t>[Thomas van Dijk]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5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0" grpId="2" animBg="1" advAuto="0"/>
      <p:bldP spid="707" grpId="1" animBg="1" advAuto="0"/>
      <p:bldP spid="712" grpId="3" animBg="1" advAuto="0"/>
      <p:bldP spid="721" grpId="4" animBg="1" advAuto="0"/>
      <p:bldP spid="723" grpId="5" animBg="1" advAuto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9" name="Gruppieren"/>
          <p:cNvGrpSpPr/>
          <p:nvPr/>
        </p:nvGrpSpPr>
        <p:grpSpPr>
          <a:xfrm>
            <a:off x="975359" y="1842346"/>
            <a:ext cx="11054082" cy="7261015"/>
            <a:chOff x="0" y="0"/>
            <a:chExt cx="11054080" cy="7261013"/>
          </a:xfrm>
        </p:grpSpPr>
        <p:sp>
          <p:nvSpPr>
            <p:cNvPr id="725" name="Kreis"/>
            <p:cNvSpPr/>
            <p:nvPr/>
          </p:nvSpPr>
          <p:spPr>
            <a:xfrm>
              <a:off x="1733973" y="3793066"/>
              <a:ext cx="3467948" cy="3467948"/>
            </a:xfrm>
            <a:prstGeom prst="ellipse">
              <a:avLst/>
            </a:prstGeom>
            <a:solidFill>
              <a:srgbClr val="CCFFFF"/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726" name="Kreis"/>
            <p:cNvSpPr/>
            <p:nvPr/>
          </p:nvSpPr>
          <p:spPr>
            <a:xfrm>
              <a:off x="3901440" y="0"/>
              <a:ext cx="4226561" cy="4226561"/>
            </a:xfrm>
            <a:prstGeom prst="ellipse">
              <a:avLst/>
            </a:prstGeom>
            <a:solidFill>
              <a:srgbClr val="CCFFFF"/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727" name="Kreis"/>
            <p:cNvSpPr/>
            <p:nvPr/>
          </p:nvSpPr>
          <p:spPr>
            <a:xfrm>
              <a:off x="0" y="0"/>
              <a:ext cx="3901441" cy="3901441"/>
            </a:xfrm>
            <a:prstGeom prst="ellipse">
              <a:avLst/>
            </a:prstGeom>
            <a:solidFill>
              <a:srgbClr val="CCFFFF"/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728" name="Kreis"/>
            <p:cNvSpPr/>
            <p:nvPr/>
          </p:nvSpPr>
          <p:spPr>
            <a:xfrm>
              <a:off x="6827520" y="3034453"/>
              <a:ext cx="4226561" cy="4226561"/>
            </a:xfrm>
            <a:prstGeom prst="ellipse">
              <a:avLst/>
            </a:prstGeom>
            <a:solidFill>
              <a:srgbClr val="CCFFFF"/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</p:grpSp>
      <p:sp>
        <p:nvSpPr>
          <p:cNvPr id="730" name="Rechteck"/>
          <p:cNvSpPr/>
          <p:nvPr/>
        </p:nvSpPr>
        <p:spPr>
          <a:xfrm>
            <a:off x="975359" y="1842346"/>
            <a:ext cx="11054082" cy="7261015"/>
          </a:xfrm>
          <a:prstGeom prst="rect">
            <a:avLst/>
          </a:prstGeom>
          <a:ln w="38100">
            <a:solidFill>
              <a:srgbClr val="000000"/>
            </a:solidFill>
          </a:ln>
        </p:spPr>
        <p:txBody>
          <a:bodyPr lIns="65023" tIns="65023" rIns="65023" bIns="65023" anchor="ctr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grpSp>
        <p:nvGrpSpPr>
          <p:cNvPr id="736" name="Gruppieren"/>
          <p:cNvGrpSpPr/>
          <p:nvPr/>
        </p:nvGrpSpPr>
        <p:grpSpPr>
          <a:xfrm>
            <a:off x="975359" y="1842346"/>
            <a:ext cx="11054082" cy="7261015"/>
            <a:chOff x="0" y="0"/>
            <a:chExt cx="11054080" cy="7261013"/>
          </a:xfrm>
        </p:grpSpPr>
        <p:sp>
          <p:nvSpPr>
            <p:cNvPr id="731" name="Linie"/>
            <p:cNvSpPr/>
            <p:nvPr/>
          </p:nvSpPr>
          <p:spPr>
            <a:xfrm flipV="1">
              <a:off x="3901439" y="-1"/>
              <a:ext cx="1" cy="3684695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732" name="Linie"/>
            <p:cNvSpPr/>
            <p:nvPr/>
          </p:nvSpPr>
          <p:spPr>
            <a:xfrm flipH="1">
              <a:off x="0" y="3684693"/>
              <a:ext cx="3901441" cy="758614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733" name="Linie"/>
            <p:cNvSpPr/>
            <p:nvPr/>
          </p:nvSpPr>
          <p:spPr>
            <a:xfrm flipV="1">
              <a:off x="5743786" y="650239"/>
              <a:ext cx="5310295" cy="4443308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734" name="Linie"/>
            <p:cNvSpPr/>
            <p:nvPr/>
          </p:nvSpPr>
          <p:spPr>
            <a:xfrm>
              <a:off x="5743786" y="5093546"/>
              <a:ext cx="650242" cy="2167468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735" name="Linie"/>
            <p:cNvSpPr/>
            <p:nvPr/>
          </p:nvSpPr>
          <p:spPr>
            <a:xfrm>
              <a:off x="3901440" y="3684693"/>
              <a:ext cx="1842347" cy="1408854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</p:grpSp>
      <p:grpSp>
        <p:nvGrpSpPr>
          <p:cNvPr id="740" name="Gruppieren"/>
          <p:cNvGrpSpPr/>
          <p:nvPr/>
        </p:nvGrpSpPr>
        <p:grpSpPr>
          <a:xfrm>
            <a:off x="2817706" y="3793066"/>
            <a:ext cx="7233921" cy="4064001"/>
            <a:chOff x="0" y="0"/>
            <a:chExt cx="7233919" cy="4064000"/>
          </a:xfrm>
        </p:grpSpPr>
        <p:sp>
          <p:nvSpPr>
            <p:cNvPr id="737" name="Linie"/>
            <p:cNvSpPr/>
            <p:nvPr/>
          </p:nvSpPr>
          <p:spPr>
            <a:xfrm flipV="1">
              <a:off x="1083733" y="3738880"/>
              <a:ext cx="541868" cy="325121"/>
            </a:xfrm>
            <a:prstGeom prst="line">
              <a:avLst/>
            </a:prstGeom>
            <a:noFill/>
            <a:ln w="50800" cap="flat">
              <a:solidFill>
                <a:srgbClr val="CC33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738" name="Linie"/>
            <p:cNvSpPr/>
            <p:nvPr/>
          </p:nvSpPr>
          <p:spPr>
            <a:xfrm flipH="1" flipV="1">
              <a:off x="-1" y="-1"/>
              <a:ext cx="216748" cy="216748"/>
            </a:xfrm>
            <a:prstGeom prst="line">
              <a:avLst/>
            </a:prstGeom>
            <a:noFill/>
            <a:ln w="50800" cap="flat">
              <a:solidFill>
                <a:srgbClr val="CC33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739" name="Linie"/>
            <p:cNvSpPr/>
            <p:nvPr/>
          </p:nvSpPr>
          <p:spPr>
            <a:xfrm flipH="1" flipV="1">
              <a:off x="7030719" y="3264746"/>
              <a:ext cx="203201" cy="270935"/>
            </a:xfrm>
            <a:prstGeom prst="line">
              <a:avLst/>
            </a:prstGeom>
            <a:noFill/>
            <a:ln w="50800" cap="flat">
              <a:solidFill>
                <a:srgbClr val="CC33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</p:grpSp>
      <p:sp>
        <p:nvSpPr>
          <p:cNvPr id="741" name="Kreis"/>
          <p:cNvSpPr/>
          <p:nvPr/>
        </p:nvSpPr>
        <p:spPr>
          <a:xfrm>
            <a:off x="3793066" y="7694507"/>
            <a:ext cx="291254" cy="291254"/>
          </a:xfrm>
          <a:prstGeom prst="ellipse">
            <a:avLst/>
          </a:prstGeom>
          <a:solidFill>
            <a:srgbClr val="9999FF"/>
          </a:solidFill>
          <a:ln w="38100">
            <a:solidFill>
              <a:srgbClr val="000000"/>
            </a:solidFill>
          </a:ln>
        </p:spPr>
        <p:txBody>
          <a:bodyPr lIns="65023" tIns="65023" rIns="65023" bIns="65023" anchor="ctr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742" name="Kreis"/>
          <p:cNvSpPr/>
          <p:nvPr/>
        </p:nvSpPr>
        <p:spPr>
          <a:xfrm>
            <a:off x="2926079" y="3901440"/>
            <a:ext cx="291255" cy="291254"/>
          </a:xfrm>
          <a:prstGeom prst="ellipse">
            <a:avLst/>
          </a:prstGeom>
          <a:solidFill>
            <a:srgbClr val="9999FF"/>
          </a:solidFill>
          <a:ln w="38100">
            <a:solidFill>
              <a:srgbClr val="000000"/>
            </a:solidFill>
          </a:ln>
        </p:spPr>
        <p:txBody>
          <a:bodyPr lIns="65023" tIns="65023" rIns="65023" bIns="65023" anchor="ctr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743" name="Kreis"/>
          <p:cNvSpPr/>
          <p:nvPr/>
        </p:nvSpPr>
        <p:spPr>
          <a:xfrm>
            <a:off x="6719146" y="3901440"/>
            <a:ext cx="291254" cy="291254"/>
          </a:xfrm>
          <a:prstGeom prst="ellipse">
            <a:avLst/>
          </a:prstGeom>
          <a:solidFill>
            <a:srgbClr val="9999FF"/>
          </a:solidFill>
          <a:ln w="38100">
            <a:solidFill>
              <a:srgbClr val="000000"/>
            </a:solidFill>
          </a:ln>
        </p:spPr>
        <p:txBody>
          <a:bodyPr lIns="65023" tIns="65023" rIns="65023" bIns="65023" anchor="ctr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744" name="Kreis"/>
          <p:cNvSpPr/>
          <p:nvPr/>
        </p:nvSpPr>
        <p:spPr>
          <a:xfrm>
            <a:off x="9909386" y="7231662"/>
            <a:ext cx="291254" cy="291254"/>
          </a:xfrm>
          <a:prstGeom prst="ellipse">
            <a:avLst/>
          </a:prstGeom>
          <a:solidFill>
            <a:srgbClr val="9999FF"/>
          </a:solidFill>
          <a:ln w="38100">
            <a:solidFill>
              <a:srgbClr val="000000"/>
            </a:solidFill>
          </a:ln>
        </p:spPr>
        <p:txBody>
          <a:bodyPr lIns="65023" tIns="65023" rIns="65023" bIns="65023" anchor="ctr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745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6127546" y="9251950"/>
            <a:ext cx="368504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>
            <a:lvl1pPr algn="r" defTabSz="1300480"/>
          </a:lstStyle>
          <a:p>
            <a:fld id="{86CB4B4D-7CA3-9044-876B-883B54F8677D}" type="slidenum">
              <a:t>66</a:t>
            </a:fld>
            <a:endParaRPr/>
          </a:p>
        </p:txBody>
      </p:sp>
      <p:sp>
        <p:nvSpPr>
          <p:cNvPr id="746" name="[Thomas van Dijk]"/>
          <p:cNvSpPr txBox="1"/>
          <p:nvPr/>
        </p:nvSpPr>
        <p:spPr>
          <a:xfrm>
            <a:off x="8763521" y="9239250"/>
            <a:ext cx="2160779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/>
            </a:lvl1pPr>
          </a:lstStyle>
          <a:p>
            <a:r>
              <a:t>[Thomas van Dijk]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9" grpId="2" animBg="1" advAuto="0"/>
      <p:bldP spid="736" grpId="1" animBg="1" advAuto="0"/>
      <p:bldP spid="740" grpId="3" animBg="1" advAuto="0"/>
      <p:bldP spid="746" grpId="4" animBg="1" advAuto="0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How hard is it?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de-DE" dirty="0" err="1"/>
              <a:t>Magnetic</a:t>
            </a:r>
            <a:r>
              <a:rPr lang="de-DE" dirty="0"/>
              <a:t> Fields</a:t>
            </a:r>
            <a:endParaRPr dirty="0"/>
          </a:p>
        </p:txBody>
      </p:sp>
      <p:sp>
        <p:nvSpPr>
          <p:cNvPr id="195" name="Deciding whether an arbitrary graph has a straight-line embedding with equal edge length: NP-hard"/>
          <p:cNvSpPr txBox="1">
            <a:spLocks noGrp="1"/>
          </p:cNvSpPr>
          <p:nvPr>
            <p:ph type="body" idx="1"/>
          </p:nvPr>
        </p:nvSpPr>
        <p:spPr>
          <a:xfrm>
            <a:off x="952500" y="1648047"/>
            <a:ext cx="11099800" cy="3072810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None/>
            </a:pPr>
            <a:r>
              <a:rPr lang="de-DE" dirty="0"/>
              <a:t>Can </a:t>
            </a:r>
            <a:r>
              <a:rPr lang="de-DE" dirty="0" err="1"/>
              <a:t>control</a:t>
            </a:r>
            <a:r>
              <a:rPr lang="de-DE" dirty="0"/>
              <a:t> </a:t>
            </a:r>
            <a:r>
              <a:rPr lang="de-DE" dirty="0" err="1"/>
              <a:t>edge</a:t>
            </a:r>
            <a:r>
              <a:rPr lang="de-DE" dirty="0"/>
              <a:t> </a:t>
            </a:r>
            <a:r>
              <a:rPr lang="de-DE" dirty="0" err="1"/>
              <a:t>directions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magnetic</a:t>
            </a:r>
            <a:r>
              <a:rPr lang="de-DE" dirty="0"/>
              <a:t> </a:t>
            </a:r>
            <a:r>
              <a:rPr lang="de-DE" dirty="0" err="1"/>
              <a:t>forces</a:t>
            </a:r>
            <a:endParaRPr lang="de-DE" dirty="0"/>
          </a:p>
          <a:p>
            <a:pPr marL="0" indent="0">
              <a:buSzTx/>
              <a:buNone/>
            </a:pPr>
            <a:r>
              <a:rPr lang="de-DE" dirty="0"/>
              <a:t>Fields </a:t>
            </a:r>
            <a:r>
              <a:rPr lang="de-DE" dirty="0" err="1"/>
              <a:t>may</a:t>
            </a:r>
            <a:r>
              <a:rPr lang="de-DE" dirty="0"/>
              <a:t> </a:t>
            </a:r>
            <a:r>
              <a:rPr lang="de-DE" dirty="0" err="1"/>
              <a:t>have</a:t>
            </a:r>
            <a:r>
              <a:rPr lang="de-DE" dirty="0"/>
              <a:t> different </a:t>
            </a:r>
            <a:r>
              <a:rPr lang="de-DE" dirty="0" err="1"/>
              <a:t>directions</a:t>
            </a:r>
            <a:endParaRPr lang="de-DE" dirty="0"/>
          </a:p>
        </p:txBody>
      </p:sp>
      <p:pic>
        <p:nvPicPr>
          <p:cNvPr id="196" name="Bild" descr="Bild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94798" y="8133216"/>
            <a:ext cx="609601" cy="812801"/>
          </a:xfrm>
          <a:prstGeom prst="rect">
            <a:avLst/>
          </a:prstGeom>
          <a:ln w="12700">
            <a:miter lim="400000"/>
          </a:ln>
        </p:spPr>
      </p:pic>
      <p:sp>
        <p:nvSpPr>
          <p:cNvPr id="197" name="D. S. Johnson The NP-Completeness Column: An ongoing guide  Journal of Algorithms, 3:89–99"/>
          <p:cNvSpPr txBox="1"/>
          <p:nvPr/>
        </p:nvSpPr>
        <p:spPr>
          <a:xfrm>
            <a:off x="1620795" y="7827283"/>
            <a:ext cx="8017849" cy="14246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normAutofit lnSpcReduction="10000"/>
          </a:bodyPr>
          <a:lstStyle/>
          <a:p>
            <a:pPr algn="l">
              <a:defRPr sz="240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de-DE" dirty="0"/>
              <a:t>K. </a:t>
            </a:r>
            <a:r>
              <a:rPr lang="de-DE" dirty="0" err="1"/>
              <a:t>Sugiyama</a:t>
            </a:r>
            <a:r>
              <a:rPr lang="de-DE" dirty="0"/>
              <a:t>, K. </a:t>
            </a:r>
            <a:r>
              <a:rPr lang="de-DE" dirty="0" err="1"/>
              <a:t>Misue</a:t>
            </a:r>
            <a:br>
              <a:rPr dirty="0"/>
            </a:br>
            <a:r>
              <a:rPr lang="de-DE" dirty="0">
                <a:solidFill>
                  <a:srgbClr val="0433FF"/>
                </a:solidFill>
              </a:rPr>
              <a:t>A simple </a:t>
            </a:r>
            <a:r>
              <a:rPr lang="de-DE" dirty="0" err="1">
                <a:solidFill>
                  <a:srgbClr val="0433FF"/>
                </a:solidFill>
              </a:rPr>
              <a:t>and</a:t>
            </a:r>
            <a:r>
              <a:rPr lang="de-DE" dirty="0">
                <a:solidFill>
                  <a:srgbClr val="0433FF"/>
                </a:solidFill>
              </a:rPr>
              <a:t> </a:t>
            </a:r>
            <a:r>
              <a:rPr lang="de-DE" dirty="0" err="1">
                <a:solidFill>
                  <a:srgbClr val="0433FF"/>
                </a:solidFill>
              </a:rPr>
              <a:t>unified</a:t>
            </a:r>
            <a:r>
              <a:rPr lang="de-DE" dirty="0">
                <a:solidFill>
                  <a:srgbClr val="0433FF"/>
                </a:solidFill>
              </a:rPr>
              <a:t> </a:t>
            </a:r>
            <a:r>
              <a:rPr lang="de-DE" dirty="0" err="1">
                <a:solidFill>
                  <a:srgbClr val="0433FF"/>
                </a:solidFill>
              </a:rPr>
              <a:t>method</a:t>
            </a:r>
            <a:r>
              <a:rPr lang="de-DE" dirty="0">
                <a:solidFill>
                  <a:srgbClr val="0433FF"/>
                </a:solidFill>
              </a:rPr>
              <a:t> </a:t>
            </a:r>
            <a:r>
              <a:rPr lang="de-DE" dirty="0" err="1">
                <a:solidFill>
                  <a:srgbClr val="0433FF"/>
                </a:solidFill>
              </a:rPr>
              <a:t>for</a:t>
            </a:r>
            <a:r>
              <a:rPr lang="de-DE" dirty="0">
                <a:solidFill>
                  <a:srgbClr val="0433FF"/>
                </a:solidFill>
              </a:rPr>
              <a:t> </a:t>
            </a:r>
            <a:r>
              <a:rPr lang="de-DE" dirty="0" err="1">
                <a:solidFill>
                  <a:srgbClr val="0433FF"/>
                </a:solidFill>
              </a:rPr>
              <a:t>drawing</a:t>
            </a:r>
            <a:r>
              <a:rPr lang="de-DE" dirty="0">
                <a:solidFill>
                  <a:srgbClr val="0433FF"/>
                </a:solidFill>
              </a:rPr>
              <a:t> </a:t>
            </a:r>
            <a:r>
              <a:rPr lang="de-DE" dirty="0" err="1">
                <a:solidFill>
                  <a:srgbClr val="0433FF"/>
                </a:solidFill>
              </a:rPr>
              <a:t>graphs</a:t>
            </a:r>
            <a:r>
              <a:rPr lang="de-DE" dirty="0">
                <a:solidFill>
                  <a:srgbClr val="0433FF"/>
                </a:solidFill>
              </a:rPr>
              <a:t>: </a:t>
            </a:r>
            <a:r>
              <a:rPr lang="de-DE" dirty="0" err="1">
                <a:solidFill>
                  <a:srgbClr val="0433FF"/>
                </a:solidFill>
              </a:rPr>
              <a:t>Magnetic</a:t>
            </a:r>
            <a:r>
              <a:rPr lang="de-DE" dirty="0">
                <a:solidFill>
                  <a:srgbClr val="0433FF"/>
                </a:solidFill>
              </a:rPr>
              <a:t>-spring </a:t>
            </a:r>
            <a:r>
              <a:rPr lang="de-DE" dirty="0" err="1">
                <a:solidFill>
                  <a:srgbClr val="0433FF"/>
                </a:solidFill>
              </a:rPr>
              <a:t>algorithm</a:t>
            </a:r>
            <a:br>
              <a:rPr dirty="0"/>
            </a:br>
            <a:r>
              <a:rPr lang="de-DE" dirty="0"/>
              <a:t>GD‘94</a:t>
            </a:r>
            <a:endParaRPr dirty="0"/>
          </a:p>
        </p:txBody>
      </p:sp>
      <p:sp>
        <p:nvSpPr>
          <p:cNvPr id="198" name="Foliennummer"/>
          <p:cNvSpPr txBox="1">
            <a:spLocks noGrp="1"/>
          </p:cNvSpPr>
          <p:nvPr>
            <p:ph type="sldNum" sz="quarter" idx="4294967295"/>
          </p:nvPr>
        </p:nvSpPr>
        <p:spPr>
          <a:xfrm>
            <a:off x="6375349" y="9251950"/>
            <a:ext cx="241402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67</a:t>
            </a:fld>
            <a:endParaRPr/>
          </a:p>
        </p:txBody>
      </p: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AC9A6D44-5104-1849-BADA-A619AED38D82}"/>
              </a:ext>
            </a:extLst>
          </p:cNvPr>
          <p:cNvGrpSpPr/>
          <p:nvPr/>
        </p:nvGrpSpPr>
        <p:grpSpPr>
          <a:xfrm>
            <a:off x="419395" y="5014639"/>
            <a:ext cx="2073349" cy="1676400"/>
            <a:chOff x="2349795" y="5337544"/>
            <a:chExt cx="2073349" cy="1676400"/>
          </a:xfrm>
        </p:grpSpPr>
        <p:cxnSp>
          <p:nvCxnSpPr>
            <p:cNvPr id="3" name="Gerade Verbindung 2">
              <a:extLst>
                <a:ext uri="{FF2B5EF4-FFF2-40B4-BE49-F238E27FC236}">
                  <a16:creationId xmlns:a16="http://schemas.microsoft.com/office/drawing/2014/main" id="{4BF8B3AA-3C5F-AC4C-8E3A-7CF8580FD259}"/>
                </a:ext>
              </a:extLst>
            </p:cNvPr>
            <p:cNvCxnSpPr/>
            <p:nvPr/>
          </p:nvCxnSpPr>
          <p:spPr>
            <a:xfrm>
              <a:off x="2349795" y="5337544"/>
              <a:ext cx="2073349" cy="0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stealth" w="lg" len="lg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9" name="Gerade Verbindung 8">
              <a:extLst>
                <a:ext uri="{FF2B5EF4-FFF2-40B4-BE49-F238E27FC236}">
                  <a16:creationId xmlns:a16="http://schemas.microsoft.com/office/drawing/2014/main" id="{41C267B3-A02C-9645-A0AD-7A5FB0E604FD}"/>
                </a:ext>
              </a:extLst>
            </p:cNvPr>
            <p:cNvCxnSpPr/>
            <p:nvPr/>
          </p:nvCxnSpPr>
          <p:spPr>
            <a:xfrm>
              <a:off x="2349795" y="5489944"/>
              <a:ext cx="2073349" cy="0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stealth" w="lg" len="lg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0" name="Gerade Verbindung 9">
              <a:extLst>
                <a:ext uri="{FF2B5EF4-FFF2-40B4-BE49-F238E27FC236}">
                  <a16:creationId xmlns:a16="http://schemas.microsoft.com/office/drawing/2014/main" id="{AA6AD77B-E806-8B4B-BFF6-1A2D388FEA5C}"/>
                </a:ext>
              </a:extLst>
            </p:cNvPr>
            <p:cNvCxnSpPr/>
            <p:nvPr/>
          </p:nvCxnSpPr>
          <p:spPr>
            <a:xfrm>
              <a:off x="2349795" y="5642344"/>
              <a:ext cx="2073349" cy="0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stealth" w="lg" len="lg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1" name="Gerade Verbindung 10">
              <a:extLst>
                <a:ext uri="{FF2B5EF4-FFF2-40B4-BE49-F238E27FC236}">
                  <a16:creationId xmlns:a16="http://schemas.microsoft.com/office/drawing/2014/main" id="{5C99813E-A031-BA42-AF2A-8D8873862129}"/>
                </a:ext>
              </a:extLst>
            </p:cNvPr>
            <p:cNvCxnSpPr/>
            <p:nvPr/>
          </p:nvCxnSpPr>
          <p:spPr>
            <a:xfrm>
              <a:off x="2349795" y="5794744"/>
              <a:ext cx="2073349" cy="0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stealth" w="lg" len="lg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2" name="Gerade Verbindung 11">
              <a:extLst>
                <a:ext uri="{FF2B5EF4-FFF2-40B4-BE49-F238E27FC236}">
                  <a16:creationId xmlns:a16="http://schemas.microsoft.com/office/drawing/2014/main" id="{33173AA8-68A6-3941-B60B-B8D5C84A139B}"/>
                </a:ext>
              </a:extLst>
            </p:cNvPr>
            <p:cNvCxnSpPr/>
            <p:nvPr/>
          </p:nvCxnSpPr>
          <p:spPr>
            <a:xfrm>
              <a:off x="2349795" y="5947144"/>
              <a:ext cx="2073349" cy="0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stealth" w="lg" len="lg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3" name="Gerade Verbindung 12">
              <a:extLst>
                <a:ext uri="{FF2B5EF4-FFF2-40B4-BE49-F238E27FC236}">
                  <a16:creationId xmlns:a16="http://schemas.microsoft.com/office/drawing/2014/main" id="{318D2A2E-FB87-484C-B77F-86DC453996DA}"/>
                </a:ext>
              </a:extLst>
            </p:cNvPr>
            <p:cNvCxnSpPr/>
            <p:nvPr/>
          </p:nvCxnSpPr>
          <p:spPr>
            <a:xfrm>
              <a:off x="2349795" y="6099544"/>
              <a:ext cx="2073349" cy="0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stealth" w="lg" len="lg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4" name="Gerade Verbindung 13">
              <a:extLst>
                <a:ext uri="{FF2B5EF4-FFF2-40B4-BE49-F238E27FC236}">
                  <a16:creationId xmlns:a16="http://schemas.microsoft.com/office/drawing/2014/main" id="{99165BCB-6A30-F042-A28E-03C8611D9776}"/>
                </a:ext>
              </a:extLst>
            </p:cNvPr>
            <p:cNvCxnSpPr/>
            <p:nvPr/>
          </p:nvCxnSpPr>
          <p:spPr>
            <a:xfrm>
              <a:off x="2349795" y="6251944"/>
              <a:ext cx="2073349" cy="0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stealth" w="lg" len="lg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5" name="Gerade Verbindung 14">
              <a:extLst>
                <a:ext uri="{FF2B5EF4-FFF2-40B4-BE49-F238E27FC236}">
                  <a16:creationId xmlns:a16="http://schemas.microsoft.com/office/drawing/2014/main" id="{ECECE0B3-0202-A24E-A1A6-2CA51AFFEAA6}"/>
                </a:ext>
              </a:extLst>
            </p:cNvPr>
            <p:cNvCxnSpPr/>
            <p:nvPr/>
          </p:nvCxnSpPr>
          <p:spPr>
            <a:xfrm>
              <a:off x="2349795" y="6404344"/>
              <a:ext cx="2073349" cy="0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stealth" w="lg" len="lg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6" name="Gerade Verbindung 15">
              <a:extLst>
                <a:ext uri="{FF2B5EF4-FFF2-40B4-BE49-F238E27FC236}">
                  <a16:creationId xmlns:a16="http://schemas.microsoft.com/office/drawing/2014/main" id="{291A0DBA-0E96-E540-9266-C6972B171D2D}"/>
                </a:ext>
              </a:extLst>
            </p:cNvPr>
            <p:cNvCxnSpPr/>
            <p:nvPr/>
          </p:nvCxnSpPr>
          <p:spPr>
            <a:xfrm>
              <a:off x="2349795" y="6556744"/>
              <a:ext cx="2073349" cy="0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stealth" w="lg" len="lg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7" name="Gerade Verbindung 16">
              <a:extLst>
                <a:ext uri="{FF2B5EF4-FFF2-40B4-BE49-F238E27FC236}">
                  <a16:creationId xmlns:a16="http://schemas.microsoft.com/office/drawing/2014/main" id="{87071909-25E7-054A-AE24-AAD916A2C3E4}"/>
                </a:ext>
              </a:extLst>
            </p:cNvPr>
            <p:cNvCxnSpPr/>
            <p:nvPr/>
          </p:nvCxnSpPr>
          <p:spPr>
            <a:xfrm>
              <a:off x="2349795" y="6709144"/>
              <a:ext cx="2073349" cy="0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stealth" w="lg" len="lg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21" name="Gerade Verbindung 20">
              <a:extLst>
                <a:ext uri="{FF2B5EF4-FFF2-40B4-BE49-F238E27FC236}">
                  <a16:creationId xmlns:a16="http://schemas.microsoft.com/office/drawing/2014/main" id="{47AE5D98-247C-D149-80FC-B46CC5436D94}"/>
                </a:ext>
              </a:extLst>
            </p:cNvPr>
            <p:cNvCxnSpPr/>
            <p:nvPr/>
          </p:nvCxnSpPr>
          <p:spPr>
            <a:xfrm>
              <a:off x="2349795" y="6861544"/>
              <a:ext cx="2073349" cy="0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stealth" w="lg" len="lg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22" name="Gerade Verbindung 21">
              <a:extLst>
                <a:ext uri="{FF2B5EF4-FFF2-40B4-BE49-F238E27FC236}">
                  <a16:creationId xmlns:a16="http://schemas.microsoft.com/office/drawing/2014/main" id="{03AD8840-159A-394A-AFE8-0B089A26FD16}"/>
                </a:ext>
              </a:extLst>
            </p:cNvPr>
            <p:cNvCxnSpPr/>
            <p:nvPr/>
          </p:nvCxnSpPr>
          <p:spPr>
            <a:xfrm>
              <a:off x="2349795" y="7013944"/>
              <a:ext cx="2073349" cy="0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stealth" w="lg" len="lg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grpSp>
        <p:nvGrpSpPr>
          <p:cNvPr id="24" name="Gruppieren 23">
            <a:extLst>
              <a:ext uri="{FF2B5EF4-FFF2-40B4-BE49-F238E27FC236}">
                <a16:creationId xmlns:a16="http://schemas.microsoft.com/office/drawing/2014/main" id="{8007CF2B-42D6-3A47-80B0-0C21493EEDDD}"/>
              </a:ext>
            </a:extLst>
          </p:cNvPr>
          <p:cNvGrpSpPr/>
          <p:nvPr/>
        </p:nvGrpSpPr>
        <p:grpSpPr>
          <a:xfrm>
            <a:off x="2956718" y="5014639"/>
            <a:ext cx="2073349" cy="1676400"/>
            <a:chOff x="2349795" y="5337544"/>
            <a:chExt cx="2073349" cy="1676400"/>
          </a:xfrm>
        </p:grpSpPr>
        <p:cxnSp>
          <p:nvCxnSpPr>
            <p:cNvPr id="25" name="Gerade Verbindung 24">
              <a:extLst>
                <a:ext uri="{FF2B5EF4-FFF2-40B4-BE49-F238E27FC236}">
                  <a16:creationId xmlns:a16="http://schemas.microsoft.com/office/drawing/2014/main" id="{681B6B4B-0272-FE41-8F4C-A54D5C440CA4}"/>
                </a:ext>
              </a:extLst>
            </p:cNvPr>
            <p:cNvCxnSpPr/>
            <p:nvPr/>
          </p:nvCxnSpPr>
          <p:spPr>
            <a:xfrm>
              <a:off x="2349795" y="5337544"/>
              <a:ext cx="2073349" cy="0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stealth" w="lg" len="lg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26" name="Gerade Verbindung 25">
              <a:extLst>
                <a:ext uri="{FF2B5EF4-FFF2-40B4-BE49-F238E27FC236}">
                  <a16:creationId xmlns:a16="http://schemas.microsoft.com/office/drawing/2014/main" id="{7CAE33BF-2913-104D-B129-24101F746483}"/>
                </a:ext>
              </a:extLst>
            </p:cNvPr>
            <p:cNvCxnSpPr/>
            <p:nvPr/>
          </p:nvCxnSpPr>
          <p:spPr>
            <a:xfrm>
              <a:off x="2349795" y="5489944"/>
              <a:ext cx="2073349" cy="0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stealth" w="lg" len="lg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27" name="Gerade Verbindung 26">
              <a:extLst>
                <a:ext uri="{FF2B5EF4-FFF2-40B4-BE49-F238E27FC236}">
                  <a16:creationId xmlns:a16="http://schemas.microsoft.com/office/drawing/2014/main" id="{9F6235E4-5A24-154B-BF1E-52DEEBAF0BB1}"/>
                </a:ext>
              </a:extLst>
            </p:cNvPr>
            <p:cNvCxnSpPr/>
            <p:nvPr/>
          </p:nvCxnSpPr>
          <p:spPr>
            <a:xfrm>
              <a:off x="2349795" y="5642344"/>
              <a:ext cx="2073349" cy="0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stealth" w="lg" len="lg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28" name="Gerade Verbindung 27">
              <a:extLst>
                <a:ext uri="{FF2B5EF4-FFF2-40B4-BE49-F238E27FC236}">
                  <a16:creationId xmlns:a16="http://schemas.microsoft.com/office/drawing/2014/main" id="{B8BCA544-75F1-0D4A-BE8D-E05B8E34B21C}"/>
                </a:ext>
              </a:extLst>
            </p:cNvPr>
            <p:cNvCxnSpPr/>
            <p:nvPr/>
          </p:nvCxnSpPr>
          <p:spPr>
            <a:xfrm>
              <a:off x="2349795" y="5794744"/>
              <a:ext cx="2073349" cy="0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stealth" w="lg" len="lg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29" name="Gerade Verbindung 28">
              <a:extLst>
                <a:ext uri="{FF2B5EF4-FFF2-40B4-BE49-F238E27FC236}">
                  <a16:creationId xmlns:a16="http://schemas.microsoft.com/office/drawing/2014/main" id="{55A7B61D-BEE2-F64D-B0E6-2DEE4A2590A2}"/>
                </a:ext>
              </a:extLst>
            </p:cNvPr>
            <p:cNvCxnSpPr/>
            <p:nvPr/>
          </p:nvCxnSpPr>
          <p:spPr>
            <a:xfrm>
              <a:off x="2349795" y="5947144"/>
              <a:ext cx="2073349" cy="0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stealth" w="lg" len="lg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30" name="Gerade Verbindung 29">
              <a:extLst>
                <a:ext uri="{FF2B5EF4-FFF2-40B4-BE49-F238E27FC236}">
                  <a16:creationId xmlns:a16="http://schemas.microsoft.com/office/drawing/2014/main" id="{4C2E2C53-30CA-F949-883E-3A14BB6AEBAC}"/>
                </a:ext>
              </a:extLst>
            </p:cNvPr>
            <p:cNvCxnSpPr/>
            <p:nvPr/>
          </p:nvCxnSpPr>
          <p:spPr>
            <a:xfrm>
              <a:off x="2349795" y="6099544"/>
              <a:ext cx="2073349" cy="0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stealth" w="lg" len="lg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31" name="Gerade Verbindung 30">
              <a:extLst>
                <a:ext uri="{FF2B5EF4-FFF2-40B4-BE49-F238E27FC236}">
                  <a16:creationId xmlns:a16="http://schemas.microsoft.com/office/drawing/2014/main" id="{5C537607-8A5B-FA4D-A442-1CE2075024F6}"/>
                </a:ext>
              </a:extLst>
            </p:cNvPr>
            <p:cNvCxnSpPr/>
            <p:nvPr/>
          </p:nvCxnSpPr>
          <p:spPr>
            <a:xfrm>
              <a:off x="2349795" y="6251944"/>
              <a:ext cx="2073349" cy="0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stealth" w="lg" len="lg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32" name="Gerade Verbindung 31">
              <a:extLst>
                <a:ext uri="{FF2B5EF4-FFF2-40B4-BE49-F238E27FC236}">
                  <a16:creationId xmlns:a16="http://schemas.microsoft.com/office/drawing/2014/main" id="{773A5346-EDAB-644F-BDB1-6253F72C3ED4}"/>
                </a:ext>
              </a:extLst>
            </p:cNvPr>
            <p:cNvCxnSpPr/>
            <p:nvPr/>
          </p:nvCxnSpPr>
          <p:spPr>
            <a:xfrm>
              <a:off x="2349795" y="6404344"/>
              <a:ext cx="2073349" cy="0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stealth" w="lg" len="lg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33" name="Gerade Verbindung 32">
              <a:extLst>
                <a:ext uri="{FF2B5EF4-FFF2-40B4-BE49-F238E27FC236}">
                  <a16:creationId xmlns:a16="http://schemas.microsoft.com/office/drawing/2014/main" id="{5754CC1D-755F-084A-BAC1-199617AEDDA2}"/>
                </a:ext>
              </a:extLst>
            </p:cNvPr>
            <p:cNvCxnSpPr/>
            <p:nvPr/>
          </p:nvCxnSpPr>
          <p:spPr>
            <a:xfrm>
              <a:off x="2349795" y="6556744"/>
              <a:ext cx="2073349" cy="0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stealth" w="lg" len="lg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34" name="Gerade Verbindung 33">
              <a:extLst>
                <a:ext uri="{FF2B5EF4-FFF2-40B4-BE49-F238E27FC236}">
                  <a16:creationId xmlns:a16="http://schemas.microsoft.com/office/drawing/2014/main" id="{612EC435-2B72-5544-BEC4-FF87F9F0B269}"/>
                </a:ext>
              </a:extLst>
            </p:cNvPr>
            <p:cNvCxnSpPr/>
            <p:nvPr/>
          </p:nvCxnSpPr>
          <p:spPr>
            <a:xfrm>
              <a:off x="2349795" y="6709144"/>
              <a:ext cx="2073349" cy="0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stealth" w="lg" len="lg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35" name="Gerade Verbindung 34">
              <a:extLst>
                <a:ext uri="{FF2B5EF4-FFF2-40B4-BE49-F238E27FC236}">
                  <a16:creationId xmlns:a16="http://schemas.microsoft.com/office/drawing/2014/main" id="{9DA30926-148C-9E45-A327-0DDCB555C42B}"/>
                </a:ext>
              </a:extLst>
            </p:cNvPr>
            <p:cNvCxnSpPr/>
            <p:nvPr/>
          </p:nvCxnSpPr>
          <p:spPr>
            <a:xfrm>
              <a:off x="2349795" y="6861544"/>
              <a:ext cx="2073349" cy="0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stealth" w="lg" len="lg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36" name="Gerade Verbindung 35">
              <a:extLst>
                <a:ext uri="{FF2B5EF4-FFF2-40B4-BE49-F238E27FC236}">
                  <a16:creationId xmlns:a16="http://schemas.microsoft.com/office/drawing/2014/main" id="{E2CFEFA6-7B0C-F441-A513-E310A1E5DB75}"/>
                </a:ext>
              </a:extLst>
            </p:cNvPr>
            <p:cNvCxnSpPr/>
            <p:nvPr/>
          </p:nvCxnSpPr>
          <p:spPr>
            <a:xfrm>
              <a:off x="2349795" y="7013944"/>
              <a:ext cx="2073349" cy="0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stealth" w="lg" len="lg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grpSp>
        <p:nvGrpSpPr>
          <p:cNvPr id="37" name="Gruppieren 36">
            <a:extLst>
              <a:ext uri="{FF2B5EF4-FFF2-40B4-BE49-F238E27FC236}">
                <a16:creationId xmlns:a16="http://schemas.microsoft.com/office/drawing/2014/main" id="{DCC89B8E-B6FD-DE45-89B4-7C0F49AC3E0B}"/>
              </a:ext>
            </a:extLst>
          </p:cNvPr>
          <p:cNvGrpSpPr/>
          <p:nvPr/>
        </p:nvGrpSpPr>
        <p:grpSpPr>
          <a:xfrm rot="5400000">
            <a:off x="2917205" y="5054149"/>
            <a:ext cx="2073349" cy="1676400"/>
            <a:chOff x="2349795" y="5337544"/>
            <a:chExt cx="2073349" cy="1676400"/>
          </a:xfrm>
        </p:grpSpPr>
        <p:cxnSp>
          <p:nvCxnSpPr>
            <p:cNvPr id="38" name="Gerade Verbindung 37">
              <a:extLst>
                <a:ext uri="{FF2B5EF4-FFF2-40B4-BE49-F238E27FC236}">
                  <a16:creationId xmlns:a16="http://schemas.microsoft.com/office/drawing/2014/main" id="{D105319C-C452-EB4A-B71B-E2A87793DF35}"/>
                </a:ext>
              </a:extLst>
            </p:cNvPr>
            <p:cNvCxnSpPr/>
            <p:nvPr/>
          </p:nvCxnSpPr>
          <p:spPr>
            <a:xfrm>
              <a:off x="2349795" y="5337544"/>
              <a:ext cx="2073349" cy="0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stealth" w="lg" len="lg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39" name="Gerade Verbindung 38">
              <a:extLst>
                <a:ext uri="{FF2B5EF4-FFF2-40B4-BE49-F238E27FC236}">
                  <a16:creationId xmlns:a16="http://schemas.microsoft.com/office/drawing/2014/main" id="{F0D05E4A-34C3-254A-8192-FA5CFBAAA730}"/>
                </a:ext>
              </a:extLst>
            </p:cNvPr>
            <p:cNvCxnSpPr/>
            <p:nvPr/>
          </p:nvCxnSpPr>
          <p:spPr>
            <a:xfrm>
              <a:off x="2349795" y="5489944"/>
              <a:ext cx="2073349" cy="0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stealth" w="lg" len="lg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40" name="Gerade Verbindung 39">
              <a:extLst>
                <a:ext uri="{FF2B5EF4-FFF2-40B4-BE49-F238E27FC236}">
                  <a16:creationId xmlns:a16="http://schemas.microsoft.com/office/drawing/2014/main" id="{C933C6AA-0D76-0549-A69D-38ADA137DF53}"/>
                </a:ext>
              </a:extLst>
            </p:cNvPr>
            <p:cNvCxnSpPr/>
            <p:nvPr/>
          </p:nvCxnSpPr>
          <p:spPr>
            <a:xfrm>
              <a:off x="2349795" y="5642344"/>
              <a:ext cx="2073349" cy="0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stealth" w="lg" len="lg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41" name="Gerade Verbindung 40">
              <a:extLst>
                <a:ext uri="{FF2B5EF4-FFF2-40B4-BE49-F238E27FC236}">
                  <a16:creationId xmlns:a16="http://schemas.microsoft.com/office/drawing/2014/main" id="{B2FFE373-CF3C-4D46-931B-D6BC8607C180}"/>
                </a:ext>
              </a:extLst>
            </p:cNvPr>
            <p:cNvCxnSpPr/>
            <p:nvPr/>
          </p:nvCxnSpPr>
          <p:spPr>
            <a:xfrm>
              <a:off x="2349795" y="5794744"/>
              <a:ext cx="2073349" cy="0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stealth" w="lg" len="lg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42" name="Gerade Verbindung 41">
              <a:extLst>
                <a:ext uri="{FF2B5EF4-FFF2-40B4-BE49-F238E27FC236}">
                  <a16:creationId xmlns:a16="http://schemas.microsoft.com/office/drawing/2014/main" id="{1DAC86B2-6919-0F4C-95E6-E6CDC0509996}"/>
                </a:ext>
              </a:extLst>
            </p:cNvPr>
            <p:cNvCxnSpPr/>
            <p:nvPr/>
          </p:nvCxnSpPr>
          <p:spPr>
            <a:xfrm>
              <a:off x="2349795" y="5947144"/>
              <a:ext cx="2073349" cy="0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stealth" w="lg" len="lg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43" name="Gerade Verbindung 42">
              <a:extLst>
                <a:ext uri="{FF2B5EF4-FFF2-40B4-BE49-F238E27FC236}">
                  <a16:creationId xmlns:a16="http://schemas.microsoft.com/office/drawing/2014/main" id="{E224E84E-ECAD-9046-8154-18C39813FDA2}"/>
                </a:ext>
              </a:extLst>
            </p:cNvPr>
            <p:cNvCxnSpPr/>
            <p:nvPr/>
          </p:nvCxnSpPr>
          <p:spPr>
            <a:xfrm>
              <a:off x="2349795" y="6099544"/>
              <a:ext cx="2073349" cy="0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stealth" w="lg" len="lg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44" name="Gerade Verbindung 43">
              <a:extLst>
                <a:ext uri="{FF2B5EF4-FFF2-40B4-BE49-F238E27FC236}">
                  <a16:creationId xmlns:a16="http://schemas.microsoft.com/office/drawing/2014/main" id="{9057FAFB-8E0A-654B-9161-8886A74094DF}"/>
                </a:ext>
              </a:extLst>
            </p:cNvPr>
            <p:cNvCxnSpPr/>
            <p:nvPr/>
          </p:nvCxnSpPr>
          <p:spPr>
            <a:xfrm>
              <a:off x="2349795" y="6251944"/>
              <a:ext cx="2073349" cy="0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stealth" w="lg" len="lg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45" name="Gerade Verbindung 44">
              <a:extLst>
                <a:ext uri="{FF2B5EF4-FFF2-40B4-BE49-F238E27FC236}">
                  <a16:creationId xmlns:a16="http://schemas.microsoft.com/office/drawing/2014/main" id="{E86AA9B2-5F63-0447-A3DE-0606C6C26A10}"/>
                </a:ext>
              </a:extLst>
            </p:cNvPr>
            <p:cNvCxnSpPr/>
            <p:nvPr/>
          </p:nvCxnSpPr>
          <p:spPr>
            <a:xfrm>
              <a:off x="2349795" y="6404344"/>
              <a:ext cx="2073349" cy="0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stealth" w="lg" len="lg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46" name="Gerade Verbindung 45">
              <a:extLst>
                <a:ext uri="{FF2B5EF4-FFF2-40B4-BE49-F238E27FC236}">
                  <a16:creationId xmlns:a16="http://schemas.microsoft.com/office/drawing/2014/main" id="{917C1869-166B-0D43-A320-4DA41159DC5B}"/>
                </a:ext>
              </a:extLst>
            </p:cNvPr>
            <p:cNvCxnSpPr/>
            <p:nvPr/>
          </p:nvCxnSpPr>
          <p:spPr>
            <a:xfrm>
              <a:off x="2349795" y="6556744"/>
              <a:ext cx="2073349" cy="0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stealth" w="lg" len="lg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47" name="Gerade Verbindung 46">
              <a:extLst>
                <a:ext uri="{FF2B5EF4-FFF2-40B4-BE49-F238E27FC236}">
                  <a16:creationId xmlns:a16="http://schemas.microsoft.com/office/drawing/2014/main" id="{AB025746-5DB3-8A40-8F8D-761065942575}"/>
                </a:ext>
              </a:extLst>
            </p:cNvPr>
            <p:cNvCxnSpPr/>
            <p:nvPr/>
          </p:nvCxnSpPr>
          <p:spPr>
            <a:xfrm>
              <a:off x="2349795" y="6709144"/>
              <a:ext cx="2073349" cy="0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stealth" w="lg" len="lg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48" name="Gerade Verbindung 47">
              <a:extLst>
                <a:ext uri="{FF2B5EF4-FFF2-40B4-BE49-F238E27FC236}">
                  <a16:creationId xmlns:a16="http://schemas.microsoft.com/office/drawing/2014/main" id="{8EDA51FE-267D-2242-A980-F1D9B45F39AB}"/>
                </a:ext>
              </a:extLst>
            </p:cNvPr>
            <p:cNvCxnSpPr/>
            <p:nvPr/>
          </p:nvCxnSpPr>
          <p:spPr>
            <a:xfrm>
              <a:off x="2349795" y="6861544"/>
              <a:ext cx="2073349" cy="0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stealth" w="lg" len="lg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49" name="Gerade Verbindung 48">
              <a:extLst>
                <a:ext uri="{FF2B5EF4-FFF2-40B4-BE49-F238E27FC236}">
                  <a16:creationId xmlns:a16="http://schemas.microsoft.com/office/drawing/2014/main" id="{18089098-FB80-E84F-8C87-5475C50163F7}"/>
                </a:ext>
              </a:extLst>
            </p:cNvPr>
            <p:cNvCxnSpPr/>
            <p:nvPr/>
          </p:nvCxnSpPr>
          <p:spPr>
            <a:xfrm>
              <a:off x="2349795" y="7013944"/>
              <a:ext cx="2073349" cy="0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stealth" w="lg" len="lg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D704ACC2-FC7C-9142-AFE7-D991368D12FD}"/>
              </a:ext>
            </a:extLst>
          </p:cNvPr>
          <p:cNvGrpSpPr/>
          <p:nvPr/>
        </p:nvGrpSpPr>
        <p:grpSpPr>
          <a:xfrm>
            <a:off x="5530340" y="4960115"/>
            <a:ext cx="1896991" cy="1937847"/>
            <a:chOff x="9299156" y="4314099"/>
            <a:chExt cx="1896991" cy="1937847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B4769F82-D273-694F-A7B6-8DF443A7335D}"/>
                </a:ext>
              </a:extLst>
            </p:cNvPr>
            <p:cNvSpPr/>
            <p:nvPr/>
          </p:nvSpPr>
          <p:spPr>
            <a:xfrm>
              <a:off x="10095251" y="5127340"/>
              <a:ext cx="304800" cy="311365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31FBFA5B-8A80-F244-8049-6E3F40D5B881}"/>
                </a:ext>
              </a:extLst>
            </p:cNvPr>
            <p:cNvSpPr/>
            <p:nvPr/>
          </p:nvSpPr>
          <p:spPr>
            <a:xfrm>
              <a:off x="9945674" y="4974541"/>
              <a:ext cx="603955" cy="616963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9CAEAA38-BE50-EE45-A834-F1264AE5BA23}"/>
                </a:ext>
              </a:extLst>
            </p:cNvPr>
            <p:cNvSpPr/>
            <p:nvPr/>
          </p:nvSpPr>
          <p:spPr>
            <a:xfrm>
              <a:off x="9790451" y="4815975"/>
              <a:ext cx="914400" cy="934094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AA3E3B64-768C-4E44-893C-2142962D9DC2}"/>
                </a:ext>
              </a:extLst>
            </p:cNvPr>
            <p:cNvSpPr/>
            <p:nvPr/>
          </p:nvSpPr>
          <p:spPr>
            <a:xfrm>
              <a:off x="9622906" y="4644822"/>
              <a:ext cx="1249490" cy="1276401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1D8215D1-28ED-E144-A6CA-FFA1BB7E6752}"/>
                </a:ext>
              </a:extLst>
            </p:cNvPr>
            <p:cNvSpPr/>
            <p:nvPr/>
          </p:nvSpPr>
          <p:spPr>
            <a:xfrm>
              <a:off x="9448343" y="4466499"/>
              <a:ext cx="1598616" cy="1633046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89EB2CF0-2731-1B49-8A7A-477F76BBC38C}"/>
                </a:ext>
              </a:extLst>
            </p:cNvPr>
            <p:cNvSpPr/>
            <p:nvPr/>
          </p:nvSpPr>
          <p:spPr>
            <a:xfrm>
              <a:off x="9299156" y="4314099"/>
              <a:ext cx="1896991" cy="1937847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</p:grpSp>
      <p:grpSp>
        <p:nvGrpSpPr>
          <p:cNvPr id="57" name="Gruppieren 56">
            <a:extLst>
              <a:ext uri="{FF2B5EF4-FFF2-40B4-BE49-F238E27FC236}">
                <a16:creationId xmlns:a16="http://schemas.microsoft.com/office/drawing/2014/main" id="{7DF263E2-9859-F046-8861-D55ECD92DC5F}"/>
              </a:ext>
            </a:extLst>
          </p:cNvPr>
          <p:cNvGrpSpPr/>
          <p:nvPr/>
        </p:nvGrpSpPr>
        <p:grpSpPr>
          <a:xfrm>
            <a:off x="8043316" y="4892363"/>
            <a:ext cx="2073349" cy="2073349"/>
            <a:chOff x="8091957" y="5671740"/>
            <a:chExt cx="2073349" cy="2073349"/>
          </a:xfrm>
        </p:grpSpPr>
        <p:grpSp>
          <p:nvGrpSpPr>
            <p:cNvPr id="50" name="Gruppieren 49">
              <a:extLst>
                <a:ext uri="{FF2B5EF4-FFF2-40B4-BE49-F238E27FC236}">
                  <a16:creationId xmlns:a16="http://schemas.microsoft.com/office/drawing/2014/main" id="{591DDD14-9E89-3542-BA24-5EF7A3E671F6}"/>
                </a:ext>
              </a:extLst>
            </p:cNvPr>
            <p:cNvGrpSpPr/>
            <p:nvPr/>
          </p:nvGrpSpPr>
          <p:grpSpPr>
            <a:xfrm>
              <a:off x="8091957" y="5671740"/>
              <a:ext cx="2073349" cy="2073349"/>
              <a:chOff x="8015757" y="5595540"/>
              <a:chExt cx="2073349" cy="2073349"/>
            </a:xfrm>
          </p:grpSpPr>
          <p:grpSp>
            <p:nvGrpSpPr>
              <p:cNvPr id="23" name="Gruppieren 22">
                <a:extLst>
                  <a:ext uri="{FF2B5EF4-FFF2-40B4-BE49-F238E27FC236}">
                    <a16:creationId xmlns:a16="http://schemas.microsoft.com/office/drawing/2014/main" id="{81DCC90D-C55B-EA41-A1D8-BBEDADA66308}"/>
                  </a:ext>
                </a:extLst>
              </p:cNvPr>
              <p:cNvGrpSpPr/>
              <p:nvPr/>
            </p:nvGrpSpPr>
            <p:grpSpPr>
              <a:xfrm>
                <a:off x="8015757" y="6629618"/>
                <a:ext cx="2073349" cy="5193"/>
                <a:chOff x="7932151" y="5892349"/>
                <a:chExt cx="2073349" cy="5193"/>
              </a:xfrm>
            </p:grpSpPr>
            <p:cxnSp>
              <p:nvCxnSpPr>
                <p:cNvPr id="58" name="Gerade Verbindung 57">
                  <a:extLst>
                    <a:ext uri="{FF2B5EF4-FFF2-40B4-BE49-F238E27FC236}">
                      <a16:creationId xmlns:a16="http://schemas.microsoft.com/office/drawing/2014/main" id="{B83A799C-1CCB-E949-998A-FC62A49FBD2F}"/>
                    </a:ext>
                  </a:extLst>
                </p:cNvPr>
                <p:cNvCxnSpPr/>
                <p:nvPr/>
              </p:nvCxnSpPr>
              <p:spPr>
                <a:xfrm>
                  <a:off x="7932151" y="5892349"/>
                  <a:ext cx="2073349" cy="0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  <a:headEnd type="stealth" w="lg" len="lg"/>
                  <a:tailEnd type="stealth" w="lg" len="lg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</p:cxnSp>
            <p:cxnSp>
              <p:nvCxnSpPr>
                <p:cNvPr id="62" name="Gerade Verbindung 61">
                  <a:extLst>
                    <a:ext uri="{FF2B5EF4-FFF2-40B4-BE49-F238E27FC236}">
                      <a16:creationId xmlns:a16="http://schemas.microsoft.com/office/drawing/2014/main" id="{72DCAF95-2D28-A843-BCC6-BB2993E230D9}"/>
                    </a:ext>
                  </a:extLst>
                </p:cNvPr>
                <p:cNvCxnSpPr/>
                <p:nvPr/>
              </p:nvCxnSpPr>
              <p:spPr>
                <a:xfrm>
                  <a:off x="7932151" y="5897542"/>
                  <a:ext cx="2073349" cy="0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  <a:headEnd type="stealth" w="lg" len="lg"/>
                  <a:tailEnd type="stealth" w="lg" len="lg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</p:cxnSp>
          </p:grpSp>
          <p:grpSp>
            <p:nvGrpSpPr>
              <p:cNvPr id="64" name="Gruppieren 63">
                <a:extLst>
                  <a:ext uri="{FF2B5EF4-FFF2-40B4-BE49-F238E27FC236}">
                    <a16:creationId xmlns:a16="http://schemas.microsoft.com/office/drawing/2014/main" id="{58266769-286A-5540-9025-0BBEE412CC2F}"/>
                  </a:ext>
                </a:extLst>
              </p:cNvPr>
              <p:cNvGrpSpPr/>
              <p:nvPr/>
            </p:nvGrpSpPr>
            <p:grpSpPr>
              <a:xfrm rot="900000">
                <a:off x="8015757" y="6629618"/>
                <a:ext cx="2073349" cy="5193"/>
                <a:chOff x="7932151" y="5892349"/>
                <a:chExt cx="2073349" cy="5193"/>
              </a:xfrm>
            </p:grpSpPr>
            <p:cxnSp>
              <p:nvCxnSpPr>
                <p:cNvPr id="65" name="Gerade Verbindung 64">
                  <a:extLst>
                    <a:ext uri="{FF2B5EF4-FFF2-40B4-BE49-F238E27FC236}">
                      <a16:creationId xmlns:a16="http://schemas.microsoft.com/office/drawing/2014/main" id="{EB7ECD46-2887-CF47-9AED-3E71336009BD}"/>
                    </a:ext>
                  </a:extLst>
                </p:cNvPr>
                <p:cNvCxnSpPr/>
                <p:nvPr/>
              </p:nvCxnSpPr>
              <p:spPr>
                <a:xfrm>
                  <a:off x="7932151" y="5892349"/>
                  <a:ext cx="2073349" cy="0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  <a:headEnd type="stealth" w="lg" len="lg"/>
                  <a:tailEnd type="stealth" w="lg" len="lg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</p:cxnSp>
            <p:cxnSp>
              <p:nvCxnSpPr>
                <p:cNvPr id="66" name="Gerade Verbindung 65">
                  <a:extLst>
                    <a:ext uri="{FF2B5EF4-FFF2-40B4-BE49-F238E27FC236}">
                      <a16:creationId xmlns:a16="http://schemas.microsoft.com/office/drawing/2014/main" id="{4DDF91C9-4FA4-D743-9F95-30E347C2AC3C}"/>
                    </a:ext>
                  </a:extLst>
                </p:cNvPr>
                <p:cNvCxnSpPr/>
                <p:nvPr/>
              </p:nvCxnSpPr>
              <p:spPr>
                <a:xfrm>
                  <a:off x="7932151" y="5897542"/>
                  <a:ext cx="2073349" cy="0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  <a:headEnd type="stealth" w="lg" len="lg"/>
                  <a:tailEnd type="stealth" w="lg" len="lg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</p:cxnSp>
          </p:grpSp>
          <p:grpSp>
            <p:nvGrpSpPr>
              <p:cNvPr id="67" name="Gruppieren 66">
                <a:extLst>
                  <a:ext uri="{FF2B5EF4-FFF2-40B4-BE49-F238E27FC236}">
                    <a16:creationId xmlns:a16="http://schemas.microsoft.com/office/drawing/2014/main" id="{F436F26E-4730-B841-A043-DD241E0CC2DD}"/>
                  </a:ext>
                </a:extLst>
              </p:cNvPr>
              <p:cNvGrpSpPr/>
              <p:nvPr/>
            </p:nvGrpSpPr>
            <p:grpSpPr>
              <a:xfrm rot="1800000">
                <a:off x="8015757" y="6629618"/>
                <a:ext cx="2073349" cy="5193"/>
                <a:chOff x="7932151" y="5892349"/>
                <a:chExt cx="2073349" cy="5193"/>
              </a:xfrm>
            </p:grpSpPr>
            <p:cxnSp>
              <p:nvCxnSpPr>
                <p:cNvPr id="68" name="Gerade Verbindung 67">
                  <a:extLst>
                    <a:ext uri="{FF2B5EF4-FFF2-40B4-BE49-F238E27FC236}">
                      <a16:creationId xmlns:a16="http://schemas.microsoft.com/office/drawing/2014/main" id="{800687F7-2F8F-1F4D-83C4-4B5E0CA4B8BB}"/>
                    </a:ext>
                  </a:extLst>
                </p:cNvPr>
                <p:cNvCxnSpPr/>
                <p:nvPr/>
              </p:nvCxnSpPr>
              <p:spPr>
                <a:xfrm>
                  <a:off x="7932151" y="5892349"/>
                  <a:ext cx="2073349" cy="0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  <a:headEnd type="stealth" w="lg" len="lg"/>
                  <a:tailEnd type="stealth" w="lg" len="lg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</p:cxnSp>
            <p:cxnSp>
              <p:nvCxnSpPr>
                <p:cNvPr id="69" name="Gerade Verbindung 68">
                  <a:extLst>
                    <a:ext uri="{FF2B5EF4-FFF2-40B4-BE49-F238E27FC236}">
                      <a16:creationId xmlns:a16="http://schemas.microsoft.com/office/drawing/2014/main" id="{AED8CABD-B956-174E-8996-D9D4829E90F6}"/>
                    </a:ext>
                  </a:extLst>
                </p:cNvPr>
                <p:cNvCxnSpPr/>
                <p:nvPr/>
              </p:nvCxnSpPr>
              <p:spPr>
                <a:xfrm>
                  <a:off x="7932151" y="5897542"/>
                  <a:ext cx="2073349" cy="0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  <a:headEnd type="stealth" w="lg" len="lg"/>
                  <a:tailEnd type="stealth" w="lg" len="lg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</p:cxnSp>
          </p:grpSp>
          <p:grpSp>
            <p:nvGrpSpPr>
              <p:cNvPr id="70" name="Gruppieren 69">
                <a:extLst>
                  <a:ext uri="{FF2B5EF4-FFF2-40B4-BE49-F238E27FC236}">
                    <a16:creationId xmlns:a16="http://schemas.microsoft.com/office/drawing/2014/main" id="{A197ABDD-214B-9048-B8EA-0504708B57E0}"/>
                  </a:ext>
                </a:extLst>
              </p:cNvPr>
              <p:cNvGrpSpPr/>
              <p:nvPr/>
            </p:nvGrpSpPr>
            <p:grpSpPr>
              <a:xfrm rot="2700000">
                <a:off x="8015757" y="6629618"/>
                <a:ext cx="2073349" cy="5193"/>
                <a:chOff x="7932151" y="5892349"/>
                <a:chExt cx="2073349" cy="5193"/>
              </a:xfrm>
            </p:grpSpPr>
            <p:cxnSp>
              <p:nvCxnSpPr>
                <p:cNvPr id="71" name="Gerade Verbindung 70">
                  <a:extLst>
                    <a:ext uri="{FF2B5EF4-FFF2-40B4-BE49-F238E27FC236}">
                      <a16:creationId xmlns:a16="http://schemas.microsoft.com/office/drawing/2014/main" id="{91B724FB-60F2-7F47-B1D1-9EBEF8A09DFF}"/>
                    </a:ext>
                  </a:extLst>
                </p:cNvPr>
                <p:cNvCxnSpPr/>
                <p:nvPr/>
              </p:nvCxnSpPr>
              <p:spPr>
                <a:xfrm>
                  <a:off x="7932151" y="5892349"/>
                  <a:ext cx="2073349" cy="0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  <a:headEnd type="stealth" w="lg" len="lg"/>
                  <a:tailEnd type="stealth" w="lg" len="lg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</p:cxnSp>
            <p:cxnSp>
              <p:nvCxnSpPr>
                <p:cNvPr id="72" name="Gerade Verbindung 71">
                  <a:extLst>
                    <a:ext uri="{FF2B5EF4-FFF2-40B4-BE49-F238E27FC236}">
                      <a16:creationId xmlns:a16="http://schemas.microsoft.com/office/drawing/2014/main" id="{28A1ECAC-F0EA-3F44-B1ED-8F232A46F857}"/>
                    </a:ext>
                  </a:extLst>
                </p:cNvPr>
                <p:cNvCxnSpPr/>
                <p:nvPr/>
              </p:nvCxnSpPr>
              <p:spPr>
                <a:xfrm>
                  <a:off x="7932151" y="5897542"/>
                  <a:ext cx="2073349" cy="0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  <a:headEnd type="stealth" w="lg" len="lg"/>
                  <a:tailEnd type="stealth" w="lg" len="lg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</p:cxnSp>
          </p:grpSp>
          <p:grpSp>
            <p:nvGrpSpPr>
              <p:cNvPr id="73" name="Gruppieren 72">
                <a:extLst>
                  <a:ext uri="{FF2B5EF4-FFF2-40B4-BE49-F238E27FC236}">
                    <a16:creationId xmlns:a16="http://schemas.microsoft.com/office/drawing/2014/main" id="{1822C061-908B-F649-A229-0691D57CE38F}"/>
                  </a:ext>
                </a:extLst>
              </p:cNvPr>
              <p:cNvGrpSpPr/>
              <p:nvPr/>
            </p:nvGrpSpPr>
            <p:grpSpPr>
              <a:xfrm rot="3600000">
                <a:off x="8015757" y="6629618"/>
                <a:ext cx="2073349" cy="5193"/>
                <a:chOff x="7932151" y="5892349"/>
                <a:chExt cx="2073349" cy="5193"/>
              </a:xfrm>
            </p:grpSpPr>
            <p:cxnSp>
              <p:nvCxnSpPr>
                <p:cNvPr id="74" name="Gerade Verbindung 73">
                  <a:extLst>
                    <a:ext uri="{FF2B5EF4-FFF2-40B4-BE49-F238E27FC236}">
                      <a16:creationId xmlns:a16="http://schemas.microsoft.com/office/drawing/2014/main" id="{C96D0ED9-58E5-7A46-A6B0-907D2FBD3A8C}"/>
                    </a:ext>
                  </a:extLst>
                </p:cNvPr>
                <p:cNvCxnSpPr/>
                <p:nvPr/>
              </p:nvCxnSpPr>
              <p:spPr>
                <a:xfrm>
                  <a:off x="7932151" y="5892349"/>
                  <a:ext cx="2073349" cy="0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  <a:headEnd type="stealth" w="lg" len="lg"/>
                  <a:tailEnd type="stealth" w="lg" len="lg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</p:cxnSp>
            <p:cxnSp>
              <p:nvCxnSpPr>
                <p:cNvPr id="75" name="Gerade Verbindung 74">
                  <a:extLst>
                    <a:ext uri="{FF2B5EF4-FFF2-40B4-BE49-F238E27FC236}">
                      <a16:creationId xmlns:a16="http://schemas.microsoft.com/office/drawing/2014/main" id="{D194A31E-2CD7-4443-B0C5-5FEC9B1D2C70}"/>
                    </a:ext>
                  </a:extLst>
                </p:cNvPr>
                <p:cNvCxnSpPr/>
                <p:nvPr/>
              </p:nvCxnSpPr>
              <p:spPr>
                <a:xfrm>
                  <a:off x="7932151" y="5897542"/>
                  <a:ext cx="2073349" cy="0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  <a:headEnd type="stealth" w="lg" len="lg"/>
                  <a:tailEnd type="stealth" w="lg" len="lg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</p:cxnSp>
          </p:grpSp>
          <p:grpSp>
            <p:nvGrpSpPr>
              <p:cNvPr id="76" name="Gruppieren 75">
                <a:extLst>
                  <a:ext uri="{FF2B5EF4-FFF2-40B4-BE49-F238E27FC236}">
                    <a16:creationId xmlns:a16="http://schemas.microsoft.com/office/drawing/2014/main" id="{A88D0EF2-B2A1-DD48-AA31-8BF66900D53B}"/>
                  </a:ext>
                </a:extLst>
              </p:cNvPr>
              <p:cNvGrpSpPr/>
              <p:nvPr/>
            </p:nvGrpSpPr>
            <p:grpSpPr>
              <a:xfrm rot="4500000">
                <a:off x="8015757" y="6629618"/>
                <a:ext cx="2073349" cy="5193"/>
                <a:chOff x="7932151" y="5892349"/>
                <a:chExt cx="2073349" cy="5193"/>
              </a:xfrm>
            </p:grpSpPr>
            <p:cxnSp>
              <p:nvCxnSpPr>
                <p:cNvPr id="77" name="Gerade Verbindung 76">
                  <a:extLst>
                    <a:ext uri="{FF2B5EF4-FFF2-40B4-BE49-F238E27FC236}">
                      <a16:creationId xmlns:a16="http://schemas.microsoft.com/office/drawing/2014/main" id="{6E72A456-21DA-DA4B-BA87-7663890CC2CA}"/>
                    </a:ext>
                  </a:extLst>
                </p:cNvPr>
                <p:cNvCxnSpPr/>
                <p:nvPr/>
              </p:nvCxnSpPr>
              <p:spPr>
                <a:xfrm>
                  <a:off x="7932151" y="5892349"/>
                  <a:ext cx="2073349" cy="0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  <a:headEnd type="stealth" w="lg" len="lg"/>
                  <a:tailEnd type="stealth" w="lg" len="lg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</p:cxnSp>
            <p:cxnSp>
              <p:nvCxnSpPr>
                <p:cNvPr id="78" name="Gerade Verbindung 77">
                  <a:extLst>
                    <a:ext uri="{FF2B5EF4-FFF2-40B4-BE49-F238E27FC236}">
                      <a16:creationId xmlns:a16="http://schemas.microsoft.com/office/drawing/2014/main" id="{FBCE4E62-0612-8B43-92D9-126702445FAB}"/>
                    </a:ext>
                  </a:extLst>
                </p:cNvPr>
                <p:cNvCxnSpPr/>
                <p:nvPr/>
              </p:nvCxnSpPr>
              <p:spPr>
                <a:xfrm>
                  <a:off x="7932151" y="5897542"/>
                  <a:ext cx="2073349" cy="0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  <a:headEnd type="stealth" w="lg" len="lg"/>
                  <a:tailEnd type="stealth" w="lg" len="lg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</p:cxnSp>
          </p:grpSp>
        </p:grpSp>
        <p:grpSp>
          <p:nvGrpSpPr>
            <p:cNvPr id="83" name="Gruppieren 82">
              <a:extLst>
                <a:ext uri="{FF2B5EF4-FFF2-40B4-BE49-F238E27FC236}">
                  <a16:creationId xmlns:a16="http://schemas.microsoft.com/office/drawing/2014/main" id="{1E2D8DF2-3B5A-9944-B1E8-B12120CDC458}"/>
                </a:ext>
              </a:extLst>
            </p:cNvPr>
            <p:cNvGrpSpPr/>
            <p:nvPr/>
          </p:nvGrpSpPr>
          <p:grpSpPr>
            <a:xfrm rot="5400000">
              <a:off x="8091957" y="5671740"/>
              <a:ext cx="2073349" cy="2073349"/>
              <a:chOff x="8015757" y="5595540"/>
              <a:chExt cx="2073349" cy="2073349"/>
            </a:xfrm>
          </p:grpSpPr>
          <p:grpSp>
            <p:nvGrpSpPr>
              <p:cNvPr id="84" name="Gruppieren 83">
                <a:extLst>
                  <a:ext uri="{FF2B5EF4-FFF2-40B4-BE49-F238E27FC236}">
                    <a16:creationId xmlns:a16="http://schemas.microsoft.com/office/drawing/2014/main" id="{A29E6E0D-8C5C-6047-B9AE-0F6FFA035366}"/>
                  </a:ext>
                </a:extLst>
              </p:cNvPr>
              <p:cNvGrpSpPr/>
              <p:nvPr/>
            </p:nvGrpSpPr>
            <p:grpSpPr>
              <a:xfrm>
                <a:off x="8015757" y="6629618"/>
                <a:ext cx="2073349" cy="5193"/>
                <a:chOff x="7932151" y="5892349"/>
                <a:chExt cx="2073349" cy="5193"/>
              </a:xfrm>
            </p:grpSpPr>
            <p:cxnSp>
              <p:nvCxnSpPr>
                <p:cNvPr id="100" name="Gerade Verbindung 99">
                  <a:extLst>
                    <a:ext uri="{FF2B5EF4-FFF2-40B4-BE49-F238E27FC236}">
                      <a16:creationId xmlns:a16="http://schemas.microsoft.com/office/drawing/2014/main" id="{0D3CF479-4301-4747-AB82-7F29BC805D9B}"/>
                    </a:ext>
                  </a:extLst>
                </p:cNvPr>
                <p:cNvCxnSpPr/>
                <p:nvPr/>
              </p:nvCxnSpPr>
              <p:spPr>
                <a:xfrm>
                  <a:off x="7932151" y="5892349"/>
                  <a:ext cx="2073349" cy="0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  <a:headEnd type="stealth" w="lg" len="lg"/>
                  <a:tailEnd type="stealth" w="lg" len="lg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</p:cxnSp>
            <p:cxnSp>
              <p:nvCxnSpPr>
                <p:cNvPr id="101" name="Gerade Verbindung 100">
                  <a:extLst>
                    <a:ext uri="{FF2B5EF4-FFF2-40B4-BE49-F238E27FC236}">
                      <a16:creationId xmlns:a16="http://schemas.microsoft.com/office/drawing/2014/main" id="{AAF8AEE0-BBA1-B349-92AF-3142C2D3D00D}"/>
                    </a:ext>
                  </a:extLst>
                </p:cNvPr>
                <p:cNvCxnSpPr/>
                <p:nvPr/>
              </p:nvCxnSpPr>
              <p:spPr>
                <a:xfrm>
                  <a:off x="7932151" y="5897542"/>
                  <a:ext cx="2073349" cy="0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  <a:headEnd type="stealth" w="lg" len="lg"/>
                  <a:tailEnd type="stealth" w="lg" len="lg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</p:cxnSp>
          </p:grpSp>
          <p:grpSp>
            <p:nvGrpSpPr>
              <p:cNvPr id="85" name="Gruppieren 84">
                <a:extLst>
                  <a:ext uri="{FF2B5EF4-FFF2-40B4-BE49-F238E27FC236}">
                    <a16:creationId xmlns:a16="http://schemas.microsoft.com/office/drawing/2014/main" id="{BD376554-9186-6E43-8FE4-CEDE46C71BE2}"/>
                  </a:ext>
                </a:extLst>
              </p:cNvPr>
              <p:cNvGrpSpPr/>
              <p:nvPr/>
            </p:nvGrpSpPr>
            <p:grpSpPr>
              <a:xfrm rot="900000">
                <a:off x="8015757" y="6629618"/>
                <a:ext cx="2073349" cy="5193"/>
                <a:chOff x="7932151" y="5892349"/>
                <a:chExt cx="2073349" cy="5193"/>
              </a:xfrm>
            </p:grpSpPr>
            <p:cxnSp>
              <p:nvCxnSpPr>
                <p:cNvPr id="98" name="Gerade Verbindung 97">
                  <a:extLst>
                    <a:ext uri="{FF2B5EF4-FFF2-40B4-BE49-F238E27FC236}">
                      <a16:creationId xmlns:a16="http://schemas.microsoft.com/office/drawing/2014/main" id="{224CF218-2900-3944-9C8D-5C48C57FB022}"/>
                    </a:ext>
                  </a:extLst>
                </p:cNvPr>
                <p:cNvCxnSpPr/>
                <p:nvPr/>
              </p:nvCxnSpPr>
              <p:spPr>
                <a:xfrm>
                  <a:off x="7932151" y="5892349"/>
                  <a:ext cx="2073349" cy="0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  <a:headEnd type="stealth" w="lg" len="lg"/>
                  <a:tailEnd type="stealth" w="lg" len="lg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</p:cxnSp>
            <p:cxnSp>
              <p:nvCxnSpPr>
                <p:cNvPr id="99" name="Gerade Verbindung 98">
                  <a:extLst>
                    <a:ext uri="{FF2B5EF4-FFF2-40B4-BE49-F238E27FC236}">
                      <a16:creationId xmlns:a16="http://schemas.microsoft.com/office/drawing/2014/main" id="{B30DB72F-4FBA-A647-8E66-314DA3C35CAC}"/>
                    </a:ext>
                  </a:extLst>
                </p:cNvPr>
                <p:cNvCxnSpPr/>
                <p:nvPr/>
              </p:nvCxnSpPr>
              <p:spPr>
                <a:xfrm>
                  <a:off x="7932151" y="5897542"/>
                  <a:ext cx="2073349" cy="0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  <a:headEnd type="stealth" w="lg" len="lg"/>
                  <a:tailEnd type="stealth" w="lg" len="lg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</p:cxnSp>
          </p:grpSp>
          <p:grpSp>
            <p:nvGrpSpPr>
              <p:cNvPr id="86" name="Gruppieren 85">
                <a:extLst>
                  <a:ext uri="{FF2B5EF4-FFF2-40B4-BE49-F238E27FC236}">
                    <a16:creationId xmlns:a16="http://schemas.microsoft.com/office/drawing/2014/main" id="{5234823C-9F17-604E-9D60-6A36A1BB3A7B}"/>
                  </a:ext>
                </a:extLst>
              </p:cNvPr>
              <p:cNvGrpSpPr/>
              <p:nvPr/>
            </p:nvGrpSpPr>
            <p:grpSpPr>
              <a:xfrm rot="1800000">
                <a:off x="8015757" y="6629618"/>
                <a:ext cx="2073349" cy="5193"/>
                <a:chOff x="7932151" y="5892349"/>
                <a:chExt cx="2073349" cy="5193"/>
              </a:xfrm>
            </p:grpSpPr>
            <p:cxnSp>
              <p:nvCxnSpPr>
                <p:cNvPr id="96" name="Gerade Verbindung 95">
                  <a:extLst>
                    <a:ext uri="{FF2B5EF4-FFF2-40B4-BE49-F238E27FC236}">
                      <a16:creationId xmlns:a16="http://schemas.microsoft.com/office/drawing/2014/main" id="{4D6B1075-27DD-4547-954B-20DF616C64A7}"/>
                    </a:ext>
                  </a:extLst>
                </p:cNvPr>
                <p:cNvCxnSpPr/>
                <p:nvPr/>
              </p:nvCxnSpPr>
              <p:spPr>
                <a:xfrm>
                  <a:off x="7932151" y="5892349"/>
                  <a:ext cx="2073349" cy="0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  <a:headEnd type="stealth" w="lg" len="lg"/>
                  <a:tailEnd type="stealth" w="lg" len="lg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</p:cxnSp>
            <p:cxnSp>
              <p:nvCxnSpPr>
                <p:cNvPr id="97" name="Gerade Verbindung 96">
                  <a:extLst>
                    <a:ext uri="{FF2B5EF4-FFF2-40B4-BE49-F238E27FC236}">
                      <a16:creationId xmlns:a16="http://schemas.microsoft.com/office/drawing/2014/main" id="{8C4EF5E2-BAFC-C24B-AAE3-383E720EA9F3}"/>
                    </a:ext>
                  </a:extLst>
                </p:cNvPr>
                <p:cNvCxnSpPr/>
                <p:nvPr/>
              </p:nvCxnSpPr>
              <p:spPr>
                <a:xfrm>
                  <a:off x="7932151" y="5897542"/>
                  <a:ext cx="2073349" cy="0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  <a:headEnd type="stealth" w="lg" len="lg"/>
                  <a:tailEnd type="stealth" w="lg" len="lg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</p:cxnSp>
          </p:grpSp>
          <p:grpSp>
            <p:nvGrpSpPr>
              <p:cNvPr id="87" name="Gruppieren 86">
                <a:extLst>
                  <a:ext uri="{FF2B5EF4-FFF2-40B4-BE49-F238E27FC236}">
                    <a16:creationId xmlns:a16="http://schemas.microsoft.com/office/drawing/2014/main" id="{59C024ED-C4B9-8C40-92D9-8A9FE1613EEB}"/>
                  </a:ext>
                </a:extLst>
              </p:cNvPr>
              <p:cNvGrpSpPr/>
              <p:nvPr/>
            </p:nvGrpSpPr>
            <p:grpSpPr>
              <a:xfrm rot="2700000">
                <a:off x="8015757" y="6629618"/>
                <a:ext cx="2073349" cy="5193"/>
                <a:chOff x="7932151" y="5892349"/>
                <a:chExt cx="2073349" cy="5193"/>
              </a:xfrm>
            </p:grpSpPr>
            <p:cxnSp>
              <p:nvCxnSpPr>
                <p:cNvPr id="94" name="Gerade Verbindung 93">
                  <a:extLst>
                    <a:ext uri="{FF2B5EF4-FFF2-40B4-BE49-F238E27FC236}">
                      <a16:creationId xmlns:a16="http://schemas.microsoft.com/office/drawing/2014/main" id="{C3F0909B-4133-AC46-903B-6B5AFBC30FC5}"/>
                    </a:ext>
                  </a:extLst>
                </p:cNvPr>
                <p:cNvCxnSpPr/>
                <p:nvPr/>
              </p:nvCxnSpPr>
              <p:spPr>
                <a:xfrm>
                  <a:off x="7932151" y="5892349"/>
                  <a:ext cx="2073349" cy="0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  <a:headEnd type="stealth" w="lg" len="lg"/>
                  <a:tailEnd type="stealth" w="lg" len="lg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</p:cxnSp>
            <p:cxnSp>
              <p:nvCxnSpPr>
                <p:cNvPr id="95" name="Gerade Verbindung 94">
                  <a:extLst>
                    <a:ext uri="{FF2B5EF4-FFF2-40B4-BE49-F238E27FC236}">
                      <a16:creationId xmlns:a16="http://schemas.microsoft.com/office/drawing/2014/main" id="{B0589C44-A45A-4E40-8DEE-D2BFCE88B091}"/>
                    </a:ext>
                  </a:extLst>
                </p:cNvPr>
                <p:cNvCxnSpPr/>
                <p:nvPr/>
              </p:nvCxnSpPr>
              <p:spPr>
                <a:xfrm>
                  <a:off x="7932151" y="5897542"/>
                  <a:ext cx="2073349" cy="0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  <a:headEnd type="stealth" w="lg" len="lg"/>
                  <a:tailEnd type="stealth" w="lg" len="lg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</p:cxnSp>
          </p:grpSp>
          <p:grpSp>
            <p:nvGrpSpPr>
              <p:cNvPr id="88" name="Gruppieren 87">
                <a:extLst>
                  <a:ext uri="{FF2B5EF4-FFF2-40B4-BE49-F238E27FC236}">
                    <a16:creationId xmlns:a16="http://schemas.microsoft.com/office/drawing/2014/main" id="{5687DEFB-EAB1-BC43-B41D-C0DDC03B98CA}"/>
                  </a:ext>
                </a:extLst>
              </p:cNvPr>
              <p:cNvGrpSpPr/>
              <p:nvPr/>
            </p:nvGrpSpPr>
            <p:grpSpPr>
              <a:xfrm rot="3600000">
                <a:off x="8015757" y="6629618"/>
                <a:ext cx="2073349" cy="5193"/>
                <a:chOff x="7932151" y="5892349"/>
                <a:chExt cx="2073349" cy="5193"/>
              </a:xfrm>
            </p:grpSpPr>
            <p:cxnSp>
              <p:nvCxnSpPr>
                <p:cNvPr id="92" name="Gerade Verbindung 91">
                  <a:extLst>
                    <a:ext uri="{FF2B5EF4-FFF2-40B4-BE49-F238E27FC236}">
                      <a16:creationId xmlns:a16="http://schemas.microsoft.com/office/drawing/2014/main" id="{458E3565-DAF6-D145-A04B-B719853C2878}"/>
                    </a:ext>
                  </a:extLst>
                </p:cNvPr>
                <p:cNvCxnSpPr/>
                <p:nvPr/>
              </p:nvCxnSpPr>
              <p:spPr>
                <a:xfrm>
                  <a:off x="7932151" y="5892349"/>
                  <a:ext cx="2073349" cy="0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  <a:headEnd type="stealth" w="lg" len="lg"/>
                  <a:tailEnd type="stealth" w="lg" len="lg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</p:cxnSp>
            <p:cxnSp>
              <p:nvCxnSpPr>
                <p:cNvPr id="93" name="Gerade Verbindung 92">
                  <a:extLst>
                    <a:ext uri="{FF2B5EF4-FFF2-40B4-BE49-F238E27FC236}">
                      <a16:creationId xmlns:a16="http://schemas.microsoft.com/office/drawing/2014/main" id="{8178F1B2-C48F-374F-96DF-BC8EDBDEBCDA}"/>
                    </a:ext>
                  </a:extLst>
                </p:cNvPr>
                <p:cNvCxnSpPr/>
                <p:nvPr/>
              </p:nvCxnSpPr>
              <p:spPr>
                <a:xfrm>
                  <a:off x="7932151" y="5897542"/>
                  <a:ext cx="2073349" cy="0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  <a:headEnd type="stealth" w="lg" len="lg"/>
                  <a:tailEnd type="stealth" w="lg" len="lg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</p:cxnSp>
          </p:grpSp>
          <p:grpSp>
            <p:nvGrpSpPr>
              <p:cNvPr id="89" name="Gruppieren 88">
                <a:extLst>
                  <a:ext uri="{FF2B5EF4-FFF2-40B4-BE49-F238E27FC236}">
                    <a16:creationId xmlns:a16="http://schemas.microsoft.com/office/drawing/2014/main" id="{DFDA4D78-0D52-A24D-8510-22169E51E8F8}"/>
                  </a:ext>
                </a:extLst>
              </p:cNvPr>
              <p:cNvGrpSpPr/>
              <p:nvPr/>
            </p:nvGrpSpPr>
            <p:grpSpPr>
              <a:xfrm rot="4500000">
                <a:off x="8015757" y="6629618"/>
                <a:ext cx="2073349" cy="5193"/>
                <a:chOff x="7932151" y="5892349"/>
                <a:chExt cx="2073349" cy="5193"/>
              </a:xfrm>
            </p:grpSpPr>
            <p:cxnSp>
              <p:nvCxnSpPr>
                <p:cNvPr id="90" name="Gerade Verbindung 89">
                  <a:extLst>
                    <a:ext uri="{FF2B5EF4-FFF2-40B4-BE49-F238E27FC236}">
                      <a16:creationId xmlns:a16="http://schemas.microsoft.com/office/drawing/2014/main" id="{6FA86189-0DB0-4A47-9798-EB840680D791}"/>
                    </a:ext>
                  </a:extLst>
                </p:cNvPr>
                <p:cNvCxnSpPr/>
                <p:nvPr/>
              </p:nvCxnSpPr>
              <p:spPr>
                <a:xfrm>
                  <a:off x="7932151" y="5892349"/>
                  <a:ext cx="2073349" cy="0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  <a:headEnd type="stealth" w="lg" len="lg"/>
                  <a:tailEnd type="stealth" w="lg" len="lg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</p:cxnSp>
            <p:cxnSp>
              <p:nvCxnSpPr>
                <p:cNvPr id="91" name="Gerade Verbindung 90">
                  <a:extLst>
                    <a:ext uri="{FF2B5EF4-FFF2-40B4-BE49-F238E27FC236}">
                      <a16:creationId xmlns:a16="http://schemas.microsoft.com/office/drawing/2014/main" id="{AA322AEA-C96E-5242-8A11-7779F7C2EDFC}"/>
                    </a:ext>
                  </a:extLst>
                </p:cNvPr>
                <p:cNvCxnSpPr/>
                <p:nvPr/>
              </p:nvCxnSpPr>
              <p:spPr>
                <a:xfrm>
                  <a:off x="7932151" y="5897542"/>
                  <a:ext cx="2073349" cy="0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  <a:headEnd type="stealth" w="lg" len="lg"/>
                  <a:tailEnd type="stealth" w="lg" len="lg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</p:cxnSp>
          </p:grpSp>
        </p:grpSp>
      </p:grpSp>
      <p:grpSp>
        <p:nvGrpSpPr>
          <p:cNvPr id="103" name="Gruppieren 102">
            <a:extLst>
              <a:ext uri="{FF2B5EF4-FFF2-40B4-BE49-F238E27FC236}">
                <a16:creationId xmlns:a16="http://schemas.microsoft.com/office/drawing/2014/main" id="{834D0FB1-47F2-904A-B7DA-DD3BFE8F03E7}"/>
              </a:ext>
            </a:extLst>
          </p:cNvPr>
          <p:cNvGrpSpPr/>
          <p:nvPr/>
        </p:nvGrpSpPr>
        <p:grpSpPr>
          <a:xfrm>
            <a:off x="10549121" y="4892364"/>
            <a:ext cx="2073349" cy="2073349"/>
            <a:chOff x="8091957" y="5671740"/>
            <a:chExt cx="2073349" cy="2073349"/>
          </a:xfrm>
        </p:grpSpPr>
        <p:grpSp>
          <p:nvGrpSpPr>
            <p:cNvPr id="104" name="Gruppieren 103">
              <a:extLst>
                <a:ext uri="{FF2B5EF4-FFF2-40B4-BE49-F238E27FC236}">
                  <a16:creationId xmlns:a16="http://schemas.microsoft.com/office/drawing/2014/main" id="{F7D84F65-6938-3646-B3F0-4D3CF53B6484}"/>
                </a:ext>
              </a:extLst>
            </p:cNvPr>
            <p:cNvGrpSpPr/>
            <p:nvPr/>
          </p:nvGrpSpPr>
          <p:grpSpPr>
            <a:xfrm>
              <a:off x="8091957" y="5671740"/>
              <a:ext cx="2073349" cy="2073349"/>
              <a:chOff x="8015757" y="5595540"/>
              <a:chExt cx="2073349" cy="2073349"/>
            </a:xfrm>
          </p:grpSpPr>
          <p:grpSp>
            <p:nvGrpSpPr>
              <p:cNvPr id="124" name="Gruppieren 123">
                <a:extLst>
                  <a:ext uri="{FF2B5EF4-FFF2-40B4-BE49-F238E27FC236}">
                    <a16:creationId xmlns:a16="http://schemas.microsoft.com/office/drawing/2014/main" id="{1C441CF1-D83D-FB4C-907C-F6F17D5AB25F}"/>
                  </a:ext>
                </a:extLst>
              </p:cNvPr>
              <p:cNvGrpSpPr/>
              <p:nvPr/>
            </p:nvGrpSpPr>
            <p:grpSpPr>
              <a:xfrm>
                <a:off x="8015757" y="6629618"/>
                <a:ext cx="2073349" cy="5193"/>
                <a:chOff x="7932151" y="5892349"/>
                <a:chExt cx="2073349" cy="5193"/>
              </a:xfrm>
            </p:grpSpPr>
            <p:cxnSp>
              <p:nvCxnSpPr>
                <p:cNvPr id="140" name="Gerade Verbindung 139">
                  <a:extLst>
                    <a:ext uri="{FF2B5EF4-FFF2-40B4-BE49-F238E27FC236}">
                      <a16:creationId xmlns:a16="http://schemas.microsoft.com/office/drawing/2014/main" id="{983FE437-2609-8A4F-838F-EB2CCE0CB69D}"/>
                    </a:ext>
                  </a:extLst>
                </p:cNvPr>
                <p:cNvCxnSpPr/>
                <p:nvPr/>
              </p:nvCxnSpPr>
              <p:spPr>
                <a:xfrm>
                  <a:off x="7932151" y="5892349"/>
                  <a:ext cx="2073349" cy="0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  <a:headEnd type="stealth" w="lg" len="lg"/>
                  <a:tailEnd type="stealth" w="lg" len="lg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</p:cxnSp>
            <p:cxnSp>
              <p:nvCxnSpPr>
                <p:cNvPr id="141" name="Gerade Verbindung 140">
                  <a:extLst>
                    <a:ext uri="{FF2B5EF4-FFF2-40B4-BE49-F238E27FC236}">
                      <a16:creationId xmlns:a16="http://schemas.microsoft.com/office/drawing/2014/main" id="{3C096F4E-2D98-7B4F-8BCD-CB14FF575B2F}"/>
                    </a:ext>
                  </a:extLst>
                </p:cNvPr>
                <p:cNvCxnSpPr/>
                <p:nvPr/>
              </p:nvCxnSpPr>
              <p:spPr>
                <a:xfrm>
                  <a:off x="7932151" y="5897542"/>
                  <a:ext cx="2073349" cy="0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  <a:headEnd type="stealth" w="lg" len="lg"/>
                  <a:tailEnd type="stealth" w="lg" len="lg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</p:cxnSp>
          </p:grpSp>
          <p:grpSp>
            <p:nvGrpSpPr>
              <p:cNvPr id="125" name="Gruppieren 124">
                <a:extLst>
                  <a:ext uri="{FF2B5EF4-FFF2-40B4-BE49-F238E27FC236}">
                    <a16:creationId xmlns:a16="http://schemas.microsoft.com/office/drawing/2014/main" id="{E6CCAC3C-99A0-E540-B6C7-A704E292040F}"/>
                  </a:ext>
                </a:extLst>
              </p:cNvPr>
              <p:cNvGrpSpPr/>
              <p:nvPr/>
            </p:nvGrpSpPr>
            <p:grpSpPr>
              <a:xfrm rot="900000">
                <a:off x="8015757" y="6629618"/>
                <a:ext cx="2073349" cy="5193"/>
                <a:chOff x="7932151" y="5892349"/>
                <a:chExt cx="2073349" cy="5193"/>
              </a:xfrm>
            </p:grpSpPr>
            <p:cxnSp>
              <p:nvCxnSpPr>
                <p:cNvPr id="138" name="Gerade Verbindung 137">
                  <a:extLst>
                    <a:ext uri="{FF2B5EF4-FFF2-40B4-BE49-F238E27FC236}">
                      <a16:creationId xmlns:a16="http://schemas.microsoft.com/office/drawing/2014/main" id="{42597366-EF77-6B4A-88C0-8D98A190EC59}"/>
                    </a:ext>
                  </a:extLst>
                </p:cNvPr>
                <p:cNvCxnSpPr/>
                <p:nvPr/>
              </p:nvCxnSpPr>
              <p:spPr>
                <a:xfrm>
                  <a:off x="7932151" y="5892349"/>
                  <a:ext cx="2073349" cy="0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  <a:headEnd type="stealth" w="lg" len="lg"/>
                  <a:tailEnd type="stealth" w="lg" len="lg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</p:cxnSp>
            <p:cxnSp>
              <p:nvCxnSpPr>
                <p:cNvPr id="139" name="Gerade Verbindung 138">
                  <a:extLst>
                    <a:ext uri="{FF2B5EF4-FFF2-40B4-BE49-F238E27FC236}">
                      <a16:creationId xmlns:a16="http://schemas.microsoft.com/office/drawing/2014/main" id="{18686C35-1CF3-674C-AFD5-38CC4EC29E37}"/>
                    </a:ext>
                  </a:extLst>
                </p:cNvPr>
                <p:cNvCxnSpPr/>
                <p:nvPr/>
              </p:nvCxnSpPr>
              <p:spPr>
                <a:xfrm>
                  <a:off x="7932151" y="5897542"/>
                  <a:ext cx="2073349" cy="0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  <a:headEnd type="stealth" w="lg" len="lg"/>
                  <a:tailEnd type="stealth" w="lg" len="lg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</p:cxnSp>
          </p:grpSp>
          <p:grpSp>
            <p:nvGrpSpPr>
              <p:cNvPr id="126" name="Gruppieren 125">
                <a:extLst>
                  <a:ext uri="{FF2B5EF4-FFF2-40B4-BE49-F238E27FC236}">
                    <a16:creationId xmlns:a16="http://schemas.microsoft.com/office/drawing/2014/main" id="{C5C10AA5-5CDA-6C48-87E9-C6449A514BC7}"/>
                  </a:ext>
                </a:extLst>
              </p:cNvPr>
              <p:cNvGrpSpPr/>
              <p:nvPr/>
            </p:nvGrpSpPr>
            <p:grpSpPr>
              <a:xfrm rot="1800000">
                <a:off x="8015757" y="6629618"/>
                <a:ext cx="2073349" cy="5193"/>
                <a:chOff x="7932151" y="5892349"/>
                <a:chExt cx="2073349" cy="5193"/>
              </a:xfrm>
            </p:grpSpPr>
            <p:cxnSp>
              <p:nvCxnSpPr>
                <p:cNvPr id="136" name="Gerade Verbindung 135">
                  <a:extLst>
                    <a:ext uri="{FF2B5EF4-FFF2-40B4-BE49-F238E27FC236}">
                      <a16:creationId xmlns:a16="http://schemas.microsoft.com/office/drawing/2014/main" id="{CF0D65C6-FDD9-5D44-91E0-861CE5DE279E}"/>
                    </a:ext>
                  </a:extLst>
                </p:cNvPr>
                <p:cNvCxnSpPr/>
                <p:nvPr/>
              </p:nvCxnSpPr>
              <p:spPr>
                <a:xfrm>
                  <a:off x="7932151" y="5892349"/>
                  <a:ext cx="2073349" cy="0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  <a:headEnd type="stealth" w="lg" len="lg"/>
                  <a:tailEnd type="stealth" w="lg" len="lg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</p:cxnSp>
            <p:cxnSp>
              <p:nvCxnSpPr>
                <p:cNvPr id="137" name="Gerade Verbindung 136">
                  <a:extLst>
                    <a:ext uri="{FF2B5EF4-FFF2-40B4-BE49-F238E27FC236}">
                      <a16:creationId xmlns:a16="http://schemas.microsoft.com/office/drawing/2014/main" id="{9D1C1BE0-165F-8B47-9242-02071880CEB9}"/>
                    </a:ext>
                  </a:extLst>
                </p:cNvPr>
                <p:cNvCxnSpPr/>
                <p:nvPr/>
              </p:nvCxnSpPr>
              <p:spPr>
                <a:xfrm>
                  <a:off x="7932151" y="5897542"/>
                  <a:ext cx="2073349" cy="0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  <a:headEnd type="stealth" w="lg" len="lg"/>
                  <a:tailEnd type="stealth" w="lg" len="lg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</p:cxnSp>
          </p:grpSp>
          <p:grpSp>
            <p:nvGrpSpPr>
              <p:cNvPr id="127" name="Gruppieren 126">
                <a:extLst>
                  <a:ext uri="{FF2B5EF4-FFF2-40B4-BE49-F238E27FC236}">
                    <a16:creationId xmlns:a16="http://schemas.microsoft.com/office/drawing/2014/main" id="{CF78898F-4367-C643-A6C2-A3E7BD749F46}"/>
                  </a:ext>
                </a:extLst>
              </p:cNvPr>
              <p:cNvGrpSpPr/>
              <p:nvPr/>
            </p:nvGrpSpPr>
            <p:grpSpPr>
              <a:xfrm rot="2700000">
                <a:off x="8015757" y="6629618"/>
                <a:ext cx="2073349" cy="5193"/>
                <a:chOff x="7932151" y="5892349"/>
                <a:chExt cx="2073349" cy="5193"/>
              </a:xfrm>
            </p:grpSpPr>
            <p:cxnSp>
              <p:nvCxnSpPr>
                <p:cNvPr id="134" name="Gerade Verbindung 133">
                  <a:extLst>
                    <a:ext uri="{FF2B5EF4-FFF2-40B4-BE49-F238E27FC236}">
                      <a16:creationId xmlns:a16="http://schemas.microsoft.com/office/drawing/2014/main" id="{34A6EFC3-A04A-8C4D-836D-C8106DDC2A1A}"/>
                    </a:ext>
                  </a:extLst>
                </p:cNvPr>
                <p:cNvCxnSpPr/>
                <p:nvPr/>
              </p:nvCxnSpPr>
              <p:spPr>
                <a:xfrm>
                  <a:off x="7932151" y="5892349"/>
                  <a:ext cx="2073349" cy="0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  <a:headEnd type="stealth" w="lg" len="lg"/>
                  <a:tailEnd type="stealth" w="lg" len="lg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</p:cxnSp>
            <p:cxnSp>
              <p:nvCxnSpPr>
                <p:cNvPr id="135" name="Gerade Verbindung 134">
                  <a:extLst>
                    <a:ext uri="{FF2B5EF4-FFF2-40B4-BE49-F238E27FC236}">
                      <a16:creationId xmlns:a16="http://schemas.microsoft.com/office/drawing/2014/main" id="{0F34922C-8D3A-1041-931C-EBE5248C43B7}"/>
                    </a:ext>
                  </a:extLst>
                </p:cNvPr>
                <p:cNvCxnSpPr/>
                <p:nvPr/>
              </p:nvCxnSpPr>
              <p:spPr>
                <a:xfrm>
                  <a:off x="7932151" y="5897542"/>
                  <a:ext cx="2073349" cy="0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  <a:headEnd type="stealth" w="lg" len="lg"/>
                  <a:tailEnd type="stealth" w="lg" len="lg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</p:cxnSp>
          </p:grpSp>
          <p:grpSp>
            <p:nvGrpSpPr>
              <p:cNvPr id="128" name="Gruppieren 127">
                <a:extLst>
                  <a:ext uri="{FF2B5EF4-FFF2-40B4-BE49-F238E27FC236}">
                    <a16:creationId xmlns:a16="http://schemas.microsoft.com/office/drawing/2014/main" id="{29A42E70-CACD-A843-B06D-49A643F4A98C}"/>
                  </a:ext>
                </a:extLst>
              </p:cNvPr>
              <p:cNvGrpSpPr/>
              <p:nvPr/>
            </p:nvGrpSpPr>
            <p:grpSpPr>
              <a:xfrm rot="3600000">
                <a:off x="8015757" y="6629618"/>
                <a:ext cx="2073349" cy="5193"/>
                <a:chOff x="7932151" y="5892349"/>
                <a:chExt cx="2073349" cy="5193"/>
              </a:xfrm>
            </p:grpSpPr>
            <p:cxnSp>
              <p:nvCxnSpPr>
                <p:cNvPr id="132" name="Gerade Verbindung 131">
                  <a:extLst>
                    <a:ext uri="{FF2B5EF4-FFF2-40B4-BE49-F238E27FC236}">
                      <a16:creationId xmlns:a16="http://schemas.microsoft.com/office/drawing/2014/main" id="{7B7521FF-298D-694E-8C71-1C96BEBB3162}"/>
                    </a:ext>
                  </a:extLst>
                </p:cNvPr>
                <p:cNvCxnSpPr/>
                <p:nvPr/>
              </p:nvCxnSpPr>
              <p:spPr>
                <a:xfrm>
                  <a:off x="7932151" y="5892349"/>
                  <a:ext cx="2073349" cy="0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  <a:headEnd type="stealth" w="lg" len="lg"/>
                  <a:tailEnd type="stealth" w="lg" len="lg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</p:cxnSp>
            <p:cxnSp>
              <p:nvCxnSpPr>
                <p:cNvPr id="133" name="Gerade Verbindung 132">
                  <a:extLst>
                    <a:ext uri="{FF2B5EF4-FFF2-40B4-BE49-F238E27FC236}">
                      <a16:creationId xmlns:a16="http://schemas.microsoft.com/office/drawing/2014/main" id="{1DC334CF-070A-CC45-A916-96DDD728C3B2}"/>
                    </a:ext>
                  </a:extLst>
                </p:cNvPr>
                <p:cNvCxnSpPr/>
                <p:nvPr/>
              </p:nvCxnSpPr>
              <p:spPr>
                <a:xfrm>
                  <a:off x="7932151" y="5897542"/>
                  <a:ext cx="2073349" cy="0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  <a:headEnd type="stealth" w="lg" len="lg"/>
                  <a:tailEnd type="stealth" w="lg" len="lg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</p:cxnSp>
          </p:grpSp>
          <p:grpSp>
            <p:nvGrpSpPr>
              <p:cNvPr id="129" name="Gruppieren 128">
                <a:extLst>
                  <a:ext uri="{FF2B5EF4-FFF2-40B4-BE49-F238E27FC236}">
                    <a16:creationId xmlns:a16="http://schemas.microsoft.com/office/drawing/2014/main" id="{7D032E7A-9A06-9E4C-98B9-C107D429B64C}"/>
                  </a:ext>
                </a:extLst>
              </p:cNvPr>
              <p:cNvGrpSpPr/>
              <p:nvPr/>
            </p:nvGrpSpPr>
            <p:grpSpPr>
              <a:xfrm rot="4500000">
                <a:off x="8015757" y="6629618"/>
                <a:ext cx="2073349" cy="5193"/>
                <a:chOff x="7932151" y="5892349"/>
                <a:chExt cx="2073349" cy="5193"/>
              </a:xfrm>
            </p:grpSpPr>
            <p:cxnSp>
              <p:nvCxnSpPr>
                <p:cNvPr id="130" name="Gerade Verbindung 129">
                  <a:extLst>
                    <a:ext uri="{FF2B5EF4-FFF2-40B4-BE49-F238E27FC236}">
                      <a16:creationId xmlns:a16="http://schemas.microsoft.com/office/drawing/2014/main" id="{4CA24F7F-B208-0F4E-B0CA-2F9C1611B663}"/>
                    </a:ext>
                  </a:extLst>
                </p:cNvPr>
                <p:cNvCxnSpPr/>
                <p:nvPr/>
              </p:nvCxnSpPr>
              <p:spPr>
                <a:xfrm>
                  <a:off x="7932151" y="5892349"/>
                  <a:ext cx="2073349" cy="0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  <a:headEnd type="stealth" w="lg" len="lg"/>
                  <a:tailEnd type="stealth" w="lg" len="lg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</p:cxnSp>
            <p:cxnSp>
              <p:nvCxnSpPr>
                <p:cNvPr id="131" name="Gerade Verbindung 130">
                  <a:extLst>
                    <a:ext uri="{FF2B5EF4-FFF2-40B4-BE49-F238E27FC236}">
                      <a16:creationId xmlns:a16="http://schemas.microsoft.com/office/drawing/2014/main" id="{2BF22285-2618-6C40-A6A5-D7FB170C8A01}"/>
                    </a:ext>
                  </a:extLst>
                </p:cNvPr>
                <p:cNvCxnSpPr/>
                <p:nvPr/>
              </p:nvCxnSpPr>
              <p:spPr>
                <a:xfrm>
                  <a:off x="7932151" y="5897542"/>
                  <a:ext cx="2073349" cy="0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  <a:headEnd type="stealth" w="lg" len="lg"/>
                  <a:tailEnd type="stealth" w="lg" len="lg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</p:cxnSp>
          </p:grpSp>
        </p:grpSp>
        <p:grpSp>
          <p:nvGrpSpPr>
            <p:cNvPr id="105" name="Gruppieren 104">
              <a:extLst>
                <a:ext uri="{FF2B5EF4-FFF2-40B4-BE49-F238E27FC236}">
                  <a16:creationId xmlns:a16="http://schemas.microsoft.com/office/drawing/2014/main" id="{27940DA8-91D8-2F47-BE16-290E06EEBA9E}"/>
                </a:ext>
              </a:extLst>
            </p:cNvPr>
            <p:cNvGrpSpPr/>
            <p:nvPr/>
          </p:nvGrpSpPr>
          <p:grpSpPr>
            <a:xfrm rot="5400000">
              <a:off x="8091957" y="5671740"/>
              <a:ext cx="2073349" cy="2073349"/>
              <a:chOff x="8015757" y="5595540"/>
              <a:chExt cx="2073349" cy="2073349"/>
            </a:xfrm>
          </p:grpSpPr>
          <p:grpSp>
            <p:nvGrpSpPr>
              <p:cNvPr id="106" name="Gruppieren 105">
                <a:extLst>
                  <a:ext uri="{FF2B5EF4-FFF2-40B4-BE49-F238E27FC236}">
                    <a16:creationId xmlns:a16="http://schemas.microsoft.com/office/drawing/2014/main" id="{06C38477-267F-5942-8924-476AA496539E}"/>
                  </a:ext>
                </a:extLst>
              </p:cNvPr>
              <p:cNvGrpSpPr/>
              <p:nvPr/>
            </p:nvGrpSpPr>
            <p:grpSpPr>
              <a:xfrm>
                <a:off x="8015757" y="6629618"/>
                <a:ext cx="2073349" cy="5193"/>
                <a:chOff x="7932151" y="5892349"/>
                <a:chExt cx="2073349" cy="5193"/>
              </a:xfrm>
            </p:grpSpPr>
            <p:cxnSp>
              <p:nvCxnSpPr>
                <p:cNvPr id="122" name="Gerade Verbindung 121">
                  <a:extLst>
                    <a:ext uri="{FF2B5EF4-FFF2-40B4-BE49-F238E27FC236}">
                      <a16:creationId xmlns:a16="http://schemas.microsoft.com/office/drawing/2014/main" id="{FB4CCB13-7F96-514F-836D-03F2CF174E59}"/>
                    </a:ext>
                  </a:extLst>
                </p:cNvPr>
                <p:cNvCxnSpPr/>
                <p:nvPr/>
              </p:nvCxnSpPr>
              <p:spPr>
                <a:xfrm>
                  <a:off x="7932151" y="5892349"/>
                  <a:ext cx="2073349" cy="0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  <a:headEnd type="stealth" w="lg" len="lg"/>
                  <a:tailEnd type="stealth" w="lg" len="lg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</p:cxnSp>
            <p:cxnSp>
              <p:nvCxnSpPr>
                <p:cNvPr id="123" name="Gerade Verbindung 122">
                  <a:extLst>
                    <a:ext uri="{FF2B5EF4-FFF2-40B4-BE49-F238E27FC236}">
                      <a16:creationId xmlns:a16="http://schemas.microsoft.com/office/drawing/2014/main" id="{151A0092-D7E7-F24B-86B4-4DE40682B2C4}"/>
                    </a:ext>
                  </a:extLst>
                </p:cNvPr>
                <p:cNvCxnSpPr/>
                <p:nvPr/>
              </p:nvCxnSpPr>
              <p:spPr>
                <a:xfrm>
                  <a:off x="7932151" y="5897542"/>
                  <a:ext cx="2073349" cy="0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  <a:headEnd type="stealth" w="lg" len="lg"/>
                  <a:tailEnd type="stealth" w="lg" len="lg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</p:cxnSp>
          </p:grpSp>
          <p:grpSp>
            <p:nvGrpSpPr>
              <p:cNvPr id="107" name="Gruppieren 106">
                <a:extLst>
                  <a:ext uri="{FF2B5EF4-FFF2-40B4-BE49-F238E27FC236}">
                    <a16:creationId xmlns:a16="http://schemas.microsoft.com/office/drawing/2014/main" id="{8C615C1C-AF7D-6F4D-A3DC-3B19104FB255}"/>
                  </a:ext>
                </a:extLst>
              </p:cNvPr>
              <p:cNvGrpSpPr/>
              <p:nvPr/>
            </p:nvGrpSpPr>
            <p:grpSpPr>
              <a:xfrm rot="900000">
                <a:off x="8015757" y="6629618"/>
                <a:ext cx="2073349" cy="5193"/>
                <a:chOff x="7932151" y="5892349"/>
                <a:chExt cx="2073349" cy="5193"/>
              </a:xfrm>
            </p:grpSpPr>
            <p:cxnSp>
              <p:nvCxnSpPr>
                <p:cNvPr id="120" name="Gerade Verbindung 119">
                  <a:extLst>
                    <a:ext uri="{FF2B5EF4-FFF2-40B4-BE49-F238E27FC236}">
                      <a16:creationId xmlns:a16="http://schemas.microsoft.com/office/drawing/2014/main" id="{83CCA1E6-35C0-FA4A-89C4-34E5EFAF4E54}"/>
                    </a:ext>
                  </a:extLst>
                </p:cNvPr>
                <p:cNvCxnSpPr/>
                <p:nvPr/>
              </p:nvCxnSpPr>
              <p:spPr>
                <a:xfrm>
                  <a:off x="7932151" y="5892349"/>
                  <a:ext cx="2073349" cy="0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  <a:headEnd type="stealth" w="lg" len="lg"/>
                  <a:tailEnd type="stealth" w="lg" len="lg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</p:cxnSp>
            <p:cxnSp>
              <p:nvCxnSpPr>
                <p:cNvPr id="121" name="Gerade Verbindung 120">
                  <a:extLst>
                    <a:ext uri="{FF2B5EF4-FFF2-40B4-BE49-F238E27FC236}">
                      <a16:creationId xmlns:a16="http://schemas.microsoft.com/office/drawing/2014/main" id="{36835EE6-E104-8C46-82D1-8ADF63584E8D}"/>
                    </a:ext>
                  </a:extLst>
                </p:cNvPr>
                <p:cNvCxnSpPr/>
                <p:nvPr/>
              </p:nvCxnSpPr>
              <p:spPr>
                <a:xfrm>
                  <a:off x="7932151" y="5897542"/>
                  <a:ext cx="2073349" cy="0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  <a:headEnd type="stealth" w="lg" len="lg"/>
                  <a:tailEnd type="stealth" w="lg" len="lg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</p:cxnSp>
          </p:grpSp>
          <p:grpSp>
            <p:nvGrpSpPr>
              <p:cNvPr id="108" name="Gruppieren 107">
                <a:extLst>
                  <a:ext uri="{FF2B5EF4-FFF2-40B4-BE49-F238E27FC236}">
                    <a16:creationId xmlns:a16="http://schemas.microsoft.com/office/drawing/2014/main" id="{EB8EF521-77F9-6641-A97E-DF64FBF6459D}"/>
                  </a:ext>
                </a:extLst>
              </p:cNvPr>
              <p:cNvGrpSpPr/>
              <p:nvPr/>
            </p:nvGrpSpPr>
            <p:grpSpPr>
              <a:xfrm rot="1800000">
                <a:off x="8015757" y="6629618"/>
                <a:ext cx="2073349" cy="5193"/>
                <a:chOff x="7932151" y="5892349"/>
                <a:chExt cx="2073349" cy="5193"/>
              </a:xfrm>
            </p:grpSpPr>
            <p:cxnSp>
              <p:nvCxnSpPr>
                <p:cNvPr id="118" name="Gerade Verbindung 117">
                  <a:extLst>
                    <a:ext uri="{FF2B5EF4-FFF2-40B4-BE49-F238E27FC236}">
                      <a16:creationId xmlns:a16="http://schemas.microsoft.com/office/drawing/2014/main" id="{9D8E420B-B605-0E4D-B01B-B1D6FF325AE2}"/>
                    </a:ext>
                  </a:extLst>
                </p:cNvPr>
                <p:cNvCxnSpPr/>
                <p:nvPr/>
              </p:nvCxnSpPr>
              <p:spPr>
                <a:xfrm>
                  <a:off x="7932151" y="5892349"/>
                  <a:ext cx="2073349" cy="0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  <a:headEnd type="stealth" w="lg" len="lg"/>
                  <a:tailEnd type="stealth" w="lg" len="lg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</p:cxnSp>
            <p:cxnSp>
              <p:nvCxnSpPr>
                <p:cNvPr id="119" name="Gerade Verbindung 118">
                  <a:extLst>
                    <a:ext uri="{FF2B5EF4-FFF2-40B4-BE49-F238E27FC236}">
                      <a16:creationId xmlns:a16="http://schemas.microsoft.com/office/drawing/2014/main" id="{0FA51CDB-88FD-E245-B452-09365F079F10}"/>
                    </a:ext>
                  </a:extLst>
                </p:cNvPr>
                <p:cNvCxnSpPr/>
                <p:nvPr/>
              </p:nvCxnSpPr>
              <p:spPr>
                <a:xfrm>
                  <a:off x="7932151" y="5897542"/>
                  <a:ext cx="2073349" cy="0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  <a:headEnd type="stealth" w="lg" len="lg"/>
                  <a:tailEnd type="stealth" w="lg" len="lg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</p:cxnSp>
          </p:grpSp>
          <p:grpSp>
            <p:nvGrpSpPr>
              <p:cNvPr id="109" name="Gruppieren 108">
                <a:extLst>
                  <a:ext uri="{FF2B5EF4-FFF2-40B4-BE49-F238E27FC236}">
                    <a16:creationId xmlns:a16="http://schemas.microsoft.com/office/drawing/2014/main" id="{B94E5F2B-FBA2-5649-8862-F89D5AF499F4}"/>
                  </a:ext>
                </a:extLst>
              </p:cNvPr>
              <p:cNvGrpSpPr/>
              <p:nvPr/>
            </p:nvGrpSpPr>
            <p:grpSpPr>
              <a:xfrm rot="2700000">
                <a:off x="8015757" y="6629618"/>
                <a:ext cx="2073349" cy="5193"/>
                <a:chOff x="7932151" y="5892349"/>
                <a:chExt cx="2073349" cy="5193"/>
              </a:xfrm>
            </p:grpSpPr>
            <p:cxnSp>
              <p:nvCxnSpPr>
                <p:cNvPr id="116" name="Gerade Verbindung 115">
                  <a:extLst>
                    <a:ext uri="{FF2B5EF4-FFF2-40B4-BE49-F238E27FC236}">
                      <a16:creationId xmlns:a16="http://schemas.microsoft.com/office/drawing/2014/main" id="{C650C815-4FC1-E349-AA6B-C17250F38992}"/>
                    </a:ext>
                  </a:extLst>
                </p:cNvPr>
                <p:cNvCxnSpPr/>
                <p:nvPr/>
              </p:nvCxnSpPr>
              <p:spPr>
                <a:xfrm>
                  <a:off x="7932151" y="5892349"/>
                  <a:ext cx="2073349" cy="0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  <a:headEnd type="stealth" w="lg" len="lg"/>
                  <a:tailEnd type="stealth" w="lg" len="lg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</p:cxnSp>
            <p:cxnSp>
              <p:nvCxnSpPr>
                <p:cNvPr id="117" name="Gerade Verbindung 116">
                  <a:extLst>
                    <a:ext uri="{FF2B5EF4-FFF2-40B4-BE49-F238E27FC236}">
                      <a16:creationId xmlns:a16="http://schemas.microsoft.com/office/drawing/2014/main" id="{239C9554-EEEB-7C4E-9C25-D681E0E49307}"/>
                    </a:ext>
                  </a:extLst>
                </p:cNvPr>
                <p:cNvCxnSpPr/>
                <p:nvPr/>
              </p:nvCxnSpPr>
              <p:spPr>
                <a:xfrm>
                  <a:off x="7932151" y="5897542"/>
                  <a:ext cx="2073349" cy="0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  <a:headEnd type="stealth" w="lg" len="lg"/>
                  <a:tailEnd type="stealth" w="lg" len="lg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</p:cxnSp>
          </p:grpSp>
          <p:grpSp>
            <p:nvGrpSpPr>
              <p:cNvPr id="110" name="Gruppieren 109">
                <a:extLst>
                  <a:ext uri="{FF2B5EF4-FFF2-40B4-BE49-F238E27FC236}">
                    <a16:creationId xmlns:a16="http://schemas.microsoft.com/office/drawing/2014/main" id="{E288E3F4-CB66-B148-B871-89DF05FC4AB0}"/>
                  </a:ext>
                </a:extLst>
              </p:cNvPr>
              <p:cNvGrpSpPr/>
              <p:nvPr/>
            </p:nvGrpSpPr>
            <p:grpSpPr>
              <a:xfrm rot="3600000">
                <a:off x="8015757" y="6629618"/>
                <a:ext cx="2073349" cy="5193"/>
                <a:chOff x="7932151" y="5892349"/>
                <a:chExt cx="2073349" cy="5193"/>
              </a:xfrm>
            </p:grpSpPr>
            <p:cxnSp>
              <p:nvCxnSpPr>
                <p:cNvPr id="114" name="Gerade Verbindung 113">
                  <a:extLst>
                    <a:ext uri="{FF2B5EF4-FFF2-40B4-BE49-F238E27FC236}">
                      <a16:creationId xmlns:a16="http://schemas.microsoft.com/office/drawing/2014/main" id="{FE8E6DBA-3BE7-0543-8B8E-7EBDBA0A986C}"/>
                    </a:ext>
                  </a:extLst>
                </p:cNvPr>
                <p:cNvCxnSpPr/>
                <p:nvPr/>
              </p:nvCxnSpPr>
              <p:spPr>
                <a:xfrm>
                  <a:off x="7932151" y="5892349"/>
                  <a:ext cx="2073349" cy="0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  <a:headEnd type="stealth" w="lg" len="lg"/>
                  <a:tailEnd type="stealth" w="lg" len="lg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</p:cxnSp>
            <p:cxnSp>
              <p:nvCxnSpPr>
                <p:cNvPr id="115" name="Gerade Verbindung 114">
                  <a:extLst>
                    <a:ext uri="{FF2B5EF4-FFF2-40B4-BE49-F238E27FC236}">
                      <a16:creationId xmlns:a16="http://schemas.microsoft.com/office/drawing/2014/main" id="{BF839C84-3964-B649-842B-4C6836AC8587}"/>
                    </a:ext>
                  </a:extLst>
                </p:cNvPr>
                <p:cNvCxnSpPr/>
                <p:nvPr/>
              </p:nvCxnSpPr>
              <p:spPr>
                <a:xfrm>
                  <a:off x="7932151" y="5897542"/>
                  <a:ext cx="2073349" cy="0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  <a:headEnd type="stealth" w="lg" len="lg"/>
                  <a:tailEnd type="stealth" w="lg" len="lg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</p:cxnSp>
          </p:grpSp>
          <p:grpSp>
            <p:nvGrpSpPr>
              <p:cNvPr id="111" name="Gruppieren 110">
                <a:extLst>
                  <a:ext uri="{FF2B5EF4-FFF2-40B4-BE49-F238E27FC236}">
                    <a16:creationId xmlns:a16="http://schemas.microsoft.com/office/drawing/2014/main" id="{0E54DD78-A086-4A48-8436-DB6E49F5DB53}"/>
                  </a:ext>
                </a:extLst>
              </p:cNvPr>
              <p:cNvGrpSpPr/>
              <p:nvPr/>
            </p:nvGrpSpPr>
            <p:grpSpPr>
              <a:xfrm rot="4500000">
                <a:off x="8015757" y="6629618"/>
                <a:ext cx="2073349" cy="5193"/>
                <a:chOff x="7932151" y="5892349"/>
                <a:chExt cx="2073349" cy="5193"/>
              </a:xfrm>
            </p:grpSpPr>
            <p:cxnSp>
              <p:nvCxnSpPr>
                <p:cNvPr id="112" name="Gerade Verbindung 111">
                  <a:extLst>
                    <a:ext uri="{FF2B5EF4-FFF2-40B4-BE49-F238E27FC236}">
                      <a16:creationId xmlns:a16="http://schemas.microsoft.com/office/drawing/2014/main" id="{CCCD6E34-50FE-614B-8D0D-96066E62CFD3}"/>
                    </a:ext>
                  </a:extLst>
                </p:cNvPr>
                <p:cNvCxnSpPr/>
                <p:nvPr/>
              </p:nvCxnSpPr>
              <p:spPr>
                <a:xfrm>
                  <a:off x="7932151" y="5892349"/>
                  <a:ext cx="2073349" cy="0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  <a:headEnd type="stealth" w="lg" len="lg"/>
                  <a:tailEnd type="stealth" w="lg" len="lg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</p:cxnSp>
            <p:cxnSp>
              <p:nvCxnSpPr>
                <p:cNvPr id="113" name="Gerade Verbindung 112">
                  <a:extLst>
                    <a:ext uri="{FF2B5EF4-FFF2-40B4-BE49-F238E27FC236}">
                      <a16:creationId xmlns:a16="http://schemas.microsoft.com/office/drawing/2014/main" id="{BA337392-F761-5948-B5AF-70EFA2744CFF}"/>
                    </a:ext>
                  </a:extLst>
                </p:cNvPr>
                <p:cNvCxnSpPr/>
                <p:nvPr/>
              </p:nvCxnSpPr>
              <p:spPr>
                <a:xfrm>
                  <a:off x="7932151" y="5897542"/>
                  <a:ext cx="2073349" cy="0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  <a:headEnd type="stealth" w="lg" len="lg"/>
                  <a:tailEnd type="stealth" w="lg" len="lg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</p:cxnSp>
          </p:grpSp>
        </p:grpSp>
      </p:grpSp>
      <p:grpSp>
        <p:nvGrpSpPr>
          <p:cNvPr id="155" name="Gruppieren 154">
            <a:extLst>
              <a:ext uri="{FF2B5EF4-FFF2-40B4-BE49-F238E27FC236}">
                <a16:creationId xmlns:a16="http://schemas.microsoft.com/office/drawing/2014/main" id="{D976C13E-B82A-984B-9B88-ADF7A4AADE01}"/>
              </a:ext>
            </a:extLst>
          </p:cNvPr>
          <p:cNvGrpSpPr/>
          <p:nvPr/>
        </p:nvGrpSpPr>
        <p:grpSpPr>
          <a:xfrm>
            <a:off x="10637300" y="4960115"/>
            <a:ext cx="1896991" cy="1937847"/>
            <a:chOff x="9299156" y="4314099"/>
            <a:chExt cx="1896991" cy="1937847"/>
          </a:xfrm>
        </p:grpSpPr>
        <p:sp>
          <p:nvSpPr>
            <p:cNvPr id="156" name="Oval 155">
              <a:extLst>
                <a:ext uri="{FF2B5EF4-FFF2-40B4-BE49-F238E27FC236}">
                  <a16:creationId xmlns:a16="http://schemas.microsoft.com/office/drawing/2014/main" id="{33689CAA-A816-0744-A9DD-F730B0006868}"/>
                </a:ext>
              </a:extLst>
            </p:cNvPr>
            <p:cNvSpPr/>
            <p:nvPr/>
          </p:nvSpPr>
          <p:spPr>
            <a:xfrm>
              <a:off x="10095251" y="5127340"/>
              <a:ext cx="304800" cy="311365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157" name="Oval 156">
              <a:extLst>
                <a:ext uri="{FF2B5EF4-FFF2-40B4-BE49-F238E27FC236}">
                  <a16:creationId xmlns:a16="http://schemas.microsoft.com/office/drawing/2014/main" id="{01839101-FD22-1A4B-B9C9-24BFD4CF767A}"/>
                </a:ext>
              </a:extLst>
            </p:cNvPr>
            <p:cNvSpPr/>
            <p:nvPr/>
          </p:nvSpPr>
          <p:spPr>
            <a:xfrm>
              <a:off x="9945674" y="4974541"/>
              <a:ext cx="603955" cy="616963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158" name="Oval 157">
              <a:extLst>
                <a:ext uri="{FF2B5EF4-FFF2-40B4-BE49-F238E27FC236}">
                  <a16:creationId xmlns:a16="http://schemas.microsoft.com/office/drawing/2014/main" id="{436D75EC-D842-6D4F-B475-231B085E83FB}"/>
                </a:ext>
              </a:extLst>
            </p:cNvPr>
            <p:cNvSpPr/>
            <p:nvPr/>
          </p:nvSpPr>
          <p:spPr>
            <a:xfrm>
              <a:off x="9790451" y="4815975"/>
              <a:ext cx="914400" cy="934094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159" name="Oval 158">
              <a:extLst>
                <a:ext uri="{FF2B5EF4-FFF2-40B4-BE49-F238E27FC236}">
                  <a16:creationId xmlns:a16="http://schemas.microsoft.com/office/drawing/2014/main" id="{B51F2789-A13D-1047-9B18-668965B816AF}"/>
                </a:ext>
              </a:extLst>
            </p:cNvPr>
            <p:cNvSpPr/>
            <p:nvPr/>
          </p:nvSpPr>
          <p:spPr>
            <a:xfrm>
              <a:off x="9622906" y="4644822"/>
              <a:ext cx="1249490" cy="1276401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160" name="Oval 159">
              <a:extLst>
                <a:ext uri="{FF2B5EF4-FFF2-40B4-BE49-F238E27FC236}">
                  <a16:creationId xmlns:a16="http://schemas.microsoft.com/office/drawing/2014/main" id="{C1030A23-0522-B84A-87E7-3FE4B94C8FA7}"/>
                </a:ext>
              </a:extLst>
            </p:cNvPr>
            <p:cNvSpPr/>
            <p:nvPr/>
          </p:nvSpPr>
          <p:spPr>
            <a:xfrm>
              <a:off x="9448343" y="4466499"/>
              <a:ext cx="1598616" cy="1633046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161" name="Oval 160">
              <a:extLst>
                <a:ext uri="{FF2B5EF4-FFF2-40B4-BE49-F238E27FC236}">
                  <a16:creationId xmlns:a16="http://schemas.microsoft.com/office/drawing/2014/main" id="{0CBE40EA-20EA-9941-BEA2-DD2B759A0785}"/>
                </a:ext>
              </a:extLst>
            </p:cNvPr>
            <p:cNvSpPr/>
            <p:nvPr/>
          </p:nvSpPr>
          <p:spPr>
            <a:xfrm>
              <a:off x="9299156" y="4314099"/>
              <a:ext cx="1896991" cy="1937847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6662158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8" name="Summary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Summary</a:t>
            </a:r>
          </a:p>
        </p:txBody>
      </p:sp>
      <p:sp>
        <p:nvSpPr>
          <p:cNvPr id="749" name="Force-directed layout approaches draw from physical analogies…"/>
          <p:cNvSpPr txBox="1">
            <a:spLocks noGrp="1"/>
          </p:cNvSpPr>
          <p:nvPr>
            <p:ph type="body" idx="1"/>
          </p:nvPr>
        </p:nvSpPr>
        <p:spPr>
          <a:xfrm>
            <a:off x="952500" y="1816768"/>
            <a:ext cx="11099800" cy="7038114"/>
          </a:xfrm>
          <a:prstGeom prst="rect">
            <a:avLst/>
          </a:prstGeom>
        </p:spPr>
        <p:txBody>
          <a:bodyPr/>
          <a:lstStyle/>
          <a:p>
            <a:r>
              <a:t>Force-directed layout approaches draw from physical analogies</a:t>
            </a:r>
          </a:p>
          <a:p>
            <a:r>
              <a:t>Very flexible concept</a:t>
            </a:r>
          </a:p>
          <a:p>
            <a:r>
              <a:t>Many aspects which can be mixed and matched</a:t>
            </a:r>
          </a:p>
          <a:p>
            <a:r>
              <a:t>Tend to give good results for relatively small graphs (&lt; 50 nodes)</a:t>
            </a:r>
          </a:p>
          <a:p>
            <a:r>
              <a:t>For larger graphs, local minima may prevent finding good solution</a:t>
            </a:r>
          </a:p>
        </p:txBody>
      </p:sp>
      <p:sp>
        <p:nvSpPr>
          <p:cNvPr id="750" name="Foliennummer"/>
          <p:cNvSpPr txBox="1">
            <a:spLocks noGrp="1"/>
          </p:cNvSpPr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68</a:t>
            </a:fld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74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7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7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7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7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7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9" grpId="1" build="p" bldLvl="5" animBg="1" advAuto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The problem"/>
          <p:cNvSpPr txBox="1">
            <a:spLocks noGrp="1"/>
          </p:cNvSpPr>
          <p:nvPr>
            <p:ph type="title" idx="4294967295"/>
          </p:nvPr>
        </p:nvSpPr>
        <p:spPr>
          <a:xfrm>
            <a:off x="650239" y="650239"/>
            <a:ext cx="11704322" cy="1950721"/>
          </a:xfrm>
          <a:prstGeom prst="rect">
            <a:avLst/>
          </a:prstGeom>
        </p:spPr>
        <p:txBody>
          <a:bodyPr lIns="65023" tIns="65023" rIns="65023" bIns="65023"/>
          <a:lstStyle>
            <a:lvl1pPr algn="l" defTabSz="1300480">
              <a:defRPr sz="6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The problem</a:t>
            </a:r>
          </a:p>
        </p:txBody>
      </p:sp>
      <p:sp>
        <p:nvSpPr>
          <p:cNvPr id="201" name="Given a set of vertices and edges,…"/>
          <p:cNvSpPr txBox="1">
            <a:spLocks noGrp="1"/>
          </p:cNvSpPr>
          <p:nvPr>
            <p:ph type="body" idx="4294967295"/>
          </p:nvPr>
        </p:nvSpPr>
        <p:spPr>
          <a:xfrm>
            <a:off x="650239" y="2817706"/>
            <a:ext cx="11704322" cy="5527041"/>
          </a:xfrm>
          <a:prstGeom prst="rect">
            <a:avLst/>
          </a:prstGeom>
        </p:spPr>
        <p:txBody>
          <a:bodyPr lIns="65023" tIns="65023" rIns="65023" bIns="65023" anchor="t"/>
          <a:lstStyle/>
          <a:p>
            <a:pPr marL="471487" indent="-471487" defTabSz="1300480">
              <a:spcBef>
                <a:spcPts val="1000"/>
              </a:spcBef>
              <a:buClr>
                <a:srgbClr val="00007D"/>
              </a:buClr>
              <a:buChar char="■"/>
              <a:defRPr sz="4400">
                <a:latin typeface="Arial"/>
                <a:ea typeface="Arial"/>
                <a:cs typeface="Arial"/>
                <a:sym typeface="Arial"/>
              </a:defRPr>
            </a:pPr>
            <a:r>
              <a:t>Given a set of vertices and edges,</a:t>
            </a:r>
          </a:p>
          <a:p>
            <a:pPr marL="471487" indent="-471487" defTabSz="1300480">
              <a:spcBef>
                <a:spcPts val="1000"/>
              </a:spcBef>
              <a:buClr>
                <a:srgbClr val="00007D"/>
              </a:buClr>
              <a:buChar char="■"/>
              <a:defRPr sz="4400">
                <a:latin typeface="Arial"/>
                <a:ea typeface="Arial"/>
                <a:cs typeface="Arial"/>
                <a:sym typeface="Arial"/>
              </a:defRPr>
            </a:pPr>
            <a:endParaRPr/>
          </a:p>
          <a:p>
            <a:pPr marL="471487" indent="-471487" defTabSz="1300480">
              <a:spcBef>
                <a:spcPts val="1000"/>
              </a:spcBef>
              <a:buClr>
                <a:srgbClr val="00007D"/>
              </a:buClr>
              <a:buChar char="■"/>
              <a:defRPr sz="4400" b="1" i="1">
                <a:latin typeface="Arial"/>
                <a:ea typeface="Arial"/>
                <a:cs typeface="Arial"/>
                <a:sym typeface="Arial"/>
              </a:defRPr>
            </a:pPr>
            <a:r>
              <a:t>compute positions</a:t>
            </a:r>
            <a:r>
              <a:rPr b="0" i="0"/>
              <a:t> for the vertices.</a:t>
            </a:r>
          </a:p>
          <a:p>
            <a:pPr marL="471487" indent="-471487" defTabSz="1300480">
              <a:spcBef>
                <a:spcPts val="1000"/>
              </a:spcBef>
              <a:buClr>
                <a:srgbClr val="00007D"/>
              </a:buClr>
              <a:buChar char="■"/>
              <a:defRPr sz="4400">
                <a:latin typeface="Arial"/>
                <a:ea typeface="Arial"/>
                <a:cs typeface="Arial"/>
                <a:sym typeface="Arial"/>
              </a:defRPr>
            </a:pPr>
            <a:r>
              <a:t>If the edges don’t have to be straight (e.g. curved), compute something about them too.</a:t>
            </a:r>
          </a:p>
          <a:p>
            <a:pPr marL="845003" lvl="1" indent="-387803" defTabSz="1300480">
              <a:spcBef>
                <a:spcPts val="0"/>
              </a:spcBef>
              <a:buClr>
                <a:srgbClr val="9999CC"/>
              </a:buClr>
              <a:buSzPct val="80000"/>
              <a:buChar char="◻"/>
              <a:defRPr sz="3800">
                <a:latin typeface="Arial"/>
                <a:ea typeface="Arial"/>
                <a:cs typeface="Arial"/>
                <a:sym typeface="Arial"/>
              </a:defRPr>
            </a:pPr>
            <a:r>
              <a:t>Probably control points for a parametric curve</a:t>
            </a:r>
          </a:p>
        </p:txBody>
      </p:sp>
      <p:sp>
        <p:nvSpPr>
          <p:cNvPr id="202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6242075" y="9251950"/>
            <a:ext cx="253975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>
            <a:lvl1pPr algn="r" defTabSz="1300480"/>
          </a:lstStyle>
          <a:p>
            <a:fld id="{86CB4B4D-7CA3-9044-876B-883B54F8677D}" type="slidenum">
              <a:t>7</a:t>
            </a:fld>
            <a:endParaRPr/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Drawing general undirected graphs"/>
          <p:cNvSpPr txBox="1">
            <a:spLocks noGrp="1"/>
          </p:cNvSpPr>
          <p:nvPr>
            <p:ph type="title" idx="4294967295"/>
          </p:nvPr>
        </p:nvSpPr>
        <p:spPr>
          <a:xfrm>
            <a:off x="650239" y="650239"/>
            <a:ext cx="11704322" cy="1950721"/>
          </a:xfrm>
          <a:prstGeom prst="rect">
            <a:avLst/>
          </a:prstGeom>
        </p:spPr>
        <p:txBody>
          <a:bodyPr lIns="65023" tIns="65023" rIns="65023" bIns="65023"/>
          <a:lstStyle>
            <a:lvl1pPr algn="l" defTabSz="1300480">
              <a:defRPr sz="56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Drawing general undirected graphs</a:t>
            </a:r>
          </a:p>
        </p:txBody>
      </p:sp>
      <p:sp>
        <p:nvSpPr>
          <p:cNvPr id="205" name="Some problems are hard because there are a lot of constraints…"/>
          <p:cNvSpPr txBox="1">
            <a:spLocks noGrp="1"/>
          </p:cNvSpPr>
          <p:nvPr>
            <p:ph type="body" idx="4294967295"/>
          </p:nvPr>
        </p:nvSpPr>
        <p:spPr>
          <a:xfrm>
            <a:off x="650239" y="2817706"/>
            <a:ext cx="11704322" cy="5527041"/>
          </a:xfrm>
          <a:prstGeom prst="rect">
            <a:avLst/>
          </a:prstGeom>
        </p:spPr>
        <p:txBody>
          <a:bodyPr lIns="65023" tIns="65023" rIns="65023" bIns="65023" anchor="t"/>
          <a:lstStyle/>
          <a:p>
            <a:pPr marL="471487" indent="-471487" defTabSz="1300480">
              <a:spcBef>
                <a:spcPts val="1000"/>
              </a:spcBef>
              <a:buClr>
                <a:srgbClr val="00007D"/>
              </a:buClr>
              <a:buChar char="■"/>
              <a:defRPr sz="4400">
                <a:latin typeface="Arial"/>
                <a:ea typeface="Arial"/>
                <a:cs typeface="Arial"/>
                <a:sym typeface="Arial"/>
              </a:defRPr>
            </a:pPr>
            <a:r>
              <a:t>Some problems are hard because there are a lot of constraints</a:t>
            </a:r>
          </a:p>
          <a:p>
            <a:pPr marL="471487" indent="-471487" defTabSz="1300480">
              <a:spcBef>
                <a:spcPts val="1000"/>
              </a:spcBef>
              <a:buClr>
                <a:srgbClr val="00007D"/>
              </a:buClr>
              <a:buChar char="■"/>
              <a:defRPr sz="4400">
                <a:latin typeface="Arial"/>
                <a:ea typeface="Arial"/>
                <a:cs typeface="Arial"/>
                <a:sym typeface="Arial"/>
              </a:defRPr>
            </a:pPr>
            <a:r>
              <a:t>This one is hard because there are </a:t>
            </a:r>
            <a:r>
              <a:rPr b="1" i="1"/>
              <a:t>very little constraints</a:t>
            </a:r>
          </a:p>
        </p:txBody>
      </p:sp>
      <p:sp>
        <p:nvSpPr>
          <p:cNvPr id="206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6242075" y="9251950"/>
            <a:ext cx="253975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>
            <a:lvl1pPr algn="r" defTabSz="1300480"/>
          </a:lstStyle>
          <a:p>
            <a:fld id="{86CB4B4D-7CA3-9044-876B-883B54F8677D}" type="slidenum">
              <a:t>8</a:t>
            </a:fld>
            <a:endParaRPr/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Overview"/>
          <p:cNvSpPr txBox="1">
            <a:spLocks noGrp="1"/>
          </p:cNvSpPr>
          <p:nvPr>
            <p:ph type="title" idx="4294967295"/>
          </p:nvPr>
        </p:nvSpPr>
        <p:spPr>
          <a:xfrm>
            <a:off x="650239" y="650239"/>
            <a:ext cx="11704322" cy="1950721"/>
          </a:xfrm>
          <a:prstGeom prst="rect">
            <a:avLst/>
          </a:prstGeom>
        </p:spPr>
        <p:txBody>
          <a:bodyPr lIns="65023" tIns="65023" rIns="65023" bIns="65023"/>
          <a:lstStyle>
            <a:lvl1pPr algn="l" defTabSz="1300480">
              <a:defRPr sz="6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Overview</a:t>
            </a:r>
          </a:p>
        </p:txBody>
      </p:sp>
      <p:sp>
        <p:nvSpPr>
          <p:cNvPr id="209" name="The concept of force directed drawing…"/>
          <p:cNvSpPr txBox="1">
            <a:spLocks noGrp="1"/>
          </p:cNvSpPr>
          <p:nvPr>
            <p:ph type="body" idx="4294967295"/>
          </p:nvPr>
        </p:nvSpPr>
        <p:spPr>
          <a:xfrm>
            <a:off x="650239" y="2817706"/>
            <a:ext cx="11704322" cy="5527041"/>
          </a:xfrm>
          <a:prstGeom prst="rect">
            <a:avLst/>
          </a:prstGeom>
        </p:spPr>
        <p:txBody>
          <a:bodyPr lIns="65023" tIns="65023" rIns="65023" bIns="65023" anchor="t"/>
          <a:lstStyle/>
          <a:p>
            <a:pPr marL="471487" indent="-471487" defTabSz="1300480">
              <a:spcBef>
                <a:spcPts val="1000"/>
              </a:spcBef>
              <a:buClr>
                <a:srgbClr val="00007D"/>
              </a:buClr>
              <a:buChar char="■"/>
              <a:defRPr sz="4400">
                <a:latin typeface="Arial"/>
                <a:ea typeface="Arial"/>
                <a:cs typeface="Arial"/>
                <a:sym typeface="Arial"/>
              </a:defRPr>
            </a:pPr>
            <a:r>
              <a:t>The concept of force directed drawing</a:t>
            </a:r>
          </a:p>
          <a:p>
            <a:pPr marL="471487" indent="-471487" defTabSz="1300480">
              <a:spcBef>
                <a:spcPts val="1000"/>
              </a:spcBef>
              <a:buClr>
                <a:srgbClr val="00007D"/>
              </a:buClr>
              <a:buChar char="■"/>
              <a:defRPr sz="4400">
                <a:latin typeface="Arial"/>
                <a:ea typeface="Arial"/>
                <a:cs typeface="Arial"/>
                <a:sym typeface="Arial"/>
              </a:defRPr>
            </a:pPr>
            <a:r>
              <a:t>Aspects of force directed drawing</a:t>
            </a:r>
          </a:p>
        </p:txBody>
      </p:sp>
      <p:sp>
        <p:nvSpPr>
          <p:cNvPr id="210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6242075" y="9251950"/>
            <a:ext cx="253975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>
            <a:lvl1pPr algn="r" defTabSz="1300480"/>
          </a:lstStyle>
          <a:p>
            <a:fld id="{86CB4B4D-7CA3-9044-876B-883B54F8677D}" type="slidenum">
              <a:t>9</a:t>
            </a:fld>
            <a:endParaRPr/>
          </a:p>
        </p:txBody>
      </p:sp>
    </p:spTree>
  </p:cSld>
  <p:clrMapOvr>
    <a:masterClrMapping/>
  </p:clrMapOvr>
  <p:transition spd="med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3817</Words>
  <Application>Microsoft Macintosh PowerPoint</Application>
  <PresentationFormat>Benutzerdefiniert</PresentationFormat>
  <Paragraphs>457</Paragraphs>
  <Slides>68</Slides>
  <Notes>14</Notes>
  <HiddenSlides>6</HiddenSlides>
  <MMClips>0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68</vt:i4>
      </vt:variant>
    </vt:vector>
  </HeadingPairs>
  <TitlesOfParts>
    <vt:vector size="77" baseType="lpstr">
      <vt:lpstr>Arial</vt:lpstr>
      <vt:lpstr>Avenir Roman</vt:lpstr>
      <vt:lpstr>CMU Sans Serif Medium</vt:lpstr>
      <vt:lpstr>Helvetica</vt:lpstr>
      <vt:lpstr>Helvetica Light</vt:lpstr>
      <vt:lpstr>Helvetica Neue</vt:lpstr>
      <vt:lpstr>Times New Roman</vt:lpstr>
      <vt:lpstr>Verdana</vt:lpstr>
      <vt:lpstr>White</vt:lpstr>
      <vt:lpstr>5-Minute Review</vt:lpstr>
      <vt:lpstr>5-Minute Review</vt:lpstr>
      <vt:lpstr>Inf-GraphDraw: Automatic Graph Drawing Lecture 3  Force-Directed Drawing</vt:lpstr>
      <vt:lpstr>Common References</vt:lpstr>
      <vt:lpstr>Metaphor</vt:lpstr>
      <vt:lpstr>How hard is it?</vt:lpstr>
      <vt:lpstr>The problem</vt:lpstr>
      <vt:lpstr>Drawing general undirected graphs</vt:lpstr>
      <vt:lpstr>Overview</vt:lpstr>
      <vt:lpstr>Metaphor</vt:lpstr>
      <vt:lpstr>Metaphor</vt:lpstr>
      <vt:lpstr>Metaphor</vt:lpstr>
      <vt:lpstr>Forces</vt:lpstr>
      <vt:lpstr>Forces</vt:lpstr>
      <vt:lpstr>Forces</vt:lpstr>
      <vt:lpstr>Forces</vt:lpstr>
      <vt:lpstr>PowerPoint-Präsentation</vt:lpstr>
      <vt:lpstr>Hooke’s Law</vt:lpstr>
      <vt:lpstr>[Eades 84]</vt:lpstr>
      <vt:lpstr>[Fruchterman, Reingold 91]</vt:lpstr>
      <vt:lpstr>[Fruchterman, Reingold 91]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“Final”</vt:lpstr>
      <vt:lpstr>Termination</vt:lpstr>
      <vt:lpstr>Barycenter Method [Tutte 63]</vt:lpstr>
      <vt:lpstr>PowerPoint-Präsentation</vt:lpstr>
      <vt:lpstr>PowerPoint-Präsentation</vt:lpstr>
      <vt:lpstr>Properties</vt:lpstr>
      <vt:lpstr>Energy-Based Placement [Kamada, Kawai 89]</vt:lpstr>
      <vt:lpstr>Energy of a Spring</vt:lpstr>
      <vt:lpstr>Energy Contributions</vt:lpstr>
      <vt:lpstr>Desirable Length of Single Edge</vt:lpstr>
      <vt:lpstr>Spring Strength/Stiffness</vt:lpstr>
      <vt:lpstr>Global Energy</vt:lpstr>
      <vt:lpstr>PowerPoint-Präsentation</vt:lpstr>
      <vt:lpstr>PowerPoint-Präsentation</vt:lpstr>
      <vt:lpstr>Aside: Newton-Raphson, 1-D</vt:lpstr>
      <vt:lpstr>PowerPoint-Präsentation</vt:lpstr>
      <vt:lpstr>Aside: Newton-Raphson, 2-D</vt:lpstr>
      <vt:lpstr>Back to Our Problem</vt:lpstr>
      <vt:lpstr>PowerPoint-Präsentation</vt:lpstr>
      <vt:lpstr>Resulting Algorithm</vt:lpstr>
      <vt:lpstr>What are good drawings?</vt:lpstr>
      <vt:lpstr>What are good drawings?</vt:lpstr>
      <vt:lpstr>What are good drawings?</vt:lpstr>
      <vt:lpstr>What are good drawings?</vt:lpstr>
      <vt:lpstr>Initial configuration</vt:lpstr>
      <vt:lpstr>Edge length</vt:lpstr>
      <vt:lpstr>Moving vertices</vt:lpstr>
      <vt:lpstr>Moving vertices  [Gansner &amp; North 98]</vt:lpstr>
      <vt:lpstr>PowerPoint-Präsentation</vt:lpstr>
      <vt:lpstr>PowerPoint-Präsentation</vt:lpstr>
      <vt:lpstr>Magnetic Fields</vt:lpstr>
      <vt:lpstr>Summary</vt:lpstr>
    </vt:vector>
  </TitlesOfParts>
  <LinksUpToDate>false</LinksUpToDate>
  <SharedDoc>false</SharedDoc>
  <HyperlinksChanged>false</HyperlinksChanged>
  <AppVersion>16.0012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5-Minute Review</dc:title>
  <cp:lastModifiedBy>Reinhard von Hanxleden</cp:lastModifiedBy>
  <cp:revision>27</cp:revision>
  <dcterms:modified xsi:type="dcterms:W3CDTF">2018-04-24T06:17:10Z</dcterms:modified>
</cp:coreProperties>
</file>