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3" r:id="rId12"/>
    <p:sldId id="275" r:id="rId13"/>
    <p:sldId id="315" r:id="rId14"/>
    <p:sldId id="294" r:id="rId15"/>
    <p:sldId id="295" r:id="rId16"/>
    <p:sldId id="296" r:id="rId17"/>
    <p:sldId id="316" r:id="rId18"/>
    <p:sldId id="297" r:id="rId19"/>
    <p:sldId id="276" r:id="rId20"/>
    <p:sldId id="277" r:id="rId21"/>
    <p:sldId id="278" r:id="rId22"/>
    <p:sldId id="279" r:id="rId23"/>
    <p:sldId id="281" r:id="rId24"/>
    <p:sldId id="280" r:id="rId25"/>
    <p:sldId id="269" r:id="rId26"/>
    <p:sldId id="300" r:id="rId27"/>
    <p:sldId id="301" r:id="rId28"/>
    <p:sldId id="302" r:id="rId29"/>
    <p:sldId id="303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66" r:id="rId41"/>
    <p:sldId id="267" r:id="rId42"/>
    <p:sldId id="268" r:id="rId43"/>
    <p:sldId id="270" r:id="rId44"/>
    <p:sldId id="271" r:id="rId45"/>
    <p:sldId id="272" r:id="rId46"/>
    <p:sldId id="292" r:id="rId47"/>
    <p:sldId id="293" r:id="rId48"/>
    <p:sldId id="298" r:id="rId49"/>
    <p:sldId id="299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79"/>
    <p:restoredTop sz="86264"/>
  </p:normalViewPr>
  <p:slideViewPr>
    <p:cSldViewPr snapToGrid="0" snapToObjects="1">
      <p:cViewPr varScale="1">
        <p:scale>
          <a:sx n="39" d="100"/>
          <a:sy n="39" d="100"/>
        </p:scale>
        <p:origin x="3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7" d="100"/>
        <a:sy n="12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Shape 72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25" name="Shape 72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Left: The Delaunay triangulation with all the circumcircles and their centers (in red).</a:t>
            </a:r>
          </a:p>
          <a:p>
            <a:r>
              <a:rPr dirty="0"/>
              <a:t>Right: Connecting the centers of the circumcircles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adjacent</a:t>
            </a:r>
            <a:r>
              <a:rPr lang="de-DE" dirty="0"/>
              <a:t> </a:t>
            </a:r>
            <a:r>
              <a:rPr lang="de-DE" dirty="0" err="1"/>
              <a:t>triangles</a:t>
            </a:r>
            <a:r>
              <a:rPr lang="de-DE" dirty="0"/>
              <a:t> </a:t>
            </a:r>
            <a:r>
              <a:rPr dirty="0"/>
              <a:t>produces the Voronoi diagram (in red).</a:t>
            </a:r>
            <a:endParaRPr lang="de-DE" dirty="0"/>
          </a:p>
          <a:p>
            <a:r>
              <a:rPr lang="de-DE" dirty="0"/>
              <a:t>Q: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does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? </a:t>
            </a:r>
          </a:p>
          <a:p>
            <a:r>
              <a:rPr lang="de-DE" dirty="0"/>
              <a:t>A: Center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circumcircle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equidistant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corners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triangle</a:t>
            </a:r>
            <a:r>
              <a:rPr lang="de-DE" dirty="0"/>
              <a:t>, </a:t>
            </a:r>
            <a:r>
              <a:rPr lang="de-DE" dirty="0" err="1"/>
              <a:t>thus</a:t>
            </a:r>
            <a:r>
              <a:rPr lang="de-DE" dirty="0"/>
              <a:t> </a:t>
            </a:r>
            <a:r>
              <a:rPr lang="de-DE" dirty="0" err="1"/>
              <a:t>defines</a:t>
            </a:r>
            <a:r>
              <a:rPr lang="de-DE" dirty="0"/>
              <a:t> </a:t>
            </a:r>
            <a:r>
              <a:rPr lang="de-DE" dirty="0" err="1"/>
              <a:t>boundary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Voronoi</a:t>
            </a:r>
            <a:r>
              <a:rPr lang="de-DE" dirty="0"/>
              <a:t> </a:t>
            </a:r>
            <a:r>
              <a:rPr lang="de-DE" dirty="0" err="1"/>
              <a:t>cell</a:t>
            </a:r>
            <a:r>
              <a:rPr lang="de-DE" dirty="0"/>
              <a:t>. </a:t>
            </a:r>
            <a:r>
              <a:rPr lang="de-DE" dirty="0" err="1"/>
              <a:t>Similarly</a:t>
            </a:r>
            <a:r>
              <a:rPr lang="de-DE" dirty="0"/>
              <a:t>, </a:t>
            </a:r>
            <a:r>
              <a:rPr lang="de-DE" dirty="0" err="1"/>
              <a:t>line</a:t>
            </a:r>
            <a:r>
              <a:rPr lang="de-DE" dirty="0"/>
              <a:t> </a:t>
            </a:r>
            <a:r>
              <a:rPr lang="de-DE" dirty="0" err="1"/>
              <a:t>segments</a:t>
            </a:r>
            <a:r>
              <a:rPr lang="de-DE" dirty="0"/>
              <a:t> </a:t>
            </a:r>
            <a:r>
              <a:rPr lang="de-DE" dirty="0" err="1"/>
              <a:t>connecting</a:t>
            </a:r>
            <a:r>
              <a:rPr lang="de-DE" dirty="0"/>
              <a:t> </a:t>
            </a:r>
            <a:r>
              <a:rPr lang="de-DE" dirty="0" err="1"/>
              <a:t>centers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circumcircles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triangles</a:t>
            </a:r>
            <a:r>
              <a:rPr lang="de-DE" dirty="0"/>
              <a:t> </a:t>
            </a:r>
            <a:r>
              <a:rPr lang="de-DE" dirty="0" err="1"/>
              <a:t>sharing</a:t>
            </a:r>
            <a:r>
              <a:rPr lang="de-DE" dirty="0"/>
              <a:t> an </a:t>
            </a:r>
            <a:r>
              <a:rPr lang="de-DE" dirty="0" err="1"/>
              <a:t>edge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equidistant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end </a:t>
            </a:r>
            <a:r>
              <a:rPr lang="de-DE" dirty="0" err="1"/>
              <a:t>points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edge</a:t>
            </a:r>
            <a:r>
              <a:rPr lang="de-DE" dirty="0"/>
              <a:t>, </a:t>
            </a:r>
            <a:r>
              <a:rPr lang="de-DE" dirty="0" err="1"/>
              <a:t>thus</a:t>
            </a:r>
            <a:r>
              <a:rPr lang="de-DE" dirty="0"/>
              <a:t> also form </a:t>
            </a:r>
            <a:r>
              <a:rPr lang="de-DE" dirty="0" err="1"/>
              <a:t>boundary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neighboring</a:t>
            </a:r>
            <a:r>
              <a:rPr lang="de-DE" dirty="0"/>
              <a:t> </a:t>
            </a:r>
            <a:r>
              <a:rPr lang="de-DE" dirty="0" err="1"/>
              <a:t>Voronoi</a:t>
            </a:r>
            <a:r>
              <a:rPr lang="de-DE" dirty="0"/>
              <a:t> </a:t>
            </a:r>
            <a:r>
              <a:rPr lang="de-DE" dirty="0" err="1"/>
              <a:t>cells</a:t>
            </a:r>
            <a:r>
              <a:rPr lang="de-DE" dirty="0"/>
              <a:t>.</a:t>
            </a: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Shape 62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28" name="Shape 62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spcBef>
                <a:spcPts val="400"/>
              </a:spcBef>
              <a:defRPr sz="1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drawing on raster devices</a:t>
            </a:r>
          </a:p>
          <a:p>
            <a:pPr defTabSz="914400">
              <a:lnSpc>
                <a:spcPct val="100000"/>
              </a:lnSpc>
              <a:spcBef>
                <a:spcPts val="400"/>
              </a:spcBef>
              <a:defRPr sz="1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not too many vertices in small area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Shape 66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69" name="Shape 66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spcBef>
                <a:spcPts val="400"/>
              </a:spcBef>
              <a:defRPr sz="1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drawing on raster devices</a:t>
            </a:r>
          </a:p>
          <a:p>
            <a:pPr defTabSz="914400">
              <a:lnSpc>
                <a:spcPct val="100000"/>
              </a:lnSpc>
              <a:spcBef>
                <a:spcPts val="400"/>
              </a:spcBef>
              <a:defRPr sz="1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not too many vertices in small area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Titeltext</a:t>
            </a:r>
          </a:p>
        </p:txBody>
      </p:sp>
      <p:sp>
        <p:nvSpPr>
          <p:cNvPr id="12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Christian Bauer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–Christian Bauer</a:t>
            </a:r>
          </a:p>
        </p:txBody>
      </p:sp>
      <p:sp>
        <p:nvSpPr>
          <p:cNvPr id="94" name="„Zitat hier eingeben.“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„Zitat hier eingeben.“ </a:t>
            </a:r>
          </a:p>
        </p:txBody>
      </p:sp>
      <p:sp>
        <p:nvSpPr>
          <p:cNvPr id="9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Bild"/>
          <p:cNvSpPr>
            <a:spLocks noGrp="1"/>
          </p:cNvSpPr>
          <p:nvPr>
            <p:ph type="pic" idx="13"/>
          </p:nvPr>
        </p:nvSpPr>
        <p:spPr>
          <a:xfrm>
            <a:off x="0" y="0"/>
            <a:ext cx="12999418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eltext"/>
          <p:cNvSpPr txBox="1">
            <a:spLocks noGrp="1"/>
          </p:cNvSpPr>
          <p:nvPr>
            <p:ph type="title"/>
          </p:nvPr>
        </p:nvSpPr>
        <p:spPr>
          <a:xfrm>
            <a:off x="952500" y="635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53585F"/>
                </a:solidFill>
              </a:defRPr>
            </a:lvl1pPr>
          </a:lstStyle>
          <a:p>
            <a:r>
              <a:t>Titeltext</a:t>
            </a:r>
          </a:p>
        </p:txBody>
      </p:sp>
      <p:sp>
        <p:nvSpPr>
          <p:cNvPr id="118" name="Textebene 1…"/>
          <p:cNvSpPr txBox="1">
            <a:spLocks noGrp="1"/>
          </p:cNvSpPr>
          <p:nvPr>
            <p:ph type="body" idx="1"/>
          </p:nvPr>
        </p:nvSpPr>
        <p:spPr>
          <a:xfrm>
            <a:off x="952500" y="2349500"/>
            <a:ext cx="11099800" cy="680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3585F"/>
                </a:solidFill>
              </a:defRPr>
            </a:lvl1pPr>
            <a:lvl2pPr>
              <a:defRPr>
                <a:solidFill>
                  <a:srgbClr val="53585F"/>
                </a:solidFill>
              </a:defRPr>
            </a:lvl2pPr>
            <a:lvl3pPr>
              <a:defRPr>
                <a:solidFill>
                  <a:srgbClr val="53585F"/>
                </a:solidFill>
              </a:defRPr>
            </a:lvl3pPr>
            <a:lvl4pPr>
              <a:defRPr>
                <a:solidFill>
                  <a:srgbClr val="53585F"/>
                </a:solidFill>
              </a:defRPr>
            </a:lvl4pPr>
            <a:lvl5pPr>
              <a:defRPr>
                <a:solidFill>
                  <a:srgbClr val="53585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el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53585F"/>
                </a:solidFill>
              </a:defRPr>
            </a:lvl1pPr>
          </a:lstStyle>
          <a:p>
            <a:r>
              <a:t>Titeltext</a:t>
            </a:r>
          </a:p>
        </p:txBody>
      </p:sp>
      <p:sp>
        <p:nvSpPr>
          <p:cNvPr id="12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ild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35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53585F"/>
                </a:solidFill>
              </a:defRPr>
            </a:lvl1pPr>
          </a:lstStyle>
          <a:p>
            <a:r>
              <a:t>Titeltext</a:t>
            </a:r>
          </a:p>
        </p:txBody>
      </p:sp>
      <p:sp>
        <p:nvSpPr>
          <p:cNvPr id="136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1pPr>
            <a:lvl2pPr marL="6858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2pPr>
            <a:lvl3pPr marL="10287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3pPr>
            <a:lvl4pPr marL="13716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4pPr>
            <a:lvl5pPr marL="1714500" indent="-342900">
              <a:spcBef>
                <a:spcPts val="3200"/>
              </a:spcBef>
              <a:defRPr sz="2800">
                <a:solidFill>
                  <a:srgbClr val="53585F"/>
                </a:solidFill>
              </a:defRPr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7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eltext"/>
          <p:cNvSpPr txBox="1">
            <a:spLocks noGrp="1"/>
          </p:cNvSpPr>
          <p:nvPr>
            <p:ph type="title"/>
          </p:nvPr>
        </p:nvSpPr>
        <p:spPr>
          <a:xfrm>
            <a:off x="952500" y="63500"/>
            <a:ext cx="11099800" cy="2159000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53585F"/>
                </a:solidFill>
              </a:defRPr>
            </a:lvl1pPr>
          </a:lstStyle>
          <a:p>
            <a:r>
              <a:t>Titeltext</a:t>
            </a:r>
          </a:p>
        </p:txBody>
      </p:sp>
      <p:sp>
        <p:nvSpPr>
          <p:cNvPr id="14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4985173" y="9160093"/>
            <a:ext cx="3034454" cy="520701"/>
          </a:xfrm>
          <a:prstGeom prst="rect">
            <a:avLst/>
          </a:prstGeom>
        </p:spPr>
        <p:txBody>
          <a:bodyPr lIns="65023" tIns="65023" rIns="65023" bIns="65023" anchor="ctr"/>
          <a:lstStyle>
            <a:lvl1pPr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eltext"/>
          <p:cNvSpPr txBox="1">
            <a:spLocks noGrp="1"/>
          </p:cNvSpPr>
          <p:nvPr>
            <p:ph type="title"/>
          </p:nvPr>
        </p:nvSpPr>
        <p:spPr>
          <a:xfrm>
            <a:off x="650239" y="-1"/>
            <a:ext cx="11704322" cy="2016197"/>
          </a:xfrm>
          <a:prstGeom prst="rect">
            <a:avLst/>
          </a:prstGeom>
        </p:spPr>
        <p:txBody>
          <a:bodyPr lIns="65023" tIns="65023" rIns="65023" bIns="65023" anchor="b">
            <a:noAutofit/>
          </a:bodyPr>
          <a:lstStyle>
            <a:lvl1pPr defTabSz="1300480"/>
          </a:lstStyle>
          <a:p>
            <a:r>
              <a:t>Titeltext</a:t>
            </a:r>
          </a:p>
        </p:txBody>
      </p:sp>
      <p:sp>
        <p:nvSpPr>
          <p:cNvPr id="160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285653" y="8779792"/>
            <a:ext cx="3034455" cy="520701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ild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el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Titeltext</a:t>
            </a:r>
          </a:p>
        </p:txBody>
      </p:sp>
      <p:sp>
        <p:nvSpPr>
          <p:cNvPr id="22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3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3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Bild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el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Titeltext</a:t>
            </a:r>
          </a:p>
        </p:txBody>
      </p:sp>
      <p:sp>
        <p:nvSpPr>
          <p:cNvPr id="40" name="Textebene 1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4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dirty="0" err="1"/>
              <a:t>Titeltext</a:t>
            </a:r>
            <a:endParaRPr dirty="0"/>
          </a:p>
        </p:txBody>
      </p:sp>
      <p:sp>
        <p:nvSpPr>
          <p:cNvPr id="57" name="Textebene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r>
              <a:rPr dirty="0" err="1"/>
              <a:t>Textebene</a:t>
            </a:r>
            <a:r>
              <a:rPr dirty="0"/>
              <a:t> 1</a:t>
            </a:r>
          </a:p>
          <a:p>
            <a:pPr lvl="1"/>
            <a:r>
              <a:rPr dirty="0" err="1"/>
              <a:t>Textebene</a:t>
            </a:r>
            <a:r>
              <a:rPr dirty="0"/>
              <a:t> 2</a:t>
            </a:r>
          </a:p>
          <a:p>
            <a:pPr lvl="2"/>
            <a:r>
              <a:rPr dirty="0" err="1"/>
              <a:t>Textebene</a:t>
            </a:r>
            <a:r>
              <a:rPr dirty="0"/>
              <a:t> 3</a:t>
            </a:r>
          </a:p>
          <a:p>
            <a:pPr lvl="3"/>
            <a:r>
              <a:rPr dirty="0" err="1"/>
              <a:t>Textebene</a:t>
            </a:r>
            <a:r>
              <a:rPr dirty="0"/>
              <a:t> 4</a:t>
            </a:r>
          </a:p>
          <a:p>
            <a:pPr lvl="4"/>
            <a:r>
              <a:rPr dirty="0" err="1"/>
              <a:t>Textebene</a:t>
            </a:r>
            <a:r>
              <a:rPr dirty="0"/>
              <a:t> 5</a:t>
            </a:r>
          </a:p>
        </p:txBody>
      </p:sp>
      <p:sp>
        <p:nvSpPr>
          <p:cNvPr id="5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Bild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67" name="Textebene 1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6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bene 1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Stü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Bild"/>
          <p:cNvSpPr>
            <a:spLocks noGrp="1"/>
          </p:cNvSpPr>
          <p:nvPr>
            <p:ph type="pic" sz="half" idx="13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Bild"/>
          <p:cNvSpPr>
            <a:spLocks noGrp="1"/>
          </p:cNvSpPr>
          <p:nvPr>
            <p:ph type="pic" sz="quarter" idx="14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Bild"/>
          <p:cNvSpPr>
            <a:spLocks noGrp="1"/>
          </p:cNvSpPr>
          <p:nvPr>
            <p:ph type="pic" sz="quarter" idx="15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Titeltext</a:t>
            </a:r>
          </a:p>
        </p:txBody>
      </p:sp>
      <p:sp>
        <p:nvSpPr>
          <p:cNvPr id="3" name="Textebene 1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rvh@informatik.uni-kiel.de?subject=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Glossary_of_graph_theory#walk%5D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Inf-GraphDraw:…"/>
          <p:cNvSpPr txBox="1">
            <a:spLocks noGrp="1"/>
          </p:cNvSpPr>
          <p:nvPr>
            <p:ph type="ctrTitle"/>
          </p:nvPr>
        </p:nvSpPr>
        <p:spPr>
          <a:xfrm>
            <a:off x="234856" y="1638300"/>
            <a:ext cx="12535088" cy="417217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391414">
              <a:defRPr sz="5360"/>
            </a:pPr>
            <a:r>
              <a:t>Inf-GraphDraw:</a:t>
            </a:r>
          </a:p>
          <a:p>
            <a:pPr defTabSz="391414">
              <a:defRPr sz="5360"/>
            </a:pPr>
            <a:r>
              <a:t>Automatic Graph Drawing</a:t>
            </a:r>
          </a:p>
          <a:p>
            <a:pPr defTabSz="391414">
              <a:defRPr sz="5360"/>
            </a:pPr>
            <a:r>
              <a:t>Lecture 2</a:t>
            </a:r>
          </a:p>
          <a:p>
            <a:pPr defTabSz="391414">
              <a:defRPr sz="5360"/>
            </a:pPr>
            <a:endParaRPr/>
          </a:p>
          <a:p>
            <a:pPr defTabSz="391414">
              <a:defRPr sz="5360" b="1">
                <a:latin typeface="Helvetica"/>
                <a:ea typeface="Helvetica"/>
                <a:cs typeface="Helvetica"/>
                <a:sym typeface="Helvetica"/>
              </a:defRPr>
            </a:pPr>
            <a:r>
              <a:t>Terminology</a:t>
            </a:r>
          </a:p>
        </p:txBody>
      </p:sp>
      <p:sp>
        <p:nvSpPr>
          <p:cNvPr id="170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171" name="Reinhard von Hanxleden rvh@informatik.uni-kiel.de…"/>
          <p:cNvSpPr txBox="1">
            <a:spLocks noGrp="1"/>
          </p:cNvSpPr>
          <p:nvPr>
            <p:ph type="subTitle" sz="half" idx="1"/>
          </p:nvPr>
        </p:nvSpPr>
        <p:spPr>
          <a:xfrm>
            <a:off x="630923" y="6569612"/>
            <a:ext cx="11742953" cy="2387005"/>
          </a:xfrm>
          <a:prstGeom prst="rect">
            <a:avLst/>
          </a:prstGeom>
        </p:spPr>
        <p:txBody>
          <a:bodyPr/>
          <a:lstStyle/>
          <a:p>
            <a:pPr defTabSz="467359">
              <a:defRPr sz="2560"/>
            </a:pPr>
            <a:r>
              <a:t>Reinhard von Hanxleden</a:t>
            </a:r>
            <a:br/>
            <a:r>
              <a:rPr u="sng">
                <a:hlinkClick r:id="rId2"/>
              </a:rPr>
              <a:t>rvh@informatik.uni-kiel.de</a:t>
            </a:r>
          </a:p>
          <a:p>
            <a:pPr defTabSz="467359">
              <a:defRPr sz="2560"/>
            </a:pPr>
            <a:endParaRPr u="sng">
              <a:hlinkClick r:id="rId2"/>
            </a:endParaRPr>
          </a:p>
          <a:p>
            <a:pPr defTabSz="467359">
              <a:defRPr sz="2560"/>
            </a:pPr>
            <a:r>
              <a:t>Most definitions are from [Di Battista Book 99].</a:t>
            </a:r>
          </a:p>
          <a:p>
            <a:pPr defTabSz="467359">
              <a:defRPr sz="2560"/>
            </a:pPr>
            <a:r>
              <a:t>This lecture is based in part on material kindly provided by Bettina Speckmann.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ome sources also distinguish walks and paths. Quoting wikipedia:…"/>
          <p:cNvSpPr txBox="1">
            <a:spLocks noGrp="1"/>
          </p:cNvSpPr>
          <p:nvPr>
            <p:ph type="body" idx="1"/>
          </p:nvPr>
        </p:nvSpPr>
        <p:spPr>
          <a:xfrm>
            <a:off x="378753" y="1284955"/>
            <a:ext cx="12140840" cy="807160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defTabSz="449833">
              <a:spcBef>
                <a:spcPts val="3200"/>
              </a:spcBef>
              <a:buSzTx/>
              <a:buNone/>
              <a:defRPr sz="2772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Some sources also distinguish </a:t>
            </a:r>
            <a:r>
              <a:rPr i="1" dirty="0"/>
              <a:t>walks</a:t>
            </a:r>
            <a:r>
              <a:rPr dirty="0"/>
              <a:t> and </a:t>
            </a:r>
            <a:r>
              <a:rPr i="1" dirty="0"/>
              <a:t>paths</a:t>
            </a:r>
            <a:r>
              <a:rPr dirty="0"/>
              <a:t>. Quoting </a:t>
            </a:r>
            <a:r>
              <a:rPr dirty="0" err="1"/>
              <a:t>wikipedia</a:t>
            </a:r>
            <a:r>
              <a:rPr dirty="0"/>
              <a:t>:</a:t>
            </a:r>
          </a:p>
          <a:p>
            <a:pPr marL="0" indent="0" defTabSz="449833">
              <a:spcBef>
                <a:spcPts val="3200"/>
              </a:spcBef>
              <a:buSzTx/>
              <a:buNone/>
              <a:defRPr sz="2772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A </a:t>
            </a:r>
            <a:r>
              <a:rPr b="1" dirty="0">
                <a:solidFill>
                  <a:srgbClr val="FF2600"/>
                </a:solidFill>
              </a:rPr>
              <a:t>walk</a:t>
            </a:r>
            <a:r>
              <a:rPr dirty="0"/>
              <a:t> is an alternating sequence of vertices and edges, starting and ending at a vertex, in which each edge is adjacent in the sequence to its two endpoints.</a:t>
            </a:r>
            <a:r>
              <a:rPr lang="de-DE" dirty="0"/>
              <a:t> </a:t>
            </a:r>
            <a:r>
              <a:rPr dirty="0"/>
              <a:t>In a directed graph the ordering of the endpoints of each edge in the sequence must be consistent with the direction of the edge.</a:t>
            </a:r>
            <a:r>
              <a:rPr lang="de-DE" dirty="0"/>
              <a:t> </a:t>
            </a:r>
            <a:r>
              <a:rPr dirty="0"/>
              <a:t>Some sources call walks paths, while others reserve the term "path" for a simple path (a walk without repeated vertices or edges).</a:t>
            </a:r>
            <a:r>
              <a:rPr lang="de-DE" dirty="0"/>
              <a:t> </a:t>
            </a:r>
            <a:r>
              <a:rPr dirty="0"/>
              <a:t>Walks are also sometimes called </a:t>
            </a:r>
            <a:r>
              <a:rPr b="1" dirty="0">
                <a:solidFill>
                  <a:srgbClr val="FF2600"/>
                </a:solidFill>
              </a:rPr>
              <a:t>chains</a:t>
            </a:r>
            <a:r>
              <a:rPr dirty="0"/>
              <a:t>.</a:t>
            </a:r>
            <a:endParaRPr lang="de-DE" dirty="0"/>
          </a:p>
          <a:p>
            <a:pPr marL="0" indent="0" defTabSz="449833">
              <a:spcBef>
                <a:spcPts val="3200"/>
              </a:spcBef>
              <a:buSzTx/>
              <a:buNone/>
              <a:defRPr sz="2772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A walk is </a:t>
            </a:r>
            <a:r>
              <a:rPr b="1" dirty="0">
                <a:solidFill>
                  <a:srgbClr val="FF2600"/>
                </a:solidFill>
              </a:rPr>
              <a:t>open</a:t>
            </a:r>
            <a:r>
              <a:rPr dirty="0"/>
              <a:t> if its starts and ends at two different vertices, and </a:t>
            </a:r>
            <a:r>
              <a:rPr b="1" dirty="0">
                <a:solidFill>
                  <a:srgbClr val="FF0000"/>
                </a:solidFill>
              </a:rPr>
              <a:t>closed</a:t>
            </a:r>
            <a:r>
              <a:rPr dirty="0"/>
              <a:t> if it starts and ends at the same vertex. A closed walk may also be called a </a:t>
            </a:r>
            <a:r>
              <a:rPr b="1" dirty="0">
                <a:solidFill>
                  <a:srgbClr val="FF2600"/>
                </a:solidFill>
              </a:rPr>
              <a:t>cycle</a:t>
            </a:r>
            <a:r>
              <a:rPr dirty="0"/>
              <a:t>. Alternatively, the word "cycle" may be reserved for a simple closed walk (one without repeated vertices or edges except for the repetition of the starting and final vertex).</a:t>
            </a:r>
            <a:endParaRPr lang="de-DE" dirty="0"/>
          </a:p>
          <a:p>
            <a:pPr marL="0" indent="0" defTabSz="449833">
              <a:spcBef>
                <a:spcPts val="3200"/>
              </a:spcBef>
              <a:buSzTx/>
              <a:buNone/>
              <a:defRPr sz="2772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A walk without repeated edges (but with vertex repetition allowed) may be called a </a:t>
            </a:r>
            <a:r>
              <a:rPr b="1" dirty="0">
                <a:solidFill>
                  <a:srgbClr val="FF2600"/>
                </a:solidFill>
              </a:rPr>
              <a:t>trail</a:t>
            </a:r>
            <a:r>
              <a:rPr dirty="0"/>
              <a:t> and a closed trail may be called a </a:t>
            </a:r>
            <a:r>
              <a:rPr b="1" dirty="0">
                <a:solidFill>
                  <a:srgbClr val="FF2600"/>
                </a:solidFill>
              </a:rPr>
              <a:t>tour</a:t>
            </a:r>
            <a:r>
              <a:rPr dirty="0"/>
              <a:t>. In the context of ear decomposition, a walk that can have the same starting and ending vertex but otherwise avoids any repeated vertices may be called an </a:t>
            </a:r>
            <a:r>
              <a:rPr b="1" dirty="0">
                <a:solidFill>
                  <a:srgbClr val="FF2600"/>
                </a:solidFill>
              </a:rPr>
              <a:t>ear</a:t>
            </a:r>
            <a:r>
              <a:rPr dirty="0"/>
              <a:t>.</a:t>
            </a:r>
          </a:p>
          <a:p>
            <a:pPr marL="0" indent="0" algn="r" defTabSz="449833">
              <a:spcBef>
                <a:spcPts val="3200"/>
              </a:spcBef>
              <a:buSzTx/>
              <a:buNone/>
              <a:defRPr sz="1848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[</a:t>
            </a:r>
            <a:r>
              <a:rPr u="sng" dirty="0">
                <a:hlinkClick r:id="rId2"/>
              </a:rPr>
              <a:t>https://en.wikipedia.org/wiki/Glossary_of_graph_theory#walk]</a:t>
            </a:r>
          </a:p>
        </p:txBody>
      </p:sp>
      <p:sp>
        <p:nvSpPr>
          <p:cNvPr id="206" name="Paths vs. Walks"/>
          <p:cNvSpPr txBox="1">
            <a:spLocks noGrp="1"/>
          </p:cNvSpPr>
          <p:nvPr>
            <p:ph type="title"/>
          </p:nvPr>
        </p:nvSpPr>
        <p:spPr>
          <a:xfrm>
            <a:off x="952500" y="126410"/>
            <a:ext cx="11099800" cy="1400733"/>
          </a:xfrm>
          <a:prstGeom prst="rect">
            <a:avLst/>
          </a:prstGeom>
        </p:spPr>
        <p:txBody>
          <a:bodyPr/>
          <a:lstStyle/>
          <a:p>
            <a:r>
              <a:t>Paths vs. Walks</a:t>
            </a:r>
          </a:p>
        </p:txBody>
      </p:sp>
      <p:sp>
        <p:nvSpPr>
          <p:cNvPr id="207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" grpId="1" uiExpand="1" build="p" bldLvl="5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Bild" descr="Bild"/>
          <p:cNvPicPr>
            <a:picLocks noChangeAspect="1"/>
          </p:cNvPicPr>
          <p:nvPr/>
        </p:nvPicPr>
        <p:blipFill rotWithShape="1">
          <a:blip r:embed="rId2">
            <a:extLst/>
          </a:blip>
          <a:srcRect r="47096" b="73549"/>
          <a:stretch/>
        </p:blipFill>
        <p:spPr>
          <a:xfrm>
            <a:off x="0" y="2016072"/>
            <a:ext cx="6880117" cy="1911524"/>
          </a:xfrm>
          <a:prstGeom prst="rect">
            <a:avLst/>
          </a:prstGeom>
          <a:ln w="12700">
            <a:miter lim="400000"/>
          </a:ln>
        </p:spPr>
      </p:pic>
      <p:sp>
        <p:nvSpPr>
          <p:cNvPr id="266" name="How to represent a graph?"/>
          <p:cNvSpPr txBox="1">
            <a:spLocks noGrp="1"/>
          </p:cNvSpPr>
          <p:nvPr>
            <p:ph type="title" idx="4294967295"/>
          </p:nvPr>
        </p:nvSpPr>
        <p:spPr>
          <a:xfrm>
            <a:off x="952500" y="173567"/>
            <a:ext cx="11099800" cy="1400732"/>
          </a:xfrm>
          <a:prstGeom prst="rect">
            <a:avLst/>
          </a:prstGeom>
        </p:spPr>
        <p:txBody>
          <a:bodyPr/>
          <a:lstStyle>
            <a:lvl1pPr defTabSz="525779">
              <a:defRPr sz="7200"/>
            </a:lvl1pPr>
          </a:lstStyle>
          <a:p>
            <a:r>
              <a:rPr dirty="0"/>
              <a:t>How to represent a graph?</a:t>
            </a:r>
          </a:p>
        </p:txBody>
      </p:sp>
      <p:sp>
        <p:nvSpPr>
          <p:cNvPr id="267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268" name="[Alexander Wolff]"/>
          <p:cNvSpPr txBox="1"/>
          <p:nvPr/>
        </p:nvSpPr>
        <p:spPr>
          <a:xfrm>
            <a:off x="10824304" y="9347199"/>
            <a:ext cx="206705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rPr dirty="0"/>
              <a:t>[Alexander Wolff]</a:t>
            </a:r>
          </a:p>
        </p:txBody>
      </p:sp>
      <p:pic>
        <p:nvPicPr>
          <p:cNvPr id="6" name="Bild" descr="Bild">
            <a:extLst>
              <a:ext uri="{FF2B5EF4-FFF2-40B4-BE49-F238E27FC236}">
                <a16:creationId xmlns:a16="http://schemas.microsoft.com/office/drawing/2014/main" id="{894B01A4-6258-2843-BED2-98451F3F9A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/>
          </a:blip>
          <a:srcRect l="61327" t="3663" r="11571" b="53103"/>
          <a:stretch/>
        </p:blipFill>
        <p:spPr>
          <a:xfrm>
            <a:off x="8726700" y="2390749"/>
            <a:ext cx="3524526" cy="3124333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Bild" descr="Bild">
            <a:extLst>
              <a:ext uri="{FF2B5EF4-FFF2-40B4-BE49-F238E27FC236}">
                <a16:creationId xmlns:a16="http://schemas.microsoft.com/office/drawing/2014/main" id="{13E47020-8B6C-DB40-8A8B-1A9E735C39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/>
          </a:blip>
          <a:srcRect l="68702" t="42376"/>
          <a:stretch/>
        </p:blipFill>
        <p:spPr>
          <a:xfrm>
            <a:off x="235112" y="4740563"/>
            <a:ext cx="3071036" cy="3141978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Bild" descr="Bild">
            <a:extLst>
              <a:ext uri="{FF2B5EF4-FFF2-40B4-BE49-F238E27FC236}">
                <a16:creationId xmlns:a16="http://schemas.microsoft.com/office/drawing/2014/main" id="{4203E791-3214-EB49-8969-3DD10ABF63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/>
          </a:blip>
          <a:srcRect l="-111" t="33680" r="67500" b="12653"/>
          <a:stretch/>
        </p:blipFill>
        <p:spPr>
          <a:xfrm>
            <a:off x="3672192" y="4621166"/>
            <a:ext cx="3659941" cy="334701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Bild" descr="Bild">
            <a:extLst>
              <a:ext uri="{FF2B5EF4-FFF2-40B4-BE49-F238E27FC236}">
                <a16:creationId xmlns:a16="http://schemas.microsoft.com/office/drawing/2014/main" id="{2939A89F-E7CD-4247-BF0C-8BD1094CCF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/>
          </a:blip>
          <a:srcRect l="32492" t="50000" r="31685" b="6434"/>
          <a:stretch/>
        </p:blipFill>
        <p:spPr>
          <a:xfrm>
            <a:off x="8159612" y="6147796"/>
            <a:ext cx="4658701" cy="3148345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Set representation…">
            <a:extLst>
              <a:ext uri="{FF2B5EF4-FFF2-40B4-BE49-F238E27FC236}">
                <a16:creationId xmlns:a16="http://schemas.microsoft.com/office/drawing/2014/main" id="{E93AE6CD-2CF8-044B-A1D0-7278D9E47779}"/>
              </a:ext>
            </a:extLst>
          </p:cNvPr>
          <p:cNvSpPr txBox="1">
            <a:spLocks/>
          </p:cNvSpPr>
          <p:nvPr/>
        </p:nvSpPr>
        <p:spPr>
          <a:xfrm>
            <a:off x="235112" y="7970608"/>
            <a:ext cx="7515324" cy="1103128"/>
          </a:xfrm>
          <a:prstGeom prst="rect">
            <a:avLst/>
          </a:prstGeom>
        </p:spPr>
        <p:txBody>
          <a:bodyPr/>
          <a:lstStyle>
            <a:lvl1pPr marL="444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889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1333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1778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2222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2667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3111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3556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4000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indent="0" hangingPunct="1">
              <a:spcBef>
                <a:spcPts val="600"/>
              </a:spcBef>
              <a:buSzTx/>
              <a:buFontTx/>
              <a:buNone/>
            </a:pPr>
            <a:r>
              <a:rPr lang="de-DE" b="1" dirty="0">
                <a:latin typeface="Helvetica"/>
                <a:ea typeface="Helvetica"/>
                <a:cs typeface="Helvetica"/>
                <a:sym typeface="Helvetica"/>
              </a:rPr>
              <a:t>Q:</a:t>
            </a:r>
            <a:r>
              <a:rPr lang="de-DE" dirty="0"/>
              <a:t> do all </a:t>
            </a:r>
            <a:r>
              <a:rPr lang="de-DE" dirty="0" err="1"/>
              <a:t>representations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all </a:t>
            </a:r>
            <a:r>
              <a:rPr lang="de-DE" dirty="0" err="1"/>
              <a:t>graphs</a:t>
            </a:r>
            <a:r>
              <a:rPr lang="de-DE" dirty="0"/>
              <a:t>?</a:t>
            </a:r>
          </a:p>
          <a:p>
            <a:pPr marL="0" indent="0" hangingPunct="1">
              <a:spcBef>
                <a:spcPts val="600"/>
              </a:spcBef>
              <a:buSzTx/>
              <a:buFontTx/>
              <a:buNone/>
            </a:pPr>
            <a:r>
              <a:rPr lang="de-DE" b="1" dirty="0">
                <a:latin typeface="Helvetica"/>
                <a:ea typeface="Helvetica"/>
                <a:cs typeface="Helvetica"/>
                <a:sym typeface="Helvetica"/>
              </a:rPr>
              <a:t>A: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–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forbid</a:t>
            </a:r>
            <a:r>
              <a:rPr lang="de-DE" dirty="0"/>
              <a:t> multiple </a:t>
            </a:r>
            <a:r>
              <a:rPr lang="de-DE" dirty="0" err="1"/>
              <a:t>edges</a:t>
            </a:r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BAC2451-043E-2F4B-B4F5-1A77EA5A2840}"/>
              </a:ext>
            </a:extLst>
          </p:cNvPr>
          <p:cNvSpPr/>
          <p:nvPr/>
        </p:nvSpPr>
        <p:spPr>
          <a:xfrm>
            <a:off x="1072287" y="1609094"/>
            <a:ext cx="39549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1"/>
            <a:r>
              <a:rPr lang="de-DE" dirty="0"/>
              <a:t>Set </a:t>
            </a:r>
            <a:r>
              <a:rPr lang="de-DE" dirty="0" err="1"/>
              <a:t>representation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7ABE2B06-AD08-1B42-A47F-23739E389E40}"/>
              </a:ext>
            </a:extLst>
          </p:cNvPr>
          <p:cNvSpPr/>
          <p:nvPr/>
        </p:nvSpPr>
        <p:spPr>
          <a:xfrm>
            <a:off x="8947513" y="1659358"/>
            <a:ext cx="30828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1"/>
            <a:r>
              <a:rPr lang="de-DE" dirty="0" err="1"/>
              <a:t>Adjacency</a:t>
            </a:r>
            <a:r>
              <a:rPr lang="de-DE" dirty="0"/>
              <a:t> </a:t>
            </a:r>
            <a:r>
              <a:rPr lang="de-DE" dirty="0" err="1"/>
              <a:t>list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F8F3427-2755-5449-A246-F12F10839244}"/>
              </a:ext>
            </a:extLst>
          </p:cNvPr>
          <p:cNvSpPr/>
          <p:nvPr/>
        </p:nvSpPr>
        <p:spPr>
          <a:xfrm>
            <a:off x="8601265" y="5515082"/>
            <a:ext cx="37753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1"/>
            <a:r>
              <a:rPr lang="de-DE" dirty="0" err="1"/>
              <a:t>Adjacency</a:t>
            </a:r>
            <a:r>
              <a:rPr lang="de-DE" dirty="0"/>
              <a:t> </a:t>
            </a:r>
            <a:r>
              <a:rPr lang="de-DE" dirty="0" err="1"/>
              <a:t>matrix</a:t>
            </a:r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39949F7D-9E40-734B-A496-BC34E53DEB78}"/>
              </a:ext>
            </a:extLst>
          </p:cNvPr>
          <p:cNvSpPr/>
          <p:nvPr/>
        </p:nvSpPr>
        <p:spPr>
          <a:xfrm>
            <a:off x="2643273" y="3876615"/>
            <a:ext cx="19030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Drawing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" grpId="1" animBg="1" advAuto="0"/>
      <p:bldP spid="6" grpId="0" animBg="1" advAuto="0"/>
      <p:bldP spid="7" grpId="0" animBg="1" advAuto="0"/>
      <p:bldP spid="8" grpId="0" animBg="1" advAuto="0"/>
      <p:bldP spid="9" grpId="0" animBg="1" advAuto="0"/>
      <p:bldP spid="10" grpId="0" uiExpand="1" build="p" bldLvl="5" advAuto="0"/>
      <p:bldP spid="2" grpId="0"/>
      <p:bldP spid="3" grpId="0"/>
      <p:bldP spid="4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ne: 2-dimensional surface that extends infinitely far  (1-d: line, 0-d: point)…"/>
          <p:cNvSpPr txBox="1">
            <a:spLocks noGrp="1"/>
          </p:cNvSpPr>
          <p:nvPr>
            <p:ph type="body" idx="1"/>
          </p:nvPr>
        </p:nvSpPr>
        <p:spPr>
          <a:xfrm>
            <a:off x="474133" y="1845232"/>
            <a:ext cx="11904135" cy="7603567"/>
          </a:xfrm>
          <a:prstGeom prst="rect">
            <a:avLst/>
          </a:prstGeom>
        </p:spPr>
        <p:txBody>
          <a:bodyPr>
            <a:noAutofit/>
          </a:bodyPr>
          <a:lstStyle/>
          <a:p>
            <a:pPr marL="373379" indent="-373379" defTabSz="490727">
              <a:lnSpc>
                <a:spcPct val="120000"/>
              </a:lnSpc>
              <a:spcBef>
                <a:spcPts val="600"/>
              </a:spcBef>
              <a:defRPr sz="3024"/>
            </a:pPr>
            <a:r>
              <a:rPr sz="3500" b="1" dirty="0">
                <a:solidFill>
                  <a:srgbClr val="FF2600"/>
                </a:solidFill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Plane</a:t>
            </a:r>
            <a:r>
              <a:rPr sz="3500" dirty="0">
                <a:latin typeface="Arial" panose="020B0604020202020204" pitchFamily="34" charset="0"/>
                <a:cs typeface="Arial" panose="020B0604020202020204" pitchFamily="34" charset="0"/>
              </a:rPr>
              <a:t>: 2-dimensional surface that extends infinitely far </a:t>
            </a:r>
            <a:br>
              <a:rPr sz="35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3500" dirty="0">
                <a:latin typeface="Arial" panose="020B0604020202020204" pitchFamily="34" charset="0"/>
                <a:cs typeface="Arial" panose="020B0604020202020204" pitchFamily="34" charset="0"/>
              </a:rPr>
              <a:t>(1-d: </a:t>
            </a:r>
            <a:r>
              <a:rPr sz="3500" b="1" dirty="0">
                <a:solidFill>
                  <a:srgbClr val="FF2600"/>
                </a:solidFill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line</a:t>
            </a:r>
            <a:r>
              <a:rPr sz="3500" dirty="0">
                <a:latin typeface="Arial" panose="020B0604020202020204" pitchFamily="34" charset="0"/>
                <a:cs typeface="Arial" panose="020B0604020202020204" pitchFamily="34" charset="0"/>
              </a:rPr>
              <a:t>, 0-d: </a:t>
            </a:r>
            <a:r>
              <a:rPr sz="3500" b="1" dirty="0">
                <a:solidFill>
                  <a:srgbClr val="FF2600"/>
                </a:solidFill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point</a:t>
            </a:r>
            <a:r>
              <a:rPr sz="35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sz="3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3379" indent="-373379" defTabSz="490727">
              <a:lnSpc>
                <a:spcPct val="120000"/>
              </a:lnSpc>
              <a:spcBef>
                <a:spcPts val="600"/>
              </a:spcBef>
              <a:defRPr sz="3024"/>
            </a:pPr>
            <a:r>
              <a:rPr lang="de-DE" sz="35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Curve</a:t>
            </a:r>
            <a:r>
              <a:rPr lang="de-DE" sz="35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subset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ℝ</a:t>
            </a:r>
            <a:r>
              <a:rPr lang="de-DE" sz="35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form </a:t>
            </a:r>
            <a:r>
              <a:rPr lang="el-GR" sz="3500" dirty="0">
                <a:latin typeface="Arial" panose="020B0604020202020204" pitchFamily="34" charset="0"/>
                <a:cs typeface="Arial" panose="020B0604020202020204" pitchFamily="34" charset="0"/>
              </a:rPr>
              <a:t>α = {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γ</a:t>
            </a:r>
            <a:r>
              <a:rPr lang="el-GR" sz="35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x) : x ∈ [0, 1]},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where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3500" dirty="0">
                <a:latin typeface="Arial" panose="020B0604020202020204" pitchFamily="34" charset="0"/>
                <a:cs typeface="Arial" panose="020B0604020202020204" pitchFamily="34" charset="0"/>
              </a:rPr>
              <a:t>γ : [0, 1] → </a:t>
            </a:r>
            <a:r>
              <a:rPr lang="de-DE" sz="3500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ℝ</a:t>
            </a:r>
            <a:r>
              <a:rPr lang="de-DE" sz="3500" baseline="300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continuous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mapping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closed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interval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[0, 1]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plane. </a:t>
            </a:r>
            <a:b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l-GR" sz="3500" dirty="0">
                <a:latin typeface="Arial" panose="020B0604020202020204" pitchFamily="34" charset="0"/>
                <a:cs typeface="Arial" panose="020B0604020202020204" pitchFamily="34" charset="0"/>
              </a:rPr>
              <a:t>γ(0)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3500" dirty="0">
                <a:latin typeface="Arial" panose="020B0604020202020204" pitchFamily="34" charset="0"/>
                <a:cs typeface="Arial" panose="020B0604020202020204" pitchFamily="34" charset="0"/>
              </a:rPr>
              <a:t>γ(1)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endpoints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curve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3500" dirty="0">
                <a:latin typeface="Arial" panose="020B0604020202020204" pitchFamily="34" charset="0"/>
                <a:cs typeface="Arial" panose="020B0604020202020204" pitchFamily="34" charset="0"/>
              </a:rPr>
              <a:t>α.</a:t>
            </a:r>
            <a:endParaRPr lang="de-DE" sz="3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3379" indent="-373379" defTabSz="490727">
              <a:lnSpc>
                <a:spcPct val="120000"/>
              </a:lnSpc>
              <a:spcBef>
                <a:spcPts val="600"/>
              </a:spcBef>
              <a:defRPr sz="3024"/>
            </a:pP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curve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closed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last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points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same,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otherwise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73379" indent="-373379" defTabSz="490727">
              <a:lnSpc>
                <a:spcPct val="120000"/>
              </a:lnSpc>
              <a:spcBef>
                <a:spcPts val="600"/>
              </a:spcBef>
              <a:defRPr sz="3024"/>
            </a:pP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curve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repeated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points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except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possibly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500" dirty="0" err="1"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de-DE" sz="3500" dirty="0">
                <a:latin typeface="Arial" panose="020B0604020202020204" pitchFamily="34" charset="0"/>
                <a:cs typeface="Arial" panose="020B0604020202020204" pitchFamily="34" charset="0"/>
              </a:rPr>
              <a:t> = last.</a:t>
            </a:r>
            <a:endParaRPr sz="3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5" name="Drawing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rPr lang="de-DE" dirty="0" err="1"/>
              <a:t>Curves</a:t>
            </a:r>
            <a:endParaRPr dirty="0"/>
          </a:p>
        </p:txBody>
      </p:sp>
      <p:sp>
        <p:nvSpPr>
          <p:cNvPr id="276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ne: 2-dimensional surface that extends infinitely far  (1-d: line, 0-d: point)…"/>
          <p:cNvSpPr txBox="1">
            <a:spLocks noGrp="1"/>
          </p:cNvSpPr>
          <p:nvPr>
            <p:ph type="body" idx="1"/>
          </p:nvPr>
        </p:nvSpPr>
        <p:spPr>
          <a:xfrm>
            <a:off x="474133" y="1845232"/>
            <a:ext cx="11904135" cy="74067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73379" indent="-373379" defTabSz="490727">
              <a:lnSpc>
                <a:spcPct val="120000"/>
              </a:lnSpc>
              <a:spcBef>
                <a:spcPts val="600"/>
              </a:spcBef>
              <a:defRPr sz="3024"/>
            </a:pPr>
            <a:r>
              <a:rPr b="1" dirty="0">
                <a:solidFill>
                  <a:srgbClr val="FF2600"/>
                </a:solidFill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Drawing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b="1" dirty="0">
                <a:solidFill>
                  <a:srgbClr val="FF2600"/>
                </a:solidFill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Layout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dirty="0">
                <a:solidFill>
                  <a:srgbClr val="FF2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dirty="0" err="1">
                <a:solidFill>
                  <a:srgbClr val="FF2600"/>
                </a:solidFill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Γ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of a graph:</a:t>
            </a:r>
            <a:br>
              <a:rPr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Function that maps each vertex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v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to a </a:t>
            </a:r>
            <a:r>
              <a:rPr b="1" dirty="0">
                <a:solidFill>
                  <a:srgbClr val="FF2600"/>
                </a:solidFill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point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Γ</a:t>
            </a:r>
            <a:r>
              <a:rPr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(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v</a:t>
            </a:r>
            <a:r>
              <a:rPr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) ∈ ℝ×ℝ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in a plane and each edge </a:t>
            </a:r>
            <a:r>
              <a:rPr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(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u</a:t>
            </a:r>
            <a:r>
              <a:rPr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,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v</a:t>
            </a:r>
            <a:r>
              <a:rPr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)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to a simple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curve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Γ</a:t>
            </a:r>
            <a:r>
              <a:rPr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(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u</a:t>
            </a:r>
            <a:r>
              <a:rPr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,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v</a:t>
            </a:r>
            <a:r>
              <a:rPr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) 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with endpoints </a:t>
            </a:r>
            <a:r>
              <a:rPr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Γ</a:t>
            </a:r>
            <a:r>
              <a:rPr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(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u</a:t>
            </a:r>
            <a:r>
              <a:rPr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)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Γ</a:t>
            </a:r>
            <a:r>
              <a:rPr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(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v</a:t>
            </a:r>
            <a:r>
              <a:rPr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)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.</a:t>
            </a:r>
          </a:p>
          <a:p>
            <a:pPr marL="373379" indent="-373379" defTabSz="490727">
              <a:lnSpc>
                <a:spcPct val="120000"/>
              </a:lnSpc>
              <a:spcBef>
                <a:spcPts val="600"/>
              </a:spcBef>
              <a:defRPr sz="3024"/>
            </a:pPr>
            <a:r>
              <a:rPr lang="de-DE" b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Note: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[Di Battista Book 99]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defines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drawings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of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edges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based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on simple open Jordan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curves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,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instead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of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simple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curves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.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However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, Jordan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curves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are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typically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defined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to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be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closed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,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and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for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self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loops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,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that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may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indeed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be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</a:t>
            </a:r>
            <a:r>
              <a:rPr lang="de-DE"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desired</a:t>
            </a:r>
            <a:r>
              <a:rPr lang="de-DE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.</a:t>
            </a:r>
            <a:endParaRPr dirty="0">
              <a:latin typeface="Arial" panose="020B0604020202020204" pitchFamily="34" charset="0"/>
              <a:ea typeface="Helvetica"/>
              <a:cs typeface="Arial" panose="020B0604020202020204" pitchFamily="34" charset="0"/>
              <a:sym typeface="Helvetica"/>
            </a:endParaRPr>
          </a:p>
          <a:p>
            <a:pPr marL="373379" indent="-373379" defTabSz="490727">
              <a:lnSpc>
                <a:spcPct val="120000"/>
              </a:lnSpc>
              <a:spcBef>
                <a:spcPts val="600"/>
              </a:spcBef>
              <a:defRPr sz="3024"/>
            </a:pPr>
            <a:r>
              <a:rPr b="1" dirty="0">
                <a:latin typeface="Arial" panose="020B0604020202020204" pitchFamily="34" charset="0"/>
                <a:cs typeface="Arial" panose="020B0604020202020204" pitchFamily="34" charset="0"/>
              </a:rPr>
              <a:t>Extension: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associate each vertex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v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br>
              <a:rPr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b="1" dirty="0">
                <a:solidFill>
                  <a:srgbClr val="FF2600"/>
                </a:solidFill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width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i="1" dirty="0" err="1">
                <a:solidFill>
                  <a:srgbClr val="FF2600"/>
                </a:solidFill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w</a:t>
            </a:r>
            <a:r>
              <a:rPr b="1" i="1" baseline="-5999" dirty="0" err="1">
                <a:solidFill>
                  <a:srgbClr val="FF2600"/>
                </a:solidFill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v</a:t>
            </a:r>
            <a:r>
              <a:rPr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∈ </a:t>
            </a:r>
            <a:r>
              <a:rPr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ℝ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and a </a:t>
            </a:r>
            <a:r>
              <a:rPr b="1" dirty="0">
                <a:solidFill>
                  <a:srgbClr val="FF2600"/>
                </a:solidFill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height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i="1" dirty="0" err="1">
                <a:solidFill>
                  <a:srgbClr val="FF2600"/>
                </a:solidFill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h</a:t>
            </a:r>
            <a:r>
              <a:rPr b="1" i="1" baseline="-5999" dirty="0" err="1">
                <a:solidFill>
                  <a:srgbClr val="FF2600"/>
                </a:solidFill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v</a:t>
            </a:r>
            <a:r>
              <a:rPr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 ∈ </a:t>
            </a:r>
            <a:r>
              <a:rPr dirty="0" err="1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ℝ</a:t>
            </a:r>
            <a:endParaRPr dirty="0">
              <a:latin typeface="Arial" panose="020B0604020202020204" pitchFamily="34" charset="0"/>
              <a:ea typeface="Helvetica"/>
              <a:cs typeface="Arial" panose="020B0604020202020204" pitchFamily="34" charset="0"/>
              <a:sym typeface="Helvetica"/>
            </a:endParaRPr>
          </a:p>
          <a:p>
            <a:pPr marL="373379" indent="-373379" defTabSz="490727">
              <a:lnSpc>
                <a:spcPct val="120000"/>
              </a:lnSpc>
              <a:spcBef>
                <a:spcPts val="600"/>
              </a:spcBef>
              <a:defRPr sz="3024"/>
            </a:pPr>
            <a:r>
              <a:rPr b="1" dirty="0">
                <a:latin typeface="Arial" panose="020B0604020202020204" pitchFamily="34" charset="0"/>
                <a:cs typeface="Arial" panose="020B0604020202020204" pitchFamily="34" charset="0"/>
              </a:rPr>
              <a:t>Extension: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associate each vertex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v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b="1" dirty="0">
                <a:solidFill>
                  <a:srgbClr val="FF2600"/>
                </a:solidFill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ports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that are attached to </a:t>
            </a:r>
            <a:r>
              <a:rPr i="1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v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’s boundaries and that serve as end points for edges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5" name="Drawing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Drawings</a:t>
            </a:r>
          </a:p>
        </p:txBody>
      </p:sp>
      <p:sp>
        <p:nvSpPr>
          <p:cNvPr id="276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1633146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" grpId="0" uiExpand="1" build="p" bldLvl="5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Layout creation:  process of adding geometric attributes to a graph,  or of creating a drawing of a graph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Layout creation</a:t>
            </a:r>
            <a:r>
              <a:rPr dirty="0"/>
              <a:t>: </a:t>
            </a:r>
            <a:br>
              <a:rPr dirty="0"/>
            </a:br>
            <a:r>
              <a:rPr dirty="0"/>
              <a:t>process of adding geometric attributes to a graph, </a:t>
            </a:r>
            <a:br>
              <a:rPr dirty="0"/>
            </a:br>
            <a:r>
              <a:rPr dirty="0"/>
              <a:t>or of creating a drawing of a graph</a:t>
            </a:r>
          </a:p>
          <a:p>
            <a:r>
              <a:rPr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Layout adjustment</a:t>
            </a:r>
            <a:r>
              <a:rPr dirty="0"/>
              <a:t>: </a:t>
            </a:r>
            <a:br>
              <a:rPr dirty="0"/>
            </a:br>
            <a:r>
              <a:rPr dirty="0"/>
              <a:t>process of changing geometric attributes to adjust,</a:t>
            </a:r>
            <a:br>
              <a:rPr dirty="0"/>
            </a:br>
            <a:r>
              <a:rPr dirty="0"/>
              <a:t>of of adjusting the drawing of a graph </a:t>
            </a:r>
          </a:p>
        </p:txBody>
      </p:sp>
      <p:sp>
        <p:nvSpPr>
          <p:cNvPr id="706" name="Layout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Layout</a:t>
            </a:r>
          </a:p>
        </p:txBody>
      </p:sp>
      <p:sp>
        <p:nvSpPr>
          <p:cNvPr id="707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5" grpId="1" build="p" bldLvl="5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Delauny Triangulation"/>
          <p:cNvSpPr txBox="1">
            <a:spLocks noGrp="1"/>
          </p:cNvSpPr>
          <p:nvPr>
            <p:ph type="title"/>
          </p:nvPr>
        </p:nvSpPr>
        <p:spPr>
          <a:xfrm>
            <a:off x="952500" y="192895"/>
            <a:ext cx="11099800" cy="2159001"/>
          </a:xfrm>
          <a:prstGeom prst="rect">
            <a:avLst/>
          </a:prstGeom>
        </p:spPr>
        <p:txBody>
          <a:bodyPr/>
          <a:lstStyle/>
          <a:p>
            <a:r>
              <a:t>Delauny Triangulation</a:t>
            </a:r>
          </a:p>
        </p:txBody>
      </p:sp>
      <p:sp>
        <p:nvSpPr>
          <p:cNvPr id="710" name="Triangulation: partitioning of a plane into triangles…"/>
          <p:cNvSpPr txBox="1">
            <a:spLocks noGrp="1"/>
          </p:cNvSpPr>
          <p:nvPr>
            <p:ph type="body" sz="half" idx="1"/>
          </p:nvPr>
        </p:nvSpPr>
        <p:spPr>
          <a:xfrm>
            <a:off x="873873" y="2476077"/>
            <a:ext cx="5929504" cy="4801446"/>
          </a:xfrm>
          <a:prstGeom prst="rect">
            <a:avLst/>
          </a:prstGeom>
        </p:spPr>
        <p:txBody>
          <a:bodyPr/>
          <a:lstStyle/>
          <a:p>
            <a:pPr marL="440055" indent="-440055" defTabSz="578358">
              <a:spcBef>
                <a:spcPts val="4100"/>
              </a:spcBef>
              <a:defRPr sz="3564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Triangulation</a:t>
            </a:r>
            <a:r>
              <a:t>: partitioning of a plane into triangles</a:t>
            </a:r>
          </a:p>
          <a:p>
            <a:pPr marL="440055" indent="-440055" defTabSz="578358">
              <a:spcBef>
                <a:spcPts val="4100"/>
              </a:spcBef>
              <a:defRPr sz="3564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Delauny Triangulation</a:t>
            </a:r>
            <a:r>
              <a:t>: triangulation such that no corner of any triangle is inside the circumcircle of any triangle</a:t>
            </a:r>
          </a:p>
        </p:txBody>
      </p:sp>
      <p:sp>
        <p:nvSpPr>
          <p:cNvPr id="711" name="[Wikimedia commons]"/>
          <p:cNvSpPr txBox="1"/>
          <p:nvPr/>
        </p:nvSpPr>
        <p:spPr>
          <a:xfrm>
            <a:off x="10251115" y="8627613"/>
            <a:ext cx="264033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[Wikimedia commons]</a:t>
            </a:r>
          </a:p>
        </p:txBody>
      </p:sp>
      <p:pic>
        <p:nvPicPr>
          <p:cNvPr id="712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91388" y="3290052"/>
            <a:ext cx="6350001" cy="635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Voronoi Diagrams"/>
          <p:cNvSpPr txBox="1">
            <a:spLocks noGrp="1"/>
          </p:cNvSpPr>
          <p:nvPr>
            <p:ph type="title"/>
          </p:nvPr>
        </p:nvSpPr>
        <p:spPr>
          <a:xfrm>
            <a:off x="952500" y="-9138"/>
            <a:ext cx="11099800" cy="2159001"/>
          </a:xfrm>
          <a:prstGeom prst="rect">
            <a:avLst/>
          </a:prstGeom>
        </p:spPr>
        <p:txBody>
          <a:bodyPr/>
          <a:lstStyle/>
          <a:p>
            <a:r>
              <a:t>Voronoi Diagrams</a:t>
            </a:r>
          </a:p>
        </p:txBody>
      </p:sp>
      <p:sp>
        <p:nvSpPr>
          <p:cNvPr id="715" name="Voronoi diagram: partitioning of a plane into regions (Voronoi cells) based on distance to a set S of points in the plane…"/>
          <p:cNvSpPr txBox="1">
            <a:spLocks noGrp="1"/>
          </p:cNvSpPr>
          <p:nvPr>
            <p:ph type="body" sz="half" idx="1"/>
          </p:nvPr>
        </p:nvSpPr>
        <p:spPr>
          <a:xfrm>
            <a:off x="936774" y="2084565"/>
            <a:ext cx="5524517" cy="773870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b="1" dirty="0" err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Voronoi</a:t>
            </a:r>
            <a:r>
              <a:rPr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 diagram</a:t>
            </a:r>
            <a:r>
              <a:rPr dirty="0"/>
              <a:t>: partitioning of a plane into regions (</a:t>
            </a:r>
            <a:r>
              <a:rPr b="1" dirty="0" err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Voronoi</a:t>
            </a:r>
            <a:r>
              <a:rPr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 cells</a:t>
            </a:r>
            <a:r>
              <a:rPr dirty="0"/>
              <a:t>) based on distance to a set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S</a:t>
            </a:r>
            <a:r>
              <a:rPr dirty="0"/>
              <a:t> of points in the plane</a:t>
            </a:r>
          </a:p>
          <a:p>
            <a:r>
              <a:rPr dirty="0"/>
              <a:t>Points in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S</a:t>
            </a:r>
            <a:r>
              <a:rPr dirty="0"/>
              <a:t> are </a:t>
            </a:r>
            <a:r>
              <a:rPr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seeds</a:t>
            </a:r>
            <a:r>
              <a:rPr dirty="0"/>
              <a:t>, </a:t>
            </a:r>
            <a:br>
              <a:rPr dirty="0"/>
            </a:br>
            <a:r>
              <a:rPr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sites</a:t>
            </a:r>
            <a:r>
              <a:rPr dirty="0"/>
              <a:t>, or </a:t>
            </a:r>
            <a:r>
              <a:rPr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generators</a:t>
            </a:r>
            <a:endParaRPr lang="de-DE" b="1" dirty="0">
              <a:solidFill>
                <a:srgbClr val="FF260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For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each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seed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,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there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is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a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region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consisting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of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all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points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closer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to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that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seed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than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to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any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other</a:t>
            </a:r>
            <a:endParaRPr dirty="0">
              <a:solidFill>
                <a:schemeClr val="tx1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pic>
        <p:nvPicPr>
          <p:cNvPr id="716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71602" y="2895891"/>
            <a:ext cx="5714418" cy="5714418"/>
          </a:xfrm>
          <a:prstGeom prst="rect">
            <a:avLst/>
          </a:prstGeom>
          <a:ln w="12700">
            <a:miter lim="400000"/>
          </a:ln>
        </p:spPr>
      </p:pic>
      <p:sp>
        <p:nvSpPr>
          <p:cNvPr id="717" name="[Wikimedia commons]"/>
          <p:cNvSpPr txBox="1"/>
          <p:nvPr/>
        </p:nvSpPr>
        <p:spPr>
          <a:xfrm>
            <a:off x="9857983" y="8737690"/>
            <a:ext cx="264033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[Wikimedia commons]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5" grpId="1" uiExpand="1" build="p" bldLvl="5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Voronoi Diagrams"/>
          <p:cNvSpPr txBox="1">
            <a:spLocks noGrp="1"/>
          </p:cNvSpPr>
          <p:nvPr>
            <p:ph type="title"/>
          </p:nvPr>
        </p:nvSpPr>
        <p:spPr>
          <a:xfrm>
            <a:off x="952500" y="-9138"/>
            <a:ext cx="11099800" cy="2159001"/>
          </a:xfrm>
          <a:prstGeom prst="rect">
            <a:avLst/>
          </a:prstGeom>
        </p:spPr>
        <p:txBody>
          <a:bodyPr/>
          <a:lstStyle/>
          <a:p>
            <a:r>
              <a:t>Voronoi Diagrams</a:t>
            </a:r>
          </a:p>
        </p:txBody>
      </p:sp>
      <p:sp>
        <p:nvSpPr>
          <p:cNvPr id="715" name="Voronoi diagram: partitioning of a plane into regions (Voronoi cells) based on distance to a set S of points in the plane…"/>
          <p:cNvSpPr txBox="1">
            <a:spLocks noGrp="1"/>
          </p:cNvSpPr>
          <p:nvPr>
            <p:ph type="body" sz="half" idx="1"/>
          </p:nvPr>
        </p:nvSpPr>
        <p:spPr>
          <a:xfrm>
            <a:off x="936774" y="2084565"/>
            <a:ext cx="5524517" cy="773870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b="1" dirty="0" err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Voronoi</a:t>
            </a:r>
            <a:r>
              <a:rPr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 diagram</a:t>
            </a:r>
            <a:r>
              <a:rPr dirty="0"/>
              <a:t>: partitioning of a plane into regions (</a:t>
            </a:r>
            <a:r>
              <a:rPr b="1" dirty="0" err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Voronoi</a:t>
            </a:r>
            <a:r>
              <a:rPr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 cells</a:t>
            </a:r>
            <a:r>
              <a:rPr dirty="0"/>
              <a:t>) based on distance to a set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S</a:t>
            </a:r>
            <a:r>
              <a:rPr dirty="0"/>
              <a:t> of points in the plane</a:t>
            </a:r>
          </a:p>
          <a:p>
            <a:r>
              <a:rPr dirty="0"/>
              <a:t>Points in </a:t>
            </a:r>
            <a:r>
              <a:rPr i="1" dirty="0">
                <a:latin typeface="Helvetica"/>
                <a:ea typeface="Helvetica"/>
                <a:cs typeface="Helvetica"/>
                <a:sym typeface="Helvetica"/>
              </a:rPr>
              <a:t>S</a:t>
            </a:r>
            <a:r>
              <a:rPr dirty="0"/>
              <a:t> are </a:t>
            </a:r>
            <a:r>
              <a:rPr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seeds</a:t>
            </a:r>
            <a:r>
              <a:rPr dirty="0"/>
              <a:t>, </a:t>
            </a:r>
            <a:br>
              <a:rPr dirty="0"/>
            </a:br>
            <a:r>
              <a:rPr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sites</a:t>
            </a:r>
            <a:r>
              <a:rPr dirty="0"/>
              <a:t>, or </a:t>
            </a:r>
            <a:r>
              <a:rPr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generators</a:t>
            </a:r>
            <a:endParaRPr lang="de-DE" b="1" dirty="0">
              <a:solidFill>
                <a:srgbClr val="FF260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For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each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seed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,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there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is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a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region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consisting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of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all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points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closer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to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that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seed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than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to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any</a:t>
            </a:r>
            <a:r>
              <a:rPr lang="de-DE" dirty="0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Helvetica"/>
                <a:ea typeface="Helvetica"/>
                <a:cs typeface="Helvetica"/>
                <a:sym typeface="Helvetica"/>
              </a:rPr>
              <a:t>other</a:t>
            </a:r>
            <a:endParaRPr dirty="0">
              <a:solidFill>
                <a:schemeClr val="tx1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pic>
        <p:nvPicPr>
          <p:cNvPr id="716" name="Bil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602" y="2895891"/>
            <a:ext cx="5714418" cy="5714418"/>
          </a:xfrm>
          <a:prstGeom prst="rect">
            <a:avLst/>
          </a:prstGeom>
          <a:ln w="12700">
            <a:miter lim="400000"/>
          </a:ln>
        </p:spPr>
      </p:pic>
      <p:sp>
        <p:nvSpPr>
          <p:cNvPr id="717" name="[Wikimedia commons]"/>
          <p:cNvSpPr txBox="1"/>
          <p:nvPr/>
        </p:nvSpPr>
        <p:spPr>
          <a:xfrm>
            <a:off x="9857983" y="8737690"/>
            <a:ext cx="264033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[Wikimedia commons]</a:t>
            </a:r>
          </a:p>
        </p:txBody>
      </p:sp>
    </p:spTree>
    <p:extLst>
      <p:ext uri="{BB962C8B-B14F-4D97-AF65-F5344CB8AC3E}">
        <p14:creationId xmlns:p14="http://schemas.microsoft.com/office/powerpoint/2010/main" val="411721030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Voronoi Diagrams are dual to Delauny Triangulations"/>
          <p:cNvSpPr txBox="1">
            <a:spLocks noGrp="1"/>
          </p:cNvSpPr>
          <p:nvPr>
            <p:ph type="title"/>
          </p:nvPr>
        </p:nvSpPr>
        <p:spPr>
          <a:xfrm>
            <a:off x="952500" y="219462"/>
            <a:ext cx="11099800" cy="2159001"/>
          </a:xfrm>
          <a:prstGeom prst="rect">
            <a:avLst/>
          </a:prstGeom>
        </p:spPr>
        <p:txBody>
          <a:bodyPr/>
          <a:lstStyle>
            <a:lvl1pPr defTabSz="490727">
              <a:defRPr sz="6719"/>
            </a:lvl1pPr>
          </a:lstStyle>
          <a:p>
            <a:r>
              <a:t>Voronoi Diagrams are dual to Delauny Triangulations</a:t>
            </a:r>
          </a:p>
        </p:txBody>
      </p:sp>
      <p:sp>
        <p:nvSpPr>
          <p:cNvPr id="720" name="[Wikimedia commons]"/>
          <p:cNvSpPr txBox="1"/>
          <p:nvPr/>
        </p:nvSpPr>
        <p:spPr>
          <a:xfrm>
            <a:off x="9857983" y="8737690"/>
            <a:ext cx="264033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[Wikimedia commons]</a:t>
            </a:r>
          </a:p>
        </p:txBody>
      </p:sp>
      <p:pic>
        <p:nvPicPr>
          <p:cNvPr id="721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24860" y="3261843"/>
            <a:ext cx="4155081" cy="4450992"/>
          </a:xfrm>
          <a:prstGeom prst="rect">
            <a:avLst/>
          </a:prstGeom>
          <a:ln w="12700">
            <a:miter lim="400000"/>
          </a:ln>
        </p:spPr>
      </p:pic>
      <p:pic>
        <p:nvPicPr>
          <p:cNvPr id="722" name="Bild" descr="Bild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730053" y="3409798"/>
            <a:ext cx="4155082" cy="4155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723" name="Bild" descr="Bild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453" y="3261843"/>
            <a:ext cx="4450992" cy="4450992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E811D56B-D9CA-0D4A-9227-790B7AD3CA07}"/>
              </a:ext>
            </a:extLst>
          </p:cNvPr>
          <p:cNvSpPr/>
          <p:nvPr/>
        </p:nvSpPr>
        <p:spPr>
          <a:xfrm>
            <a:off x="572614" y="8414524"/>
            <a:ext cx="51603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Q: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does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?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1" grpId="1" animBg="1" advAuto="0"/>
      <p:bldP spid="722" grpId="2" animBg="1" advAuto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olygon: plane figure that is bounded by a finite chain of straight line segments closing in a loop. Line segment is polygon’s edge/side, meeting point is polygon’s vertex/corner.…"/>
          <p:cNvSpPr txBox="1">
            <a:spLocks noGrp="1"/>
          </p:cNvSpPr>
          <p:nvPr>
            <p:ph type="body" idx="1"/>
          </p:nvPr>
        </p:nvSpPr>
        <p:spPr>
          <a:xfrm>
            <a:off x="952500" y="1858124"/>
            <a:ext cx="11099800" cy="7380933"/>
          </a:xfrm>
          <a:prstGeom prst="rect">
            <a:avLst/>
          </a:prstGeom>
        </p:spPr>
        <p:txBody>
          <a:bodyPr/>
          <a:lstStyle/>
          <a:p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Polygon</a:t>
            </a:r>
            <a:r>
              <a:t>: plane figure that is bounded by a finite chain of straight line segments closing in a loop.</a:t>
            </a:r>
            <a:br/>
            <a:r>
              <a:t>Line segment is polygon’s 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edge</a:t>
            </a:r>
            <a:r>
              <a:t>/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side</a:t>
            </a:r>
            <a:r>
              <a:t>,</a:t>
            </a:r>
            <a:br/>
            <a:r>
              <a:t>meeting point is polygon’s 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vertex</a:t>
            </a:r>
            <a:r>
              <a:t>/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corner</a:t>
            </a:r>
            <a:r>
              <a:t>.</a:t>
            </a:r>
            <a:endParaRPr b="1">
              <a:solidFill>
                <a:srgbClr val="FF260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Simple polygon</a:t>
            </a:r>
            <a:r>
              <a:t>: polygon with non-intersecting sides</a:t>
            </a:r>
          </a:p>
          <a:p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Convex polygon</a:t>
            </a:r>
            <a:r>
              <a:t>: </a:t>
            </a:r>
            <a:br/>
            <a:r>
              <a:t>simple polygon with all interior angles ≤ 180°</a:t>
            </a:r>
          </a:p>
          <a:p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Strictly convex polygon</a:t>
            </a:r>
            <a:r>
              <a:t>: </a:t>
            </a:r>
            <a:br/>
            <a:r>
              <a:t>simple polygon  with all interior angles &lt; 180°</a:t>
            </a:r>
          </a:p>
        </p:txBody>
      </p:sp>
      <p:sp>
        <p:nvSpPr>
          <p:cNvPr id="279" name="Polygon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Polygons</a:t>
            </a:r>
          </a:p>
        </p:txBody>
      </p:sp>
      <p:sp>
        <p:nvSpPr>
          <p:cNvPr id="280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" grpId="1" build="p" bldLvl="5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Basic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Basics</a:t>
            </a:r>
          </a:p>
        </p:txBody>
      </p:sp>
      <p:sp>
        <p:nvSpPr>
          <p:cNvPr id="174" name="Graph: pair G = (V, E)…"/>
          <p:cNvSpPr txBox="1">
            <a:spLocks noGrp="1"/>
          </p:cNvSpPr>
          <p:nvPr>
            <p:ph type="body" idx="1"/>
          </p:nvPr>
        </p:nvSpPr>
        <p:spPr>
          <a:xfrm>
            <a:off x="681326" y="2149639"/>
            <a:ext cx="11370974" cy="6592954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Graph</a:t>
            </a:r>
            <a:r>
              <a:rPr dirty="0"/>
              <a:t>: pair </a:t>
            </a:r>
            <a:r>
              <a:rPr i="1" dirty="0"/>
              <a:t>G </a:t>
            </a:r>
            <a:r>
              <a:rPr dirty="0"/>
              <a:t>= (</a:t>
            </a:r>
            <a:r>
              <a:rPr i="1" dirty="0"/>
              <a:t>V, E</a:t>
            </a:r>
            <a:r>
              <a:rPr dirty="0"/>
              <a:t>)</a:t>
            </a:r>
            <a:endParaRPr i="1" dirty="0"/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Vertices</a:t>
            </a:r>
            <a:r>
              <a:rPr dirty="0"/>
              <a:t> (</a:t>
            </a:r>
            <a:r>
              <a:rPr b="1" dirty="0">
                <a:solidFill>
                  <a:srgbClr val="FF2600"/>
                </a:solidFill>
              </a:rPr>
              <a:t>Nodes</a:t>
            </a:r>
            <a:r>
              <a:rPr dirty="0"/>
              <a:t>): set </a:t>
            </a:r>
            <a:r>
              <a:rPr i="1" dirty="0"/>
              <a:t>V </a:t>
            </a:r>
            <a:r>
              <a:rPr dirty="0"/>
              <a:t>= {</a:t>
            </a:r>
            <a:r>
              <a:rPr i="1" dirty="0"/>
              <a:t>v</a:t>
            </a:r>
            <a:r>
              <a:rPr i="1" baseline="-5999" dirty="0"/>
              <a:t>1</a:t>
            </a:r>
            <a:r>
              <a:rPr i="1" dirty="0"/>
              <a:t>, …, </a:t>
            </a:r>
            <a:r>
              <a:rPr i="1" dirty="0" err="1"/>
              <a:t>v</a:t>
            </a:r>
            <a:r>
              <a:rPr i="1" baseline="-5999" dirty="0" err="1"/>
              <a:t>n</a:t>
            </a:r>
            <a:r>
              <a:rPr i="1" dirty="0"/>
              <a:t> </a:t>
            </a:r>
            <a:r>
              <a:rPr dirty="0"/>
              <a:t>}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Edge</a:t>
            </a:r>
            <a:r>
              <a:rPr dirty="0"/>
              <a:t> (</a:t>
            </a:r>
            <a:r>
              <a:rPr b="1" dirty="0">
                <a:solidFill>
                  <a:srgbClr val="FF2600"/>
                </a:solidFill>
              </a:rPr>
              <a:t>link</a:t>
            </a:r>
            <a:r>
              <a:rPr dirty="0"/>
              <a:t>,</a:t>
            </a:r>
            <a:r>
              <a:rPr b="1" dirty="0">
                <a:solidFill>
                  <a:srgbClr val="FF2600"/>
                </a:solidFill>
              </a:rPr>
              <a:t> arc</a:t>
            </a:r>
            <a:r>
              <a:rPr dirty="0"/>
              <a:t>,</a:t>
            </a:r>
            <a:r>
              <a:rPr b="1" dirty="0">
                <a:solidFill>
                  <a:srgbClr val="FF2600"/>
                </a:solidFill>
              </a:rPr>
              <a:t> connection</a:t>
            </a:r>
            <a:r>
              <a:rPr dirty="0"/>
              <a:t>): </a:t>
            </a:r>
            <a:br>
              <a:rPr dirty="0"/>
            </a:br>
            <a:r>
              <a:rPr dirty="0"/>
              <a:t>unordered pair </a:t>
            </a:r>
            <a:r>
              <a:rPr i="1" dirty="0"/>
              <a:t>e</a:t>
            </a:r>
            <a:r>
              <a:rPr dirty="0"/>
              <a:t> = (</a:t>
            </a:r>
            <a:r>
              <a:rPr i="1" dirty="0"/>
              <a:t>u</a:t>
            </a:r>
            <a:r>
              <a:rPr dirty="0"/>
              <a:t>, </a:t>
            </a:r>
            <a:r>
              <a:rPr i="1" dirty="0"/>
              <a:t>v</a:t>
            </a:r>
            <a:r>
              <a:rPr dirty="0"/>
              <a:t>) ∈ </a:t>
            </a:r>
            <a:r>
              <a:rPr i="1" dirty="0"/>
              <a:t>V</a:t>
            </a:r>
            <a:r>
              <a:rPr dirty="0"/>
              <a:t>×</a:t>
            </a:r>
            <a:r>
              <a:rPr i="1" dirty="0"/>
              <a:t>V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Edges</a:t>
            </a:r>
            <a:r>
              <a:rPr dirty="0"/>
              <a:t>: set </a:t>
            </a:r>
            <a:r>
              <a:rPr i="1" dirty="0"/>
              <a:t>E </a:t>
            </a:r>
            <a:r>
              <a:rPr dirty="0"/>
              <a:t>= {</a:t>
            </a:r>
            <a:r>
              <a:rPr i="1" dirty="0"/>
              <a:t>e</a:t>
            </a:r>
            <a:r>
              <a:rPr i="1" baseline="-5999" dirty="0"/>
              <a:t>1</a:t>
            </a:r>
            <a:r>
              <a:rPr i="1" dirty="0"/>
              <a:t>, …, </a:t>
            </a:r>
            <a:r>
              <a:rPr i="1" dirty="0" err="1"/>
              <a:t>e</a:t>
            </a:r>
            <a:r>
              <a:rPr i="1" baseline="-5999" dirty="0" err="1"/>
              <a:t>n</a:t>
            </a:r>
            <a:r>
              <a:rPr i="1" dirty="0"/>
              <a:t> </a:t>
            </a:r>
            <a:r>
              <a:rPr dirty="0"/>
              <a:t>} 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Sometimes allow </a:t>
            </a:r>
            <a:r>
              <a:rPr i="1" dirty="0"/>
              <a:t>E</a:t>
            </a:r>
            <a:r>
              <a:rPr dirty="0"/>
              <a:t> to be </a:t>
            </a:r>
            <a:r>
              <a:rPr b="1" dirty="0">
                <a:solidFill>
                  <a:srgbClr val="FF2600"/>
                </a:solidFill>
              </a:rPr>
              <a:t>multi-set</a:t>
            </a:r>
            <a:r>
              <a:rPr dirty="0"/>
              <a:t> (</a:t>
            </a:r>
            <a:r>
              <a:rPr b="1" dirty="0">
                <a:solidFill>
                  <a:srgbClr val="FF2600"/>
                </a:solidFill>
              </a:rPr>
              <a:t>bag</a:t>
            </a:r>
            <a:r>
              <a:rPr dirty="0"/>
              <a:t>) i.e., a set that allows multiple instances of its elements</a:t>
            </a:r>
          </a:p>
        </p:txBody>
      </p:sp>
      <p:sp>
        <p:nvSpPr>
          <p:cNvPr id="175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" grpId="1" build="p" bldLvl="5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Linie"/>
          <p:cNvSpPr/>
          <p:nvPr/>
        </p:nvSpPr>
        <p:spPr>
          <a:xfrm>
            <a:off x="8762435" y="2689013"/>
            <a:ext cx="1729459" cy="912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74" extrusionOk="0">
                <a:moveTo>
                  <a:pt x="0" y="4651"/>
                </a:moveTo>
                <a:cubicBezTo>
                  <a:pt x="6711" y="13125"/>
                  <a:pt x="13422" y="21600"/>
                  <a:pt x="17032" y="20825"/>
                </a:cubicBezTo>
                <a:cubicBezTo>
                  <a:pt x="20641" y="20050"/>
                  <a:pt x="21121" y="10025"/>
                  <a:pt x="21600" y="0"/>
                </a:cubicBez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283" name="Linie"/>
          <p:cNvSpPr/>
          <p:nvPr/>
        </p:nvSpPr>
        <p:spPr>
          <a:xfrm>
            <a:off x="9078524" y="6073422"/>
            <a:ext cx="1957494" cy="8195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3189" y="6962"/>
                  <a:pt x="6403" y="13983"/>
                  <a:pt x="10015" y="17613"/>
                </a:cubicBezTo>
                <a:cubicBezTo>
                  <a:pt x="13628" y="21243"/>
                  <a:pt x="17614" y="21421"/>
                  <a:pt x="21600" y="21600"/>
                </a:cubicBez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284" name="Linie"/>
          <p:cNvSpPr/>
          <p:nvPr/>
        </p:nvSpPr>
        <p:spPr>
          <a:xfrm>
            <a:off x="6824586" y="3102186"/>
            <a:ext cx="614792" cy="3276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1" h="21600" extrusionOk="0">
                <a:moveTo>
                  <a:pt x="17597" y="21600"/>
                </a:moveTo>
                <a:cubicBezTo>
                  <a:pt x="8539" y="17998"/>
                  <a:pt x="-519" y="14395"/>
                  <a:pt x="23" y="10793"/>
                </a:cubicBezTo>
                <a:cubicBezTo>
                  <a:pt x="565" y="7190"/>
                  <a:pt x="10784" y="3588"/>
                  <a:pt x="21081" y="0"/>
                </a:cubicBez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285" name="Linie"/>
          <p:cNvSpPr/>
          <p:nvPr/>
        </p:nvSpPr>
        <p:spPr>
          <a:xfrm>
            <a:off x="7337777" y="2691270"/>
            <a:ext cx="3701834" cy="36846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94" h="21600" extrusionOk="0">
                <a:moveTo>
                  <a:pt x="0" y="21600"/>
                </a:moveTo>
                <a:cubicBezTo>
                  <a:pt x="2249" y="20343"/>
                  <a:pt x="4498" y="19100"/>
                  <a:pt x="7032" y="18002"/>
                </a:cubicBezTo>
                <a:cubicBezTo>
                  <a:pt x="9566" y="16904"/>
                  <a:pt x="12901" y="16097"/>
                  <a:pt x="15240" y="15000"/>
                </a:cubicBezTo>
                <a:cubicBezTo>
                  <a:pt x="17580" y="13902"/>
                  <a:pt x="20618" y="13902"/>
                  <a:pt x="21109" y="11402"/>
                </a:cubicBezTo>
                <a:cubicBezTo>
                  <a:pt x="21600" y="8902"/>
                  <a:pt x="19881" y="4444"/>
                  <a:pt x="18175" y="0"/>
                </a:cubicBez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286" name="Linie"/>
          <p:cNvSpPr/>
          <p:nvPr/>
        </p:nvSpPr>
        <p:spPr>
          <a:xfrm>
            <a:off x="8258950" y="4842933"/>
            <a:ext cx="2765779" cy="29831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741" extrusionOk="0">
                <a:moveTo>
                  <a:pt x="0" y="0"/>
                </a:moveTo>
                <a:cubicBezTo>
                  <a:pt x="2398" y="2543"/>
                  <a:pt x="4796" y="5102"/>
                  <a:pt x="6401" y="8540"/>
                </a:cubicBezTo>
                <a:cubicBezTo>
                  <a:pt x="8005" y="11977"/>
                  <a:pt x="7053" y="19685"/>
                  <a:pt x="9592" y="20642"/>
                </a:cubicBezTo>
                <a:cubicBezTo>
                  <a:pt x="12131" y="21600"/>
                  <a:pt x="19590" y="15305"/>
                  <a:pt x="21600" y="14238"/>
                </a:cubicBez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287" name="Linie"/>
          <p:cNvSpPr/>
          <p:nvPr/>
        </p:nvSpPr>
        <p:spPr>
          <a:xfrm>
            <a:off x="9078524" y="5645532"/>
            <a:ext cx="2867378" cy="4256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961" extrusionOk="0">
                <a:moveTo>
                  <a:pt x="0" y="19961"/>
                </a:moveTo>
                <a:cubicBezTo>
                  <a:pt x="4745" y="11596"/>
                  <a:pt x="9507" y="3232"/>
                  <a:pt x="13113" y="796"/>
                </a:cubicBezTo>
                <a:cubicBezTo>
                  <a:pt x="16719" y="-1639"/>
                  <a:pt x="19151" y="1961"/>
                  <a:pt x="21600" y="5561"/>
                </a:cubicBez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288" name="Linie"/>
          <p:cNvSpPr/>
          <p:nvPr/>
        </p:nvSpPr>
        <p:spPr>
          <a:xfrm>
            <a:off x="8771466" y="2691270"/>
            <a:ext cx="2872637" cy="16498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40" h="20472" extrusionOk="0">
                <a:moveTo>
                  <a:pt x="0" y="2549"/>
                </a:moveTo>
                <a:cubicBezTo>
                  <a:pt x="3124" y="10814"/>
                  <a:pt x="6264" y="19079"/>
                  <a:pt x="9786" y="20339"/>
                </a:cubicBezTo>
                <a:cubicBezTo>
                  <a:pt x="13309" y="21600"/>
                  <a:pt x="20603" y="13560"/>
                  <a:pt x="21102" y="10170"/>
                </a:cubicBezTo>
                <a:cubicBezTo>
                  <a:pt x="21600" y="6780"/>
                  <a:pt x="17197" y="3390"/>
                  <a:pt x="12810" y="0"/>
                </a:cubicBez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289" name="Linie"/>
          <p:cNvSpPr/>
          <p:nvPr/>
        </p:nvSpPr>
        <p:spPr>
          <a:xfrm>
            <a:off x="7439377" y="3102186"/>
            <a:ext cx="981290" cy="17407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60" h="21600" extrusionOk="0">
                <a:moveTo>
                  <a:pt x="16754" y="21600"/>
                </a:moveTo>
                <a:cubicBezTo>
                  <a:pt x="19154" y="17650"/>
                  <a:pt x="21600" y="13728"/>
                  <a:pt x="18831" y="10142"/>
                </a:cubicBezTo>
                <a:cubicBezTo>
                  <a:pt x="16062" y="6556"/>
                  <a:pt x="8031" y="3278"/>
                  <a:pt x="0" y="0"/>
                </a:cubicBez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290" name="Linie"/>
          <p:cNvSpPr/>
          <p:nvPr/>
        </p:nvSpPr>
        <p:spPr>
          <a:xfrm>
            <a:off x="8258950" y="4330417"/>
            <a:ext cx="1842348" cy="562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291" extrusionOk="0">
                <a:moveTo>
                  <a:pt x="0" y="18503"/>
                </a:moveTo>
                <a:cubicBezTo>
                  <a:pt x="4791" y="20051"/>
                  <a:pt x="9609" y="21600"/>
                  <a:pt x="13209" y="18503"/>
                </a:cubicBezTo>
                <a:cubicBezTo>
                  <a:pt x="16809" y="15405"/>
                  <a:pt x="19191" y="7662"/>
                  <a:pt x="21600" y="0"/>
                </a:cubicBez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291" name="Linie"/>
          <p:cNvSpPr/>
          <p:nvPr/>
        </p:nvSpPr>
        <p:spPr>
          <a:xfrm>
            <a:off x="9469119" y="4319129"/>
            <a:ext cx="1157199" cy="35085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29" h="21600" extrusionOk="0">
                <a:moveTo>
                  <a:pt x="0" y="21600"/>
                </a:moveTo>
                <a:cubicBezTo>
                  <a:pt x="8954" y="19168"/>
                  <a:pt x="17908" y="16735"/>
                  <a:pt x="19754" y="13135"/>
                </a:cubicBezTo>
                <a:cubicBezTo>
                  <a:pt x="21600" y="9535"/>
                  <a:pt x="16298" y="4768"/>
                  <a:pt x="10996" y="0"/>
                </a:cubicBez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292" name="Linie"/>
          <p:cNvSpPr/>
          <p:nvPr/>
        </p:nvSpPr>
        <p:spPr>
          <a:xfrm>
            <a:off x="7321973" y="6375964"/>
            <a:ext cx="2160694" cy="14404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106" y="6060"/>
                  <a:pt x="2234" y="12120"/>
                  <a:pt x="5823" y="15709"/>
                </a:cubicBezTo>
                <a:cubicBezTo>
                  <a:pt x="9412" y="19298"/>
                  <a:pt x="15506" y="20449"/>
                  <a:pt x="21600" y="21600"/>
                </a:cubicBez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293" name="Linie"/>
          <p:cNvSpPr/>
          <p:nvPr/>
        </p:nvSpPr>
        <p:spPr>
          <a:xfrm>
            <a:off x="11008924" y="3497297"/>
            <a:ext cx="635072" cy="34092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7" h="21600" extrusionOk="0">
                <a:moveTo>
                  <a:pt x="0" y="21600"/>
                </a:moveTo>
                <a:cubicBezTo>
                  <a:pt x="7397" y="16708"/>
                  <a:pt x="14795" y="11830"/>
                  <a:pt x="18197" y="8239"/>
                </a:cubicBezTo>
                <a:cubicBezTo>
                  <a:pt x="21600" y="4649"/>
                  <a:pt x="20934" y="2317"/>
                  <a:pt x="20268" y="0"/>
                </a:cubicBez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294" name="Linie"/>
          <p:cNvSpPr/>
          <p:nvPr/>
        </p:nvSpPr>
        <p:spPr>
          <a:xfrm>
            <a:off x="11641102" y="3497297"/>
            <a:ext cx="528992" cy="2273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83" h="21600" extrusionOk="0">
                <a:moveTo>
                  <a:pt x="12000" y="21600"/>
                </a:moveTo>
                <a:cubicBezTo>
                  <a:pt x="16800" y="16366"/>
                  <a:pt x="21600" y="11154"/>
                  <a:pt x="19629" y="7550"/>
                </a:cubicBezTo>
                <a:cubicBezTo>
                  <a:pt x="17657" y="3947"/>
                  <a:pt x="8829" y="1973"/>
                  <a:pt x="0" y="0"/>
                </a:cubicBez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grpSp>
        <p:nvGrpSpPr>
          <p:cNvPr id="306" name="Gruppieren"/>
          <p:cNvGrpSpPr/>
          <p:nvPr/>
        </p:nvGrpSpPr>
        <p:grpSpPr>
          <a:xfrm>
            <a:off x="7233919" y="2589670"/>
            <a:ext cx="4813583" cy="5323842"/>
            <a:chOff x="0" y="0"/>
            <a:chExt cx="4813582" cy="5323840"/>
          </a:xfrm>
        </p:grpSpPr>
        <p:sp>
          <p:nvSpPr>
            <p:cNvPr id="295" name="Kreis"/>
            <p:cNvSpPr/>
            <p:nvPr/>
          </p:nvSpPr>
          <p:spPr>
            <a:xfrm>
              <a:off x="-1" y="3686951"/>
              <a:ext cx="203202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6" name="Kreis"/>
            <p:cNvSpPr/>
            <p:nvPr/>
          </p:nvSpPr>
          <p:spPr>
            <a:xfrm>
              <a:off x="921173" y="2149404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7" name="Kreis"/>
            <p:cNvSpPr/>
            <p:nvPr/>
          </p:nvSpPr>
          <p:spPr>
            <a:xfrm>
              <a:off x="3174435" y="-1"/>
              <a:ext cx="203201" cy="203202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8" name="Kreis"/>
            <p:cNvSpPr/>
            <p:nvPr/>
          </p:nvSpPr>
          <p:spPr>
            <a:xfrm>
              <a:off x="3686951" y="4199466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99" name="Kreis"/>
            <p:cNvSpPr/>
            <p:nvPr/>
          </p:nvSpPr>
          <p:spPr>
            <a:xfrm>
              <a:off x="1740746" y="3379893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0" name="Kreis"/>
            <p:cNvSpPr/>
            <p:nvPr/>
          </p:nvSpPr>
          <p:spPr>
            <a:xfrm>
              <a:off x="103857" y="408657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1" name="Kreis"/>
            <p:cNvSpPr/>
            <p:nvPr/>
          </p:nvSpPr>
          <p:spPr>
            <a:xfrm>
              <a:off x="1433688" y="205457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2" name="Kreis"/>
            <p:cNvSpPr/>
            <p:nvPr/>
          </p:nvSpPr>
          <p:spPr>
            <a:xfrm>
              <a:off x="4301066" y="819573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3" name="Kreis"/>
            <p:cNvSpPr/>
            <p:nvPr/>
          </p:nvSpPr>
          <p:spPr>
            <a:xfrm>
              <a:off x="2765777" y="1639146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4" name="Kreis"/>
            <p:cNvSpPr/>
            <p:nvPr/>
          </p:nvSpPr>
          <p:spPr>
            <a:xfrm>
              <a:off x="2151662" y="5120640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05" name="Kreis"/>
            <p:cNvSpPr/>
            <p:nvPr/>
          </p:nvSpPr>
          <p:spPr>
            <a:xfrm>
              <a:off x="4610382" y="3072835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307" name="Planarity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 lIns="50800" tIns="50800" rIns="50800" bIns="50800" anchor="ctr">
            <a:normAutofit/>
          </a:bodyPr>
          <a:lstStyle/>
          <a:p>
            <a:r>
              <a:t>Planarity</a:t>
            </a:r>
          </a:p>
        </p:txBody>
      </p:sp>
      <p:sp>
        <p:nvSpPr>
          <p:cNvPr id="308" name="[Bettina Speckmann]"/>
          <p:cNvSpPr txBox="1"/>
          <p:nvPr/>
        </p:nvSpPr>
        <p:spPr>
          <a:xfrm>
            <a:off x="10282988" y="9187081"/>
            <a:ext cx="26191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r>
              <a:t>[Bettina Speckmann]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" grpId="1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Linie"/>
          <p:cNvSpPr/>
          <p:nvPr/>
        </p:nvSpPr>
        <p:spPr>
          <a:xfrm>
            <a:off x="7335519" y="2878666"/>
            <a:ext cx="2777068" cy="35108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790" y="1250"/>
                </a:lnTo>
                <a:lnTo>
                  <a:pt x="7165" y="12196"/>
                </a:lnTo>
                <a:lnTo>
                  <a:pt x="21600" y="8932"/>
                </a:lnTo>
                <a:lnTo>
                  <a:pt x="11099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11" name="Linie"/>
          <p:cNvSpPr/>
          <p:nvPr/>
        </p:nvSpPr>
        <p:spPr>
          <a:xfrm>
            <a:off x="7335519" y="2677724"/>
            <a:ext cx="4608126" cy="37230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4912" y="0"/>
                </a:lnTo>
                <a:lnTo>
                  <a:pt x="20118" y="4833"/>
                </a:lnTo>
                <a:lnTo>
                  <a:pt x="21600" y="17867"/>
                </a:lnTo>
                <a:lnTo>
                  <a:pt x="8107" y="19701"/>
                </a:lnTo>
                <a:lnTo>
                  <a:pt x="4318" y="12588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12" name="Linie"/>
          <p:cNvSpPr/>
          <p:nvPr/>
        </p:nvSpPr>
        <p:spPr>
          <a:xfrm>
            <a:off x="7335519" y="3510844"/>
            <a:ext cx="4292037" cy="4305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4442"/>
                </a:moveTo>
                <a:lnTo>
                  <a:pt x="10806" y="21600"/>
                </a:lnTo>
                <a:lnTo>
                  <a:pt x="18555" y="16967"/>
                </a:lnTo>
                <a:lnTo>
                  <a:pt x="21600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13" name="Linie"/>
          <p:cNvSpPr/>
          <p:nvPr/>
        </p:nvSpPr>
        <p:spPr>
          <a:xfrm flipV="1">
            <a:off x="9482666" y="4330418"/>
            <a:ext cx="605086" cy="3472463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14" name="Linie"/>
          <p:cNvSpPr/>
          <p:nvPr/>
        </p:nvSpPr>
        <p:spPr>
          <a:xfrm flipV="1">
            <a:off x="10087750" y="3510844"/>
            <a:ext cx="1539806" cy="833121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15" name="Linie"/>
          <p:cNvSpPr/>
          <p:nvPr/>
        </p:nvSpPr>
        <p:spPr>
          <a:xfrm flipH="1" flipV="1">
            <a:off x="9064977" y="6059875"/>
            <a:ext cx="417690" cy="1743005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16" name="Linie"/>
          <p:cNvSpPr/>
          <p:nvPr/>
        </p:nvSpPr>
        <p:spPr>
          <a:xfrm>
            <a:off x="9064977" y="6059875"/>
            <a:ext cx="1971041" cy="833121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17" name="Linie"/>
          <p:cNvSpPr/>
          <p:nvPr/>
        </p:nvSpPr>
        <p:spPr>
          <a:xfrm flipV="1">
            <a:off x="8762435" y="2689013"/>
            <a:ext cx="1754294" cy="189654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18" name="Kreis"/>
          <p:cNvSpPr/>
          <p:nvPr/>
        </p:nvSpPr>
        <p:spPr>
          <a:xfrm>
            <a:off x="7233919" y="6276622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19" name="Kreis"/>
          <p:cNvSpPr/>
          <p:nvPr/>
        </p:nvSpPr>
        <p:spPr>
          <a:xfrm>
            <a:off x="8155093" y="4739075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20" name="Kreis"/>
          <p:cNvSpPr/>
          <p:nvPr/>
        </p:nvSpPr>
        <p:spPr>
          <a:xfrm>
            <a:off x="10408355" y="2589670"/>
            <a:ext cx="203201" cy="203202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21" name="Kreis"/>
          <p:cNvSpPr/>
          <p:nvPr/>
        </p:nvSpPr>
        <p:spPr>
          <a:xfrm>
            <a:off x="10920871" y="6789137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22" name="Kreis"/>
          <p:cNvSpPr/>
          <p:nvPr/>
        </p:nvSpPr>
        <p:spPr>
          <a:xfrm>
            <a:off x="8974666" y="5969564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23" name="Kreis"/>
          <p:cNvSpPr/>
          <p:nvPr/>
        </p:nvSpPr>
        <p:spPr>
          <a:xfrm>
            <a:off x="7337777" y="2998328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24" name="Kreis"/>
          <p:cNvSpPr/>
          <p:nvPr/>
        </p:nvSpPr>
        <p:spPr>
          <a:xfrm>
            <a:off x="8667608" y="2795128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25" name="Kreis"/>
          <p:cNvSpPr/>
          <p:nvPr/>
        </p:nvSpPr>
        <p:spPr>
          <a:xfrm>
            <a:off x="11534986" y="3409244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26" name="Kreis"/>
          <p:cNvSpPr/>
          <p:nvPr/>
        </p:nvSpPr>
        <p:spPr>
          <a:xfrm>
            <a:off x="9999698" y="4228817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27" name="Kreis"/>
          <p:cNvSpPr/>
          <p:nvPr/>
        </p:nvSpPr>
        <p:spPr>
          <a:xfrm>
            <a:off x="9385582" y="7710311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28" name="Kreis"/>
          <p:cNvSpPr/>
          <p:nvPr/>
        </p:nvSpPr>
        <p:spPr>
          <a:xfrm>
            <a:off x="11844302" y="5662506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pSp>
        <p:nvGrpSpPr>
          <p:cNvPr id="335" name="Gruppieren"/>
          <p:cNvGrpSpPr/>
          <p:nvPr/>
        </p:nvGrpSpPr>
        <p:grpSpPr>
          <a:xfrm>
            <a:off x="8340231" y="3664373"/>
            <a:ext cx="2973494" cy="2759005"/>
            <a:chOff x="0" y="0"/>
            <a:chExt cx="2973493" cy="2759004"/>
          </a:xfrm>
        </p:grpSpPr>
        <p:sp>
          <p:nvSpPr>
            <p:cNvPr id="329" name="Kreis"/>
            <p:cNvSpPr/>
            <p:nvPr/>
          </p:nvSpPr>
          <p:spPr>
            <a:xfrm>
              <a:off x="334151" y="948266"/>
              <a:ext cx="203201" cy="203201"/>
            </a:xfrm>
            <a:prstGeom prst="ellipse">
              <a:avLst/>
            </a:prstGeom>
            <a:noFill/>
            <a:ln w="38100" cap="flat">
              <a:solidFill>
                <a:srgbClr val="D60029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0" name="Kreis"/>
            <p:cNvSpPr/>
            <p:nvPr/>
          </p:nvSpPr>
          <p:spPr>
            <a:xfrm>
              <a:off x="1146951" y="-1"/>
              <a:ext cx="203201" cy="203202"/>
            </a:xfrm>
            <a:prstGeom prst="ellipse">
              <a:avLst/>
            </a:prstGeom>
            <a:noFill/>
            <a:ln w="38100" cap="flat">
              <a:solidFill>
                <a:srgbClr val="D60029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1" name="Kreis"/>
            <p:cNvSpPr/>
            <p:nvPr/>
          </p:nvSpPr>
          <p:spPr>
            <a:xfrm>
              <a:off x="1345635" y="2219395"/>
              <a:ext cx="203201" cy="203201"/>
            </a:xfrm>
            <a:prstGeom prst="ellipse">
              <a:avLst/>
            </a:prstGeom>
            <a:noFill/>
            <a:ln w="38100" cap="flat">
              <a:solidFill>
                <a:srgbClr val="D60029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2" name="Kreis"/>
            <p:cNvSpPr/>
            <p:nvPr/>
          </p:nvSpPr>
          <p:spPr>
            <a:xfrm>
              <a:off x="1284675" y="2555804"/>
              <a:ext cx="203201" cy="203201"/>
            </a:xfrm>
            <a:prstGeom prst="ellipse">
              <a:avLst/>
            </a:prstGeom>
            <a:noFill/>
            <a:ln w="38100" cap="flat">
              <a:solidFill>
                <a:srgbClr val="D60029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3" name="Kreis"/>
            <p:cNvSpPr/>
            <p:nvPr/>
          </p:nvSpPr>
          <p:spPr>
            <a:xfrm>
              <a:off x="2770293" y="2065866"/>
              <a:ext cx="203201" cy="203201"/>
            </a:xfrm>
            <a:prstGeom prst="ellipse">
              <a:avLst/>
            </a:prstGeom>
            <a:noFill/>
            <a:ln w="38100" cap="flat">
              <a:solidFill>
                <a:srgbClr val="D60029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34" name="Kreis"/>
            <p:cNvSpPr/>
            <p:nvPr/>
          </p:nvSpPr>
          <p:spPr>
            <a:xfrm>
              <a:off x="-1" y="1347893"/>
              <a:ext cx="203202" cy="203201"/>
            </a:xfrm>
            <a:prstGeom prst="ellipse">
              <a:avLst/>
            </a:prstGeom>
            <a:noFill/>
            <a:ln w="38100" cap="flat">
              <a:solidFill>
                <a:srgbClr val="D60029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336" name="Planarity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 lIns="50800" tIns="50800" rIns="50800" bIns="50800" anchor="ctr">
            <a:normAutofit/>
          </a:bodyPr>
          <a:lstStyle/>
          <a:p>
            <a:r>
              <a:t>Planarity</a:t>
            </a:r>
          </a:p>
        </p:txBody>
      </p:sp>
      <p:sp>
        <p:nvSpPr>
          <p:cNvPr id="337" name="[Bettina Speckmann]"/>
          <p:cNvSpPr txBox="1"/>
          <p:nvPr/>
        </p:nvSpPr>
        <p:spPr>
          <a:xfrm>
            <a:off x="10282988" y="9187081"/>
            <a:ext cx="26191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r>
              <a:t>[Bettina Speckmann]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" grpId="1" animBg="1" advAuto="0"/>
      <p:bldP spid="337" grpId="2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Form"/>
          <p:cNvSpPr/>
          <p:nvPr/>
        </p:nvSpPr>
        <p:spPr>
          <a:xfrm>
            <a:off x="5915569" y="1702851"/>
            <a:ext cx="6791117" cy="70278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42" h="20809" extrusionOk="0">
                <a:moveTo>
                  <a:pt x="8498" y="667"/>
                </a:moveTo>
                <a:cubicBezTo>
                  <a:pt x="5960" y="647"/>
                  <a:pt x="4309" y="-543"/>
                  <a:pt x="3064" y="306"/>
                </a:cubicBezTo>
                <a:cubicBezTo>
                  <a:pt x="1820" y="1155"/>
                  <a:pt x="1146" y="4090"/>
                  <a:pt x="1019" y="5741"/>
                </a:cubicBezTo>
                <a:cubicBezTo>
                  <a:pt x="892" y="7392"/>
                  <a:pt x="2474" y="8763"/>
                  <a:pt x="2305" y="10227"/>
                </a:cubicBezTo>
                <a:cubicBezTo>
                  <a:pt x="2137" y="11691"/>
                  <a:pt x="-197" y="12988"/>
                  <a:pt x="14" y="14525"/>
                </a:cubicBezTo>
                <a:cubicBezTo>
                  <a:pt x="225" y="16063"/>
                  <a:pt x="1701" y="18423"/>
                  <a:pt x="3592" y="19466"/>
                </a:cubicBezTo>
                <a:cubicBezTo>
                  <a:pt x="5482" y="20509"/>
                  <a:pt x="9398" y="20923"/>
                  <a:pt x="11352" y="20783"/>
                </a:cubicBezTo>
                <a:cubicBezTo>
                  <a:pt x="13306" y="20642"/>
                  <a:pt x="13875" y="19111"/>
                  <a:pt x="15309" y="18603"/>
                </a:cubicBezTo>
                <a:cubicBezTo>
                  <a:pt x="16743" y="18095"/>
                  <a:pt x="19098" y="18443"/>
                  <a:pt x="19976" y="17748"/>
                </a:cubicBezTo>
                <a:cubicBezTo>
                  <a:pt x="20855" y="17052"/>
                  <a:pt x="20419" y="16170"/>
                  <a:pt x="20595" y="14438"/>
                </a:cubicBezTo>
                <a:cubicBezTo>
                  <a:pt x="20770" y="12707"/>
                  <a:pt x="21403" y="9705"/>
                  <a:pt x="21023" y="7372"/>
                </a:cubicBezTo>
                <a:cubicBezTo>
                  <a:pt x="20644" y="5039"/>
                  <a:pt x="20398" y="1556"/>
                  <a:pt x="18310" y="439"/>
                </a:cubicBezTo>
                <a:cubicBezTo>
                  <a:pt x="16223" y="-677"/>
                  <a:pt x="11035" y="687"/>
                  <a:pt x="8498" y="667"/>
                </a:cubicBezTo>
                <a:close/>
              </a:path>
            </a:pathLst>
          </a:custGeom>
          <a:solidFill>
            <a:srgbClr val="009900"/>
          </a:solidFill>
          <a:ln w="12700">
            <a:miter lim="400000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40" name="Form"/>
          <p:cNvSpPr/>
          <p:nvPr/>
        </p:nvSpPr>
        <p:spPr>
          <a:xfrm>
            <a:off x="7328746" y="2677724"/>
            <a:ext cx="4635219" cy="5140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48" y="21600"/>
                </a:moveTo>
                <a:lnTo>
                  <a:pt x="17255" y="17739"/>
                </a:lnTo>
                <a:lnTo>
                  <a:pt x="8122" y="14201"/>
                </a:lnTo>
                <a:lnTo>
                  <a:pt x="21600" y="12920"/>
                </a:lnTo>
                <a:lnTo>
                  <a:pt x="20032" y="3339"/>
                </a:lnTo>
                <a:lnTo>
                  <a:pt x="14761" y="0"/>
                </a:lnTo>
                <a:lnTo>
                  <a:pt x="6628" y="835"/>
                </a:lnTo>
                <a:lnTo>
                  <a:pt x="12973" y="6944"/>
                </a:lnTo>
                <a:lnTo>
                  <a:pt x="4208" y="9126"/>
                </a:lnTo>
                <a:lnTo>
                  <a:pt x="431" y="1670"/>
                </a:lnTo>
                <a:lnTo>
                  <a:pt x="0" y="15624"/>
                </a:lnTo>
                <a:lnTo>
                  <a:pt x="10048" y="2160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41" name="Form"/>
          <p:cNvSpPr/>
          <p:nvPr/>
        </p:nvSpPr>
        <p:spPr>
          <a:xfrm>
            <a:off x="8261208" y="3504070"/>
            <a:ext cx="3686953" cy="25693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1445"/>
                </a:moveTo>
                <a:lnTo>
                  <a:pt x="10846" y="6947"/>
                </a:lnTo>
                <a:lnTo>
                  <a:pt x="19907" y="0"/>
                </a:lnTo>
                <a:lnTo>
                  <a:pt x="21600" y="19038"/>
                </a:lnTo>
                <a:lnTo>
                  <a:pt x="4841" y="21600"/>
                </a:lnTo>
                <a:lnTo>
                  <a:pt x="0" y="11445"/>
                </a:lnTo>
                <a:close/>
              </a:path>
            </a:pathLst>
          </a:custGeom>
          <a:solidFill>
            <a:srgbClr val="8ED80A"/>
          </a:solidFill>
          <a:ln w="12700">
            <a:miter lim="400000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42" name="Planar Graph:  can be drawn in the plane without crossings…"/>
          <p:cNvSpPr txBox="1">
            <a:spLocks noGrp="1"/>
          </p:cNvSpPr>
          <p:nvPr>
            <p:ph type="body" sz="half" idx="4294967295"/>
          </p:nvPr>
        </p:nvSpPr>
        <p:spPr>
          <a:xfrm>
            <a:off x="233982" y="1693211"/>
            <a:ext cx="5691859" cy="7689998"/>
          </a:xfrm>
          <a:prstGeom prst="rect">
            <a:avLst/>
          </a:prstGeom>
        </p:spPr>
        <p:txBody>
          <a:bodyPr lIns="65023" tIns="65023" rIns="65023" bIns="65023" anchor="t">
            <a:normAutofit lnSpcReduction="10000"/>
          </a:bodyPr>
          <a:lstStyle/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dirty="0">
                <a:solidFill>
                  <a:srgbClr val="FF2600"/>
                </a:solidFill>
              </a:rPr>
              <a:t>Planar Graph</a:t>
            </a:r>
            <a:r>
              <a:rPr dirty="0">
                <a:solidFill>
                  <a:srgbClr val="000000"/>
                </a:solidFill>
              </a:rPr>
              <a:t>: </a:t>
            </a:r>
            <a:br>
              <a:rPr dirty="0">
                <a:solidFill>
                  <a:srgbClr val="000000"/>
                </a:solidFill>
              </a:rPr>
            </a:br>
            <a:r>
              <a:rPr dirty="0">
                <a:solidFill>
                  <a:srgbClr val="000000"/>
                </a:solidFill>
              </a:rPr>
              <a:t>can be drawn in the plane without crossings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dirty="0">
                <a:solidFill>
                  <a:srgbClr val="FF2600"/>
                </a:solidFill>
              </a:rPr>
              <a:t>Face</a:t>
            </a:r>
            <a:r>
              <a:rPr dirty="0">
                <a:solidFill>
                  <a:srgbClr val="000000"/>
                </a:solidFill>
              </a:rPr>
              <a:t>: region bounded by edges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dirty="0">
                <a:solidFill>
                  <a:srgbClr val="FF2600"/>
                </a:solidFill>
              </a:rPr>
              <a:t>Outer face</a:t>
            </a:r>
            <a:r>
              <a:rPr dirty="0">
                <a:solidFill>
                  <a:srgbClr val="000000"/>
                </a:solidFill>
              </a:rPr>
              <a:t>: infinitely large face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dirty="0">
                <a:solidFill>
                  <a:srgbClr val="FF2600"/>
                </a:solidFill>
              </a:rPr>
              <a:t>Length of face</a:t>
            </a:r>
            <a:r>
              <a:rPr dirty="0">
                <a:solidFill>
                  <a:srgbClr val="000000"/>
                </a:solidFill>
              </a:rPr>
              <a:t>: total length of enclosing walk(s)</a:t>
            </a:r>
            <a:r>
              <a:rPr lang="de-DE" dirty="0">
                <a:solidFill>
                  <a:srgbClr val="000000"/>
                </a:solidFill>
              </a:rPr>
              <a:t>, i.e., </a:t>
            </a:r>
            <a:r>
              <a:rPr lang="de-DE" dirty="0" err="1">
                <a:solidFill>
                  <a:srgbClr val="000000"/>
                </a:solidFill>
              </a:rPr>
              <a:t>number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of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edges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of</a:t>
            </a:r>
            <a:r>
              <a:rPr lang="de-DE" dirty="0">
                <a:solidFill>
                  <a:srgbClr val="000000"/>
                </a:solidFill>
              </a:rPr>
              <a:t> </a:t>
            </a:r>
            <a:r>
              <a:rPr lang="de-DE" dirty="0" err="1">
                <a:solidFill>
                  <a:srgbClr val="000000"/>
                </a:solidFill>
              </a:rPr>
              <a:t>walk</a:t>
            </a:r>
            <a:r>
              <a:rPr lang="de-DE" dirty="0">
                <a:solidFill>
                  <a:srgbClr val="000000"/>
                </a:solidFill>
              </a:rPr>
              <a:t>(s)</a:t>
            </a:r>
            <a:endParaRPr dirty="0">
              <a:solidFill>
                <a:srgbClr val="000000"/>
              </a:solidFill>
            </a:endParaR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>
              <a:solidFill>
                <a:srgbClr val="000000"/>
              </a:solidFill>
            </a:endParaR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dirty="0">
                <a:solidFill>
                  <a:srgbClr val="000000"/>
                </a:solidFill>
              </a:rPr>
              <a:t>Observation:</a:t>
            </a:r>
            <a:r>
              <a:rPr dirty="0">
                <a:solidFill>
                  <a:srgbClr val="000000"/>
                </a:solidFill>
              </a:rPr>
              <a:t> sum of lengths of all faces is twice the number of edges</a:t>
            </a:r>
          </a:p>
        </p:txBody>
      </p:sp>
      <p:sp>
        <p:nvSpPr>
          <p:cNvPr id="343" name="Linie"/>
          <p:cNvSpPr/>
          <p:nvPr/>
        </p:nvSpPr>
        <p:spPr>
          <a:xfrm>
            <a:off x="7335519" y="2878666"/>
            <a:ext cx="2777068" cy="35108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790" y="1250"/>
                </a:lnTo>
                <a:lnTo>
                  <a:pt x="7165" y="12196"/>
                </a:lnTo>
                <a:lnTo>
                  <a:pt x="21600" y="8932"/>
                </a:lnTo>
                <a:lnTo>
                  <a:pt x="11099" y="0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44" name="Linie"/>
          <p:cNvSpPr/>
          <p:nvPr/>
        </p:nvSpPr>
        <p:spPr>
          <a:xfrm>
            <a:off x="8256693" y="2677724"/>
            <a:ext cx="3686952" cy="33956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40" y="0"/>
                </a:moveTo>
                <a:lnTo>
                  <a:pt x="19748" y="5299"/>
                </a:lnTo>
                <a:lnTo>
                  <a:pt x="21600" y="19589"/>
                </a:lnTo>
                <a:lnTo>
                  <a:pt x="4735" y="21600"/>
                </a:lnTo>
                <a:lnTo>
                  <a:pt x="0" y="13802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45" name="Linie"/>
          <p:cNvSpPr/>
          <p:nvPr/>
        </p:nvSpPr>
        <p:spPr>
          <a:xfrm>
            <a:off x="7335519" y="6389511"/>
            <a:ext cx="3686952" cy="1426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2579" y="21600"/>
                </a:lnTo>
                <a:lnTo>
                  <a:pt x="21600" y="7622"/>
                </a:lnTo>
              </a:path>
            </a:pathLst>
          </a:custGeom>
          <a:ln w="38100">
            <a:solidFill>
              <a:srgbClr val="000000"/>
            </a:solidFill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46" name="Linie"/>
          <p:cNvSpPr/>
          <p:nvPr/>
        </p:nvSpPr>
        <p:spPr>
          <a:xfrm flipV="1">
            <a:off x="10087750" y="3510844"/>
            <a:ext cx="1539806" cy="833121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47" name="Linie"/>
          <p:cNvSpPr/>
          <p:nvPr/>
        </p:nvSpPr>
        <p:spPr>
          <a:xfrm flipH="1" flipV="1">
            <a:off x="9064977" y="6059875"/>
            <a:ext cx="417690" cy="1743005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48" name="Linie"/>
          <p:cNvSpPr/>
          <p:nvPr/>
        </p:nvSpPr>
        <p:spPr>
          <a:xfrm>
            <a:off x="9064977" y="6059875"/>
            <a:ext cx="1971041" cy="833121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49" name="Linie"/>
          <p:cNvSpPr/>
          <p:nvPr/>
        </p:nvSpPr>
        <p:spPr>
          <a:xfrm flipV="1">
            <a:off x="8762435" y="2689013"/>
            <a:ext cx="1754294" cy="189654"/>
          </a:xfrm>
          <a:prstGeom prst="line">
            <a:avLst/>
          </a:prstGeom>
          <a:ln w="381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50" name="Kreis"/>
          <p:cNvSpPr/>
          <p:nvPr/>
        </p:nvSpPr>
        <p:spPr>
          <a:xfrm>
            <a:off x="7233919" y="6276622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1" name="Kreis"/>
          <p:cNvSpPr/>
          <p:nvPr/>
        </p:nvSpPr>
        <p:spPr>
          <a:xfrm>
            <a:off x="8155093" y="4739075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2" name="Kreis"/>
          <p:cNvSpPr/>
          <p:nvPr/>
        </p:nvSpPr>
        <p:spPr>
          <a:xfrm>
            <a:off x="10408355" y="2589670"/>
            <a:ext cx="203201" cy="203202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3" name="Kreis"/>
          <p:cNvSpPr/>
          <p:nvPr/>
        </p:nvSpPr>
        <p:spPr>
          <a:xfrm>
            <a:off x="10920871" y="6789137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4" name="Kreis"/>
          <p:cNvSpPr/>
          <p:nvPr/>
        </p:nvSpPr>
        <p:spPr>
          <a:xfrm>
            <a:off x="8974666" y="5969564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5" name="Kreis"/>
          <p:cNvSpPr/>
          <p:nvPr/>
        </p:nvSpPr>
        <p:spPr>
          <a:xfrm>
            <a:off x="7337777" y="2998328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6" name="Kreis"/>
          <p:cNvSpPr/>
          <p:nvPr/>
        </p:nvSpPr>
        <p:spPr>
          <a:xfrm>
            <a:off x="8667608" y="2795128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7" name="Kreis"/>
          <p:cNvSpPr/>
          <p:nvPr/>
        </p:nvSpPr>
        <p:spPr>
          <a:xfrm>
            <a:off x="11534986" y="3409244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8" name="Kreis"/>
          <p:cNvSpPr/>
          <p:nvPr/>
        </p:nvSpPr>
        <p:spPr>
          <a:xfrm>
            <a:off x="9999698" y="4228817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59" name="Kreis"/>
          <p:cNvSpPr/>
          <p:nvPr/>
        </p:nvSpPr>
        <p:spPr>
          <a:xfrm>
            <a:off x="9385582" y="7710311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60" name="Kreis"/>
          <p:cNvSpPr/>
          <p:nvPr/>
        </p:nvSpPr>
        <p:spPr>
          <a:xfrm>
            <a:off x="11844302" y="5662506"/>
            <a:ext cx="203201" cy="203201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61" name="(inner) face"/>
          <p:cNvSpPr txBox="1"/>
          <p:nvPr/>
        </p:nvSpPr>
        <p:spPr>
          <a:xfrm>
            <a:off x="9062719" y="4885831"/>
            <a:ext cx="1944310" cy="527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6559" tIns="66559" rIns="66559" bIns="66559">
            <a:spAutoFit/>
          </a:bodyPr>
          <a:lstStyle>
            <a:lvl1pPr algn="l" defTabSz="1300480">
              <a:defRPr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(inner) face</a:t>
            </a:r>
          </a:p>
        </p:txBody>
      </p:sp>
      <p:sp>
        <p:nvSpPr>
          <p:cNvPr id="362" name="outer…"/>
          <p:cNvSpPr txBox="1"/>
          <p:nvPr/>
        </p:nvSpPr>
        <p:spPr>
          <a:xfrm>
            <a:off x="7001368" y="6906541"/>
            <a:ext cx="1153933" cy="934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6559" tIns="66559" rIns="66559" bIns="66559">
            <a:spAutoFit/>
          </a:bodyPr>
          <a:lstStyle/>
          <a:p>
            <a:pPr algn="l" defTabSz="1300480">
              <a:defRPr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outer </a:t>
            </a:r>
          </a:p>
          <a:p>
            <a:pPr algn="l" defTabSz="1300480">
              <a:defRPr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face</a:t>
            </a:r>
          </a:p>
        </p:txBody>
      </p:sp>
      <p:sp>
        <p:nvSpPr>
          <p:cNvPr id="363" name="Planarity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 lIns="50800" tIns="50800" rIns="50800" bIns="50800" anchor="ctr">
            <a:normAutofit/>
          </a:bodyPr>
          <a:lstStyle/>
          <a:p>
            <a:r>
              <a:t>Planarity</a:t>
            </a:r>
          </a:p>
        </p:txBody>
      </p:sp>
      <p:sp>
        <p:nvSpPr>
          <p:cNvPr id="364" name="[Bettina Speckmann]"/>
          <p:cNvSpPr txBox="1"/>
          <p:nvPr/>
        </p:nvSpPr>
        <p:spPr>
          <a:xfrm>
            <a:off x="10282988" y="9187081"/>
            <a:ext cx="26191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r>
              <a:t>[Bettina Speckmann]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" grpId="3" animBg="1" advAuto="0"/>
      <p:bldP spid="341" grpId="1" animBg="1" advAuto="0"/>
      <p:bldP spid="361" grpId="2" animBg="1" advAuto="0"/>
      <p:bldP spid="362" grpId="4" animBg="1" advAuto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lanar drawing determines circular ordering on the neighbors of each vertex v according to clockwise sequence of incident edges around v…"/>
          <p:cNvSpPr txBox="1">
            <a:spLocks noGrp="1"/>
          </p:cNvSpPr>
          <p:nvPr>
            <p:ph type="body" idx="1"/>
          </p:nvPr>
        </p:nvSpPr>
        <p:spPr>
          <a:xfrm>
            <a:off x="686499" y="1845232"/>
            <a:ext cx="11605815" cy="790836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11150" indent="-311150" defTabSz="408940">
              <a:spcBef>
                <a:spcPts val="0"/>
              </a:spcBef>
              <a:spcAft>
                <a:spcPts val="1200"/>
              </a:spcAft>
              <a:defRPr sz="2520"/>
            </a:pPr>
            <a:r>
              <a:rPr sz="3200" dirty="0"/>
              <a:t>Planar drawing determines circular ordering on the neighbors of each vertex </a:t>
            </a:r>
            <a:r>
              <a:rPr sz="3200"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sz="3200" dirty="0"/>
              <a:t> according to clockwise sequence of incident edges around </a:t>
            </a:r>
            <a:r>
              <a:rPr sz="3200" i="1" dirty="0">
                <a:latin typeface="Helvetica"/>
                <a:ea typeface="Helvetica"/>
                <a:cs typeface="Helvetica"/>
                <a:sym typeface="Helvetica"/>
              </a:rPr>
              <a:t>v</a:t>
            </a:r>
          </a:p>
          <a:p>
            <a:pPr marL="311150" indent="-311150" defTabSz="408940">
              <a:spcBef>
                <a:spcPts val="0"/>
              </a:spcBef>
              <a:spcAft>
                <a:spcPts val="1200"/>
              </a:spcAft>
              <a:defRPr sz="2520"/>
            </a:pPr>
            <a:r>
              <a:rPr sz="3200" dirty="0"/>
              <a:t>Two planar drawings are </a:t>
            </a:r>
            <a:r>
              <a:rPr sz="3200"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equivalent</a:t>
            </a:r>
            <a:r>
              <a:rPr sz="3200" dirty="0"/>
              <a:t>: </a:t>
            </a:r>
            <a:br>
              <a:rPr sz="3200" dirty="0"/>
            </a:br>
            <a:r>
              <a:rPr sz="3200" dirty="0"/>
              <a:t>they determine same circular orderings of neighbor sets</a:t>
            </a:r>
          </a:p>
          <a:p>
            <a:pPr marL="311150" indent="-311150" defTabSz="408940">
              <a:spcBef>
                <a:spcPts val="0"/>
              </a:spcBef>
              <a:spcAft>
                <a:spcPts val="1200"/>
              </a:spcAft>
              <a:defRPr sz="2520"/>
            </a:pPr>
            <a:r>
              <a:rPr sz="3200" dirty="0"/>
              <a:t>(</a:t>
            </a:r>
            <a:r>
              <a:rPr sz="3200"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Planar</a:t>
            </a:r>
            <a:r>
              <a:rPr sz="3200" dirty="0"/>
              <a:t>/</a:t>
            </a:r>
            <a:r>
              <a:rPr sz="3200"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plane</a:t>
            </a:r>
            <a:r>
              <a:rPr sz="3200" dirty="0"/>
              <a:t>) </a:t>
            </a:r>
            <a:r>
              <a:rPr sz="3200"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embedding</a:t>
            </a:r>
            <a:r>
              <a:rPr sz="3200" dirty="0"/>
              <a:t> is equivalence class of planar drawings, described by circular order of neighbors of each vertex</a:t>
            </a:r>
          </a:p>
          <a:p>
            <a:pPr marL="311150" indent="-311150" defTabSz="408940">
              <a:spcBef>
                <a:spcPts val="0"/>
              </a:spcBef>
              <a:spcAft>
                <a:spcPts val="1200"/>
              </a:spcAft>
              <a:defRPr sz="2520"/>
            </a:pPr>
            <a:r>
              <a:rPr sz="3200"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Embedded graph</a:t>
            </a:r>
            <a:r>
              <a:rPr sz="3200" dirty="0"/>
              <a:t>: a graph with a specified embedding</a:t>
            </a:r>
          </a:p>
          <a:p>
            <a:pPr marL="0" indent="0" defTabSz="408940">
              <a:spcBef>
                <a:spcPts val="0"/>
              </a:spcBef>
              <a:spcAft>
                <a:spcPts val="1200"/>
              </a:spcAft>
              <a:buSzTx/>
              <a:buNone/>
              <a:defRPr sz="2520"/>
            </a:pPr>
            <a:r>
              <a:rPr sz="3200" dirty="0"/>
              <a:t>Terminology not always used consistently:</a:t>
            </a:r>
          </a:p>
          <a:p>
            <a:pPr marL="311150" indent="-311150" defTabSz="408940">
              <a:spcBef>
                <a:spcPts val="0"/>
              </a:spcBef>
              <a:spcAft>
                <a:spcPts val="1200"/>
              </a:spcAft>
              <a:defRPr sz="2520"/>
            </a:pPr>
            <a:r>
              <a:rPr sz="3200" dirty="0"/>
              <a:t>Sometimes, a (</a:t>
            </a:r>
            <a:r>
              <a:rPr sz="3200"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plane</a:t>
            </a:r>
            <a:r>
              <a:rPr sz="3200" dirty="0"/>
              <a:t>) </a:t>
            </a:r>
            <a:r>
              <a:rPr sz="3200"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embedding</a:t>
            </a:r>
            <a:r>
              <a:rPr sz="3200" i="1" dirty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3200" dirty="0"/>
              <a:t>of</a:t>
            </a:r>
            <a:r>
              <a:rPr sz="3200" i="1" dirty="0">
                <a:latin typeface="Helvetica"/>
                <a:ea typeface="Helvetica"/>
                <a:cs typeface="Helvetica"/>
                <a:sym typeface="Helvetica"/>
              </a:rPr>
              <a:t> G</a:t>
            </a:r>
            <a:r>
              <a:rPr sz="3200" dirty="0"/>
              <a:t> also refers to a planar drawing of </a:t>
            </a:r>
            <a:r>
              <a:rPr sz="3200" i="1" dirty="0">
                <a:latin typeface="Helvetica"/>
                <a:ea typeface="Helvetica"/>
                <a:cs typeface="Helvetica"/>
                <a:sym typeface="Helvetica"/>
              </a:rPr>
              <a:t>G</a:t>
            </a:r>
          </a:p>
          <a:p>
            <a:pPr marL="311150" indent="-311150" defTabSz="408940">
              <a:spcBef>
                <a:spcPts val="0"/>
              </a:spcBef>
              <a:spcAft>
                <a:spcPts val="1200"/>
              </a:spcAft>
              <a:defRPr sz="2520"/>
            </a:pPr>
            <a:r>
              <a:rPr sz="3200" dirty="0"/>
              <a:t>Sometimes, </a:t>
            </a:r>
            <a:r>
              <a:rPr sz="3200"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plane graph</a:t>
            </a:r>
            <a:r>
              <a:rPr sz="3200" dirty="0"/>
              <a:t> also denotes a planar drawing of </a:t>
            </a:r>
            <a:r>
              <a:rPr sz="3200" i="1" dirty="0">
                <a:latin typeface="Helvetica"/>
                <a:ea typeface="Helvetica"/>
                <a:cs typeface="Helvetica"/>
                <a:sym typeface="Helvetica"/>
              </a:rPr>
              <a:t>G</a:t>
            </a:r>
            <a:endParaRPr lang="de-DE" sz="3200" i="1" dirty="0"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411" name="Embedding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rPr dirty="0"/>
              <a:t>Embeddings</a:t>
            </a:r>
          </a:p>
        </p:txBody>
      </p:sp>
      <p:sp>
        <p:nvSpPr>
          <p:cNvPr id="412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" grpId="1" build="p" bldLvl="5" animBg="1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5" name="Gruppieren"/>
          <p:cNvGrpSpPr/>
          <p:nvPr/>
        </p:nvGrpSpPr>
        <p:grpSpPr>
          <a:xfrm>
            <a:off x="8173155" y="1862666"/>
            <a:ext cx="3230881" cy="2117797"/>
            <a:chOff x="0" y="0"/>
            <a:chExt cx="3230880" cy="2117795"/>
          </a:xfrm>
        </p:grpSpPr>
        <p:sp>
          <p:nvSpPr>
            <p:cNvPr id="366" name="Linie"/>
            <p:cNvSpPr/>
            <p:nvPr/>
          </p:nvSpPr>
          <p:spPr>
            <a:xfrm flipV="1">
              <a:off x="90311" y="329635"/>
              <a:ext cx="151272" cy="94826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367" name="Linie"/>
            <p:cNvSpPr/>
            <p:nvPr/>
          </p:nvSpPr>
          <p:spPr>
            <a:xfrm>
              <a:off x="90311" y="286737"/>
              <a:ext cx="3043485" cy="1758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4" y="0"/>
                  </a:moveTo>
                  <a:lnTo>
                    <a:pt x="10095" y="8623"/>
                  </a:lnTo>
                  <a:lnTo>
                    <a:pt x="21600" y="7875"/>
                  </a:lnTo>
                  <a:lnTo>
                    <a:pt x="11072" y="21600"/>
                  </a:lnTo>
                  <a:lnTo>
                    <a:pt x="0" y="12006"/>
                  </a:lnTo>
                  <a:lnTo>
                    <a:pt x="10095" y="8457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368" name="Linie"/>
            <p:cNvSpPr/>
            <p:nvPr/>
          </p:nvSpPr>
          <p:spPr>
            <a:xfrm flipV="1">
              <a:off x="1496906" y="88053"/>
              <a:ext cx="505744" cy="90085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369" name="Kreis"/>
            <p:cNvSpPr/>
            <p:nvPr/>
          </p:nvSpPr>
          <p:spPr>
            <a:xfrm>
              <a:off x="-1" y="1169528"/>
              <a:ext cx="203202" cy="203201"/>
            </a:xfrm>
            <a:prstGeom prst="ellipse">
              <a:avLst/>
            </a:prstGeom>
            <a:solidFill>
              <a:srgbClr val="01486B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0" name="Kreis"/>
            <p:cNvSpPr/>
            <p:nvPr/>
          </p:nvSpPr>
          <p:spPr>
            <a:xfrm>
              <a:off x="1901048" y="-1"/>
              <a:ext cx="203201" cy="203202"/>
            </a:xfrm>
            <a:prstGeom prst="ellipse">
              <a:avLst/>
            </a:prstGeom>
            <a:solidFill>
              <a:srgbClr val="FFFF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1" name="Kreis"/>
            <p:cNvSpPr/>
            <p:nvPr/>
          </p:nvSpPr>
          <p:spPr>
            <a:xfrm>
              <a:off x="160302" y="205457"/>
              <a:ext cx="203201" cy="203201"/>
            </a:xfrm>
            <a:prstGeom prst="ellipse">
              <a:avLst/>
            </a:prstGeom>
            <a:solidFill>
              <a:srgbClr val="D60029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2" name="Kreis"/>
            <p:cNvSpPr/>
            <p:nvPr/>
          </p:nvSpPr>
          <p:spPr>
            <a:xfrm>
              <a:off x="3027680" y="819573"/>
              <a:ext cx="203201" cy="203201"/>
            </a:xfrm>
            <a:prstGeom prst="ellipse">
              <a:avLst/>
            </a:prstGeom>
            <a:solidFill>
              <a:srgbClr val="0099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3" name="Kreis"/>
            <p:cNvSpPr/>
            <p:nvPr/>
          </p:nvSpPr>
          <p:spPr>
            <a:xfrm>
              <a:off x="1569155" y="1914595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4" name="Kreis"/>
            <p:cNvSpPr/>
            <p:nvPr/>
          </p:nvSpPr>
          <p:spPr>
            <a:xfrm>
              <a:off x="1411111" y="885048"/>
              <a:ext cx="203201" cy="203201"/>
            </a:xfrm>
            <a:prstGeom prst="ellipse">
              <a:avLst/>
            </a:prstGeom>
            <a:solidFill>
              <a:srgbClr val="8ED80A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384" name="Gruppieren"/>
          <p:cNvGrpSpPr/>
          <p:nvPr/>
        </p:nvGrpSpPr>
        <p:grpSpPr>
          <a:xfrm>
            <a:off x="8021884" y="4325902"/>
            <a:ext cx="3720819" cy="2052321"/>
            <a:chOff x="0" y="0"/>
            <a:chExt cx="3720817" cy="2052320"/>
          </a:xfrm>
        </p:grpSpPr>
        <p:sp>
          <p:nvSpPr>
            <p:cNvPr id="376" name="Linie"/>
            <p:cNvSpPr/>
            <p:nvPr/>
          </p:nvSpPr>
          <p:spPr>
            <a:xfrm>
              <a:off x="74506" y="101600"/>
              <a:ext cx="2831255" cy="1469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01" y="0"/>
                  </a:lnTo>
                  <a:lnTo>
                    <a:pt x="12850" y="19112"/>
                  </a:lnTo>
                  <a:lnTo>
                    <a:pt x="21600" y="7864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377" name="Form"/>
            <p:cNvSpPr/>
            <p:nvPr/>
          </p:nvSpPr>
          <p:spPr>
            <a:xfrm>
              <a:off x="90311" y="1280160"/>
              <a:ext cx="3533423" cy="6728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785"/>
                  </a:moveTo>
                  <a:lnTo>
                    <a:pt x="10103" y="3407"/>
                  </a:lnTo>
                  <a:lnTo>
                    <a:pt x="21600" y="0"/>
                  </a:lnTo>
                  <a:lnTo>
                    <a:pt x="6266" y="21600"/>
                  </a:lnTo>
                  <a:lnTo>
                    <a:pt x="0" y="9785"/>
                  </a:lnTo>
                  <a:close/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378" name="Kreis"/>
            <p:cNvSpPr/>
            <p:nvPr/>
          </p:nvSpPr>
          <p:spPr>
            <a:xfrm>
              <a:off x="-1" y="1483360"/>
              <a:ext cx="203202" cy="203201"/>
            </a:xfrm>
            <a:prstGeom prst="ellipse">
              <a:avLst/>
            </a:prstGeom>
            <a:solidFill>
              <a:srgbClr val="01486B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79" name="Kreis"/>
            <p:cNvSpPr/>
            <p:nvPr/>
          </p:nvSpPr>
          <p:spPr>
            <a:xfrm>
              <a:off x="2819964" y="544124"/>
              <a:ext cx="203201" cy="203201"/>
            </a:xfrm>
            <a:prstGeom prst="ellipse">
              <a:avLst/>
            </a:prstGeom>
            <a:solidFill>
              <a:srgbClr val="FFFF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80" name="Kreis"/>
            <p:cNvSpPr/>
            <p:nvPr/>
          </p:nvSpPr>
          <p:spPr>
            <a:xfrm>
              <a:off x="282222" y="-1"/>
              <a:ext cx="203201" cy="203202"/>
            </a:xfrm>
            <a:prstGeom prst="ellipse">
              <a:avLst/>
            </a:prstGeom>
            <a:solidFill>
              <a:srgbClr val="D60029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81" name="Kreis"/>
            <p:cNvSpPr/>
            <p:nvPr/>
          </p:nvSpPr>
          <p:spPr>
            <a:xfrm>
              <a:off x="3517617" y="1180817"/>
              <a:ext cx="203201" cy="203201"/>
            </a:xfrm>
            <a:prstGeom prst="ellipse">
              <a:avLst/>
            </a:prstGeom>
            <a:solidFill>
              <a:srgbClr val="0099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82" name="Kreis"/>
            <p:cNvSpPr/>
            <p:nvPr/>
          </p:nvSpPr>
          <p:spPr>
            <a:xfrm>
              <a:off x="1018257" y="1849120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83" name="Kreis"/>
            <p:cNvSpPr/>
            <p:nvPr/>
          </p:nvSpPr>
          <p:spPr>
            <a:xfrm>
              <a:off x="1654951" y="1293706"/>
              <a:ext cx="203201" cy="203201"/>
            </a:xfrm>
            <a:prstGeom prst="ellipse">
              <a:avLst/>
            </a:prstGeom>
            <a:solidFill>
              <a:srgbClr val="8ED80A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394" name="Gruppieren"/>
          <p:cNvGrpSpPr/>
          <p:nvPr/>
        </p:nvGrpSpPr>
        <p:grpSpPr>
          <a:xfrm>
            <a:off x="8281528" y="6850098"/>
            <a:ext cx="3011877" cy="1928143"/>
            <a:chOff x="0" y="0"/>
            <a:chExt cx="3011875" cy="1928142"/>
          </a:xfrm>
        </p:grpSpPr>
        <p:sp>
          <p:nvSpPr>
            <p:cNvPr id="385" name="Linie"/>
            <p:cNvSpPr/>
            <p:nvPr/>
          </p:nvSpPr>
          <p:spPr>
            <a:xfrm>
              <a:off x="149013" y="494453"/>
              <a:ext cx="1650436" cy="32060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386" name="Linie"/>
            <p:cNvSpPr/>
            <p:nvPr/>
          </p:nvSpPr>
          <p:spPr>
            <a:xfrm>
              <a:off x="101600" y="478648"/>
              <a:ext cx="855698" cy="1361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2609"/>
                  </a:lnTo>
                  <a:lnTo>
                    <a:pt x="114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387" name="Form"/>
            <p:cNvSpPr/>
            <p:nvPr/>
          </p:nvSpPr>
          <p:spPr>
            <a:xfrm>
              <a:off x="85795" y="97084"/>
              <a:ext cx="2831254" cy="1727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8748"/>
                  </a:lnTo>
                  <a:lnTo>
                    <a:pt x="16002" y="0"/>
                  </a:lnTo>
                  <a:lnTo>
                    <a:pt x="586" y="4772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388" name="Kreis"/>
            <p:cNvSpPr/>
            <p:nvPr/>
          </p:nvSpPr>
          <p:spPr>
            <a:xfrm>
              <a:off x="-1" y="1724942"/>
              <a:ext cx="203202" cy="203201"/>
            </a:xfrm>
            <a:prstGeom prst="ellipse">
              <a:avLst/>
            </a:prstGeom>
            <a:solidFill>
              <a:srgbClr val="01486B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89" name="Kreis"/>
            <p:cNvSpPr/>
            <p:nvPr/>
          </p:nvSpPr>
          <p:spPr>
            <a:xfrm>
              <a:off x="1686560" y="722488"/>
              <a:ext cx="203201" cy="203201"/>
            </a:xfrm>
            <a:prstGeom prst="ellipse">
              <a:avLst/>
            </a:prstGeom>
            <a:solidFill>
              <a:srgbClr val="FFFF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90" name="Kreis"/>
            <p:cNvSpPr/>
            <p:nvPr/>
          </p:nvSpPr>
          <p:spPr>
            <a:xfrm>
              <a:off x="864728" y="1176302"/>
              <a:ext cx="203201" cy="203201"/>
            </a:xfrm>
            <a:prstGeom prst="ellipse">
              <a:avLst/>
            </a:prstGeom>
            <a:solidFill>
              <a:srgbClr val="D60029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91" name="Kreis"/>
            <p:cNvSpPr/>
            <p:nvPr/>
          </p:nvSpPr>
          <p:spPr>
            <a:xfrm>
              <a:off x="2077155" y="-1"/>
              <a:ext cx="203201" cy="203202"/>
            </a:xfrm>
            <a:prstGeom prst="ellipse">
              <a:avLst/>
            </a:prstGeom>
            <a:solidFill>
              <a:srgbClr val="0099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92" name="Kreis"/>
            <p:cNvSpPr/>
            <p:nvPr/>
          </p:nvSpPr>
          <p:spPr>
            <a:xfrm>
              <a:off x="2808675" y="1492391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93" name="Kreis"/>
            <p:cNvSpPr/>
            <p:nvPr/>
          </p:nvSpPr>
          <p:spPr>
            <a:xfrm>
              <a:off x="63217" y="401884"/>
              <a:ext cx="203201" cy="203201"/>
            </a:xfrm>
            <a:prstGeom prst="ellipse">
              <a:avLst/>
            </a:prstGeom>
            <a:solidFill>
              <a:srgbClr val="8ED80A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grpSp>
        <p:nvGrpSpPr>
          <p:cNvPr id="404" name="Gruppieren"/>
          <p:cNvGrpSpPr/>
          <p:nvPr/>
        </p:nvGrpSpPr>
        <p:grpSpPr>
          <a:xfrm>
            <a:off x="4136248" y="6739466"/>
            <a:ext cx="2707077" cy="2038775"/>
            <a:chOff x="0" y="0"/>
            <a:chExt cx="2707075" cy="2038773"/>
          </a:xfrm>
        </p:grpSpPr>
        <p:sp>
          <p:nvSpPr>
            <p:cNvPr id="395" name="Linie"/>
            <p:cNvSpPr/>
            <p:nvPr/>
          </p:nvSpPr>
          <p:spPr>
            <a:xfrm>
              <a:off x="810542" y="81280"/>
              <a:ext cx="1036321" cy="1855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5529" y="15582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396" name="Linie"/>
            <p:cNvSpPr/>
            <p:nvPr/>
          </p:nvSpPr>
          <p:spPr>
            <a:xfrm flipH="1" flipV="1">
              <a:off x="128693" y="900853"/>
              <a:ext cx="684108" cy="102954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397" name="Form"/>
            <p:cNvSpPr/>
            <p:nvPr/>
          </p:nvSpPr>
          <p:spPr>
            <a:xfrm>
              <a:off x="79022" y="92568"/>
              <a:ext cx="2524196" cy="18446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49"/>
                  </a:moveTo>
                  <a:lnTo>
                    <a:pt x="15128" y="0"/>
                  </a:lnTo>
                  <a:lnTo>
                    <a:pt x="6260" y="21600"/>
                  </a:lnTo>
                  <a:lnTo>
                    <a:pt x="21600" y="13616"/>
                  </a:lnTo>
                  <a:lnTo>
                    <a:pt x="0" y="449"/>
                  </a:lnTo>
                  <a:close/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398" name="Kreis"/>
            <p:cNvSpPr/>
            <p:nvPr/>
          </p:nvSpPr>
          <p:spPr>
            <a:xfrm>
              <a:off x="1749777" y="-1"/>
              <a:ext cx="203201" cy="203202"/>
            </a:xfrm>
            <a:prstGeom prst="ellipse">
              <a:avLst/>
            </a:prstGeom>
            <a:solidFill>
              <a:srgbClr val="01486B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99" name="Kreis"/>
            <p:cNvSpPr/>
            <p:nvPr/>
          </p:nvSpPr>
          <p:spPr>
            <a:xfrm>
              <a:off x="38382" y="790222"/>
              <a:ext cx="203201" cy="203201"/>
            </a:xfrm>
            <a:prstGeom prst="ellipse">
              <a:avLst/>
            </a:prstGeom>
            <a:solidFill>
              <a:srgbClr val="FFFF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0" name="Kreis"/>
            <p:cNvSpPr/>
            <p:nvPr/>
          </p:nvSpPr>
          <p:spPr>
            <a:xfrm>
              <a:off x="1465297" y="1320800"/>
              <a:ext cx="203201" cy="203201"/>
            </a:xfrm>
            <a:prstGeom prst="ellipse">
              <a:avLst/>
            </a:prstGeom>
            <a:solidFill>
              <a:srgbClr val="D60029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1" name="Kreis"/>
            <p:cNvSpPr/>
            <p:nvPr/>
          </p:nvSpPr>
          <p:spPr>
            <a:xfrm>
              <a:off x="2503875" y="1140177"/>
              <a:ext cx="203201" cy="203201"/>
            </a:xfrm>
            <a:prstGeom prst="ellipse">
              <a:avLst/>
            </a:prstGeom>
            <a:solidFill>
              <a:srgbClr val="0099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2" name="Kreis"/>
            <p:cNvSpPr/>
            <p:nvPr/>
          </p:nvSpPr>
          <p:spPr>
            <a:xfrm>
              <a:off x="-1" y="40639"/>
              <a:ext cx="203202" cy="203202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03" name="Kreis"/>
            <p:cNvSpPr/>
            <p:nvPr/>
          </p:nvSpPr>
          <p:spPr>
            <a:xfrm>
              <a:off x="711200" y="1835573"/>
              <a:ext cx="203201" cy="203201"/>
            </a:xfrm>
            <a:prstGeom prst="ellipse">
              <a:avLst/>
            </a:prstGeom>
            <a:solidFill>
              <a:srgbClr val="8ED80A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405" name="Kreis"/>
          <p:cNvSpPr/>
          <p:nvPr/>
        </p:nvSpPr>
        <p:spPr>
          <a:xfrm>
            <a:off x="3695982" y="5953759"/>
            <a:ext cx="3397956" cy="3397957"/>
          </a:xfrm>
          <a:prstGeom prst="ellipse">
            <a:avLst/>
          </a:prstGeom>
          <a:ln w="38100">
            <a:solidFill>
              <a:srgbClr val="D60029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06" name="Planarity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 lIns="50800" tIns="50800" rIns="50800" bIns="50800" anchor="ctr">
            <a:normAutofit/>
          </a:bodyPr>
          <a:lstStyle/>
          <a:p>
            <a:r>
              <a:t>Planarity</a:t>
            </a:r>
          </a:p>
        </p:txBody>
      </p:sp>
      <p:sp>
        <p:nvSpPr>
          <p:cNvPr id="407" name="Planar Graph:  can be drawn in the plane without crossings…"/>
          <p:cNvSpPr txBox="1"/>
          <p:nvPr/>
        </p:nvSpPr>
        <p:spPr>
          <a:xfrm>
            <a:off x="447801" y="1827126"/>
            <a:ext cx="5691859" cy="71684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5023" tIns="65023" rIns="65023" bIns="65023">
            <a:normAutofit/>
          </a:bodyPr>
          <a:lstStyle/>
          <a:p>
            <a:pPr marL="487680" indent="-487680" algn="l" defTabSz="1300480">
              <a:spcBef>
                <a:spcPts val="800"/>
              </a:spcBef>
              <a:buClr>
                <a:srgbClr val="002A58"/>
              </a:buClr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b="1" dirty="0">
                <a:solidFill>
                  <a:srgbClr val="FF2600"/>
                </a:solidFill>
              </a:rPr>
              <a:t>Plane Graph</a:t>
            </a:r>
            <a:r>
              <a:rPr dirty="0">
                <a:solidFill>
                  <a:srgbClr val="000000"/>
                </a:solidFill>
              </a:rPr>
              <a:t>: </a:t>
            </a:r>
            <a:br>
              <a:rPr dirty="0">
                <a:solidFill>
                  <a:srgbClr val="000000"/>
                </a:solidFill>
              </a:rPr>
            </a:br>
            <a:r>
              <a:rPr dirty="0">
                <a:solidFill>
                  <a:srgbClr val="000000"/>
                </a:solidFill>
              </a:rPr>
              <a:t>planar graph with a </a:t>
            </a:r>
            <a:br>
              <a:rPr dirty="0">
                <a:solidFill>
                  <a:srgbClr val="000000"/>
                </a:solidFill>
              </a:rPr>
            </a:br>
            <a:r>
              <a:rPr dirty="0">
                <a:solidFill>
                  <a:srgbClr val="000000"/>
                </a:solidFill>
              </a:rPr>
              <a:t>fixed embedding</a:t>
            </a:r>
          </a:p>
        </p:txBody>
      </p:sp>
      <p:sp>
        <p:nvSpPr>
          <p:cNvPr id="408" name="[Bettina Speckmann]"/>
          <p:cNvSpPr txBox="1"/>
          <p:nvPr/>
        </p:nvSpPr>
        <p:spPr>
          <a:xfrm>
            <a:off x="10282988" y="9187081"/>
            <a:ext cx="26191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r>
              <a:rPr dirty="0"/>
              <a:t>[Bettina </a:t>
            </a:r>
            <a:r>
              <a:rPr dirty="0" err="1"/>
              <a:t>Speckmann</a:t>
            </a:r>
            <a:r>
              <a:rPr dirty="0"/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" grpId="1" animBg="1" advAuto="0"/>
      <p:bldP spid="394" grpId="2" animBg="1" advAuto="0"/>
      <p:bldP spid="404" grpId="3" animBg="1" advAuto="0"/>
      <p:bldP spid="405" grpId="4" animBg="1" advAuto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’ = (V’, E’) is subgraph of G = (V, E):  V’ ⊆ V and E’ ⊆ E ⋂ (V’ × V’)…"/>
          <p:cNvSpPr txBox="1">
            <a:spLocks noGrp="1"/>
          </p:cNvSpPr>
          <p:nvPr>
            <p:ph type="body" idx="1"/>
          </p:nvPr>
        </p:nvSpPr>
        <p:spPr>
          <a:xfrm>
            <a:off x="681326" y="2149639"/>
            <a:ext cx="11838267" cy="7206922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i="1" dirty="0"/>
              <a:t>G’ </a:t>
            </a:r>
            <a:r>
              <a:rPr dirty="0"/>
              <a:t>= (</a:t>
            </a:r>
            <a:r>
              <a:rPr i="1" dirty="0"/>
              <a:t>V’</a:t>
            </a:r>
            <a:r>
              <a:rPr dirty="0"/>
              <a:t>,</a:t>
            </a:r>
            <a:r>
              <a:rPr i="1" dirty="0"/>
              <a:t> E’</a:t>
            </a:r>
            <a:r>
              <a:rPr dirty="0"/>
              <a:t>)</a:t>
            </a:r>
            <a:r>
              <a:rPr i="1" dirty="0"/>
              <a:t> </a:t>
            </a:r>
            <a:r>
              <a:rPr dirty="0"/>
              <a:t>is </a:t>
            </a:r>
            <a:r>
              <a:rPr b="1" dirty="0">
                <a:solidFill>
                  <a:srgbClr val="FF2600"/>
                </a:solidFill>
              </a:rPr>
              <a:t>subgraph</a:t>
            </a:r>
            <a:r>
              <a:rPr dirty="0"/>
              <a:t> of </a:t>
            </a:r>
            <a:r>
              <a:rPr i="1" dirty="0"/>
              <a:t>G </a:t>
            </a:r>
            <a:r>
              <a:rPr dirty="0"/>
              <a:t>= (</a:t>
            </a:r>
            <a:r>
              <a:rPr i="1" dirty="0"/>
              <a:t>V</a:t>
            </a:r>
            <a:r>
              <a:rPr dirty="0"/>
              <a:t>,</a:t>
            </a:r>
            <a:r>
              <a:rPr i="1" dirty="0"/>
              <a:t> E</a:t>
            </a:r>
            <a:r>
              <a:rPr dirty="0"/>
              <a:t>): </a:t>
            </a:r>
            <a:br>
              <a:rPr dirty="0"/>
            </a:br>
            <a:r>
              <a:rPr i="1" dirty="0"/>
              <a:t>V’ </a:t>
            </a:r>
            <a:r>
              <a:rPr dirty="0"/>
              <a:t>⊆</a:t>
            </a:r>
            <a:r>
              <a:rPr i="1" dirty="0"/>
              <a:t> V </a:t>
            </a:r>
            <a:r>
              <a:rPr dirty="0"/>
              <a:t>and </a:t>
            </a:r>
            <a:r>
              <a:rPr i="1" dirty="0"/>
              <a:t>E’ </a:t>
            </a:r>
            <a:r>
              <a:rPr dirty="0"/>
              <a:t>⊆</a:t>
            </a:r>
            <a:r>
              <a:rPr i="1" dirty="0"/>
              <a:t> E </a:t>
            </a:r>
            <a:r>
              <a:rPr dirty="0"/>
              <a:t>⋂</a:t>
            </a:r>
            <a:r>
              <a:rPr i="1" dirty="0"/>
              <a:t> </a:t>
            </a:r>
            <a:r>
              <a:rPr dirty="0"/>
              <a:t>(</a:t>
            </a:r>
            <a:r>
              <a:rPr i="1" dirty="0"/>
              <a:t>V’ </a:t>
            </a:r>
            <a:r>
              <a:rPr dirty="0"/>
              <a:t>×</a:t>
            </a:r>
            <a:r>
              <a:rPr i="1" dirty="0"/>
              <a:t> V’</a:t>
            </a:r>
            <a:r>
              <a:rPr dirty="0"/>
              <a:t>)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i="1" dirty="0"/>
              <a:t>G’ </a:t>
            </a:r>
            <a:r>
              <a:rPr dirty="0"/>
              <a:t>is </a:t>
            </a:r>
            <a:r>
              <a:rPr b="1" dirty="0">
                <a:solidFill>
                  <a:srgbClr val="FF2600"/>
                </a:solidFill>
              </a:rPr>
              <a:t>proper subgraph</a:t>
            </a:r>
            <a:r>
              <a:rPr dirty="0"/>
              <a:t> of </a:t>
            </a:r>
            <a:r>
              <a:rPr i="1" dirty="0"/>
              <a:t>G</a:t>
            </a:r>
            <a:r>
              <a:rPr dirty="0"/>
              <a:t>:</a:t>
            </a:r>
            <a:br>
              <a:rPr dirty="0"/>
            </a:br>
            <a:r>
              <a:rPr i="1" dirty="0"/>
              <a:t>V’ </a:t>
            </a:r>
            <a:r>
              <a:rPr dirty="0"/>
              <a:t>≠</a:t>
            </a:r>
            <a:r>
              <a:rPr lang="de-DE" dirty="0"/>
              <a:t> </a:t>
            </a:r>
            <a:r>
              <a:rPr i="1" dirty="0"/>
              <a:t>V </a:t>
            </a:r>
            <a:r>
              <a:rPr dirty="0"/>
              <a:t>or </a:t>
            </a:r>
            <a:r>
              <a:rPr i="1" dirty="0"/>
              <a:t>E’ </a:t>
            </a:r>
            <a:r>
              <a:rPr dirty="0"/>
              <a:t>≠</a:t>
            </a:r>
            <a:r>
              <a:rPr lang="de-DE" dirty="0"/>
              <a:t> </a:t>
            </a:r>
            <a:r>
              <a:rPr i="1" dirty="0"/>
              <a:t>E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i="1" dirty="0"/>
              <a:t>G’</a:t>
            </a:r>
            <a:r>
              <a:rPr dirty="0"/>
              <a:t> is </a:t>
            </a:r>
            <a:r>
              <a:rPr b="1" dirty="0">
                <a:solidFill>
                  <a:srgbClr val="FF2600"/>
                </a:solidFill>
              </a:rPr>
              <a:t>induced</a:t>
            </a:r>
            <a:r>
              <a:rPr dirty="0"/>
              <a:t> by </a:t>
            </a:r>
            <a:r>
              <a:rPr i="1" dirty="0"/>
              <a:t>V’</a:t>
            </a:r>
            <a:r>
              <a:rPr dirty="0"/>
              <a:t>:</a:t>
            </a:r>
            <a:br>
              <a:rPr dirty="0"/>
            </a:br>
            <a:r>
              <a:rPr i="1" dirty="0"/>
              <a:t>E’ </a:t>
            </a:r>
            <a:r>
              <a:rPr dirty="0"/>
              <a:t>=</a:t>
            </a:r>
            <a:r>
              <a:rPr i="1" dirty="0"/>
              <a:t> E </a:t>
            </a:r>
            <a:r>
              <a:rPr dirty="0"/>
              <a:t>⋂</a:t>
            </a:r>
            <a:r>
              <a:rPr i="1" dirty="0"/>
              <a:t> </a:t>
            </a:r>
            <a:r>
              <a:rPr dirty="0"/>
              <a:t>(</a:t>
            </a:r>
            <a:r>
              <a:rPr i="1" dirty="0"/>
              <a:t>V’ </a:t>
            </a:r>
            <a:r>
              <a:rPr dirty="0"/>
              <a:t>×</a:t>
            </a:r>
            <a:r>
              <a:rPr i="1" dirty="0"/>
              <a:t> V’</a:t>
            </a:r>
            <a:r>
              <a:rPr dirty="0"/>
              <a:t>)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Vertex of attachment</a:t>
            </a:r>
            <a:r>
              <a:rPr dirty="0"/>
              <a:t> of </a:t>
            </a:r>
            <a:r>
              <a:rPr i="1" dirty="0"/>
              <a:t>G’</a:t>
            </a:r>
            <a:r>
              <a:rPr dirty="0"/>
              <a:t>:</a:t>
            </a:r>
            <a:br>
              <a:rPr dirty="0"/>
            </a:br>
            <a:r>
              <a:rPr dirty="0"/>
              <a:t>vertex of </a:t>
            </a:r>
            <a:r>
              <a:rPr i="1" dirty="0"/>
              <a:t>G’ </a:t>
            </a:r>
            <a:r>
              <a:rPr dirty="0"/>
              <a:t>that is incident to an edge in </a:t>
            </a:r>
            <a:r>
              <a:rPr i="1" dirty="0"/>
              <a:t>E \ E’</a:t>
            </a:r>
          </a:p>
        </p:txBody>
      </p:sp>
      <p:sp>
        <p:nvSpPr>
          <p:cNvPr id="229" name="Subgraph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Subgraphs</a:t>
            </a:r>
          </a:p>
        </p:txBody>
      </p:sp>
      <p:sp>
        <p:nvSpPr>
          <p:cNvPr id="230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25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" grpId="1" build="p" bldLvl="5" animBg="1" advAuto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 is connected: There is a path between each pair of vertices…"/>
          <p:cNvSpPr txBox="1">
            <a:spLocks noGrp="1"/>
          </p:cNvSpPr>
          <p:nvPr>
            <p:ph type="body" idx="1"/>
          </p:nvPr>
        </p:nvSpPr>
        <p:spPr>
          <a:xfrm>
            <a:off x="277216" y="1842019"/>
            <a:ext cx="12450368" cy="7643090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i="1" dirty="0"/>
              <a:t>G</a:t>
            </a:r>
            <a:r>
              <a:rPr dirty="0"/>
              <a:t> is </a:t>
            </a:r>
            <a:r>
              <a:rPr b="1" dirty="0">
                <a:solidFill>
                  <a:srgbClr val="FF2600"/>
                </a:solidFill>
              </a:rPr>
              <a:t>connected</a:t>
            </a:r>
            <a:r>
              <a:rPr dirty="0"/>
              <a:t>:</a:t>
            </a:r>
            <a:br>
              <a:rPr dirty="0"/>
            </a:br>
            <a:r>
              <a:rPr dirty="0"/>
              <a:t>There is a path between each pair of vertices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Connected component</a:t>
            </a:r>
            <a:r>
              <a:rPr dirty="0"/>
              <a:t> of </a:t>
            </a:r>
            <a:r>
              <a:rPr i="1" dirty="0"/>
              <a:t>G</a:t>
            </a:r>
            <a:r>
              <a:rPr dirty="0"/>
              <a:t>:</a:t>
            </a:r>
            <a:r>
              <a:rPr i="1" dirty="0"/>
              <a:t> </a:t>
            </a:r>
            <a:br>
              <a:rPr i="1" dirty="0"/>
            </a:br>
            <a:r>
              <a:rPr dirty="0"/>
              <a:t>maximal connected subgraph of </a:t>
            </a:r>
            <a:r>
              <a:rPr i="1" dirty="0"/>
              <a:t>G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 err="1">
                <a:solidFill>
                  <a:srgbClr val="FF2600"/>
                </a:solidFill>
              </a:rPr>
              <a:t>Cutvertex</a:t>
            </a:r>
            <a:r>
              <a:rPr dirty="0"/>
              <a:t> (</a:t>
            </a:r>
            <a:r>
              <a:rPr b="1" dirty="0">
                <a:solidFill>
                  <a:srgbClr val="FF2600"/>
                </a:solidFill>
              </a:rPr>
              <a:t>articulation vertex</a:t>
            </a:r>
            <a:r>
              <a:rPr dirty="0"/>
              <a:t>) of graph </a:t>
            </a:r>
            <a:r>
              <a:rPr i="1" dirty="0"/>
              <a:t>G</a:t>
            </a:r>
            <a:r>
              <a:rPr dirty="0"/>
              <a:t>:</a:t>
            </a:r>
            <a:br>
              <a:rPr dirty="0"/>
            </a:br>
            <a:r>
              <a:rPr dirty="0"/>
              <a:t>vertex whose removal disconnects </a:t>
            </a:r>
            <a:r>
              <a:rPr i="1" dirty="0"/>
              <a:t>G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i="1" dirty="0"/>
              <a:t>G</a:t>
            </a:r>
            <a:r>
              <a:rPr dirty="0"/>
              <a:t> is </a:t>
            </a:r>
            <a:r>
              <a:rPr b="1" dirty="0" err="1">
                <a:solidFill>
                  <a:srgbClr val="FF2600"/>
                </a:solidFill>
              </a:rPr>
              <a:t>biconnected</a:t>
            </a:r>
            <a:r>
              <a:rPr dirty="0"/>
              <a:t>: </a:t>
            </a:r>
            <a:r>
              <a:rPr i="1" dirty="0"/>
              <a:t>G</a:t>
            </a:r>
            <a:r>
              <a:rPr dirty="0"/>
              <a:t> is connected and has no </a:t>
            </a:r>
            <a:r>
              <a:rPr dirty="0" err="1"/>
              <a:t>cutvertices</a:t>
            </a:r>
            <a:endParaRPr dirty="0"/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i="1" dirty="0"/>
              <a:t>G</a:t>
            </a:r>
            <a:r>
              <a:rPr dirty="0"/>
              <a:t> is </a:t>
            </a:r>
            <a:r>
              <a:rPr b="1" dirty="0">
                <a:solidFill>
                  <a:srgbClr val="FF2600"/>
                </a:solidFill>
              </a:rPr>
              <a:t>separable</a:t>
            </a:r>
            <a:r>
              <a:rPr dirty="0"/>
              <a:t>: </a:t>
            </a:r>
            <a:r>
              <a:rPr i="1" dirty="0"/>
              <a:t>G</a:t>
            </a:r>
            <a:r>
              <a:rPr dirty="0"/>
              <a:t> is not </a:t>
            </a:r>
            <a:r>
              <a:rPr dirty="0" err="1"/>
              <a:t>biconnected</a:t>
            </a:r>
            <a:endParaRPr dirty="0"/>
          </a:p>
        </p:txBody>
      </p:sp>
      <p:sp>
        <p:nvSpPr>
          <p:cNvPr id="742" name="Connectednes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Connectedness</a:t>
            </a:r>
          </a:p>
        </p:txBody>
      </p:sp>
      <p:sp>
        <p:nvSpPr>
          <p:cNvPr id="743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26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1" grpId="1" build="p" bldLvl="5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Biconnected components (blocks) of graph G:  maximal biconnected subgraphs of G…"/>
          <p:cNvSpPr txBox="1">
            <a:spLocks noGrp="1"/>
          </p:cNvSpPr>
          <p:nvPr>
            <p:ph type="body" sz="half" idx="1"/>
          </p:nvPr>
        </p:nvSpPr>
        <p:spPr>
          <a:xfrm>
            <a:off x="277216" y="1842019"/>
            <a:ext cx="12450368" cy="3995115"/>
          </a:xfrm>
          <a:prstGeom prst="rect">
            <a:avLst/>
          </a:prstGeom>
        </p:spPr>
        <p:txBody>
          <a:bodyPr/>
          <a:lstStyle/>
          <a:p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Biconnected components </a:t>
            </a:r>
            <a:r>
              <a:t>(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blocks</a:t>
            </a:r>
            <a:r>
              <a:t>) of </a:t>
            </a:r>
            <a:r>
              <a:rPr>
                <a:latin typeface="Helvetica"/>
                <a:ea typeface="Helvetica"/>
                <a:cs typeface="Helvetica"/>
                <a:sym typeface="Helvetica"/>
              </a:rPr>
              <a:t>graph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G</a:t>
            </a:r>
            <a:r>
              <a:rPr>
                <a:latin typeface="Helvetica"/>
                <a:ea typeface="Helvetica"/>
                <a:cs typeface="Helvetica"/>
                <a:sym typeface="Helvetica"/>
              </a:rPr>
              <a:t>: </a:t>
            </a:r>
            <a:br>
              <a:rPr>
                <a:latin typeface="Helvetica"/>
                <a:ea typeface="Helvetica"/>
                <a:cs typeface="Helvetica"/>
                <a:sym typeface="Helvetica"/>
              </a:rPr>
            </a:br>
            <a:r>
              <a:rPr>
                <a:latin typeface="Helvetica"/>
                <a:ea typeface="Helvetica"/>
                <a:cs typeface="Helvetica"/>
                <a:sym typeface="Helvetica"/>
              </a:rPr>
              <a:t>maximal biconnected subgraphs of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G</a:t>
            </a:r>
          </a:p>
          <a:p>
            <a:r>
              <a:rPr b="1">
                <a:latin typeface="Helvetica"/>
                <a:ea typeface="Helvetica"/>
                <a:cs typeface="Helvetica"/>
                <a:sym typeface="Helvetica"/>
              </a:rPr>
              <a:t>Thm: </a:t>
            </a:r>
            <a:r>
              <a:t>Graph is planar iff </a:t>
            </a:r>
            <a:br/>
            <a:r>
              <a:t>its blocks are planar</a:t>
            </a:r>
          </a:p>
        </p:txBody>
      </p:sp>
      <p:sp>
        <p:nvSpPr>
          <p:cNvPr id="746" name="Connectednes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Connectedness</a:t>
            </a:r>
          </a:p>
        </p:txBody>
      </p:sp>
      <p:pic>
        <p:nvPicPr>
          <p:cNvPr id="747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65678" y="3721100"/>
            <a:ext cx="6275804" cy="4564221"/>
          </a:xfrm>
          <a:prstGeom prst="rect">
            <a:avLst/>
          </a:prstGeom>
          <a:ln w="12700">
            <a:miter lim="400000"/>
          </a:ln>
        </p:spPr>
      </p:pic>
      <p:sp>
        <p:nvSpPr>
          <p:cNvPr id="748" name="[Wikimedia commons]"/>
          <p:cNvSpPr txBox="1"/>
          <p:nvPr/>
        </p:nvSpPr>
        <p:spPr>
          <a:xfrm>
            <a:off x="9622104" y="8548987"/>
            <a:ext cx="264033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[Wikimedia commons]</a:t>
            </a:r>
          </a:p>
        </p:txBody>
      </p:sp>
      <p:sp>
        <p:nvSpPr>
          <p:cNvPr id="749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27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5" grpId="1" build="p" bldLvl="5" animBg="1" advAuto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Bridge (cut edge):  edge whose removal would disconnect the graph…"/>
          <p:cNvSpPr txBox="1">
            <a:spLocks noGrp="1"/>
          </p:cNvSpPr>
          <p:nvPr>
            <p:ph type="body" idx="1"/>
          </p:nvPr>
        </p:nvSpPr>
        <p:spPr>
          <a:xfrm>
            <a:off x="551217" y="1826110"/>
            <a:ext cx="11365801" cy="4540412"/>
          </a:xfrm>
          <a:prstGeom prst="rect">
            <a:avLst/>
          </a:prstGeom>
        </p:spPr>
        <p:txBody>
          <a:bodyPr/>
          <a:lstStyle/>
          <a:p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Bridge</a:t>
            </a:r>
            <a:r>
              <a:t> (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cut edge</a:t>
            </a:r>
            <a:r>
              <a:t>): </a:t>
            </a:r>
            <a:br/>
            <a:r>
              <a:t>edge whose removal would disconnect the graph</a:t>
            </a:r>
          </a:p>
          <a:p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2-edge connected graph</a:t>
            </a:r>
            <a:r>
              <a:t>:</a:t>
            </a:r>
            <a:br/>
            <a:r>
              <a:t>graph without bridges</a:t>
            </a:r>
          </a:p>
        </p:txBody>
      </p:sp>
      <p:sp>
        <p:nvSpPr>
          <p:cNvPr id="752" name="Connectednes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Connectedness</a:t>
            </a:r>
          </a:p>
        </p:txBody>
      </p:sp>
      <p:sp>
        <p:nvSpPr>
          <p:cNvPr id="753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28</a:t>
            </a:fld>
            <a:endParaRPr/>
          </a:p>
        </p:txBody>
      </p:sp>
      <p:pic>
        <p:nvPicPr>
          <p:cNvPr id="754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16456" y="3877842"/>
            <a:ext cx="4981567" cy="4981566"/>
          </a:xfrm>
          <a:prstGeom prst="rect">
            <a:avLst/>
          </a:prstGeom>
          <a:ln w="12700">
            <a:miter lim="400000"/>
          </a:ln>
        </p:spPr>
      </p:pic>
      <p:sp>
        <p:nvSpPr>
          <p:cNvPr id="755" name="[Wikimedia commons]"/>
          <p:cNvSpPr txBox="1"/>
          <p:nvPr/>
        </p:nvSpPr>
        <p:spPr>
          <a:xfrm>
            <a:off x="9701160" y="8443578"/>
            <a:ext cx="264033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[Wikimedia commons]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7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1" grpId="3" build="p" bldLvl="5" animBg="1" advAuto="0"/>
      <p:bldP spid="754" grpId="1" animBg="1" advAuto="0"/>
      <p:bldP spid="755" grpId="2" animBg="1" advAuto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Separating pair (u, v): a pair of vertices in biconnected graph G where removal of both u and v disconnects G…"/>
          <p:cNvSpPr txBox="1">
            <a:spLocks noGrp="1"/>
          </p:cNvSpPr>
          <p:nvPr>
            <p:ph type="body" idx="1"/>
          </p:nvPr>
        </p:nvSpPr>
        <p:spPr>
          <a:xfrm>
            <a:off x="424217" y="1733878"/>
            <a:ext cx="11365801" cy="7582956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FF2600"/>
                </a:solidFill>
              </a:rPr>
              <a:t>Separating pair</a:t>
            </a:r>
            <a:r>
              <a:t> (</a:t>
            </a:r>
            <a:r>
              <a:rPr i="1"/>
              <a:t>u</a:t>
            </a:r>
            <a:r>
              <a:t>,</a:t>
            </a:r>
            <a:r>
              <a:rPr i="1"/>
              <a:t> v</a:t>
            </a:r>
            <a:r>
              <a:t>): a pair of vertices in biconnected graph </a:t>
            </a:r>
            <a:r>
              <a:rPr i="1"/>
              <a:t>G</a:t>
            </a:r>
            <a:r>
              <a:t> where removal of both </a:t>
            </a:r>
            <a:r>
              <a:rPr i="1"/>
              <a:t>u</a:t>
            </a:r>
            <a:r>
              <a:t> and </a:t>
            </a:r>
            <a:r>
              <a:rPr i="1"/>
              <a:t>v</a:t>
            </a:r>
            <a:r>
              <a:t> disconnects </a:t>
            </a:r>
            <a:r>
              <a:rPr i="1"/>
              <a:t>G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FF2600"/>
                </a:solidFill>
              </a:rPr>
              <a:t>Triconnected (3-connected) graph</a:t>
            </a:r>
            <a:r>
              <a:t>: biconnected graph without separating pairs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FF2600"/>
                </a:solidFill>
              </a:rPr>
              <a:t>Wheel graph</a:t>
            </a:r>
            <a:r>
              <a:t> of order </a:t>
            </a:r>
            <a:r>
              <a:rPr i="1"/>
              <a:t>n</a:t>
            </a:r>
            <a:r>
              <a:t>,</a:t>
            </a:r>
            <a:br/>
            <a:r>
              <a:rPr b="1" i="1">
                <a:solidFill>
                  <a:srgbClr val="FF2600"/>
                </a:solidFill>
              </a:rPr>
              <a:t>W</a:t>
            </a:r>
            <a:r>
              <a:rPr b="1" i="1" baseline="-5999">
                <a:solidFill>
                  <a:srgbClr val="FF2600"/>
                </a:solidFill>
              </a:rPr>
              <a:t>n</a:t>
            </a:r>
            <a:r>
              <a:t>: graph with cycle of </a:t>
            </a:r>
            <a:br/>
            <a:r>
              <a:t>length </a:t>
            </a:r>
            <a:r>
              <a:rPr i="1"/>
              <a:t>n</a:t>
            </a:r>
            <a:r>
              <a:t>-1, where each </a:t>
            </a:r>
            <a:br/>
            <a:r>
              <a:t>vertex in cycle is connected </a:t>
            </a:r>
            <a:br/>
            <a:r>
              <a:t>to one other vertex, the </a:t>
            </a:r>
            <a:r>
              <a:rPr b="1">
                <a:solidFill>
                  <a:srgbClr val="FF2600"/>
                </a:solidFill>
              </a:rPr>
              <a:t>hub</a:t>
            </a:r>
            <a:r>
              <a:t>.</a:t>
            </a:r>
            <a:br/>
            <a:r>
              <a:t>Wheel graphs are triconnected.</a:t>
            </a:r>
          </a:p>
        </p:txBody>
      </p:sp>
      <p:sp>
        <p:nvSpPr>
          <p:cNvPr id="758" name="Connectednes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Connectedness</a:t>
            </a:r>
          </a:p>
        </p:txBody>
      </p:sp>
      <p:sp>
        <p:nvSpPr>
          <p:cNvPr id="759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29</a:t>
            </a:fld>
            <a:endParaRPr/>
          </a:p>
        </p:txBody>
      </p:sp>
      <p:pic>
        <p:nvPicPr>
          <p:cNvPr id="760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48659" y="5174696"/>
            <a:ext cx="5802918" cy="3780690"/>
          </a:xfrm>
          <a:prstGeom prst="rect">
            <a:avLst/>
          </a:prstGeom>
          <a:ln w="12700">
            <a:miter lim="400000"/>
          </a:ln>
        </p:spPr>
      </p:pic>
      <p:sp>
        <p:nvSpPr>
          <p:cNvPr id="761" name="[Wikimedia commons]"/>
          <p:cNvSpPr txBox="1"/>
          <p:nvPr/>
        </p:nvSpPr>
        <p:spPr>
          <a:xfrm>
            <a:off x="9859273" y="9089207"/>
            <a:ext cx="264033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[Wikimedia commons]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CD08626-0ED3-C54C-A9EF-6D66648F7B1D}"/>
              </a:ext>
            </a:extLst>
          </p:cNvPr>
          <p:cNvSpPr/>
          <p:nvPr/>
        </p:nvSpPr>
        <p:spPr>
          <a:xfrm>
            <a:off x="0" y="9292407"/>
            <a:ext cx="1978426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408940">
              <a:spcBef>
                <a:spcPts val="2900"/>
              </a:spcBef>
              <a:defRPr sz="2520"/>
            </a:pPr>
            <a:r>
              <a:rPr lang="de-DE" i="1" dirty="0">
                <a:latin typeface="Helvetica"/>
                <a:ea typeface="Helvetica"/>
                <a:cs typeface="Helvetica"/>
                <a:sym typeface="Helvetica"/>
              </a:rPr>
              <a:t>End </a:t>
            </a:r>
            <a:r>
              <a:rPr lang="de-DE" i="1" dirty="0" err="1">
                <a:latin typeface="Helvetica"/>
                <a:ea typeface="Helvetica"/>
                <a:cs typeface="Helvetica"/>
                <a:sym typeface="Helvetica"/>
              </a:rPr>
              <a:t>of</a:t>
            </a:r>
            <a:r>
              <a:rPr lang="de-DE" i="1" dirty="0">
                <a:latin typeface="Helvetica"/>
                <a:ea typeface="Helvetica"/>
                <a:cs typeface="Helvetica"/>
                <a:sym typeface="Helvetica"/>
              </a:rPr>
              <a:t> Part I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" grpId="1" build="p" bldLvl="5" animBg="1" advAuto="0"/>
      <p:bldP spid="760" grpId="2" animBg="1" advAuto="0"/>
      <p:bldP spid="761" grpId="3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Multiple edge: edge that occurs more than once in E…"/>
          <p:cNvSpPr txBox="1">
            <a:spLocks noGrp="1"/>
          </p:cNvSpPr>
          <p:nvPr>
            <p:ph type="body" idx="1"/>
          </p:nvPr>
        </p:nvSpPr>
        <p:spPr>
          <a:xfrm>
            <a:off x="681326" y="2149639"/>
            <a:ext cx="11838267" cy="7206922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Multiple edge</a:t>
            </a:r>
            <a:r>
              <a:rPr lang="de-DE" dirty="0"/>
              <a:t> (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b="1" dirty="0" err="1">
                <a:solidFill>
                  <a:srgbClr val="FF2600"/>
                </a:solidFill>
                <a:latin typeface="Helvetica"/>
                <a:ea typeface="Helvetica"/>
                <a:cs typeface="Helvetica"/>
              </a:rPr>
              <a:t>multi</a:t>
            </a:r>
            <a:r>
              <a:rPr lang="de-DE" b="1" dirty="0">
                <a:solidFill>
                  <a:srgbClr val="FF26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de-DE" b="1" dirty="0" err="1">
                <a:solidFill>
                  <a:srgbClr val="FF2600"/>
                </a:solidFill>
                <a:latin typeface="Helvetica"/>
                <a:ea typeface="Helvetica"/>
                <a:cs typeface="Helvetica"/>
              </a:rPr>
              <a:t>edge</a:t>
            </a:r>
            <a:r>
              <a:rPr lang="de-DE" dirty="0"/>
              <a:t>):</a:t>
            </a:r>
            <a:r>
              <a:rPr dirty="0"/>
              <a:t> edge that occurs more than once in </a:t>
            </a:r>
            <a:r>
              <a:rPr i="1" dirty="0"/>
              <a:t>E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Self-loop</a:t>
            </a:r>
            <a:r>
              <a:rPr dirty="0"/>
              <a:t>: edge (</a:t>
            </a:r>
            <a:r>
              <a:rPr i="1" dirty="0"/>
              <a:t>u</a:t>
            </a:r>
            <a:r>
              <a:rPr dirty="0"/>
              <a:t>, </a:t>
            </a:r>
            <a:r>
              <a:rPr i="1" dirty="0"/>
              <a:t>u</a:t>
            </a:r>
            <a:r>
              <a:rPr dirty="0"/>
              <a:t>) ∈ </a:t>
            </a:r>
            <a:r>
              <a:rPr i="1" dirty="0"/>
              <a:t>V</a:t>
            </a:r>
            <a:r>
              <a:rPr dirty="0"/>
              <a:t>×</a:t>
            </a:r>
            <a:r>
              <a:rPr i="1" dirty="0"/>
              <a:t>V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Simple graph</a:t>
            </a:r>
            <a:r>
              <a:rPr dirty="0"/>
              <a:t>: graph without self-loops and multiple edges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/>
              <a:t>Default:</a:t>
            </a:r>
            <a:r>
              <a:rPr dirty="0"/>
              <a:t> assume that graphs are simple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/>
              <a:t>Extension:</a:t>
            </a:r>
            <a:r>
              <a:rPr dirty="0"/>
              <a:t> </a:t>
            </a:r>
            <a:r>
              <a:rPr b="1" dirty="0">
                <a:solidFill>
                  <a:srgbClr val="FF2600"/>
                </a:solidFill>
              </a:rPr>
              <a:t>hyper edges</a:t>
            </a:r>
            <a:r>
              <a:rPr dirty="0"/>
              <a:t> that connect an arbitrary number of vertices / ports</a:t>
            </a:r>
          </a:p>
        </p:txBody>
      </p:sp>
      <p:sp>
        <p:nvSpPr>
          <p:cNvPr id="178" name="Edge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Edges</a:t>
            </a:r>
          </a:p>
        </p:txBody>
      </p:sp>
      <p:sp>
        <p:nvSpPr>
          <p:cNvPr id="179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1" build="p" bldLvl="5" animBg="1" advAuto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Drawing convention: basic rule that a drawing must satisfy to be admissible…"/>
          <p:cNvSpPr txBox="1">
            <a:spLocks noGrp="1"/>
          </p:cNvSpPr>
          <p:nvPr>
            <p:ph type="body" idx="1"/>
          </p:nvPr>
        </p:nvSpPr>
        <p:spPr>
          <a:xfrm>
            <a:off x="819499" y="2051288"/>
            <a:ext cx="11365802" cy="6994605"/>
          </a:xfrm>
          <a:prstGeom prst="rect">
            <a:avLst/>
          </a:prstGeom>
        </p:spPr>
        <p:txBody>
          <a:bodyPr/>
          <a:lstStyle/>
          <a:p>
            <a:pPr marL="0" indent="0" defTabSz="455675">
              <a:spcBef>
                <a:spcPts val="3200"/>
              </a:spcBef>
              <a:buSzTx/>
              <a:buNone/>
              <a:defRPr sz="2807"/>
            </a:pPr>
            <a:r>
              <a:rPr b="1" dirty="0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Drawing convention</a:t>
            </a:r>
            <a:r>
              <a:rPr dirty="0"/>
              <a:t>: basic rule that a drawing must satisfy to be admissible</a:t>
            </a:r>
          </a:p>
          <a:p>
            <a:pPr marL="346709" indent="-346709" defTabSz="455675">
              <a:spcBef>
                <a:spcPts val="3200"/>
              </a:spcBef>
              <a:defRPr sz="2807"/>
            </a:pPr>
            <a:r>
              <a:rPr dirty="0"/>
              <a:t>Planar drawing</a:t>
            </a:r>
          </a:p>
          <a:p>
            <a:pPr marL="346709" indent="-346709" defTabSz="455675">
              <a:spcBef>
                <a:spcPts val="3200"/>
              </a:spcBef>
              <a:defRPr sz="2807"/>
            </a:pPr>
            <a:r>
              <a:rPr dirty="0"/>
              <a:t>Straight-line drawing</a:t>
            </a:r>
          </a:p>
          <a:p>
            <a:pPr marL="346709" indent="-346709" defTabSz="455675">
              <a:spcBef>
                <a:spcPts val="3200"/>
              </a:spcBef>
              <a:defRPr sz="2807"/>
            </a:pPr>
            <a:r>
              <a:rPr dirty="0"/>
              <a:t>Polyline drawing</a:t>
            </a:r>
          </a:p>
          <a:p>
            <a:pPr marL="346709" indent="-346709" defTabSz="455675">
              <a:spcBef>
                <a:spcPts val="3200"/>
              </a:spcBef>
              <a:defRPr sz="2807"/>
            </a:pPr>
            <a:r>
              <a:rPr dirty="0"/>
              <a:t>(Box-)orthogonal drawing</a:t>
            </a:r>
          </a:p>
          <a:p>
            <a:pPr marL="346709" indent="-346709" defTabSz="455675">
              <a:spcBef>
                <a:spcPts val="3200"/>
              </a:spcBef>
              <a:defRPr sz="2807"/>
            </a:pPr>
            <a:r>
              <a:rPr dirty="0"/>
              <a:t>Grid drawing</a:t>
            </a:r>
          </a:p>
          <a:p>
            <a:pPr marL="346709" indent="-346709" defTabSz="455675">
              <a:spcBef>
                <a:spcPts val="3200"/>
              </a:spcBef>
              <a:defRPr sz="2807"/>
            </a:pPr>
            <a:r>
              <a:rPr dirty="0"/>
              <a:t>Visibility drawing</a:t>
            </a:r>
          </a:p>
          <a:p>
            <a:pPr marL="346709" indent="-346709" defTabSz="455675">
              <a:spcBef>
                <a:spcPts val="3200"/>
              </a:spcBef>
              <a:defRPr sz="2807"/>
            </a:pPr>
            <a:r>
              <a:rPr dirty="0"/>
              <a:t>For digraphs only: (strictly) upward/downward drawing</a:t>
            </a:r>
          </a:p>
        </p:txBody>
      </p:sp>
      <p:sp>
        <p:nvSpPr>
          <p:cNvPr id="415" name="Drawing convention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Drawing conventions</a:t>
            </a:r>
          </a:p>
        </p:txBody>
      </p:sp>
      <p:sp>
        <p:nvSpPr>
          <p:cNvPr id="416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30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4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4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" grpId="1" build="p" bldLvl="5" animBg="1" advAuto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Vertices points in the plane…"/>
          <p:cNvSpPr txBox="1">
            <a:spLocks noGrp="1"/>
          </p:cNvSpPr>
          <p:nvPr>
            <p:ph type="body" idx="4294967295"/>
          </p:nvPr>
        </p:nvSpPr>
        <p:spPr>
          <a:xfrm>
            <a:off x="650239" y="1930964"/>
            <a:ext cx="11600464" cy="7604482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Vertices</a:t>
            </a:r>
            <a:r>
              <a:rPr>
                <a:solidFill>
                  <a:srgbClr val="000000"/>
                </a:solidFill>
              </a:rPr>
              <a:t>	points in the plane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Edges</a:t>
            </a:r>
            <a:r>
              <a:rPr>
                <a:solidFill>
                  <a:srgbClr val="000000"/>
                </a:solidFill>
              </a:rPr>
              <a:t>		curves 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1600"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rgbClr val="000000"/>
              </a:solidFill>
            </a:endParaRPr>
          </a:p>
          <a:p>
            <a:pPr marL="0" indent="0" defTabSz="1300480">
              <a:spcBef>
                <a:spcPts val="800"/>
              </a:spcBef>
              <a:buSzTx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No edge crossings</a:t>
            </a:r>
          </a:p>
          <a:p>
            <a:pPr marL="0" indent="0" defTabSz="1300480">
              <a:spcBef>
                <a:spcPts val="800"/>
              </a:spcBef>
              <a:buSzTx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pSp>
        <p:nvGrpSpPr>
          <p:cNvPr id="430" name="Gruppieren"/>
          <p:cNvGrpSpPr/>
          <p:nvPr/>
        </p:nvGrpSpPr>
        <p:grpSpPr>
          <a:xfrm>
            <a:off x="7720963" y="3616578"/>
            <a:ext cx="3927755" cy="3957375"/>
            <a:chOff x="0" y="0"/>
            <a:chExt cx="3927754" cy="3957373"/>
          </a:xfrm>
        </p:grpSpPr>
        <p:sp>
          <p:nvSpPr>
            <p:cNvPr id="419" name="Linie"/>
            <p:cNvSpPr/>
            <p:nvPr/>
          </p:nvSpPr>
          <p:spPr>
            <a:xfrm>
              <a:off x="0" y="422585"/>
              <a:ext cx="373170" cy="1774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45" h="21600" extrusionOk="0">
                  <a:moveTo>
                    <a:pt x="8481" y="21600"/>
                  </a:moveTo>
                  <a:cubicBezTo>
                    <a:pt x="7154" y="19704"/>
                    <a:pt x="-1655" y="13850"/>
                    <a:pt x="276" y="10250"/>
                  </a:cubicBezTo>
                  <a:cubicBezTo>
                    <a:pt x="2206" y="6650"/>
                    <a:pt x="15842" y="2144"/>
                    <a:pt x="19945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20" name="Linie"/>
            <p:cNvSpPr/>
            <p:nvPr/>
          </p:nvSpPr>
          <p:spPr>
            <a:xfrm>
              <a:off x="158680" y="1799829"/>
              <a:ext cx="1223717" cy="526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92" extrusionOk="0">
                  <a:moveTo>
                    <a:pt x="0" y="15086"/>
                  </a:moveTo>
                  <a:cubicBezTo>
                    <a:pt x="5221" y="18343"/>
                    <a:pt x="10441" y="21600"/>
                    <a:pt x="14028" y="19114"/>
                  </a:cubicBezTo>
                  <a:cubicBezTo>
                    <a:pt x="17615" y="16629"/>
                    <a:pt x="19607" y="8314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21" name="Linie"/>
            <p:cNvSpPr/>
            <p:nvPr/>
          </p:nvSpPr>
          <p:spPr>
            <a:xfrm>
              <a:off x="142876" y="2197198"/>
              <a:ext cx="1560125" cy="1255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063" y="2370"/>
                    <a:pt x="2751" y="10606"/>
                    <a:pt x="6346" y="14219"/>
                  </a:cubicBezTo>
                  <a:cubicBezTo>
                    <a:pt x="9940" y="17832"/>
                    <a:pt x="18412" y="20085"/>
                    <a:pt x="21600" y="2160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22" name="Linie"/>
            <p:cNvSpPr/>
            <p:nvPr/>
          </p:nvSpPr>
          <p:spPr>
            <a:xfrm>
              <a:off x="1689454" y="3436718"/>
              <a:ext cx="2063610" cy="520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41" extrusionOk="0">
                  <a:moveTo>
                    <a:pt x="0" y="0"/>
                  </a:moveTo>
                  <a:cubicBezTo>
                    <a:pt x="4041" y="9941"/>
                    <a:pt x="8082" y="19973"/>
                    <a:pt x="11674" y="20787"/>
                  </a:cubicBezTo>
                  <a:cubicBezTo>
                    <a:pt x="15267" y="21600"/>
                    <a:pt x="18433" y="13195"/>
                    <a:pt x="21600" y="488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23" name="Linie"/>
            <p:cNvSpPr/>
            <p:nvPr/>
          </p:nvSpPr>
          <p:spPr>
            <a:xfrm>
              <a:off x="3172814" y="2334923"/>
              <a:ext cx="625690" cy="1239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60" h="21600" extrusionOk="0">
                  <a:moveTo>
                    <a:pt x="18882" y="21600"/>
                  </a:moveTo>
                  <a:cubicBezTo>
                    <a:pt x="20204" y="16328"/>
                    <a:pt x="21600" y="11095"/>
                    <a:pt x="18441" y="7475"/>
                  </a:cubicBezTo>
                  <a:cubicBezTo>
                    <a:pt x="15282" y="3856"/>
                    <a:pt x="7641" y="1928"/>
                    <a:pt x="0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24" name="Linie"/>
            <p:cNvSpPr/>
            <p:nvPr/>
          </p:nvSpPr>
          <p:spPr>
            <a:xfrm>
              <a:off x="1673649" y="2334923"/>
              <a:ext cx="1499166" cy="1117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3025" y="16713"/>
                    <a:pt x="6083" y="11869"/>
                    <a:pt x="9694" y="8291"/>
                  </a:cubicBezTo>
                  <a:cubicBezTo>
                    <a:pt x="13305" y="4713"/>
                    <a:pt x="17436" y="2356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25" name="Linie"/>
            <p:cNvSpPr/>
            <p:nvPr/>
          </p:nvSpPr>
          <p:spPr>
            <a:xfrm>
              <a:off x="3202165" y="804149"/>
              <a:ext cx="725590" cy="1562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1" h="21600" extrusionOk="0">
                  <a:moveTo>
                    <a:pt x="0" y="21600"/>
                  </a:moveTo>
                  <a:cubicBezTo>
                    <a:pt x="7889" y="19571"/>
                    <a:pt x="15840" y="17573"/>
                    <a:pt x="18720" y="13984"/>
                  </a:cubicBezTo>
                  <a:cubicBezTo>
                    <a:pt x="21600" y="10394"/>
                    <a:pt x="19471" y="5182"/>
                    <a:pt x="17405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26" name="Linie"/>
            <p:cNvSpPr/>
            <p:nvPr/>
          </p:nvSpPr>
          <p:spPr>
            <a:xfrm>
              <a:off x="2362271" y="-1"/>
              <a:ext cx="1438206" cy="790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010" extrusionOk="0">
                  <a:moveTo>
                    <a:pt x="21600" y="20010"/>
                  </a:moveTo>
                  <a:cubicBezTo>
                    <a:pt x="19362" y="11839"/>
                    <a:pt x="17158" y="3667"/>
                    <a:pt x="13564" y="1039"/>
                  </a:cubicBezTo>
                  <a:cubicBezTo>
                    <a:pt x="9969" y="-1590"/>
                    <a:pt x="4985" y="1267"/>
                    <a:pt x="0" y="4124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27" name="Linie"/>
            <p:cNvSpPr/>
            <p:nvPr/>
          </p:nvSpPr>
          <p:spPr>
            <a:xfrm>
              <a:off x="373169" y="438390"/>
              <a:ext cx="1024808" cy="1390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4" h="21600" extrusionOk="0">
                  <a:moveTo>
                    <a:pt x="0" y="0"/>
                  </a:moveTo>
                  <a:cubicBezTo>
                    <a:pt x="7354" y="2349"/>
                    <a:pt x="14755" y="4699"/>
                    <a:pt x="18177" y="8310"/>
                  </a:cubicBezTo>
                  <a:cubicBezTo>
                    <a:pt x="21600" y="11922"/>
                    <a:pt x="21137" y="16761"/>
                    <a:pt x="20675" y="2160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28" name="Linie"/>
            <p:cNvSpPr/>
            <p:nvPr/>
          </p:nvSpPr>
          <p:spPr>
            <a:xfrm>
              <a:off x="1350787" y="1829180"/>
              <a:ext cx="1806223" cy="505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052" y="6750"/>
                    <a:pt x="4104" y="13500"/>
                    <a:pt x="7695" y="17068"/>
                  </a:cubicBezTo>
                  <a:cubicBezTo>
                    <a:pt x="11286" y="20636"/>
                    <a:pt x="16443" y="21118"/>
                    <a:pt x="21600" y="2160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29" name="Linie"/>
            <p:cNvSpPr/>
            <p:nvPr/>
          </p:nvSpPr>
          <p:spPr>
            <a:xfrm>
              <a:off x="1382396" y="131332"/>
              <a:ext cx="1038351" cy="1729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2" h="21600" extrusionOk="0">
                  <a:moveTo>
                    <a:pt x="0" y="21600"/>
                  </a:moveTo>
                  <a:cubicBezTo>
                    <a:pt x="7571" y="19203"/>
                    <a:pt x="15187" y="16806"/>
                    <a:pt x="18393" y="13197"/>
                  </a:cubicBezTo>
                  <a:cubicBezTo>
                    <a:pt x="21600" y="9587"/>
                    <a:pt x="20442" y="4794"/>
                    <a:pt x="19329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</p:grpSp>
      <p:grpSp>
        <p:nvGrpSpPr>
          <p:cNvPr id="439" name="Gruppieren"/>
          <p:cNvGrpSpPr/>
          <p:nvPr/>
        </p:nvGrpSpPr>
        <p:grpSpPr>
          <a:xfrm>
            <a:off x="7782559" y="3691466"/>
            <a:ext cx="3844997" cy="3585352"/>
            <a:chOff x="0" y="0"/>
            <a:chExt cx="3844995" cy="3585351"/>
          </a:xfrm>
        </p:grpSpPr>
        <p:sp>
          <p:nvSpPr>
            <p:cNvPr id="431" name="Kreis"/>
            <p:cNvSpPr/>
            <p:nvPr/>
          </p:nvSpPr>
          <p:spPr>
            <a:xfrm>
              <a:off x="2217137" y="-1"/>
              <a:ext cx="203201" cy="203202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2" name="Kreis"/>
            <p:cNvSpPr/>
            <p:nvPr/>
          </p:nvSpPr>
          <p:spPr>
            <a:xfrm>
              <a:off x="198684" y="259644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3" name="Kreis"/>
            <p:cNvSpPr/>
            <p:nvPr/>
          </p:nvSpPr>
          <p:spPr>
            <a:xfrm>
              <a:off x="-1" y="2018453"/>
              <a:ext cx="203202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4" name="Kreis"/>
            <p:cNvSpPr/>
            <p:nvPr/>
          </p:nvSpPr>
          <p:spPr>
            <a:xfrm>
              <a:off x="1512711" y="3257973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5" name="Kreis"/>
            <p:cNvSpPr/>
            <p:nvPr/>
          </p:nvSpPr>
          <p:spPr>
            <a:xfrm>
              <a:off x="1207911" y="1652693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6" name="Kreis"/>
            <p:cNvSpPr/>
            <p:nvPr/>
          </p:nvSpPr>
          <p:spPr>
            <a:xfrm>
              <a:off x="3014133" y="2171982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7" name="Kreis"/>
            <p:cNvSpPr/>
            <p:nvPr/>
          </p:nvSpPr>
          <p:spPr>
            <a:xfrm>
              <a:off x="3580835" y="3382151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8" name="Kreis"/>
            <p:cNvSpPr/>
            <p:nvPr/>
          </p:nvSpPr>
          <p:spPr>
            <a:xfrm>
              <a:off x="3641795" y="611857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440" name="Planar drawings"/>
          <p:cNvSpPr txBox="1"/>
          <p:nvPr/>
        </p:nvSpPr>
        <p:spPr>
          <a:xfrm>
            <a:off x="952500" y="203200"/>
            <a:ext cx="11099800" cy="1400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8000"/>
            </a:lvl1pPr>
          </a:lstStyle>
          <a:p>
            <a:r>
              <a:t>Planar drawings</a:t>
            </a:r>
          </a:p>
        </p:txBody>
      </p:sp>
      <p:sp>
        <p:nvSpPr>
          <p:cNvPr id="44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31</a:t>
            </a:fld>
            <a:endParaRPr/>
          </a:p>
        </p:txBody>
      </p:sp>
      <p:sp>
        <p:nvSpPr>
          <p:cNvPr id="442" name="[Bettina Speckmann]"/>
          <p:cNvSpPr txBox="1"/>
          <p:nvPr/>
        </p:nvSpPr>
        <p:spPr>
          <a:xfrm>
            <a:off x="10282988" y="9187081"/>
            <a:ext cx="26191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r>
              <a:t>[Bettina Speckmann]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" grpId="2" animBg="1" advAuto="0"/>
      <p:bldP spid="439" grpId="1" animBg="1" advAuto="0"/>
      <p:bldP spid="442" grpId="3" animBg="1" advAuto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5" name="Gruppieren"/>
          <p:cNvGrpSpPr/>
          <p:nvPr/>
        </p:nvGrpSpPr>
        <p:grpSpPr>
          <a:xfrm>
            <a:off x="7720963" y="3616578"/>
            <a:ext cx="3927755" cy="3957375"/>
            <a:chOff x="0" y="0"/>
            <a:chExt cx="3927754" cy="3957373"/>
          </a:xfrm>
        </p:grpSpPr>
        <p:sp>
          <p:nvSpPr>
            <p:cNvPr id="444" name="Linie"/>
            <p:cNvSpPr/>
            <p:nvPr/>
          </p:nvSpPr>
          <p:spPr>
            <a:xfrm>
              <a:off x="0" y="422585"/>
              <a:ext cx="373170" cy="1774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45" h="21600" extrusionOk="0">
                  <a:moveTo>
                    <a:pt x="8481" y="21600"/>
                  </a:moveTo>
                  <a:cubicBezTo>
                    <a:pt x="7154" y="19704"/>
                    <a:pt x="-1655" y="13850"/>
                    <a:pt x="276" y="10250"/>
                  </a:cubicBezTo>
                  <a:cubicBezTo>
                    <a:pt x="2206" y="6650"/>
                    <a:pt x="15842" y="2144"/>
                    <a:pt x="19945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45" name="Linie"/>
            <p:cNvSpPr/>
            <p:nvPr/>
          </p:nvSpPr>
          <p:spPr>
            <a:xfrm>
              <a:off x="158680" y="1799829"/>
              <a:ext cx="1223717" cy="5265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992" extrusionOk="0">
                  <a:moveTo>
                    <a:pt x="0" y="15086"/>
                  </a:moveTo>
                  <a:cubicBezTo>
                    <a:pt x="5221" y="18343"/>
                    <a:pt x="10441" y="21600"/>
                    <a:pt x="14028" y="19114"/>
                  </a:cubicBezTo>
                  <a:cubicBezTo>
                    <a:pt x="17615" y="16629"/>
                    <a:pt x="19607" y="8314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46" name="Linie"/>
            <p:cNvSpPr/>
            <p:nvPr/>
          </p:nvSpPr>
          <p:spPr>
            <a:xfrm>
              <a:off x="142876" y="2197198"/>
              <a:ext cx="1560125" cy="1255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1063" y="2370"/>
                    <a:pt x="2751" y="10606"/>
                    <a:pt x="6346" y="14219"/>
                  </a:cubicBezTo>
                  <a:cubicBezTo>
                    <a:pt x="9940" y="17832"/>
                    <a:pt x="18412" y="20085"/>
                    <a:pt x="21600" y="2160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47" name="Linie"/>
            <p:cNvSpPr/>
            <p:nvPr/>
          </p:nvSpPr>
          <p:spPr>
            <a:xfrm>
              <a:off x="1689454" y="3436718"/>
              <a:ext cx="2063610" cy="520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41" extrusionOk="0">
                  <a:moveTo>
                    <a:pt x="0" y="0"/>
                  </a:moveTo>
                  <a:cubicBezTo>
                    <a:pt x="4041" y="9941"/>
                    <a:pt x="8082" y="19973"/>
                    <a:pt x="11674" y="20787"/>
                  </a:cubicBezTo>
                  <a:cubicBezTo>
                    <a:pt x="15267" y="21600"/>
                    <a:pt x="18433" y="13195"/>
                    <a:pt x="21600" y="488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48" name="Linie"/>
            <p:cNvSpPr/>
            <p:nvPr/>
          </p:nvSpPr>
          <p:spPr>
            <a:xfrm>
              <a:off x="3172814" y="2334923"/>
              <a:ext cx="625690" cy="1239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60" h="21600" extrusionOk="0">
                  <a:moveTo>
                    <a:pt x="18882" y="21600"/>
                  </a:moveTo>
                  <a:cubicBezTo>
                    <a:pt x="20204" y="16328"/>
                    <a:pt x="21600" y="11095"/>
                    <a:pt x="18441" y="7475"/>
                  </a:cubicBezTo>
                  <a:cubicBezTo>
                    <a:pt x="15282" y="3856"/>
                    <a:pt x="7641" y="1928"/>
                    <a:pt x="0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49" name="Linie"/>
            <p:cNvSpPr/>
            <p:nvPr/>
          </p:nvSpPr>
          <p:spPr>
            <a:xfrm>
              <a:off x="1673649" y="2334923"/>
              <a:ext cx="1499166" cy="1117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3025" y="16713"/>
                    <a:pt x="6083" y="11869"/>
                    <a:pt x="9694" y="8291"/>
                  </a:cubicBezTo>
                  <a:cubicBezTo>
                    <a:pt x="13305" y="4713"/>
                    <a:pt x="17436" y="2356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50" name="Linie"/>
            <p:cNvSpPr/>
            <p:nvPr/>
          </p:nvSpPr>
          <p:spPr>
            <a:xfrm>
              <a:off x="3202165" y="804149"/>
              <a:ext cx="725590" cy="1562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1" h="21600" extrusionOk="0">
                  <a:moveTo>
                    <a:pt x="0" y="21600"/>
                  </a:moveTo>
                  <a:cubicBezTo>
                    <a:pt x="7889" y="19571"/>
                    <a:pt x="15840" y="17573"/>
                    <a:pt x="18720" y="13984"/>
                  </a:cubicBezTo>
                  <a:cubicBezTo>
                    <a:pt x="21600" y="10394"/>
                    <a:pt x="19471" y="5182"/>
                    <a:pt x="17405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51" name="Linie"/>
            <p:cNvSpPr/>
            <p:nvPr/>
          </p:nvSpPr>
          <p:spPr>
            <a:xfrm>
              <a:off x="2362271" y="-1"/>
              <a:ext cx="1438206" cy="790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010" extrusionOk="0">
                  <a:moveTo>
                    <a:pt x="21600" y="20010"/>
                  </a:moveTo>
                  <a:cubicBezTo>
                    <a:pt x="19362" y="11839"/>
                    <a:pt x="17158" y="3667"/>
                    <a:pt x="13564" y="1039"/>
                  </a:cubicBezTo>
                  <a:cubicBezTo>
                    <a:pt x="9969" y="-1590"/>
                    <a:pt x="4985" y="1267"/>
                    <a:pt x="0" y="4124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52" name="Linie"/>
            <p:cNvSpPr/>
            <p:nvPr/>
          </p:nvSpPr>
          <p:spPr>
            <a:xfrm>
              <a:off x="373169" y="438390"/>
              <a:ext cx="1024808" cy="1390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4" h="21600" extrusionOk="0">
                  <a:moveTo>
                    <a:pt x="0" y="0"/>
                  </a:moveTo>
                  <a:cubicBezTo>
                    <a:pt x="7354" y="2349"/>
                    <a:pt x="14755" y="4699"/>
                    <a:pt x="18177" y="8310"/>
                  </a:cubicBezTo>
                  <a:cubicBezTo>
                    <a:pt x="21600" y="11922"/>
                    <a:pt x="21137" y="16761"/>
                    <a:pt x="20675" y="2160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53" name="Linie"/>
            <p:cNvSpPr/>
            <p:nvPr/>
          </p:nvSpPr>
          <p:spPr>
            <a:xfrm>
              <a:off x="1350787" y="1829180"/>
              <a:ext cx="1806223" cy="5057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052" y="6750"/>
                    <a:pt x="4104" y="13500"/>
                    <a:pt x="7695" y="17068"/>
                  </a:cubicBezTo>
                  <a:cubicBezTo>
                    <a:pt x="11286" y="20636"/>
                    <a:pt x="16443" y="21118"/>
                    <a:pt x="21600" y="2160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54" name="Linie"/>
            <p:cNvSpPr/>
            <p:nvPr/>
          </p:nvSpPr>
          <p:spPr>
            <a:xfrm>
              <a:off x="1382396" y="131332"/>
              <a:ext cx="1038351" cy="1729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2" h="21600" extrusionOk="0">
                  <a:moveTo>
                    <a:pt x="0" y="21600"/>
                  </a:moveTo>
                  <a:cubicBezTo>
                    <a:pt x="7571" y="19203"/>
                    <a:pt x="15187" y="16806"/>
                    <a:pt x="18393" y="13197"/>
                  </a:cubicBezTo>
                  <a:cubicBezTo>
                    <a:pt x="21600" y="9587"/>
                    <a:pt x="20442" y="4794"/>
                    <a:pt x="19329" y="0"/>
                  </a:cubicBez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</p:grpSp>
      <p:grpSp>
        <p:nvGrpSpPr>
          <p:cNvPr id="459" name="Gruppieren"/>
          <p:cNvGrpSpPr/>
          <p:nvPr/>
        </p:nvGrpSpPr>
        <p:grpSpPr>
          <a:xfrm>
            <a:off x="7863840" y="3779520"/>
            <a:ext cx="3671147" cy="3411503"/>
            <a:chOff x="0" y="0"/>
            <a:chExt cx="3671146" cy="3411502"/>
          </a:xfrm>
        </p:grpSpPr>
        <p:sp>
          <p:nvSpPr>
            <p:cNvPr id="456" name="Dreieck"/>
            <p:cNvSpPr/>
            <p:nvPr/>
          </p:nvSpPr>
          <p:spPr>
            <a:xfrm>
              <a:off x="15804" y="243840"/>
              <a:ext cx="1192108" cy="1806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3314" y="0"/>
                  </a:lnTo>
                  <a:lnTo>
                    <a:pt x="21600" y="1701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57" name="Linie"/>
            <p:cNvSpPr/>
            <p:nvPr/>
          </p:nvSpPr>
          <p:spPr>
            <a:xfrm>
              <a:off x="0" y="1666239"/>
              <a:ext cx="3045743" cy="1607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157"/>
                  </a:moveTo>
                  <a:lnTo>
                    <a:pt x="10856" y="21600"/>
                  </a:lnTo>
                  <a:lnTo>
                    <a:pt x="21600" y="7008"/>
                  </a:lnTo>
                  <a:lnTo>
                    <a:pt x="847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58" name="Linie"/>
            <p:cNvSpPr/>
            <p:nvPr/>
          </p:nvSpPr>
          <p:spPr>
            <a:xfrm>
              <a:off x="1194364" y="0"/>
              <a:ext cx="2476783" cy="3411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550"/>
                  </a:moveTo>
                  <a:lnTo>
                    <a:pt x="8939" y="0"/>
                  </a:lnTo>
                  <a:lnTo>
                    <a:pt x="21600" y="3974"/>
                  </a:lnTo>
                  <a:lnTo>
                    <a:pt x="16008" y="13752"/>
                  </a:lnTo>
                  <a:lnTo>
                    <a:pt x="21068" y="21600"/>
                  </a:lnTo>
                  <a:lnTo>
                    <a:pt x="2934" y="20728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</p:grpSp>
      <p:sp>
        <p:nvSpPr>
          <p:cNvPr id="460" name="Vertices points in the plane…"/>
          <p:cNvSpPr txBox="1">
            <a:spLocks noGrp="1"/>
          </p:cNvSpPr>
          <p:nvPr>
            <p:ph type="body" idx="4294967295"/>
          </p:nvPr>
        </p:nvSpPr>
        <p:spPr>
          <a:xfrm>
            <a:off x="650239" y="1803964"/>
            <a:ext cx="11600464" cy="7168445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Vertices</a:t>
            </a:r>
            <a:r>
              <a:rPr>
                <a:solidFill>
                  <a:srgbClr val="000000"/>
                </a:solidFill>
              </a:rPr>
              <a:t>	points in the plane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Edges</a:t>
            </a:r>
            <a:r>
              <a:rPr>
                <a:solidFill>
                  <a:srgbClr val="000000"/>
                </a:solidFill>
              </a:rPr>
              <a:t> 	straight lines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rgbClr val="000000"/>
              </a:solidFill>
            </a:endParaR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rgbClr val="000000"/>
              </a:solidFill>
            </a:endParaR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rgbClr val="000000"/>
              </a:solidFill>
            </a:endParaR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1600"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rgbClr val="000000"/>
              </a:solidFill>
            </a:endParaR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Theorem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	Every planar graph has a </a:t>
            </a:r>
            <a:br/>
            <a:r>
              <a:t>plane embedding where </a:t>
            </a:r>
            <a:br/>
            <a:r>
              <a:t>each edge is a straight line. 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1600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02886B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[Wagner 1936, Fáry 1948, Stein 1951]</a:t>
            </a:r>
          </a:p>
        </p:txBody>
      </p:sp>
      <p:grpSp>
        <p:nvGrpSpPr>
          <p:cNvPr id="469" name="Gruppieren"/>
          <p:cNvGrpSpPr/>
          <p:nvPr/>
        </p:nvGrpSpPr>
        <p:grpSpPr>
          <a:xfrm>
            <a:off x="7782559" y="3691466"/>
            <a:ext cx="3844997" cy="3585352"/>
            <a:chOff x="0" y="0"/>
            <a:chExt cx="3844995" cy="3585351"/>
          </a:xfrm>
        </p:grpSpPr>
        <p:sp>
          <p:nvSpPr>
            <p:cNvPr id="461" name="Kreis"/>
            <p:cNvSpPr/>
            <p:nvPr/>
          </p:nvSpPr>
          <p:spPr>
            <a:xfrm>
              <a:off x="2217137" y="-1"/>
              <a:ext cx="203201" cy="203202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62" name="Kreis"/>
            <p:cNvSpPr/>
            <p:nvPr/>
          </p:nvSpPr>
          <p:spPr>
            <a:xfrm>
              <a:off x="198684" y="259644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63" name="Kreis"/>
            <p:cNvSpPr/>
            <p:nvPr/>
          </p:nvSpPr>
          <p:spPr>
            <a:xfrm>
              <a:off x="-1" y="2018453"/>
              <a:ext cx="203202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64" name="Kreis"/>
            <p:cNvSpPr/>
            <p:nvPr/>
          </p:nvSpPr>
          <p:spPr>
            <a:xfrm>
              <a:off x="1512711" y="3257973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65" name="Kreis"/>
            <p:cNvSpPr/>
            <p:nvPr/>
          </p:nvSpPr>
          <p:spPr>
            <a:xfrm>
              <a:off x="1207911" y="1652693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66" name="Kreis"/>
            <p:cNvSpPr/>
            <p:nvPr/>
          </p:nvSpPr>
          <p:spPr>
            <a:xfrm>
              <a:off x="3014133" y="2171982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67" name="Kreis"/>
            <p:cNvSpPr/>
            <p:nvPr/>
          </p:nvSpPr>
          <p:spPr>
            <a:xfrm>
              <a:off x="3580835" y="3382151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68" name="Kreis"/>
            <p:cNvSpPr/>
            <p:nvPr/>
          </p:nvSpPr>
          <p:spPr>
            <a:xfrm>
              <a:off x="3641795" y="611857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470" name="Straightline drawings"/>
          <p:cNvSpPr txBox="1"/>
          <p:nvPr/>
        </p:nvSpPr>
        <p:spPr>
          <a:xfrm>
            <a:off x="952500" y="165100"/>
            <a:ext cx="11099800" cy="1400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8000"/>
            </a:lvl1pPr>
          </a:lstStyle>
          <a:p>
            <a:r>
              <a:t>Straightline drawings</a:t>
            </a:r>
          </a:p>
        </p:txBody>
      </p:sp>
      <p:sp>
        <p:nvSpPr>
          <p:cNvPr id="47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32</a:t>
            </a:fld>
            <a:endParaRPr/>
          </a:p>
        </p:txBody>
      </p:sp>
      <p:sp>
        <p:nvSpPr>
          <p:cNvPr id="472" name="[Bettina Speckmann]"/>
          <p:cNvSpPr txBox="1"/>
          <p:nvPr/>
        </p:nvSpPr>
        <p:spPr>
          <a:xfrm>
            <a:off x="10282988" y="9187081"/>
            <a:ext cx="26191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r>
              <a:t>[Bettina Speckmann]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xit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0" dur="1000" fill="hold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4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46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5" grpId="2" animBg="1" advAuto="0"/>
      <p:bldP spid="459" grpId="1" animBg="1" advAuto="0"/>
      <p:bldP spid="460" grpId="3" build="p" bldLvl="5" animBg="1" advAuto="0"/>
      <p:bldP spid="472" grpId="4" animBg="1" advAuto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7" name="Gruppieren"/>
          <p:cNvGrpSpPr/>
          <p:nvPr/>
        </p:nvGrpSpPr>
        <p:grpSpPr>
          <a:xfrm>
            <a:off x="7863840" y="3779520"/>
            <a:ext cx="3671147" cy="3411503"/>
            <a:chOff x="0" y="0"/>
            <a:chExt cx="3671146" cy="3411502"/>
          </a:xfrm>
        </p:grpSpPr>
        <p:sp>
          <p:nvSpPr>
            <p:cNvPr id="474" name="Dreieck"/>
            <p:cNvSpPr/>
            <p:nvPr/>
          </p:nvSpPr>
          <p:spPr>
            <a:xfrm>
              <a:off x="15804" y="243840"/>
              <a:ext cx="1192108" cy="1806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3314" y="0"/>
                  </a:lnTo>
                  <a:lnTo>
                    <a:pt x="21600" y="1701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75" name="Linie"/>
            <p:cNvSpPr/>
            <p:nvPr/>
          </p:nvSpPr>
          <p:spPr>
            <a:xfrm>
              <a:off x="0" y="1666239"/>
              <a:ext cx="3045743" cy="1607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157"/>
                  </a:moveTo>
                  <a:lnTo>
                    <a:pt x="10856" y="21600"/>
                  </a:lnTo>
                  <a:lnTo>
                    <a:pt x="21600" y="7008"/>
                  </a:lnTo>
                  <a:lnTo>
                    <a:pt x="847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76" name="Linie"/>
            <p:cNvSpPr/>
            <p:nvPr/>
          </p:nvSpPr>
          <p:spPr>
            <a:xfrm>
              <a:off x="1194364" y="0"/>
              <a:ext cx="2476783" cy="34115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550"/>
                  </a:moveTo>
                  <a:lnTo>
                    <a:pt x="8939" y="0"/>
                  </a:lnTo>
                  <a:lnTo>
                    <a:pt x="21600" y="3974"/>
                  </a:lnTo>
                  <a:lnTo>
                    <a:pt x="16008" y="13752"/>
                  </a:lnTo>
                  <a:lnTo>
                    <a:pt x="21068" y="21600"/>
                  </a:lnTo>
                  <a:lnTo>
                    <a:pt x="2934" y="20728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</p:grpSp>
      <p:grpSp>
        <p:nvGrpSpPr>
          <p:cNvPr id="482" name="Gruppieren"/>
          <p:cNvGrpSpPr/>
          <p:nvPr/>
        </p:nvGrpSpPr>
        <p:grpSpPr>
          <a:xfrm>
            <a:off x="7834489" y="3793066"/>
            <a:ext cx="3716303" cy="4068517"/>
            <a:chOff x="0" y="0"/>
            <a:chExt cx="3716302" cy="4068515"/>
          </a:xfrm>
        </p:grpSpPr>
        <p:sp>
          <p:nvSpPr>
            <p:cNvPr id="478" name="Linie"/>
            <p:cNvSpPr/>
            <p:nvPr/>
          </p:nvSpPr>
          <p:spPr>
            <a:xfrm>
              <a:off x="1237262" y="1652693"/>
              <a:ext cx="1822027" cy="7653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85" y="21600"/>
                  </a:lnTo>
                  <a:lnTo>
                    <a:pt x="14694" y="9558"/>
                  </a:lnTo>
                  <a:lnTo>
                    <a:pt x="21600" y="14719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79" name="Linie"/>
            <p:cNvSpPr/>
            <p:nvPr/>
          </p:nvSpPr>
          <p:spPr>
            <a:xfrm>
              <a:off x="0" y="2002648"/>
              <a:ext cx="1589476" cy="20658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9" y="0"/>
                  </a:moveTo>
                  <a:lnTo>
                    <a:pt x="0" y="18885"/>
                  </a:lnTo>
                  <a:lnTo>
                    <a:pt x="21600" y="21600"/>
                  </a:lnTo>
                  <a:lnTo>
                    <a:pt x="21201" y="1329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80" name="Linie"/>
            <p:cNvSpPr/>
            <p:nvPr/>
          </p:nvSpPr>
          <p:spPr>
            <a:xfrm>
              <a:off x="29351" y="1652693"/>
              <a:ext cx="1223716" cy="10701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063"/>
                  </a:moveTo>
                  <a:lnTo>
                    <a:pt x="8090" y="21600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81" name="Linie"/>
            <p:cNvSpPr/>
            <p:nvPr/>
          </p:nvSpPr>
          <p:spPr>
            <a:xfrm>
              <a:off x="45155" y="0"/>
              <a:ext cx="3671148" cy="3808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536"/>
                  </a:moveTo>
                  <a:lnTo>
                    <a:pt x="4052" y="6940"/>
                  </a:lnTo>
                  <a:lnTo>
                    <a:pt x="983" y="1293"/>
                  </a:lnTo>
                  <a:lnTo>
                    <a:pt x="7559" y="4072"/>
                  </a:lnTo>
                  <a:lnTo>
                    <a:pt x="7107" y="9296"/>
                  </a:lnTo>
                  <a:lnTo>
                    <a:pt x="14134" y="8066"/>
                  </a:lnTo>
                  <a:lnTo>
                    <a:pt x="10441" y="5813"/>
                  </a:lnTo>
                  <a:lnTo>
                    <a:pt x="12965" y="0"/>
                  </a:lnTo>
                  <a:lnTo>
                    <a:pt x="21600" y="3380"/>
                  </a:lnTo>
                  <a:lnTo>
                    <a:pt x="17827" y="12317"/>
                  </a:lnTo>
                  <a:lnTo>
                    <a:pt x="14307" y="14238"/>
                  </a:lnTo>
                  <a:lnTo>
                    <a:pt x="13045" y="16671"/>
                  </a:lnTo>
                  <a:lnTo>
                    <a:pt x="8914" y="18386"/>
                  </a:lnTo>
                  <a:lnTo>
                    <a:pt x="13855" y="21510"/>
                  </a:lnTo>
                  <a:lnTo>
                    <a:pt x="20431" y="21600"/>
                  </a:lnTo>
                  <a:lnTo>
                    <a:pt x="21069" y="19001"/>
                  </a:lnTo>
                  <a:lnTo>
                    <a:pt x="17827" y="12317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</p:grpSp>
      <p:sp>
        <p:nvSpPr>
          <p:cNvPr id="483" name="Vertices points in the plane…"/>
          <p:cNvSpPr txBox="1">
            <a:spLocks noGrp="1"/>
          </p:cNvSpPr>
          <p:nvPr>
            <p:ph type="body" idx="4294967295"/>
          </p:nvPr>
        </p:nvSpPr>
        <p:spPr>
          <a:xfrm>
            <a:off x="650239" y="1803964"/>
            <a:ext cx="11600464" cy="7168445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Vertices</a:t>
            </a:r>
            <a:r>
              <a:rPr>
                <a:solidFill>
                  <a:srgbClr val="000000"/>
                </a:solidFill>
              </a:rPr>
              <a:t>	points in the plane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Edges</a:t>
            </a:r>
            <a:r>
              <a:rPr>
                <a:solidFill>
                  <a:srgbClr val="000000"/>
                </a:solidFill>
              </a:rPr>
              <a:t> 	polygonal lines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rgbClr val="000000"/>
              </a:solidFill>
            </a:endParaR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All line segments are axis-parallel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          </a:t>
            </a:r>
            <a:r>
              <a:rPr>
                <a:solidFill>
                  <a:srgbClr val="439DFF"/>
                </a:solidFill>
              </a:rPr>
              <a:t>orthogonal drawing</a:t>
            </a:r>
            <a:br>
              <a:rPr>
                <a:solidFill>
                  <a:srgbClr val="439DFF"/>
                </a:solidFill>
              </a:rPr>
            </a:br>
            <a:r>
              <a:t>(all vertices of degree ≤ 4)	</a:t>
            </a:r>
          </a:p>
        </p:txBody>
      </p:sp>
      <p:grpSp>
        <p:nvGrpSpPr>
          <p:cNvPr id="492" name="Gruppieren"/>
          <p:cNvGrpSpPr/>
          <p:nvPr/>
        </p:nvGrpSpPr>
        <p:grpSpPr>
          <a:xfrm>
            <a:off x="7782559" y="3691466"/>
            <a:ext cx="3844997" cy="3585352"/>
            <a:chOff x="0" y="0"/>
            <a:chExt cx="3844995" cy="3585351"/>
          </a:xfrm>
        </p:grpSpPr>
        <p:sp>
          <p:nvSpPr>
            <p:cNvPr id="484" name="Kreis"/>
            <p:cNvSpPr/>
            <p:nvPr/>
          </p:nvSpPr>
          <p:spPr>
            <a:xfrm>
              <a:off x="2217137" y="-1"/>
              <a:ext cx="203201" cy="203202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85" name="Kreis"/>
            <p:cNvSpPr/>
            <p:nvPr/>
          </p:nvSpPr>
          <p:spPr>
            <a:xfrm>
              <a:off x="198684" y="259644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86" name="Kreis"/>
            <p:cNvSpPr/>
            <p:nvPr/>
          </p:nvSpPr>
          <p:spPr>
            <a:xfrm>
              <a:off x="-1" y="2018453"/>
              <a:ext cx="203202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87" name="Kreis"/>
            <p:cNvSpPr/>
            <p:nvPr/>
          </p:nvSpPr>
          <p:spPr>
            <a:xfrm>
              <a:off x="1512711" y="3257973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88" name="Kreis"/>
            <p:cNvSpPr/>
            <p:nvPr/>
          </p:nvSpPr>
          <p:spPr>
            <a:xfrm>
              <a:off x="1207911" y="1652693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89" name="Kreis"/>
            <p:cNvSpPr/>
            <p:nvPr/>
          </p:nvSpPr>
          <p:spPr>
            <a:xfrm>
              <a:off x="3014133" y="2171982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90" name="Kreis"/>
            <p:cNvSpPr/>
            <p:nvPr/>
          </p:nvSpPr>
          <p:spPr>
            <a:xfrm>
              <a:off x="3580835" y="3382151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91" name="Kreis"/>
            <p:cNvSpPr/>
            <p:nvPr/>
          </p:nvSpPr>
          <p:spPr>
            <a:xfrm>
              <a:off x="3641795" y="611857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493" name="Form"/>
          <p:cNvSpPr/>
          <p:nvPr/>
        </p:nvSpPr>
        <p:spPr>
          <a:xfrm>
            <a:off x="3632764" y="4452337"/>
            <a:ext cx="352214" cy="5531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200"/>
                </a:moveTo>
                <a:lnTo>
                  <a:pt x="5400" y="162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6200"/>
                </a:lnTo>
                <a:lnTo>
                  <a:pt x="21600" y="162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02886B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94" name="Polyline drawings"/>
          <p:cNvSpPr txBox="1"/>
          <p:nvPr/>
        </p:nvSpPr>
        <p:spPr>
          <a:xfrm>
            <a:off x="952500" y="165100"/>
            <a:ext cx="11099800" cy="1400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8000"/>
            </a:lvl1pPr>
          </a:lstStyle>
          <a:p>
            <a:r>
              <a:t>Polyline drawings</a:t>
            </a:r>
          </a:p>
        </p:txBody>
      </p:sp>
      <p:sp>
        <p:nvSpPr>
          <p:cNvPr id="49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33</a:t>
            </a:fld>
            <a:endParaRPr/>
          </a:p>
        </p:txBody>
      </p:sp>
      <p:sp>
        <p:nvSpPr>
          <p:cNvPr id="496" name="[Bettina Speckmann]"/>
          <p:cNvSpPr txBox="1"/>
          <p:nvPr/>
        </p:nvSpPr>
        <p:spPr>
          <a:xfrm>
            <a:off x="10282988" y="9187081"/>
            <a:ext cx="26191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r>
              <a:t>[Bettina Speckmann]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" dur="1000" fill="hold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7" grpId="1" animBg="1" advAuto="0"/>
      <p:bldP spid="482" grpId="2" animBg="1" advAuto="0"/>
      <p:bldP spid="483" grpId="3" build="p" bldLvl="5" animBg="1" advAuto="0"/>
      <p:bldP spid="493" grpId="4" animBg="1" advAuto="0"/>
      <p:bldP spid="496" grpId="5" animBg="1" advAuto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9" name="Gruppieren"/>
          <p:cNvGrpSpPr/>
          <p:nvPr/>
        </p:nvGrpSpPr>
        <p:grpSpPr>
          <a:xfrm>
            <a:off x="7863840" y="3779520"/>
            <a:ext cx="3671147" cy="3885636"/>
            <a:chOff x="0" y="0"/>
            <a:chExt cx="3671146" cy="3885635"/>
          </a:xfrm>
        </p:grpSpPr>
        <p:sp>
          <p:nvSpPr>
            <p:cNvPr id="498" name="Linie"/>
            <p:cNvSpPr/>
            <p:nvPr/>
          </p:nvSpPr>
          <p:spPr>
            <a:xfrm>
              <a:off x="15804" y="1682044"/>
              <a:ext cx="1192108" cy="336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9164" y="0"/>
                  </a:lnTo>
                  <a:lnTo>
                    <a:pt x="9164" y="21600"/>
                  </a:lnTo>
                  <a:lnTo>
                    <a:pt x="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99" name="Linie"/>
            <p:cNvSpPr/>
            <p:nvPr/>
          </p:nvSpPr>
          <p:spPr>
            <a:xfrm>
              <a:off x="0" y="2018453"/>
              <a:ext cx="1530774" cy="12711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00" name="Linie"/>
            <p:cNvSpPr/>
            <p:nvPr/>
          </p:nvSpPr>
          <p:spPr>
            <a:xfrm>
              <a:off x="15804" y="259644"/>
              <a:ext cx="182881" cy="1774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01" name="Linie"/>
            <p:cNvSpPr/>
            <p:nvPr/>
          </p:nvSpPr>
          <p:spPr>
            <a:xfrm>
              <a:off x="214488" y="259644"/>
              <a:ext cx="1009228" cy="1422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02" name="Linie"/>
            <p:cNvSpPr/>
            <p:nvPr/>
          </p:nvSpPr>
          <p:spPr>
            <a:xfrm>
              <a:off x="1223715" y="0"/>
              <a:ext cx="1009228" cy="1666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03" name="Linie"/>
            <p:cNvSpPr/>
            <p:nvPr/>
          </p:nvSpPr>
          <p:spPr>
            <a:xfrm>
              <a:off x="2232942" y="15804"/>
              <a:ext cx="1438205" cy="625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04" name="Linie"/>
            <p:cNvSpPr/>
            <p:nvPr/>
          </p:nvSpPr>
          <p:spPr>
            <a:xfrm>
              <a:off x="1207911" y="1666239"/>
              <a:ext cx="1837832" cy="521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05" name="Linie"/>
            <p:cNvSpPr/>
            <p:nvPr/>
          </p:nvSpPr>
          <p:spPr>
            <a:xfrm>
              <a:off x="1530773" y="2187786"/>
              <a:ext cx="1483361" cy="1085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06" name="Linie"/>
            <p:cNvSpPr/>
            <p:nvPr/>
          </p:nvSpPr>
          <p:spPr>
            <a:xfrm>
              <a:off x="1546577" y="3273777"/>
              <a:ext cx="2063610" cy="6118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4304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07" name="Linie"/>
            <p:cNvSpPr/>
            <p:nvPr/>
          </p:nvSpPr>
          <p:spPr>
            <a:xfrm>
              <a:off x="3014133" y="627662"/>
              <a:ext cx="643468" cy="1560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08" name="Linie"/>
            <p:cNvSpPr/>
            <p:nvPr/>
          </p:nvSpPr>
          <p:spPr>
            <a:xfrm>
              <a:off x="3014133" y="2187786"/>
              <a:ext cx="611859" cy="1284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</p:grpSp>
      <p:sp>
        <p:nvSpPr>
          <p:cNvPr id="510" name="Vertices points in the plane…"/>
          <p:cNvSpPr txBox="1">
            <a:spLocks noGrp="1"/>
          </p:cNvSpPr>
          <p:nvPr>
            <p:ph type="body" idx="4294967295"/>
          </p:nvPr>
        </p:nvSpPr>
        <p:spPr>
          <a:xfrm>
            <a:off x="650239" y="1803964"/>
            <a:ext cx="11600464" cy="7168445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Vertices</a:t>
            </a:r>
            <a:r>
              <a:rPr>
                <a:solidFill>
                  <a:srgbClr val="000000"/>
                </a:solidFill>
              </a:rPr>
              <a:t>	points in the plane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Edges</a:t>
            </a:r>
            <a:r>
              <a:rPr>
                <a:solidFill>
                  <a:srgbClr val="000000"/>
                </a:solidFill>
              </a:rPr>
              <a:t> 	polygonal lines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rgbClr val="000000"/>
              </a:solidFill>
            </a:endParaR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All line segments are axis-parallel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4400"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          </a:t>
            </a:r>
            <a:r>
              <a:rPr>
                <a:solidFill>
                  <a:srgbClr val="439DFF"/>
                </a:solidFill>
              </a:rPr>
              <a:t>orthogonal drawing</a:t>
            </a:r>
            <a:br>
              <a:rPr>
                <a:solidFill>
                  <a:srgbClr val="439DFF"/>
                </a:solidFill>
              </a:rPr>
            </a:br>
            <a:r>
              <a:t>(all vertices of degree ≤ 4)	</a:t>
            </a:r>
          </a:p>
        </p:txBody>
      </p:sp>
      <p:grpSp>
        <p:nvGrpSpPr>
          <p:cNvPr id="519" name="Gruppieren"/>
          <p:cNvGrpSpPr/>
          <p:nvPr/>
        </p:nvGrpSpPr>
        <p:grpSpPr>
          <a:xfrm>
            <a:off x="7782559" y="3691466"/>
            <a:ext cx="3844997" cy="3585352"/>
            <a:chOff x="0" y="0"/>
            <a:chExt cx="3844995" cy="3585351"/>
          </a:xfrm>
        </p:grpSpPr>
        <p:sp>
          <p:nvSpPr>
            <p:cNvPr id="511" name="Kreis"/>
            <p:cNvSpPr/>
            <p:nvPr/>
          </p:nvSpPr>
          <p:spPr>
            <a:xfrm>
              <a:off x="2217137" y="-1"/>
              <a:ext cx="203201" cy="203202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12" name="Kreis"/>
            <p:cNvSpPr/>
            <p:nvPr/>
          </p:nvSpPr>
          <p:spPr>
            <a:xfrm>
              <a:off x="198684" y="259644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13" name="Kreis"/>
            <p:cNvSpPr/>
            <p:nvPr/>
          </p:nvSpPr>
          <p:spPr>
            <a:xfrm>
              <a:off x="-1" y="2018453"/>
              <a:ext cx="203202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14" name="Kreis"/>
            <p:cNvSpPr/>
            <p:nvPr/>
          </p:nvSpPr>
          <p:spPr>
            <a:xfrm>
              <a:off x="1512711" y="3257973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15" name="Kreis"/>
            <p:cNvSpPr/>
            <p:nvPr/>
          </p:nvSpPr>
          <p:spPr>
            <a:xfrm>
              <a:off x="1207911" y="1652693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16" name="Kreis"/>
            <p:cNvSpPr/>
            <p:nvPr/>
          </p:nvSpPr>
          <p:spPr>
            <a:xfrm>
              <a:off x="3014133" y="2171982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17" name="Kreis"/>
            <p:cNvSpPr/>
            <p:nvPr/>
          </p:nvSpPr>
          <p:spPr>
            <a:xfrm>
              <a:off x="3580835" y="3382151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18" name="Kreis"/>
            <p:cNvSpPr/>
            <p:nvPr/>
          </p:nvSpPr>
          <p:spPr>
            <a:xfrm>
              <a:off x="3641795" y="611857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520" name="Form"/>
          <p:cNvSpPr/>
          <p:nvPr/>
        </p:nvSpPr>
        <p:spPr>
          <a:xfrm>
            <a:off x="3632764" y="4452337"/>
            <a:ext cx="352214" cy="5531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200"/>
                </a:moveTo>
                <a:lnTo>
                  <a:pt x="5400" y="162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6200"/>
                </a:lnTo>
                <a:lnTo>
                  <a:pt x="21600" y="162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02886B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521" name="Orthogonal drawings"/>
          <p:cNvSpPr txBox="1"/>
          <p:nvPr/>
        </p:nvSpPr>
        <p:spPr>
          <a:xfrm>
            <a:off x="952500" y="165100"/>
            <a:ext cx="11099800" cy="1400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8000"/>
            </a:lvl1pPr>
          </a:lstStyle>
          <a:p>
            <a:r>
              <a:t>Orthogonal drawings</a:t>
            </a:r>
          </a:p>
        </p:txBody>
      </p:sp>
      <p:sp>
        <p:nvSpPr>
          <p:cNvPr id="52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34</a:t>
            </a:fld>
            <a:endParaRPr/>
          </a:p>
        </p:txBody>
      </p:sp>
      <p:sp>
        <p:nvSpPr>
          <p:cNvPr id="523" name="[Bettina Speckmann]"/>
          <p:cNvSpPr txBox="1"/>
          <p:nvPr/>
        </p:nvSpPr>
        <p:spPr>
          <a:xfrm>
            <a:off x="10282988" y="9187081"/>
            <a:ext cx="26191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r>
              <a:t>[Bettina Speckmann]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3" grpId="1" animBg="1" advAuto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Vertices rectangles (boxes) in the plane…"/>
          <p:cNvSpPr txBox="1">
            <a:spLocks noGrp="1"/>
          </p:cNvSpPr>
          <p:nvPr>
            <p:ph type="body" idx="4294967295"/>
          </p:nvPr>
        </p:nvSpPr>
        <p:spPr>
          <a:xfrm>
            <a:off x="650239" y="1803964"/>
            <a:ext cx="11600464" cy="7168445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Vertices</a:t>
            </a:r>
            <a:r>
              <a:rPr>
                <a:solidFill>
                  <a:srgbClr val="000000"/>
                </a:solidFill>
              </a:rPr>
              <a:t>	rectangles (boxes) in the plane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Edges</a:t>
            </a:r>
            <a:r>
              <a:rPr>
                <a:solidFill>
                  <a:srgbClr val="000000"/>
                </a:solidFill>
              </a:rPr>
              <a:t> 	axis-parallel polylines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rgbClr val="000000"/>
              </a:solidFill>
            </a:endParaRPr>
          </a:p>
          <a:p>
            <a:pPr marL="0" indent="0" defTabSz="1300480">
              <a:spcBef>
                <a:spcPts val="800"/>
              </a:spcBef>
              <a:buSzTx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Arbitrary vertex degree </a:t>
            </a:r>
          </a:p>
        </p:txBody>
      </p:sp>
      <p:grpSp>
        <p:nvGrpSpPr>
          <p:cNvPr id="538" name="Gruppieren"/>
          <p:cNvGrpSpPr/>
          <p:nvPr/>
        </p:nvGrpSpPr>
        <p:grpSpPr>
          <a:xfrm>
            <a:off x="6333066" y="3587608"/>
            <a:ext cx="5508979" cy="4330419"/>
            <a:chOff x="0" y="0"/>
            <a:chExt cx="5508978" cy="4330417"/>
          </a:xfrm>
        </p:grpSpPr>
        <p:sp>
          <p:nvSpPr>
            <p:cNvPr id="526" name="Linie"/>
            <p:cNvSpPr/>
            <p:nvPr/>
          </p:nvSpPr>
          <p:spPr>
            <a:xfrm flipV="1">
              <a:off x="2494844" y="2555804"/>
              <a:ext cx="2259" cy="175881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27" name="Linie"/>
            <p:cNvSpPr/>
            <p:nvPr/>
          </p:nvSpPr>
          <p:spPr>
            <a:xfrm>
              <a:off x="1070186" y="2524195"/>
              <a:ext cx="2259" cy="90311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28" name="Linie"/>
            <p:cNvSpPr/>
            <p:nvPr/>
          </p:nvSpPr>
          <p:spPr>
            <a:xfrm>
              <a:off x="3427306" y="2555804"/>
              <a:ext cx="2259" cy="85569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29" name="Linie"/>
            <p:cNvSpPr/>
            <p:nvPr/>
          </p:nvSpPr>
          <p:spPr>
            <a:xfrm>
              <a:off x="3519875" y="1668497"/>
              <a:ext cx="1239521" cy="8398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30" name="Linie"/>
            <p:cNvSpPr/>
            <p:nvPr/>
          </p:nvSpPr>
          <p:spPr>
            <a:xfrm>
              <a:off x="2982524" y="733777"/>
              <a:ext cx="826348" cy="1729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26" y="21600"/>
                  </a:moveTo>
                  <a:lnTo>
                    <a:pt x="11626" y="9954"/>
                  </a:lnTo>
                  <a:lnTo>
                    <a:pt x="21600" y="9954"/>
                  </a:lnTo>
                  <a:lnTo>
                    <a:pt x="21600" y="0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31" name="Linie"/>
            <p:cNvSpPr/>
            <p:nvPr/>
          </p:nvSpPr>
          <p:spPr>
            <a:xfrm>
              <a:off x="2982524" y="0"/>
              <a:ext cx="1454010" cy="1607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465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32" name="Linie"/>
            <p:cNvSpPr/>
            <p:nvPr/>
          </p:nvSpPr>
          <p:spPr>
            <a:xfrm>
              <a:off x="887306" y="1636888"/>
              <a:ext cx="1896535" cy="225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33" name="Linie"/>
            <p:cNvSpPr/>
            <p:nvPr/>
          </p:nvSpPr>
          <p:spPr>
            <a:xfrm>
              <a:off x="2799644" y="1668497"/>
              <a:ext cx="2259" cy="81054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34" name="Linie"/>
            <p:cNvSpPr/>
            <p:nvPr/>
          </p:nvSpPr>
          <p:spPr>
            <a:xfrm>
              <a:off x="857955" y="3411502"/>
              <a:ext cx="3334739" cy="918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1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35" name="Linie"/>
            <p:cNvSpPr/>
            <p:nvPr/>
          </p:nvSpPr>
          <p:spPr>
            <a:xfrm>
              <a:off x="4696178" y="1621084"/>
              <a:ext cx="812801" cy="1806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126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36" name="Linie"/>
            <p:cNvSpPr/>
            <p:nvPr/>
          </p:nvSpPr>
          <p:spPr>
            <a:xfrm>
              <a:off x="887306" y="749582"/>
              <a:ext cx="1101797" cy="887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37" name="Linie"/>
            <p:cNvSpPr/>
            <p:nvPr/>
          </p:nvSpPr>
          <p:spPr>
            <a:xfrm>
              <a:off x="0" y="1652693"/>
              <a:ext cx="842152" cy="17904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</p:grpSp>
      <p:grpSp>
        <p:nvGrpSpPr>
          <p:cNvPr id="549" name="Gruppieren"/>
          <p:cNvGrpSpPr/>
          <p:nvPr/>
        </p:nvGrpSpPr>
        <p:grpSpPr>
          <a:xfrm>
            <a:off x="6057617" y="4154311"/>
            <a:ext cx="5375770" cy="3948854"/>
            <a:chOff x="0" y="0"/>
            <a:chExt cx="5375768" cy="3948853"/>
          </a:xfrm>
        </p:grpSpPr>
        <p:sp>
          <p:nvSpPr>
            <p:cNvPr id="539" name="Rechteck"/>
            <p:cNvSpPr/>
            <p:nvPr/>
          </p:nvSpPr>
          <p:spPr>
            <a:xfrm>
              <a:off x="1214684" y="1774613"/>
              <a:ext cx="2646117" cy="397370"/>
            </a:xfrm>
            <a:prstGeom prst="rect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40" name="Rechteck"/>
            <p:cNvSpPr/>
            <p:nvPr/>
          </p:nvSpPr>
          <p:spPr>
            <a:xfrm>
              <a:off x="1973297" y="0"/>
              <a:ext cx="1697850" cy="397369"/>
            </a:xfrm>
            <a:prstGeom prst="rect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41" name="Rechteck"/>
            <p:cNvSpPr/>
            <p:nvPr/>
          </p:nvSpPr>
          <p:spPr>
            <a:xfrm>
              <a:off x="2406791" y="3551484"/>
              <a:ext cx="842152" cy="397370"/>
            </a:xfrm>
            <a:prstGeom prst="rect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545" name="Gruppieren"/>
            <p:cNvGrpSpPr/>
            <p:nvPr/>
          </p:nvGrpSpPr>
          <p:grpSpPr>
            <a:xfrm>
              <a:off x="0" y="887306"/>
              <a:ext cx="5375769" cy="397370"/>
              <a:chOff x="0" y="0"/>
              <a:chExt cx="5375768" cy="397368"/>
            </a:xfrm>
          </p:grpSpPr>
          <p:sp>
            <p:nvSpPr>
              <p:cNvPr id="542" name="Rechteck"/>
              <p:cNvSpPr/>
              <p:nvPr/>
            </p:nvSpPr>
            <p:spPr>
              <a:xfrm>
                <a:off x="0" y="0"/>
                <a:ext cx="1697849" cy="397369"/>
              </a:xfrm>
              <a:prstGeom prst="rect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543" name="Rechteck"/>
              <p:cNvSpPr/>
              <p:nvPr/>
            </p:nvSpPr>
            <p:spPr>
              <a:xfrm>
                <a:off x="2679982" y="0"/>
                <a:ext cx="842152" cy="397369"/>
              </a:xfrm>
              <a:prstGeom prst="rect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544" name="Rechteck"/>
              <p:cNvSpPr/>
              <p:nvPr/>
            </p:nvSpPr>
            <p:spPr>
              <a:xfrm>
                <a:off x="4533617" y="0"/>
                <a:ext cx="842152" cy="397369"/>
              </a:xfrm>
              <a:prstGeom prst="rect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grpSp>
          <p:nvGrpSpPr>
            <p:cNvPr id="548" name="Gruppieren"/>
            <p:cNvGrpSpPr/>
            <p:nvPr/>
          </p:nvGrpSpPr>
          <p:grpSpPr>
            <a:xfrm>
              <a:off x="654755" y="2661920"/>
              <a:ext cx="4617157" cy="397369"/>
              <a:chOff x="0" y="0"/>
              <a:chExt cx="4617155" cy="397368"/>
            </a:xfrm>
          </p:grpSpPr>
          <p:sp>
            <p:nvSpPr>
              <p:cNvPr id="546" name="Rechteck"/>
              <p:cNvSpPr/>
              <p:nvPr/>
            </p:nvSpPr>
            <p:spPr>
              <a:xfrm>
                <a:off x="0" y="0"/>
                <a:ext cx="842152" cy="397369"/>
              </a:xfrm>
              <a:prstGeom prst="rect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547" name="Rechteck"/>
              <p:cNvSpPr/>
              <p:nvPr/>
            </p:nvSpPr>
            <p:spPr>
              <a:xfrm>
                <a:off x="2919306" y="0"/>
                <a:ext cx="1697850" cy="397369"/>
              </a:xfrm>
              <a:prstGeom prst="rect">
                <a:avLst/>
              </a:prstGeom>
              <a:solidFill>
                <a:srgbClr val="439D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6559" tIns="66559" rIns="66559" bIns="66559" numCol="1" anchor="ctr">
                <a:noAutofit/>
              </a:bodyPr>
              <a:lstStyle/>
              <a:p>
                <a:pPr algn="l" defTabSz="1300480">
                  <a:defRPr sz="24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</p:grpSp>
      <p:sp>
        <p:nvSpPr>
          <p:cNvPr id="550" name="Box-orthogonal drawings"/>
          <p:cNvSpPr txBox="1"/>
          <p:nvPr/>
        </p:nvSpPr>
        <p:spPr>
          <a:xfrm>
            <a:off x="952500" y="165100"/>
            <a:ext cx="11099800" cy="1400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defTabSz="560831">
              <a:defRPr sz="7679"/>
            </a:lvl1pPr>
          </a:lstStyle>
          <a:p>
            <a:r>
              <a:t>Box-orthogonal drawings</a:t>
            </a:r>
          </a:p>
        </p:txBody>
      </p:sp>
      <p:sp>
        <p:nvSpPr>
          <p:cNvPr id="55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35</a:t>
            </a:fld>
            <a:endParaRPr/>
          </a:p>
        </p:txBody>
      </p:sp>
      <p:sp>
        <p:nvSpPr>
          <p:cNvPr id="552" name="[Bettina Speckmann]"/>
          <p:cNvSpPr txBox="1"/>
          <p:nvPr/>
        </p:nvSpPr>
        <p:spPr>
          <a:xfrm>
            <a:off x="10282988" y="9187081"/>
            <a:ext cx="26191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r>
              <a:t>[Bettina Speckmann]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8" grpId="2" animBg="1" advAuto="0"/>
      <p:bldP spid="549" grpId="1" animBg="1" advAuto="0"/>
      <p:bldP spid="552" grpId="3" animBg="1" advAuto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Vertices points in the plane…"/>
          <p:cNvSpPr txBox="1">
            <a:spLocks noGrp="1"/>
          </p:cNvSpPr>
          <p:nvPr>
            <p:ph type="body" idx="4294967295"/>
          </p:nvPr>
        </p:nvSpPr>
        <p:spPr>
          <a:xfrm>
            <a:off x="650239" y="1803964"/>
            <a:ext cx="11600464" cy="7168445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Vertices</a:t>
            </a:r>
            <a:r>
              <a:rPr>
                <a:solidFill>
                  <a:srgbClr val="000000"/>
                </a:solidFill>
              </a:rPr>
              <a:t>	points in the plane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Edges</a:t>
            </a:r>
            <a:r>
              <a:rPr>
                <a:solidFill>
                  <a:srgbClr val="000000"/>
                </a:solidFill>
              </a:rPr>
              <a:t> 	vertical or horizontal lines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Faces</a:t>
            </a:r>
            <a:r>
              <a:rPr>
                <a:solidFill>
                  <a:srgbClr val="000000"/>
                </a:solidFill>
              </a:rPr>
              <a:t>		rectangles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rgbClr val="000000"/>
              </a:solidFill>
            </a:endParaRPr>
          </a:p>
          <a:p>
            <a:pPr marL="485775" indent="-485775" defTabSz="1300480">
              <a:spcBef>
                <a:spcPts val="800"/>
              </a:spcBef>
              <a:buClr>
                <a:srgbClr val="002A58"/>
              </a:buClr>
              <a:buChar char="p"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Generalization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	</a:t>
            </a:r>
            <a:r>
              <a:rPr>
                <a:solidFill>
                  <a:srgbClr val="439DFF"/>
                </a:solidFill>
              </a:rPr>
              <a:t>box-rectangular drawings</a:t>
            </a:r>
          </a:p>
        </p:txBody>
      </p:sp>
      <p:grpSp>
        <p:nvGrpSpPr>
          <p:cNvPr id="572" name="Gruppieren"/>
          <p:cNvGrpSpPr/>
          <p:nvPr/>
        </p:nvGrpSpPr>
        <p:grpSpPr>
          <a:xfrm>
            <a:off x="7689991" y="4217529"/>
            <a:ext cx="3467947" cy="3467947"/>
            <a:chOff x="0" y="0"/>
            <a:chExt cx="3467946" cy="3467946"/>
          </a:xfrm>
        </p:grpSpPr>
        <p:sp>
          <p:nvSpPr>
            <p:cNvPr id="555" name="Linie"/>
            <p:cNvSpPr/>
            <p:nvPr/>
          </p:nvSpPr>
          <p:spPr>
            <a:xfrm>
              <a:off x="2600960" y="108373"/>
              <a:ext cx="1" cy="75861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56" name="Linie"/>
            <p:cNvSpPr/>
            <p:nvPr/>
          </p:nvSpPr>
          <p:spPr>
            <a:xfrm>
              <a:off x="2600960" y="2600960"/>
              <a:ext cx="866987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57" name="Linie"/>
            <p:cNvSpPr/>
            <p:nvPr/>
          </p:nvSpPr>
          <p:spPr>
            <a:xfrm>
              <a:off x="1733973" y="1733973"/>
              <a:ext cx="1733974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58" name="Linie"/>
            <p:cNvSpPr/>
            <p:nvPr/>
          </p:nvSpPr>
          <p:spPr>
            <a:xfrm>
              <a:off x="1733973" y="866986"/>
              <a:ext cx="1733974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59" name="Linie"/>
            <p:cNvSpPr/>
            <p:nvPr/>
          </p:nvSpPr>
          <p:spPr>
            <a:xfrm flipH="1">
              <a:off x="1733973" y="108373"/>
              <a:ext cx="1" cy="238421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60" name="Linie"/>
            <p:cNvSpPr/>
            <p:nvPr/>
          </p:nvSpPr>
          <p:spPr>
            <a:xfrm flipH="1" flipV="1">
              <a:off x="866986" y="-1"/>
              <a:ext cx="2600961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61" name="Linie"/>
            <p:cNvSpPr/>
            <p:nvPr/>
          </p:nvSpPr>
          <p:spPr>
            <a:xfrm flipV="1">
              <a:off x="3467946" y="0"/>
              <a:ext cx="1" cy="346794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62" name="Linie"/>
            <p:cNvSpPr/>
            <p:nvPr/>
          </p:nvSpPr>
          <p:spPr>
            <a:xfrm>
              <a:off x="2600960" y="3467946"/>
              <a:ext cx="866987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63" name="Linie"/>
            <p:cNvSpPr/>
            <p:nvPr/>
          </p:nvSpPr>
          <p:spPr>
            <a:xfrm flipH="1" flipV="1">
              <a:off x="866986" y="2600960"/>
              <a:ext cx="1733975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64" name="Linie"/>
            <p:cNvSpPr/>
            <p:nvPr/>
          </p:nvSpPr>
          <p:spPr>
            <a:xfrm flipV="1">
              <a:off x="2600960" y="2600960"/>
              <a:ext cx="1" cy="86698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65" name="Linie"/>
            <p:cNvSpPr/>
            <p:nvPr/>
          </p:nvSpPr>
          <p:spPr>
            <a:xfrm>
              <a:off x="866986" y="3467946"/>
              <a:ext cx="1733975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66" name="Linie"/>
            <p:cNvSpPr/>
            <p:nvPr/>
          </p:nvSpPr>
          <p:spPr>
            <a:xfrm flipH="1">
              <a:off x="-1" y="2600959"/>
              <a:ext cx="2" cy="86698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67" name="Linie"/>
            <p:cNvSpPr/>
            <p:nvPr/>
          </p:nvSpPr>
          <p:spPr>
            <a:xfrm>
              <a:off x="0" y="3467946"/>
              <a:ext cx="866987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68" name="Linie"/>
            <p:cNvSpPr/>
            <p:nvPr/>
          </p:nvSpPr>
          <p:spPr>
            <a:xfrm>
              <a:off x="0" y="2600960"/>
              <a:ext cx="866987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69" name="Linie"/>
            <p:cNvSpPr/>
            <p:nvPr/>
          </p:nvSpPr>
          <p:spPr>
            <a:xfrm>
              <a:off x="0" y="0"/>
              <a:ext cx="866987" cy="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70" name="Linie"/>
            <p:cNvSpPr/>
            <p:nvPr/>
          </p:nvSpPr>
          <p:spPr>
            <a:xfrm flipH="1">
              <a:off x="866986" y="0"/>
              <a:ext cx="1" cy="260096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571" name="Linie"/>
            <p:cNvSpPr/>
            <p:nvPr/>
          </p:nvSpPr>
          <p:spPr>
            <a:xfrm flipH="1">
              <a:off x="-1" y="0"/>
              <a:ext cx="2" cy="260096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</p:grpSp>
      <p:grpSp>
        <p:nvGrpSpPr>
          <p:cNvPr id="592" name="Gruppieren"/>
          <p:cNvGrpSpPr/>
          <p:nvPr/>
        </p:nvGrpSpPr>
        <p:grpSpPr>
          <a:xfrm>
            <a:off x="7581617" y="4109155"/>
            <a:ext cx="3684695" cy="3684694"/>
            <a:chOff x="0" y="0"/>
            <a:chExt cx="3684693" cy="3684693"/>
          </a:xfrm>
        </p:grpSpPr>
        <p:sp>
          <p:nvSpPr>
            <p:cNvPr id="573" name="Kreis"/>
            <p:cNvSpPr/>
            <p:nvPr/>
          </p:nvSpPr>
          <p:spPr>
            <a:xfrm>
              <a:off x="0" y="0"/>
              <a:ext cx="216747" cy="216747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4" name="Kreis"/>
            <p:cNvSpPr/>
            <p:nvPr/>
          </p:nvSpPr>
          <p:spPr>
            <a:xfrm>
              <a:off x="866986" y="0"/>
              <a:ext cx="216748" cy="216747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5" name="Kreis"/>
            <p:cNvSpPr/>
            <p:nvPr/>
          </p:nvSpPr>
          <p:spPr>
            <a:xfrm>
              <a:off x="1733973" y="0"/>
              <a:ext cx="216748" cy="216747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6" name="Kreis"/>
            <p:cNvSpPr/>
            <p:nvPr/>
          </p:nvSpPr>
          <p:spPr>
            <a:xfrm>
              <a:off x="2600960" y="0"/>
              <a:ext cx="216747" cy="216747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7" name="Kreis"/>
            <p:cNvSpPr/>
            <p:nvPr/>
          </p:nvSpPr>
          <p:spPr>
            <a:xfrm>
              <a:off x="3467946" y="0"/>
              <a:ext cx="216748" cy="216747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8" name="Kreis"/>
            <p:cNvSpPr/>
            <p:nvPr/>
          </p:nvSpPr>
          <p:spPr>
            <a:xfrm>
              <a:off x="1733973" y="866986"/>
              <a:ext cx="216748" cy="216748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79" name="Kreis"/>
            <p:cNvSpPr/>
            <p:nvPr/>
          </p:nvSpPr>
          <p:spPr>
            <a:xfrm>
              <a:off x="2600960" y="866986"/>
              <a:ext cx="216747" cy="216748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0" name="Kreis"/>
            <p:cNvSpPr/>
            <p:nvPr/>
          </p:nvSpPr>
          <p:spPr>
            <a:xfrm>
              <a:off x="3467946" y="866986"/>
              <a:ext cx="216748" cy="216748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1" name="Kreis"/>
            <p:cNvSpPr/>
            <p:nvPr/>
          </p:nvSpPr>
          <p:spPr>
            <a:xfrm>
              <a:off x="1733973" y="1733973"/>
              <a:ext cx="216748" cy="216748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2" name="Kreis"/>
            <p:cNvSpPr/>
            <p:nvPr/>
          </p:nvSpPr>
          <p:spPr>
            <a:xfrm>
              <a:off x="3467946" y="1733973"/>
              <a:ext cx="216748" cy="216748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3" name="Kreis"/>
            <p:cNvSpPr/>
            <p:nvPr/>
          </p:nvSpPr>
          <p:spPr>
            <a:xfrm>
              <a:off x="0" y="2600960"/>
              <a:ext cx="216747" cy="216747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4" name="Kreis"/>
            <p:cNvSpPr/>
            <p:nvPr/>
          </p:nvSpPr>
          <p:spPr>
            <a:xfrm>
              <a:off x="866986" y="2600960"/>
              <a:ext cx="216748" cy="216747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5" name="Kreis"/>
            <p:cNvSpPr/>
            <p:nvPr/>
          </p:nvSpPr>
          <p:spPr>
            <a:xfrm>
              <a:off x="1733973" y="2600960"/>
              <a:ext cx="216748" cy="216747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6" name="Kreis"/>
            <p:cNvSpPr/>
            <p:nvPr/>
          </p:nvSpPr>
          <p:spPr>
            <a:xfrm>
              <a:off x="2600960" y="2600960"/>
              <a:ext cx="216747" cy="216747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7" name="Kreis"/>
            <p:cNvSpPr/>
            <p:nvPr/>
          </p:nvSpPr>
          <p:spPr>
            <a:xfrm>
              <a:off x="3467946" y="2600960"/>
              <a:ext cx="216748" cy="216747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8" name="Kreis"/>
            <p:cNvSpPr/>
            <p:nvPr/>
          </p:nvSpPr>
          <p:spPr>
            <a:xfrm>
              <a:off x="0" y="3467946"/>
              <a:ext cx="216747" cy="216748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89" name="Kreis"/>
            <p:cNvSpPr/>
            <p:nvPr/>
          </p:nvSpPr>
          <p:spPr>
            <a:xfrm>
              <a:off x="866986" y="3467946"/>
              <a:ext cx="216748" cy="216748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0" name="Kreis"/>
            <p:cNvSpPr/>
            <p:nvPr/>
          </p:nvSpPr>
          <p:spPr>
            <a:xfrm>
              <a:off x="2600960" y="3467946"/>
              <a:ext cx="216747" cy="216748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1" name="Kreis"/>
            <p:cNvSpPr/>
            <p:nvPr/>
          </p:nvSpPr>
          <p:spPr>
            <a:xfrm>
              <a:off x="3467946" y="3467946"/>
              <a:ext cx="216748" cy="216748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593" name="Rectangular drawings"/>
          <p:cNvSpPr txBox="1"/>
          <p:nvPr/>
        </p:nvSpPr>
        <p:spPr>
          <a:xfrm>
            <a:off x="952500" y="165100"/>
            <a:ext cx="11099800" cy="1400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8000"/>
            </a:lvl1pPr>
          </a:lstStyle>
          <a:p>
            <a:r>
              <a:t>Rectangular drawings</a:t>
            </a:r>
          </a:p>
        </p:txBody>
      </p:sp>
      <p:sp>
        <p:nvSpPr>
          <p:cNvPr id="594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36</a:t>
            </a:fld>
            <a:endParaRPr/>
          </a:p>
        </p:txBody>
      </p:sp>
      <p:sp>
        <p:nvSpPr>
          <p:cNvPr id="595" name="[Bettina Speckmann]"/>
          <p:cNvSpPr txBox="1"/>
          <p:nvPr/>
        </p:nvSpPr>
        <p:spPr>
          <a:xfrm>
            <a:off x="10282988" y="9187081"/>
            <a:ext cx="26191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r>
              <a:t>[Bettina Speckmann]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4" grpId="3" build="p" bldLvl="5" animBg="1" advAuto="0"/>
      <p:bldP spid="572" grpId="2" animBg="1" advAuto="0"/>
      <p:bldP spid="592" grpId="1" animBg="1" advAuto="0"/>
      <p:bldP spid="595" grpId="4" animBg="1" advAuto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Vertices points in the plane on a grid…"/>
          <p:cNvSpPr txBox="1">
            <a:spLocks noGrp="1"/>
          </p:cNvSpPr>
          <p:nvPr>
            <p:ph type="body" idx="4294967295"/>
          </p:nvPr>
        </p:nvSpPr>
        <p:spPr>
          <a:xfrm>
            <a:off x="650239" y="1803964"/>
            <a:ext cx="11600464" cy="7168445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Vertices</a:t>
            </a:r>
            <a:r>
              <a:rPr>
                <a:solidFill>
                  <a:srgbClr val="000000"/>
                </a:solidFill>
              </a:rPr>
              <a:t>	points in the plane on a grid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Edges</a:t>
            </a:r>
            <a:r>
              <a:rPr>
                <a:solidFill>
                  <a:srgbClr val="000000"/>
                </a:solidFill>
              </a:rPr>
              <a:t> 	polylines, all vertices on the grid</a:t>
            </a:r>
          </a:p>
        </p:txBody>
      </p:sp>
      <p:grpSp>
        <p:nvGrpSpPr>
          <p:cNvPr id="623" name="Gruppieren"/>
          <p:cNvGrpSpPr/>
          <p:nvPr/>
        </p:nvGrpSpPr>
        <p:grpSpPr>
          <a:xfrm>
            <a:off x="7337777" y="4093350"/>
            <a:ext cx="3684695" cy="3684695"/>
            <a:chOff x="0" y="0"/>
            <a:chExt cx="3684693" cy="3684693"/>
          </a:xfrm>
        </p:grpSpPr>
        <p:sp>
          <p:nvSpPr>
            <p:cNvPr id="598" name="Kreis"/>
            <p:cNvSpPr/>
            <p:nvPr/>
          </p:nvSpPr>
          <p:spPr>
            <a:xfrm>
              <a:off x="866986" y="0"/>
              <a:ext cx="216748" cy="216747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599" name="Kreis"/>
            <p:cNvSpPr/>
            <p:nvPr/>
          </p:nvSpPr>
          <p:spPr>
            <a:xfrm>
              <a:off x="1733973" y="0"/>
              <a:ext cx="216748" cy="216747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0" name="Kreis"/>
            <p:cNvSpPr/>
            <p:nvPr/>
          </p:nvSpPr>
          <p:spPr>
            <a:xfrm>
              <a:off x="3467946" y="0"/>
              <a:ext cx="216748" cy="216747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1" name="Kreis"/>
            <p:cNvSpPr/>
            <p:nvPr/>
          </p:nvSpPr>
          <p:spPr>
            <a:xfrm>
              <a:off x="0" y="866986"/>
              <a:ext cx="216747" cy="216748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2" name="Kreis"/>
            <p:cNvSpPr/>
            <p:nvPr/>
          </p:nvSpPr>
          <p:spPr>
            <a:xfrm>
              <a:off x="866986" y="866986"/>
              <a:ext cx="216748" cy="216748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3" name="Kreis"/>
            <p:cNvSpPr/>
            <p:nvPr/>
          </p:nvSpPr>
          <p:spPr>
            <a:xfrm>
              <a:off x="1733973" y="866986"/>
              <a:ext cx="216748" cy="216748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4" name="Kreis"/>
            <p:cNvSpPr/>
            <p:nvPr/>
          </p:nvSpPr>
          <p:spPr>
            <a:xfrm>
              <a:off x="3467946" y="866986"/>
              <a:ext cx="216748" cy="216748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5" name="Kreis"/>
            <p:cNvSpPr/>
            <p:nvPr/>
          </p:nvSpPr>
          <p:spPr>
            <a:xfrm>
              <a:off x="0" y="1733973"/>
              <a:ext cx="216747" cy="216748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6" name="Kreis"/>
            <p:cNvSpPr/>
            <p:nvPr/>
          </p:nvSpPr>
          <p:spPr>
            <a:xfrm>
              <a:off x="866986" y="1733973"/>
              <a:ext cx="216748" cy="216748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7" name="Kreis"/>
            <p:cNvSpPr/>
            <p:nvPr/>
          </p:nvSpPr>
          <p:spPr>
            <a:xfrm>
              <a:off x="2600960" y="1733973"/>
              <a:ext cx="216747" cy="216748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8" name="Kreis"/>
            <p:cNvSpPr/>
            <p:nvPr/>
          </p:nvSpPr>
          <p:spPr>
            <a:xfrm>
              <a:off x="3467946" y="1733973"/>
              <a:ext cx="216748" cy="216748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09" name="Kreis"/>
            <p:cNvSpPr/>
            <p:nvPr/>
          </p:nvSpPr>
          <p:spPr>
            <a:xfrm>
              <a:off x="0" y="3467946"/>
              <a:ext cx="216747" cy="216748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0" name="Kreis"/>
            <p:cNvSpPr/>
            <p:nvPr/>
          </p:nvSpPr>
          <p:spPr>
            <a:xfrm>
              <a:off x="1733973" y="3467946"/>
              <a:ext cx="216748" cy="216748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1" name="Kreis"/>
            <p:cNvSpPr/>
            <p:nvPr/>
          </p:nvSpPr>
          <p:spPr>
            <a:xfrm>
              <a:off x="2600960" y="3467946"/>
              <a:ext cx="216747" cy="216748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2" name="Kreis"/>
            <p:cNvSpPr/>
            <p:nvPr/>
          </p:nvSpPr>
          <p:spPr>
            <a:xfrm>
              <a:off x="3467946" y="3467946"/>
              <a:ext cx="216748" cy="216748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3" name="Kreis"/>
            <p:cNvSpPr/>
            <p:nvPr/>
          </p:nvSpPr>
          <p:spPr>
            <a:xfrm>
              <a:off x="2600960" y="0"/>
              <a:ext cx="216747" cy="216747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4" name="Kreis"/>
            <p:cNvSpPr/>
            <p:nvPr/>
          </p:nvSpPr>
          <p:spPr>
            <a:xfrm>
              <a:off x="2600960" y="866986"/>
              <a:ext cx="216747" cy="216748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5" name="Kreis"/>
            <p:cNvSpPr/>
            <p:nvPr/>
          </p:nvSpPr>
          <p:spPr>
            <a:xfrm>
              <a:off x="0" y="0"/>
              <a:ext cx="216747" cy="216747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6" name="Kreis"/>
            <p:cNvSpPr/>
            <p:nvPr/>
          </p:nvSpPr>
          <p:spPr>
            <a:xfrm>
              <a:off x="1733973" y="1733973"/>
              <a:ext cx="216748" cy="216748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7" name="Kreis"/>
            <p:cNvSpPr/>
            <p:nvPr/>
          </p:nvSpPr>
          <p:spPr>
            <a:xfrm>
              <a:off x="0" y="2600960"/>
              <a:ext cx="216747" cy="216747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8" name="Kreis"/>
            <p:cNvSpPr/>
            <p:nvPr/>
          </p:nvSpPr>
          <p:spPr>
            <a:xfrm>
              <a:off x="866986" y="2600960"/>
              <a:ext cx="216748" cy="216747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19" name="Kreis"/>
            <p:cNvSpPr/>
            <p:nvPr/>
          </p:nvSpPr>
          <p:spPr>
            <a:xfrm>
              <a:off x="1733973" y="2600960"/>
              <a:ext cx="216748" cy="216747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0" name="Kreis"/>
            <p:cNvSpPr/>
            <p:nvPr/>
          </p:nvSpPr>
          <p:spPr>
            <a:xfrm>
              <a:off x="2600960" y="2600960"/>
              <a:ext cx="216747" cy="216747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1" name="Kreis"/>
            <p:cNvSpPr/>
            <p:nvPr/>
          </p:nvSpPr>
          <p:spPr>
            <a:xfrm>
              <a:off x="3467946" y="2600960"/>
              <a:ext cx="216748" cy="216747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622" name="Kreis"/>
            <p:cNvSpPr/>
            <p:nvPr/>
          </p:nvSpPr>
          <p:spPr>
            <a:xfrm>
              <a:off x="866986" y="3467946"/>
              <a:ext cx="216748" cy="216748"/>
            </a:xfrm>
            <a:prstGeom prst="ellipse">
              <a:avLst/>
            </a:pr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624" name="Grid drawings"/>
          <p:cNvSpPr txBox="1"/>
          <p:nvPr/>
        </p:nvSpPr>
        <p:spPr>
          <a:xfrm>
            <a:off x="952500" y="165100"/>
            <a:ext cx="11099800" cy="1400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8000"/>
            </a:lvl1pPr>
          </a:lstStyle>
          <a:p>
            <a:r>
              <a:t>Grid drawings</a:t>
            </a:r>
          </a:p>
        </p:txBody>
      </p:sp>
      <p:sp>
        <p:nvSpPr>
          <p:cNvPr id="62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37</a:t>
            </a:fld>
            <a:endParaRPr/>
          </a:p>
        </p:txBody>
      </p:sp>
      <p:sp>
        <p:nvSpPr>
          <p:cNvPr id="626" name="[Bettina Speckmann]"/>
          <p:cNvSpPr txBox="1"/>
          <p:nvPr/>
        </p:nvSpPr>
        <p:spPr>
          <a:xfrm>
            <a:off x="10282988" y="9187081"/>
            <a:ext cx="26191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r>
              <a:t>[Bettina Speckmann]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3" grpId="1" animBg="1" advAuto="0"/>
      <p:bldP spid="626" grpId="2" animBg="1" advAuto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Vertices points in the plane on a grid…"/>
          <p:cNvSpPr txBox="1">
            <a:spLocks noGrp="1"/>
          </p:cNvSpPr>
          <p:nvPr>
            <p:ph type="body" idx="4294967295"/>
          </p:nvPr>
        </p:nvSpPr>
        <p:spPr>
          <a:xfrm>
            <a:off x="650239" y="1803964"/>
            <a:ext cx="11600464" cy="7168445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Vertices</a:t>
            </a:r>
            <a:r>
              <a:rPr>
                <a:solidFill>
                  <a:srgbClr val="000000"/>
                </a:solidFill>
              </a:rPr>
              <a:t>	points in the plane on a grid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Edges</a:t>
            </a:r>
            <a:r>
              <a:rPr>
                <a:solidFill>
                  <a:srgbClr val="000000"/>
                </a:solidFill>
              </a:rPr>
              <a:t> 	polylines, all vertices on the grid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rgbClr val="000000"/>
              </a:solidFill>
            </a:endParaR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endParaRPr>
              <a:solidFill>
                <a:srgbClr val="000000"/>
              </a:solidFill>
            </a:endParaRP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Objective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latin typeface="Arial"/>
                <a:ea typeface="Arial"/>
                <a:cs typeface="Arial"/>
                <a:sym typeface="Arial"/>
              </a:defRPr>
            </a:pPr>
            <a:r>
              <a:t>	minimize grid size</a:t>
            </a:r>
          </a:p>
        </p:txBody>
      </p:sp>
      <p:sp>
        <p:nvSpPr>
          <p:cNvPr id="631" name="Kreis"/>
          <p:cNvSpPr/>
          <p:nvPr/>
        </p:nvSpPr>
        <p:spPr>
          <a:xfrm>
            <a:off x="8204764" y="4093350"/>
            <a:ext cx="216747" cy="216748"/>
          </a:xfrm>
          <a:prstGeom prst="ellipse">
            <a:avLst/>
          </a:prstGeom>
          <a:solidFill>
            <a:srgbClr val="FFFFFF"/>
          </a:solidFill>
          <a:ln w="25400">
            <a:solidFill>
              <a:srgbClr val="439DFF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2" name="Kreis"/>
          <p:cNvSpPr/>
          <p:nvPr/>
        </p:nvSpPr>
        <p:spPr>
          <a:xfrm>
            <a:off x="9071750" y="4093350"/>
            <a:ext cx="216748" cy="216748"/>
          </a:xfrm>
          <a:prstGeom prst="ellipse">
            <a:avLst/>
          </a:prstGeom>
          <a:solidFill>
            <a:srgbClr val="FFFFFF"/>
          </a:solidFill>
          <a:ln w="25400">
            <a:solidFill>
              <a:srgbClr val="439DFF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3" name="Kreis"/>
          <p:cNvSpPr/>
          <p:nvPr/>
        </p:nvSpPr>
        <p:spPr>
          <a:xfrm>
            <a:off x="7337777" y="4960337"/>
            <a:ext cx="216748" cy="216748"/>
          </a:xfrm>
          <a:prstGeom prst="ellipse">
            <a:avLst/>
          </a:prstGeom>
          <a:solidFill>
            <a:srgbClr val="FFFFFF"/>
          </a:solidFill>
          <a:ln w="25400">
            <a:solidFill>
              <a:srgbClr val="439DFF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4" name="Kreis"/>
          <p:cNvSpPr/>
          <p:nvPr/>
        </p:nvSpPr>
        <p:spPr>
          <a:xfrm>
            <a:off x="8204764" y="4960337"/>
            <a:ext cx="216747" cy="216748"/>
          </a:xfrm>
          <a:prstGeom prst="ellipse">
            <a:avLst/>
          </a:prstGeom>
          <a:solidFill>
            <a:srgbClr val="FFFFFF"/>
          </a:solidFill>
          <a:ln w="25400">
            <a:solidFill>
              <a:srgbClr val="439DFF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5" name="Kreis"/>
          <p:cNvSpPr/>
          <p:nvPr/>
        </p:nvSpPr>
        <p:spPr>
          <a:xfrm>
            <a:off x="10805724" y="4960337"/>
            <a:ext cx="216748" cy="216748"/>
          </a:xfrm>
          <a:prstGeom prst="ellipse">
            <a:avLst/>
          </a:prstGeom>
          <a:solidFill>
            <a:srgbClr val="FFFFFF"/>
          </a:solidFill>
          <a:ln w="25400">
            <a:solidFill>
              <a:srgbClr val="439DFF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6" name="Kreis"/>
          <p:cNvSpPr/>
          <p:nvPr/>
        </p:nvSpPr>
        <p:spPr>
          <a:xfrm>
            <a:off x="7337777" y="5827324"/>
            <a:ext cx="216748" cy="216748"/>
          </a:xfrm>
          <a:prstGeom prst="ellipse">
            <a:avLst/>
          </a:prstGeom>
          <a:solidFill>
            <a:srgbClr val="FFFFFF"/>
          </a:solidFill>
          <a:ln w="25400">
            <a:solidFill>
              <a:srgbClr val="439DFF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7" name="Kreis"/>
          <p:cNvSpPr/>
          <p:nvPr/>
        </p:nvSpPr>
        <p:spPr>
          <a:xfrm>
            <a:off x="9938737" y="5827324"/>
            <a:ext cx="216748" cy="216748"/>
          </a:xfrm>
          <a:prstGeom prst="ellipse">
            <a:avLst/>
          </a:prstGeom>
          <a:solidFill>
            <a:srgbClr val="FFFFFF"/>
          </a:solidFill>
          <a:ln w="25400">
            <a:solidFill>
              <a:srgbClr val="439DFF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8" name="Kreis"/>
          <p:cNvSpPr/>
          <p:nvPr/>
        </p:nvSpPr>
        <p:spPr>
          <a:xfrm>
            <a:off x="10805724" y="5827324"/>
            <a:ext cx="216748" cy="216748"/>
          </a:xfrm>
          <a:prstGeom prst="ellipse">
            <a:avLst/>
          </a:prstGeom>
          <a:solidFill>
            <a:srgbClr val="FFFFFF"/>
          </a:solidFill>
          <a:ln w="25400">
            <a:solidFill>
              <a:srgbClr val="439DFF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39" name="Kreis"/>
          <p:cNvSpPr/>
          <p:nvPr/>
        </p:nvSpPr>
        <p:spPr>
          <a:xfrm>
            <a:off x="7337777" y="7561298"/>
            <a:ext cx="216748" cy="216747"/>
          </a:xfrm>
          <a:prstGeom prst="ellipse">
            <a:avLst/>
          </a:prstGeom>
          <a:solidFill>
            <a:srgbClr val="FFFFFF"/>
          </a:solidFill>
          <a:ln w="25400">
            <a:solidFill>
              <a:srgbClr val="439DFF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40" name="Kreis"/>
          <p:cNvSpPr/>
          <p:nvPr/>
        </p:nvSpPr>
        <p:spPr>
          <a:xfrm>
            <a:off x="9071750" y="7561298"/>
            <a:ext cx="216748" cy="216747"/>
          </a:xfrm>
          <a:prstGeom prst="ellipse">
            <a:avLst/>
          </a:prstGeom>
          <a:solidFill>
            <a:srgbClr val="FFFFFF"/>
          </a:solidFill>
          <a:ln w="25400">
            <a:solidFill>
              <a:srgbClr val="439DFF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41" name="Kreis"/>
          <p:cNvSpPr/>
          <p:nvPr/>
        </p:nvSpPr>
        <p:spPr>
          <a:xfrm>
            <a:off x="9938737" y="7561298"/>
            <a:ext cx="216748" cy="216747"/>
          </a:xfrm>
          <a:prstGeom prst="ellipse">
            <a:avLst/>
          </a:prstGeom>
          <a:solidFill>
            <a:srgbClr val="FFFFFF"/>
          </a:solidFill>
          <a:ln w="25400">
            <a:solidFill>
              <a:srgbClr val="439DFF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42" name="Kreis"/>
          <p:cNvSpPr/>
          <p:nvPr/>
        </p:nvSpPr>
        <p:spPr>
          <a:xfrm>
            <a:off x="10805724" y="7561298"/>
            <a:ext cx="216748" cy="216747"/>
          </a:xfrm>
          <a:prstGeom prst="ellipse">
            <a:avLst/>
          </a:prstGeom>
          <a:solidFill>
            <a:srgbClr val="FFFFFF"/>
          </a:solidFill>
          <a:ln w="25400">
            <a:solidFill>
              <a:srgbClr val="439DFF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43" name="Kreis"/>
          <p:cNvSpPr/>
          <p:nvPr/>
        </p:nvSpPr>
        <p:spPr>
          <a:xfrm>
            <a:off x="9938737" y="4960337"/>
            <a:ext cx="216748" cy="216748"/>
          </a:xfrm>
          <a:prstGeom prst="ellipse">
            <a:avLst/>
          </a:prstGeom>
          <a:solidFill>
            <a:srgbClr val="FFFFFF"/>
          </a:solidFill>
          <a:ln w="25400">
            <a:solidFill>
              <a:srgbClr val="439DFF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44" name="Kreis"/>
          <p:cNvSpPr/>
          <p:nvPr/>
        </p:nvSpPr>
        <p:spPr>
          <a:xfrm>
            <a:off x="9071750" y="5827324"/>
            <a:ext cx="216748" cy="216748"/>
          </a:xfrm>
          <a:prstGeom prst="ellipse">
            <a:avLst/>
          </a:prstGeom>
          <a:solidFill>
            <a:srgbClr val="FFFFFF"/>
          </a:solidFill>
          <a:ln w="25400">
            <a:solidFill>
              <a:srgbClr val="439DFF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45" name="Kreis"/>
          <p:cNvSpPr/>
          <p:nvPr/>
        </p:nvSpPr>
        <p:spPr>
          <a:xfrm>
            <a:off x="9938737" y="4093350"/>
            <a:ext cx="216748" cy="216748"/>
          </a:xfrm>
          <a:prstGeom prst="ellipse">
            <a:avLst/>
          </a:prstGeom>
          <a:solidFill>
            <a:srgbClr val="FFFFFF"/>
          </a:solidFill>
          <a:ln w="25400">
            <a:solidFill>
              <a:srgbClr val="439DFF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46" name="Kreis"/>
          <p:cNvSpPr/>
          <p:nvPr/>
        </p:nvSpPr>
        <p:spPr>
          <a:xfrm>
            <a:off x="8204764" y="6694311"/>
            <a:ext cx="216747" cy="216748"/>
          </a:xfrm>
          <a:prstGeom prst="ellipse">
            <a:avLst/>
          </a:prstGeom>
          <a:solidFill>
            <a:srgbClr val="FFFFFF"/>
          </a:solidFill>
          <a:ln w="25400">
            <a:solidFill>
              <a:srgbClr val="439DFF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47" name="Kreis"/>
          <p:cNvSpPr/>
          <p:nvPr/>
        </p:nvSpPr>
        <p:spPr>
          <a:xfrm>
            <a:off x="10805724" y="6694311"/>
            <a:ext cx="216748" cy="216748"/>
          </a:xfrm>
          <a:prstGeom prst="ellipse">
            <a:avLst/>
          </a:prstGeom>
          <a:solidFill>
            <a:srgbClr val="FFFFFF"/>
          </a:solidFill>
          <a:ln w="25400">
            <a:solidFill>
              <a:srgbClr val="439DFF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pSp>
        <p:nvGrpSpPr>
          <p:cNvPr id="656" name="Gruppieren"/>
          <p:cNvGrpSpPr/>
          <p:nvPr/>
        </p:nvGrpSpPr>
        <p:grpSpPr>
          <a:xfrm>
            <a:off x="7421315" y="4161084"/>
            <a:ext cx="3501814" cy="3504072"/>
            <a:chOff x="0" y="0"/>
            <a:chExt cx="3501813" cy="3504071"/>
          </a:xfrm>
        </p:grpSpPr>
        <p:sp>
          <p:nvSpPr>
            <p:cNvPr id="648" name="Linie"/>
            <p:cNvSpPr/>
            <p:nvPr/>
          </p:nvSpPr>
          <p:spPr>
            <a:xfrm>
              <a:off x="13546" y="47413"/>
              <a:ext cx="873761" cy="1727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0701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649" name="Linie"/>
            <p:cNvSpPr/>
            <p:nvPr/>
          </p:nvSpPr>
          <p:spPr>
            <a:xfrm>
              <a:off x="0" y="31608"/>
              <a:ext cx="3501814" cy="1758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73" y="21600"/>
                  </a:moveTo>
                  <a:lnTo>
                    <a:pt x="10751" y="10703"/>
                  </a:lnTo>
                  <a:lnTo>
                    <a:pt x="16224" y="10703"/>
                  </a:lnTo>
                  <a:lnTo>
                    <a:pt x="21600" y="0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650" name="Linie"/>
            <p:cNvSpPr/>
            <p:nvPr/>
          </p:nvSpPr>
          <p:spPr>
            <a:xfrm flipH="1" flipV="1">
              <a:off x="0" y="31608"/>
              <a:ext cx="1743005" cy="85569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651" name="Linie"/>
            <p:cNvSpPr/>
            <p:nvPr/>
          </p:nvSpPr>
          <p:spPr>
            <a:xfrm>
              <a:off x="887306" y="0"/>
              <a:ext cx="2600961" cy="1774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652" name="Linie"/>
            <p:cNvSpPr/>
            <p:nvPr/>
          </p:nvSpPr>
          <p:spPr>
            <a:xfrm>
              <a:off x="13546" y="1774613"/>
              <a:ext cx="873761" cy="8737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653" name="Linie"/>
            <p:cNvSpPr/>
            <p:nvPr/>
          </p:nvSpPr>
          <p:spPr>
            <a:xfrm>
              <a:off x="871502" y="1758808"/>
              <a:ext cx="1743005" cy="87376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654" name="Linie"/>
            <p:cNvSpPr/>
            <p:nvPr/>
          </p:nvSpPr>
          <p:spPr>
            <a:xfrm>
              <a:off x="13546" y="1774613"/>
              <a:ext cx="873761" cy="1729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715"/>
                  </a:moveTo>
                  <a:lnTo>
                    <a:pt x="21600" y="21600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655" name="Linie"/>
            <p:cNvSpPr/>
            <p:nvPr/>
          </p:nvSpPr>
          <p:spPr>
            <a:xfrm>
              <a:off x="900853" y="2632568"/>
              <a:ext cx="1713654" cy="855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814" y="0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</p:grpSp>
      <p:sp>
        <p:nvSpPr>
          <p:cNvPr id="657" name="Kreis"/>
          <p:cNvSpPr/>
          <p:nvPr/>
        </p:nvSpPr>
        <p:spPr>
          <a:xfrm>
            <a:off x="9071750" y="6694311"/>
            <a:ext cx="216748" cy="216748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58" name="Kreis"/>
          <p:cNvSpPr/>
          <p:nvPr/>
        </p:nvSpPr>
        <p:spPr>
          <a:xfrm>
            <a:off x="9938737" y="6694311"/>
            <a:ext cx="216748" cy="216748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59" name="Kreis"/>
          <p:cNvSpPr/>
          <p:nvPr/>
        </p:nvSpPr>
        <p:spPr>
          <a:xfrm>
            <a:off x="10805724" y="4093350"/>
            <a:ext cx="216748" cy="216748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60" name="Kreis"/>
          <p:cNvSpPr/>
          <p:nvPr/>
        </p:nvSpPr>
        <p:spPr>
          <a:xfrm>
            <a:off x="9071750" y="4960337"/>
            <a:ext cx="216748" cy="216748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61" name="Kreis"/>
          <p:cNvSpPr/>
          <p:nvPr/>
        </p:nvSpPr>
        <p:spPr>
          <a:xfrm>
            <a:off x="7337777" y="4093350"/>
            <a:ext cx="216748" cy="216748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62" name="Kreis"/>
          <p:cNvSpPr/>
          <p:nvPr/>
        </p:nvSpPr>
        <p:spPr>
          <a:xfrm>
            <a:off x="7337777" y="6694311"/>
            <a:ext cx="216748" cy="216748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63" name="Kreis"/>
          <p:cNvSpPr/>
          <p:nvPr/>
        </p:nvSpPr>
        <p:spPr>
          <a:xfrm>
            <a:off x="8204764" y="7561298"/>
            <a:ext cx="216747" cy="216747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64" name="Kreis"/>
          <p:cNvSpPr/>
          <p:nvPr/>
        </p:nvSpPr>
        <p:spPr>
          <a:xfrm>
            <a:off x="8204764" y="5827324"/>
            <a:ext cx="216747" cy="216748"/>
          </a:xfrm>
          <a:prstGeom prst="ellipse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65" name="Grid drawings"/>
          <p:cNvSpPr txBox="1"/>
          <p:nvPr/>
        </p:nvSpPr>
        <p:spPr>
          <a:xfrm>
            <a:off x="952500" y="165100"/>
            <a:ext cx="11099800" cy="1400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8000"/>
            </a:lvl1pPr>
          </a:lstStyle>
          <a:p>
            <a:r>
              <a:t>Grid drawings</a:t>
            </a:r>
          </a:p>
        </p:txBody>
      </p:sp>
      <p:sp>
        <p:nvSpPr>
          <p:cNvPr id="666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38</a:t>
            </a:fld>
            <a:endParaRPr/>
          </a:p>
        </p:txBody>
      </p:sp>
      <p:sp>
        <p:nvSpPr>
          <p:cNvPr id="667" name="[Bettina Speckmann]"/>
          <p:cNvSpPr txBox="1"/>
          <p:nvPr/>
        </p:nvSpPr>
        <p:spPr>
          <a:xfrm>
            <a:off x="10282988" y="9187081"/>
            <a:ext cx="26191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r>
              <a:t>[Bettina Speckmann]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6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0" grpId="2" build="p" bldLvl="5" animBg="1" advAuto="0"/>
      <p:bldP spid="656" grpId="1" animBg="1" advAuto="0"/>
      <p:bldP spid="667" grpId="3" animBg="1" advAuto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Vertices horizontal line segments…"/>
          <p:cNvSpPr txBox="1">
            <a:spLocks noGrp="1"/>
          </p:cNvSpPr>
          <p:nvPr>
            <p:ph type="body" idx="4294967295"/>
          </p:nvPr>
        </p:nvSpPr>
        <p:spPr>
          <a:xfrm>
            <a:off x="650239" y="1803964"/>
            <a:ext cx="11600464" cy="7168445"/>
          </a:xfrm>
          <a:prstGeom prst="rect">
            <a:avLst/>
          </a:prstGeom>
        </p:spPr>
        <p:txBody>
          <a:bodyPr lIns="65023" tIns="65023" rIns="65023" bIns="65023" anchor="t"/>
          <a:lstStyle/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Vertices</a:t>
            </a:r>
            <a:r>
              <a:rPr>
                <a:solidFill>
                  <a:srgbClr val="000000"/>
                </a:solidFill>
              </a:rPr>
              <a:t>	horizontal line segments</a:t>
            </a:r>
          </a:p>
          <a:p>
            <a:pPr marL="487680" indent="-487680" defTabSz="1300480">
              <a:spcBef>
                <a:spcPts val="800"/>
              </a:spcBef>
              <a:buClr>
                <a:srgbClr val="002A58"/>
              </a:buClr>
              <a:buSzTx/>
              <a:buFont typeface="Wingdings"/>
              <a:buNone/>
              <a:defRPr sz="3400">
                <a:solidFill>
                  <a:srgbClr val="439D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Edges</a:t>
            </a:r>
            <a:r>
              <a:rPr>
                <a:solidFill>
                  <a:srgbClr val="000000"/>
                </a:solidFill>
              </a:rPr>
              <a:t> 	vertical line segments, </a:t>
            </a:r>
            <a:br>
              <a:rPr>
                <a:solidFill>
                  <a:srgbClr val="000000"/>
                </a:solidFill>
              </a:rPr>
            </a:br>
            <a:r>
              <a:rPr>
                <a:solidFill>
                  <a:srgbClr val="000000"/>
                </a:solidFill>
              </a:rPr>
              <a:t>		do not cross (see through) vertices</a:t>
            </a:r>
          </a:p>
        </p:txBody>
      </p:sp>
      <p:grpSp>
        <p:nvGrpSpPr>
          <p:cNvPr id="681" name="Gruppieren"/>
          <p:cNvGrpSpPr/>
          <p:nvPr/>
        </p:nvGrpSpPr>
        <p:grpSpPr>
          <a:xfrm>
            <a:off x="3747911" y="5262879"/>
            <a:ext cx="5908605" cy="2341317"/>
            <a:chOff x="0" y="0"/>
            <a:chExt cx="5908604" cy="2341315"/>
          </a:xfrm>
        </p:grpSpPr>
        <p:sp>
          <p:nvSpPr>
            <p:cNvPr id="672" name="Linie"/>
            <p:cNvSpPr/>
            <p:nvPr/>
          </p:nvSpPr>
          <p:spPr>
            <a:xfrm>
              <a:off x="3289581" y="15804"/>
              <a:ext cx="2260" cy="177461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673" name="Linie"/>
            <p:cNvSpPr/>
            <p:nvPr/>
          </p:nvSpPr>
          <p:spPr>
            <a:xfrm>
              <a:off x="4452337" y="-1"/>
              <a:ext cx="2259" cy="582508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674" name="Linie"/>
            <p:cNvSpPr/>
            <p:nvPr/>
          </p:nvSpPr>
          <p:spPr>
            <a:xfrm>
              <a:off x="5906346" y="15804"/>
              <a:ext cx="2259" cy="1146952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675" name="Linie"/>
            <p:cNvSpPr/>
            <p:nvPr/>
          </p:nvSpPr>
          <p:spPr>
            <a:xfrm>
              <a:off x="4942275" y="596053"/>
              <a:ext cx="2259" cy="56670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676" name="Linie"/>
            <p:cNvSpPr/>
            <p:nvPr/>
          </p:nvSpPr>
          <p:spPr>
            <a:xfrm>
              <a:off x="1499164" y="582506"/>
              <a:ext cx="2259" cy="175881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677" name="Linie"/>
            <p:cNvSpPr/>
            <p:nvPr/>
          </p:nvSpPr>
          <p:spPr>
            <a:xfrm>
              <a:off x="627662" y="596053"/>
              <a:ext cx="2259" cy="1162756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678" name="Linie"/>
            <p:cNvSpPr/>
            <p:nvPr/>
          </p:nvSpPr>
          <p:spPr>
            <a:xfrm>
              <a:off x="-1" y="15804"/>
              <a:ext cx="2259" cy="174300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679" name="Linie"/>
            <p:cNvSpPr/>
            <p:nvPr/>
          </p:nvSpPr>
          <p:spPr>
            <a:xfrm>
              <a:off x="4054968" y="582506"/>
              <a:ext cx="2259" cy="117630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680" name="Linie"/>
            <p:cNvSpPr/>
            <p:nvPr/>
          </p:nvSpPr>
          <p:spPr>
            <a:xfrm>
              <a:off x="5400604" y="1178559"/>
              <a:ext cx="2259" cy="116275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</p:grpSp>
      <p:sp>
        <p:nvSpPr>
          <p:cNvPr id="682" name="Rechteck"/>
          <p:cNvSpPr/>
          <p:nvPr/>
        </p:nvSpPr>
        <p:spPr>
          <a:xfrm>
            <a:off x="4260426" y="5779911"/>
            <a:ext cx="2404535" cy="169334"/>
          </a:xfrm>
          <a:prstGeom prst="rect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83" name="Rechteck"/>
          <p:cNvSpPr/>
          <p:nvPr/>
        </p:nvSpPr>
        <p:spPr>
          <a:xfrm>
            <a:off x="5944729" y="6942666"/>
            <a:ext cx="2404534" cy="169335"/>
          </a:xfrm>
          <a:prstGeom prst="rect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84" name="Rechteck"/>
          <p:cNvSpPr/>
          <p:nvPr/>
        </p:nvSpPr>
        <p:spPr>
          <a:xfrm>
            <a:off x="7881902" y="5199662"/>
            <a:ext cx="2404535" cy="169334"/>
          </a:xfrm>
          <a:prstGeom prst="rect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85" name="Rechteck"/>
          <p:cNvSpPr/>
          <p:nvPr/>
        </p:nvSpPr>
        <p:spPr>
          <a:xfrm>
            <a:off x="8107680" y="6362417"/>
            <a:ext cx="3610187" cy="169335"/>
          </a:xfrm>
          <a:prstGeom prst="rect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86" name="Rechteck"/>
          <p:cNvSpPr/>
          <p:nvPr/>
        </p:nvSpPr>
        <p:spPr>
          <a:xfrm>
            <a:off x="7572586" y="5779911"/>
            <a:ext cx="1280161" cy="169334"/>
          </a:xfrm>
          <a:prstGeom prst="rect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87" name="Rechteck"/>
          <p:cNvSpPr/>
          <p:nvPr/>
        </p:nvSpPr>
        <p:spPr>
          <a:xfrm>
            <a:off x="3228622" y="6942666"/>
            <a:ext cx="1280161" cy="169335"/>
          </a:xfrm>
          <a:prstGeom prst="rect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88" name="Linie"/>
          <p:cNvSpPr/>
          <p:nvPr/>
        </p:nvSpPr>
        <p:spPr>
          <a:xfrm>
            <a:off x="6258560" y="5262880"/>
            <a:ext cx="2258" cy="2341316"/>
          </a:xfrm>
          <a:prstGeom prst="line">
            <a:avLst/>
          </a:prstGeom>
          <a:ln w="38100">
            <a:solidFill>
              <a:srgbClr val="FF0000"/>
            </a:solidFill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689" name="Rechteck"/>
          <p:cNvSpPr/>
          <p:nvPr/>
        </p:nvSpPr>
        <p:spPr>
          <a:xfrm>
            <a:off x="3612444" y="5199662"/>
            <a:ext cx="3610187" cy="169334"/>
          </a:xfrm>
          <a:prstGeom prst="rect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90" name="Rechteck"/>
          <p:cNvSpPr/>
          <p:nvPr/>
        </p:nvSpPr>
        <p:spPr>
          <a:xfrm>
            <a:off x="4070773" y="7525173"/>
            <a:ext cx="5477370" cy="169334"/>
          </a:xfrm>
          <a:prstGeom prst="rect">
            <a:avLst/>
          </a:prstGeom>
          <a:solidFill>
            <a:srgbClr val="439DFF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91" name="Visibility drawings"/>
          <p:cNvSpPr txBox="1"/>
          <p:nvPr/>
        </p:nvSpPr>
        <p:spPr>
          <a:xfrm>
            <a:off x="952500" y="165100"/>
            <a:ext cx="11099800" cy="1400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defRPr sz="8000"/>
            </a:lvl1pPr>
          </a:lstStyle>
          <a:p>
            <a:r>
              <a:t>Visibility drawings</a:t>
            </a:r>
          </a:p>
        </p:txBody>
      </p:sp>
      <p:sp>
        <p:nvSpPr>
          <p:cNvPr id="692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39</a:t>
            </a:fld>
            <a:endParaRPr/>
          </a:p>
        </p:txBody>
      </p:sp>
      <p:sp>
        <p:nvSpPr>
          <p:cNvPr id="693" name="[Bettina Speckmann]"/>
          <p:cNvSpPr txBox="1"/>
          <p:nvPr/>
        </p:nvSpPr>
        <p:spPr>
          <a:xfrm>
            <a:off x="10282988" y="9187081"/>
            <a:ext cx="26191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r>
              <a:t>[Bettina Speckmann]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dissolve/>
      </p:transition>
    </mc:Choice>
    <mc:Fallback xmlns="">
      <p:transition spd="fast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1" grpId="9" animBg="1" advAuto="0"/>
      <p:bldP spid="682" grpId="4" animBg="1" advAuto="0"/>
      <p:bldP spid="683" grpId="2" animBg="1" advAuto="0"/>
      <p:bldP spid="684" grpId="6" animBg="1" advAuto="0"/>
      <p:bldP spid="685" grpId="8" animBg="1" advAuto="0"/>
      <p:bldP spid="686" grpId="7" animBg="1" advAuto="0"/>
      <p:bldP spid="687" grpId="3" animBg="1" advAuto="0"/>
      <p:bldP spid="688" grpId="10" animBg="1" advAuto="0"/>
      <p:bldP spid="688" grpId="11" animBg="1" advAuto="0"/>
      <p:bldP spid="689" grpId="5" animBg="1" advAuto="0"/>
      <p:bldP spid="690" grpId="1" animBg="1" advAuto="0"/>
      <p:bldP spid="693" grpId="12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For an edge e = (u, v):…"/>
          <p:cNvSpPr txBox="1">
            <a:spLocks noGrp="1"/>
          </p:cNvSpPr>
          <p:nvPr>
            <p:ph type="body" idx="1"/>
          </p:nvPr>
        </p:nvSpPr>
        <p:spPr>
          <a:xfrm>
            <a:off x="681326" y="2149639"/>
            <a:ext cx="11838267" cy="7206922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t>For an edge </a:t>
            </a:r>
            <a:r>
              <a:rPr i="1"/>
              <a:t>e</a:t>
            </a:r>
            <a:r>
              <a:t> = (</a:t>
            </a:r>
            <a:r>
              <a:rPr i="1"/>
              <a:t>u</a:t>
            </a:r>
            <a:r>
              <a:t>, </a:t>
            </a:r>
            <a:r>
              <a:rPr i="1"/>
              <a:t>v</a:t>
            </a:r>
            <a:r>
              <a:t>):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FF2600"/>
                </a:solidFill>
              </a:rPr>
              <a:t>End vertices</a:t>
            </a:r>
            <a:r>
              <a:t> of </a:t>
            </a:r>
            <a:r>
              <a:rPr i="1"/>
              <a:t>e</a:t>
            </a:r>
            <a:r>
              <a:t>: </a:t>
            </a:r>
            <a:r>
              <a:rPr i="1"/>
              <a:t>u</a:t>
            </a:r>
            <a:r>
              <a:t> and </a:t>
            </a:r>
            <a:r>
              <a:rPr i="1"/>
              <a:t>v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u</a:t>
            </a:r>
            <a:r>
              <a:t> and </a:t>
            </a:r>
            <a:r>
              <a:rPr i="1"/>
              <a:t>v</a:t>
            </a:r>
            <a:r>
              <a:t> are </a:t>
            </a:r>
            <a:r>
              <a:rPr b="1">
                <a:solidFill>
                  <a:srgbClr val="FF2600"/>
                </a:solidFill>
              </a:rPr>
              <a:t>adjacent</a:t>
            </a:r>
            <a:r>
              <a:t> to each other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e</a:t>
            </a:r>
            <a:r>
              <a:t> is </a:t>
            </a:r>
            <a:r>
              <a:rPr b="1">
                <a:solidFill>
                  <a:srgbClr val="FF2600"/>
                </a:solidFill>
              </a:rPr>
              <a:t>incident</a:t>
            </a:r>
            <a:r>
              <a:t> to </a:t>
            </a:r>
            <a:r>
              <a:rPr i="1"/>
              <a:t>u</a:t>
            </a:r>
            <a:r>
              <a:t> and </a:t>
            </a:r>
            <a:r>
              <a:rPr i="1"/>
              <a:t>v</a:t>
            </a:r>
          </a:p>
        </p:txBody>
      </p:sp>
      <p:sp>
        <p:nvSpPr>
          <p:cNvPr id="182" name="Edge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Edges</a:t>
            </a:r>
          </a:p>
        </p:txBody>
      </p:sp>
      <p:sp>
        <p:nvSpPr>
          <p:cNvPr id="183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" grpId="1" build="p" bldLvl="5" animBg="1" advAuto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Length of a path: number of edges in path…"/>
          <p:cNvSpPr txBox="1">
            <a:spLocks noGrp="1"/>
          </p:cNvSpPr>
          <p:nvPr>
            <p:ph type="body" idx="1"/>
          </p:nvPr>
        </p:nvSpPr>
        <p:spPr>
          <a:xfrm>
            <a:off x="681326" y="2149639"/>
            <a:ext cx="11838267" cy="5357850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Length</a:t>
            </a:r>
            <a:r>
              <a:rPr dirty="0"/>
              <a:t> of a path: number of edges in path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(Graph) geodesic</a:t>
            </a:r>
            <a:r>
              <a:rPr dirty="0"/>
              <a:t> for vertices </a:t>
            </a:r>
            <a:r>
              <a:rPr i="1" dirty="0"/>
              <a:t>u</a:t>
            </a:r>
            <a:r>
              <a:rPr dirty="0"/>
              <a:t>, </a:t>
            </a:r>
            <a:r>
              <a:rPr i="1" dirty="0"/>
              <a:t>v </a:t>
            </a:r>
            <a:r>
              <a:rPr dirty="0"/>
              <a:t>: </a:t>
            </a:r>
            <a:br>
              <a:rPr dirty="0"/>
            </a:br>
            <a:r>
              <a:rPr dirty="0"/>
              <a:t>a shortest path between </a:t>
            </a:r>
            <a:r>
              <a:rPr i="1" dirty="0"/>
              <a:t>u</a:t>
            </a:r>
            <a:r>
              <a:rPr dirty="0"/>
              <a:t> and </a:t>
            </a:r>
            <a:r>
              <a:rPr i="1" dirty="0"/>
              <a:t>v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(Graph theoretic) distance</a:t>
            </a:r>
            <a:r>
              <a:rPr dirty="0"/>
              <a:t> between </a:t>
            </a:r>
            <a:r>
              <a:rPr i="1" dirty="0"/>
              <a:t>u</a:t>
            </a:r>
            <a:r>
              <a:rPr dirty="0"/>
              <a:t> and </a:t>
            </a:r>
            <a:r>
              <a:rPr i="1" dirty="0"/>
              <a:t>v </a:t>
            </a:r>
            <a:r>
              <a:rPr dirty="0"/>
              <a:t>: </a:t>
            </a:r>
            <a:br>
              <a:rPr dirty="0"/>
            </a:br>
            <a:r>
              <a:rPr dirty="0"/>
              <a:t>length of a geodesic for </a:t>
            </a:r>
            <a:r>
              <a:rPr i="1" dirty="0"/>
              <a:t>u</a:t>
            </a:r>
            <a:r>
              <a:rPr dirty="0"/>
              <a:t>, </a:t>
            </a:r>
            <a:r>
              <a:rPr i="1" dirty="0"/>
              <a:t>v</a:t>
            </a:r>
            <a:r>
              <a:rPr dirty="0"/>
              <a:t>; </a:t>
            </a:r>
            <a:br>
              <a:rPr dirty="0"/>
            </a:br>
            <a:r>
              <a:rPr dirty="0"/>
              <a:t>if there is no geodesic, define distance as infinite</a:t>
            </a:r>
          </a:p>
        </p:txBody>
      </p:sp>
      <p:sp>
        <p:nvSpPr>
          <p:cNvPr id="210" name="Geodesic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Geodesics</a:t>
            </a:r>
          </a:p>
        </p:txBody>
      </p:sp>
      <p:sp>
        <p:nvSpPr>
          <p:cNvPr id="211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40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" grpId="1" build="p" bldLvl="5" animBg="1" advAuto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Eccentricity of vertex v :  greatest graph theoretic distance between v and any other vertex…"/>
          <p:cNvSpPr txBox="1">
            <a:spLocks noGrp="1"/>
          </p:cNvSpPr>
          <p:nvPr>
            <p:ph type="body" idx="1"/>
          </p:nvPr>
        </p:nvSpPr>
        <p:spPr>
          <a:xfrm>
            <a:off x="681326" y="1997239"/>
            <a:ext cx="11838267" cy="7206922"/>
          </a:xfrm>
          <a:prstGeom prst="rect">
            <a:avLst/>
          </a:prstGeom>
        </p:spPr>
        <p:txBody>
          <a:bodyPr/>
          <a:lstStyle/>
          <a:p>
            <a:pPr marL="360045" indent="-360045" defTabSz="473201">
              <a:spcBef>
                <a:spcPts val="3400"/>
              </a:spcBef>
              <a:defRPr sz="2916"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Eccentricity</a:t>
            </a:r>
            <a:r>
              <a:rPr dirty="0"/>
              <a:t> of vertex </a:t>
            </a:r>
            <a:r>
              <a:rPr i="1" dirty="0"/>
              <a:t>v</a:t>
            </a:r>
            <a:r>
              <a:rPr dirty="0"/>
              <a:t> : </a:t>
            </a:r>
            <a:br>
              <a:rPr dirty="0"/>
            </a:br>
            <a:r>
              <a:rPr dirty="0"/>
              <a:t>greatest graph theoretic distance between </a:t>
            </a:r>
            <a:r>
              <a:rPr i="1" dirty="0"/>
              <a:t>v</a:t>
            </a:r>
            <a:r>
              <a:rPr dirty="0"/>
              <a:t> and any other vertex</a:t>
            </a:r>
          </a:p>
          <a:p>
            <a:pPr marL="360045" indent="-360045" defTabSz="473201">
              <a:spcBef>
                <a:spcPts val="3400"/>
              </a:spcBef>
              <a:defRPr sz="2916"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Radius</a:t>
            </a:r>
            <a:r>
              <a:rPr dirty="0"/>
              <a:t> </a:t>
            </a:r>
            <a:r>
              <a:rPr i="1" dirty="0"/>
              <a:t>r</a:t>
            </a:r>
            <a:r>
              <a:rPr dirty="0"/>
              <a:t> of </a:t>
            </a:r>
            <a:r>
              <a:rPr i="1" dirty="0"/>
              <a:t>G </a:t>
            </a:r>
            <a:r>
              <a:rPr dirty="0"/>
              <a:t>: minimum eccentricity of any vertex in </a:t>
            </a:r>
            <a:r>
              <a:rPr i="1" dirty="0"/>
              <a:t>G</a:t>
            </a:r>
          </a:p>
          <a:p>
            <a:pPr marL="360045" indent="-360045" defTabSz="473201">
              <a:spcBef>
                <a:spcPts val="3400"/>
              </a:spcBef>
              <a:defRPr sz="2916"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Diameter</a:t>
            </a:r>
            <a:r>
              <a:rPr dirty="0"/>
              <a:t> </a:t>
            </a:r>
            <a:r>
              <a:rPr i="1" dirty="0"/>
              <a:t>d</a:t>
            </a:r>
            <a:r>
              <a:rPr dirty="0"/>
              <a:t> of </a:t>
            </a:r>
            <a:r>
              <a:rPr i="1" dirty="0"/>
              <a:t>G </a:t>
            </a:r>
            <a:r>
              <a:rPr dirty="0"/>
              <a:t>: maximum eccentricity of any vertex in </a:t>
            </a:r>
            <a:r>
              <a:rPr i="1" dirty="0"/>
              <a:t>G</a:t>
            </a:r>
          </a:p>
          <a:p>
            <a:pPr marL="360045" indent="-360045" defTabSz="473201">
              <a:spcBef>
                <a:spcPts val="3400"/>
              </a:spcBef>
              <a:defRPr sz="2916"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Central vertex</a:t>
            </a:r>
            <a:r>
              <a:rPr dirty="0"/>
              <a:t> of </a:t>
            </a:r>
            <a:r>
              <a:rPr i="1" dirty="0"/>
              <a:t>G </a:t>
            </a:r>
            <a:r>
              <a:rPr dirty="0"/>
              <a:t>: vertex with eccentricity = </a:t>
            </a:r>
            <a:r>
              <a:rPr i="1" dirty="0"/>
              <a:t>r</a:t>
            </a:r>
          </a:p>
          <a:p>
            <a:pPr marL="360045" indent="-360045" defTabSz="473201">
              <a:spcBef>
                <a:spcPts val="3400"/>
              </a:spcBef>
              <a:defRPr sz="2916"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Peripheral vertex</a:t>
            </a:r>
            <a:r>
              <a:rPr dirty="0"/>
              <a:t> of </a:t>
            </a:r>
            <a:r>
              <a:rPr i="1" dirty="0"/>
              <a:t>G </a:t>
            </a:r>
            <a:r>
              <a:rPr dirty="0"/>
              <a:t>: vertex with eccentricity = </a:t>
            </a:r>
            <a:r>
              <a:rPr i="1" dirty="0"/>
              <a:t>d</a:t>
            </a:r>
          </a:p>
          <a:p>
            <a:pPr marL="360045" indent="-360045" defTabSz="473201">
              <a:spcBef>
                <a:spcPts val="3400"/>
              </a:spcBef>
              <a:defRPr sz="2916"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Bull graph</a:t>
            </a:r>
            <a:r>
              <a:rPr dirty="0"/>
              <a:t>: </a:t>
            </a:r>
          </a:p>
          <a:p>
            <a:pPr marL="720090" lvl="1" indent="-360045" defTabSz="473201">
              <a:spcBef>
                <a:spcPts val="3400"/>
              </a:spcBef>
              <a:defRPr sz="2916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Radius = 2</a:t>
            </a:r>
          </a:p>
          <a:p>
            <a:pPr marL="720090" lvl="1" indent="-360045" defTabSz="473201">
              <a:spcBef>
                <a:spcPts val="3400"/>
              </a:spcBef>
              <a:defRPr sz="2916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Diameter = 3</a:t>
            </a:r>
          </a:p>
        </p:txBody>
      </p:sp>
      <p:sp>
        <p:nvSpPr>
          <p:cNvPr id="214" name="Eccentricitie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Eccentricities</a:t>
            </a:r>
          </a:p>
        </p:txBody>
      </p:sp>
      <p:sp>
        <p:nvSpPr>
          <p:cNvPr id="215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41</a:t>
            </a:fld>
            <a:endParaRPr/>
          </a:p>
        </p:txBody>
      </p:sp>
      <p:pic>
        <p:nvPicPr>
          <p:cNvPr id="216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30458" y="6935553"/>
            <a:ext cx="3735668" cy="2418178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2"/>
          <p:cNvSpPr txBox="1"/>
          <p:nvPr/>
        </p:nvSpPr>
        <p:spPr>
          <a:xfrm>
            <a:off x="9248807" y="7092854"/>
            <a:ext cx="36850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2</a:t>
            </a:r>
          </a:p>
        </p:txBody>
      </p:sp>
      <p:sp>
        <p:nvSpPr>
          <p:cNvPr id="218" name="3"/>
          <p:cNvSpPr txBox="1"/>
          <p:nvPr/>
        </p:nvSpPr>
        <p:spPr>
          <a:xfrm>
            <a:off x="11964580" y="7092854"/>
            <a:ext cx="36850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3</a:t>
            </a:r>
          </a:p>
        </p:txBody>
      </p:sp>
      <p:sp>
        <p:nvSpPr>
          <p:cNvPr id="219" name="2"/>
          <p:cNvSpPr txBox="1"/>
          <p:nvPr/>
        </p:nvSpPr>
        <p:spPr>
          <a:xfrm>
            <a:off x="10320949" y="8836606"/>
            <a:ext cx="368505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2</a:t>
            </a:r>
          </a:p>
        </p:txBody>
      </p:sp>
      <p:sp>
        <p:nvSpPr>
          <p:cNvPr id="220" name="2"/>
          <p:cNvSpPr txBox="1"/>
          <p:nvPr/>
        </p:nvSpPr>
        <p:spPr>
          <a:xfrm>
            <a:off x="10606693" y="7092854"/>
            <a:ext cx="36850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2</a:t>
            </a:r>
          </a:p>
        </p:txBody>
      </p:sp>
      <p:sp>
        <p:nvSpPr>
          <p:cNvPr id="221" name="3"/>
          <p:cNvSpPr txBox="1"/>
          <p:nvPr/>
        </p:nvSpPr>
        <p:spPr>
          <a:xfrm>
            <a:off x="7890921" y="7092854"/>
            <a:ext cx="36850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3</a:t>
            </a:r>
          </a:p>
        </p:txBody>
      </p:sp>
      <p:sp>
        <p:nvSpPr>
          <p:cNvPr id="222" name="[Wikimedia commons]"/>
          <p:cNvSpPr txBox="1"/>
          <p:nvPr/>
        </p:nvSpPr>
        <p:spPr>
          <a:xfrm>
            <a:off x="7148685" y="9128267"/>
            <a:ext cx="264033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[Wikimedia commons]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2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1" build="p" bldLvl="5" animBg="1" advAuto="0"/>
      <p:bldP spid="216" grpId="2" animBg="1" advAuto="0"/>
      <p:bldP spid="217" grpId="6" animBg="1" advAuto="0"/>
      <p:bldP spid="218" grpId="8" animBg="1" advAuto="0"/>
      <p:bldP spid="219" grpId="5" animBg="1" advAuto="0"/>
      <p:bldP spid="220" grpId="4" animBg="1" advAuto="0"/>
      <p:bldP spid="221" grpId="7" animBg="1" advAuto="0"/>
      <p:bldP spid="222" grpId="3" animBg="1" advAuto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An edge (u, v) of digraph is transitive: there exists a directed path from u to v  that does not contain edge (u, v)…"/>
          <p:cNvSpPr txBox="1">
            <a:spLocks noGrp="1"/>
          </p:cNvSpPr>
          <p:nvPr>
            <p:ph type="body" idx="1"/>
          </p:nvPr>
        </p:nvSpPr>
        <p:spPr>
          <a:xfrm>
            <a:off x="681326" y="2149639"/>
            <a:ext cx="11838267" cy="7206922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An edge (</a:t>
            </a:r>
            <a:r>
              <a:rPr i="1" dirty="0"/>
              <a:t>u</a:t>
            </a:r>
            <a:r>
              <a:rPr dirty="0"/>
              <a:t>,</a:t>
            </a:r>
            <a:r>
              <a:rPr i="1" dirty="0"/>
              <a:t> v</a:t>
            </a:r>
            <a:r>
              <a:rPr dirty="0"/>
              <a:t>) of digraph is </a:t>
            </a:r>
            <a:r>
              <a:rPr b="1" dirty="0">
                <a:solidFill>
                  <a:srgbClr val="FF2600"/>
                </a:solidFill>
              </a:rPr>
              <a:t>transitive</a:t>
            </a:r>
            <a:r>
              <a:rPr dirty="0"/>
              <a:t>:</a:t>
            </a:r>
            <a:br>
              <a:rPr dirty="0"/>
            </a:br>
            <a:r>
              <a:rPr dirty="0"/>
              <a:t>there exists a directed path from </a:t>
            </a:r>
            <a:r>
              <a:rPr i="1" dirty="0"/>
              <a:t>u</a:t>
            </a:r>
            <a:r>
              <a:rPr dirty="0"/>
              <a:t> to </a:t>
            </a:r>
            <a:r>
              <a:rPr i="1" dirty="0"/>
              <a:t>v</a:t>
            </a:r>
            <a:r>
              <a:rPr dirty="0"/>
              <a:t> </a:t>
            </a:r>
            <a:br>
              <a:rPr dirty="0"/>
            </a:br>
            <a:r>
              <a:rPr dirty="0"/>
              <a:t>that does not contain edge (</a:t>
            </a:r>
            <a:r>
              <a:rPr i="1" dirty="0"/>
              <a:t>u</a:t>
            </a:r>
            <a:r>
              <a:rPr dirty="0"/>
              <a:t>,</a:t>
            </a:r>
            <a:r>
              <a:rPr i="1" dirty="0"/>
              <a:t> v</a:t>
            </a:r>
            <a:r>
              <a:rPr dirty="0"/>
              <a:t>)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Transitive closure</a:t>
            </a:r>
            <a:r>
              <a:rPr dirty="0"/>
              <a:t> </a:t>
            </a:r>
            <a:r>
              <a:rPr i="1" dirty="0"/>
              <a:t>G’</a:t>
            </a:r>
            <a:r>
              <a:rPr dirty="0"/>
              <a:t> of digraph </a:t>
            </a:r>
            <a:r>
              <a:rPr i="1" dirty="0"/>
              <a:t>G</a:t>
            </a:r>
            <a:r>
              <a:rPr dirty="0"/>
              <a:t> </a:t>
            </a:r>
            <a:br>
              <a:rPr dirty="0"/>
            </a:br>
            <a:r>
              <a:rPr dirty="0"/>
              <a:t>has an edge (</a:t>
            </a:r>
            <a:r>
              <a:rPr i="1" dirty="0"/>
              <a:t>u</a:t>
            </a:r>
            <a:r>
              <a:rPr dirty="0"/>
              <a:t>,</a:t>
            </a:r>
            <a:r>
              <a:rPr i="1" dirty="0"/>
              <a:t> v</a:t>
            </a:r>
            <a:r>
              <a:rPr dirty="0"/>
              <a:t>) for every path from </a:t>
            </a:r>
            <a:r>
              <a:rPr i="1" dirty="0"/>
              <a:t>u</a:t>
            </a:r>
            <a:r>
              <a:rPr dirty="0"/>
              <a:t> to </a:t>
            </a:r>
            <a:r>
              <a:rPr i="1" dirty="0"/>
              <a:t>v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Reduced digraph </a:t>
            </a:r>
            <a:r>
              <a:rPr dirty="0"/>
              <a:t>(</a:t>
            </a:r>
            <a:r>
              <a:rPr b="1" dirty="0">
                <a:solidFill>
                  <a:srgbClr val="FF2600"/>
                </a:solidFill>
              </a:rPr>
              <a:t>transitive reduction</a:t>
            </a:r>
            <a:r>
              <a:rPr dirty="0"/>
              <a:t>):</a:t>
            </a:r>
            <a:br>
              <a:rPr dirty="0"/>
            </a:br>
            <a:r>
              <a:rPr dirty="0"/>
              <a:t>digraph without transitive edges</a:t>
            </a:r>
          </a:p>
        </p:txBody>
      </p:sp>
      <p:sp>
        <p:nvSpPr>
          <p:cNvPr id="225" name="Transitivity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Transitivity</a:t>
            </a:r>
          </a:p>
        </p:txBody>
      </p:sp>
      <p:sp>
        <p:nvSpPr>
          <p:cNvPr id="226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42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" grpId="1" build="p" bldLvl="5" animBg="1" advAuto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ontraction of an edge e in G:  remove e from G and merge its two incident vertices, u and v, into a new vertex w, where the edges incident to w each correspond to an edge incident to either u or v…"/>
          <p:cNvSpPr txBox="1">
            <a:spLocks noGrp="1"/>
          </p:cNvSpPr>
          <p:nvPr>
            <p:ph type="body" idx="1"/>
          </p:nvPr>
        </p:nvSpPr>
        <p:spPr>
          <a:xfrm>
            <a:off x="681326" y="2149639"/>
            <a:ext cx="11838267" cy="7206922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FF2600"/>
                </a:solidFill>
              </a:rPr>
              <a:t>Contraction</a:t>
            </a:r>
            <a:r>
              <a:t> of an edge </a:t>
            </a:r>
            <a:r>
              <a:rPr i="1"/>
              <a:t>e</a:t>
            </a:r>
            <a:r>
              <a:t> in </a:t>
            </a:r>
            <a:r>
              <a:rPr i="1"/>
              <a:t>G</a:t>
            </a:r>
            <a:r>
              <a:t>: </a:t>
            </a:r>
            <a:br/>
            <a:r>
              <a:t>remove </a:t>
            </a:r>
            <a:r>
              <a:rPr i="1"/>
              <a:t>e</a:t>
            </a:r>
            <a:r>
              <a:t> from </a:t>
            </a:r>
            <a:r>
              <a:rPr i="1"/>
              <a:t>G</a:t>
            </a:r>
            <a:r>
              <a:t> and merge its two incident vertices, </a:t>
            </a:r>
            <a:r>
              <a:rPr i="1"/>
              <a:t>u</a:t>
            </a:r>
            <a:r>
              <a:t> and </a:t>
            </a:r>
            <a:r>
              <a:rPr i="1"/>
              <a:t>v</a:t>
            </a:r>
            <a:r>
              <a:t>, into a new vertex </a:t>
            </a:r>
            <a:r>
              <a:rPr i="1"/>
              <a:t>w</a:t>
            </a:r>
            <a:r>
              <a:t>, where the edges incident to </a:t>
            </a:r>
            <a:r>
              <a:rPr i="1"/>
              <a:t>w</a:t>
            </a:r>
            <a:r>
              <a:t> each correspond to an edge incident to either </a:t>
            </a:r>
            <a:r>
              <a:rPr i="1"/>
              <a:t>u</a:t>
            </a:r>
            <a:r>
              <a:t> or </a:t>
            </a:r>
            <a:r>
              <a:rPr i="1"/>
              <a:t>v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t>A graph </a:t>
            </a:r>
            <a:r>
              <a:rPr i="1"/>
              <a:t>H</a:t>
            </a:r>
            <a:r>
              <a:t> is a </a:t>
            </a:r>
            <a:r>
              <a:rPr b="1">
                <a:solidFill>
                  <a:srgbClr val="FF2600"/>
                </a:solidFill>
              </a:rPr>
              <a:t>minor</a:t>
            </a:r>
            <a:r>
              <a:t> of a graph </a:t>
            </a:r>
            <a:r>
              <a:rPr i="1"/>
              <a:t>G</a:t>
            </a:r>
            <a:r>
              <a:t>:</a:t>
            </a:r>
            <a:br/>
            <a:r>
              <a:rPr i="1"/>
              <a:t>H</a:t>
            </a:r>
            <a:r>
              <a:t> can be obtained from </a:t>
            </a:r>
            <a:r>
              <a:rPr i="1"/>
              <a:t>G</a:t>
            </a:r>
            <a:r>
              <a:t> by a series of 0 or more deletions of vertices, deletions of edges, and contraction of edges.</a:t>
            </a:r>
          </a:p>
        </p:txBody>
      </p:sp>
      <p:sp>
        <p:nvSpPr>
          <p:cNvPr id="233" name="Minor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Minors</a:t>
            </a:r>
          </a:p>
        </p:txBody>
      </p:sp>
      <p:sp>
        <p:nvSpPr>
          <p:cNvPr id="234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43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" grpId="1" build="p" bldLvl="5" animBg="1" advAuto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 = (V, E, h) is a hierarchical graph.…"/>
          <p:cNvSpPr txBox="1">
            <a:spLocks noGrp="1"/>
          </p:cNvSpPr>
          <p:nvPr>
            <p:ph type="body" idx="1"/>
          </p:nvPr>
        </p:nvSpPr>
        <p:spPr>
          <a:xfrm>
            <a:off x="681326" y="2149639"/>
            <a:ext cx="11838267" cy="7206922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G </a:t>
            </a:r>
            <a:r>
              <a:t>= (</a:t>
            </a:r>
            <a:r>
              <a:rPr i="1"/>
              <a:t>V</a:t>
            </a:r>
            <a:r>
              <a:t>,</a:t>
            </a:r>
            <a:r>
              <a:rPr i="1"/>
              <a:t> E, h</a:t>
            </a:r>
            <a:r>
              <a:t>)</a:t>
            </a:r>
            <a:r>
              <a:rPr i="1"/>
              <a:t> </a:t>
            </a:r>
            <a:r>
              <a:t>is a </a:t>
            </a:r>
            <a:r>
              <a:rPr b="1">
                <a:solidFill>
                  <a:srgbClr val="FF2600"/>
                </a:solidFill>
              </a:rPr>
              <a:t>hierarchical graph</a:t>
            </a:r>
            <a:r>
              <a:t>.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h</a:t>
            </a:r>
            <a:r>
              <a:t> maps each node to its </a:t>
            </a:r>
            <a:r>
              <a:rPr b="1">
                <a:solidFill>
                  <a:srgbClr val="FF2600"/>
                </a:solidFill>
              </a:rPr>
              <a:t>parent</a:t>
            </a:r>
            <a:r>
              <a:t>, if any:</a:t>
            </a:r>
            <a:br/>
            <a:r>
              <a:rPr i="1"/>
              <a:t>h: V → V ∪ </a:t>
            </a:r>
            <a:r>
              <a:t>{</a:t>
            </a:r>
            <a:r>
              <a:rPr i="1"/>
              <a:t> ⊥ </a:t>
            </a:r>
            <a:r>
              <a:t>}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t>For </a:t>
            </a:r>
            <a:r>
              <a:rPr i="1"/>
              <a:t>v ∈ V</a:t>
            </a:r>
            <a:r>
              <a:t>, </a:t>
            </a:r>
            <a:r>
              <a:rPr i="1"/>
              <a:t>h</a:t>
            </a:r>
            <a:r>
              <a:rPr baseline="31999"/>
              <a:t> -1</a:t>
            </a:r>
            <a:r>
              <a:t>(</a:t>
            </a:r>
            <a:r>
              <a:rPr i="1"/>
              <a:t>v</a:t>
            </a:r>
            <a:r>
              <a:t>) denotes the node’s </a:t>
            </a:r>
            <a:r>
              <a:rPr b="1">
                <a:solidFill>
                  <a:srgbClr val="FF2600"/>
                </a:solidFill>
              </a:rPr>
              <a:t>children</a:t>
            </a:r>
            <a:r>
              <a:t>.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h</a:t>
            </a:r>
            <a:r>
              <a:t> induces a </a:t>
            </a:r>
            <a:r>
              <a:rPr b="1">
                <a:solidFill>
                  <a:srgbClr val="FF2600"/>
                </a:solidFill>
              </a:rPr>
              <a:t>containment graph</a:t>
            </a:r>
            <a:r>
              <a:t> </a:t>
            </a:r>
            <a:r>
              <a:rPr i="1"/>
              <a:t>G* </a:t>
            </a:r>
            <a:r>
              <a:t>= (</a:t>
            </a:r>
            <a:r>
              <a:rPr i="1"/>
              <a:t>V</a:t>
            </a:r>
            <a:r>
              <a:t>,</a:t>
            </a:r>
            <a:r>
              <a:rPr i="1"/>
              <a:t> E*</a:t>
            </a:r>
            <a:r>
              <a:t>):</a:t>
            </a:r>
            <a:br/>
            <a:r>
              <a:rPr i="1"/>
              <a:t>E* = </a:t>
            </a:r>
            <a:r>
              <a:t>{ (</a:t>
            </a:r>
            <a:r>
              <a:rPr i="1"/>
              <a:t>u, v</a:t>
            </a:r>
            <a:r>
              <a:t>):</a:t>
            </a:r>
            <a:r>
              <a:rPr i="1"/>
              <a:t> u, v ∈ V ⋀ u = h</a:t>
            </a:r>
            <a:r>
              <a:t>(</a:t>
            </a:r>
            <a:r>
              <a:rPr i="1"/>
              <a:t>v</a:t>
            </a:r>
            <a:r>
              <a:t>) }</a:t>
            </a:r>
            <a:endParaRPr i="1"/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t>For </a:t>
            </a:r>
            <a:r>
              <a:rPr i="1"/>
              <a:t>h</a:t>
            </a:r>
            <a:r>
              <a:t> to be </a:t>
            </a:r>
            <a:r>
              <a:rPr b="1">
                <a:solidFill>
                  <a:srgbClr val="FF2600"/>
                </a:solidFill>
              </a:rPr>
              <a:t>valid</a:t>
            </a:r>
            <a:r>
              <a:t>, we require the containment graph to be acyclic.</a:t>
            </a:r>
          </a:p>
        </p:txBody>
      </p:sp>
      <p:sp>
        <p:nvSpPr>
          <p:cNvPr id="237" name="Hierarchical Graph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Hierarchical Graph</a:t>
            </a:r>
          </a:p>
        </p:txBody>
      </p:sp>
      <p:sp>
        <p:nvSpPr>
          <p:cNvPr id="238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44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" grpId="1" build="p" bldLvl="5" animBg="1" advAuto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Containment Graph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Containment Graph</a:t>
            </a:r>
          </a:p>
        </p:txBody>
      </p:sp>
      <p:sp>
        <p:nvSpPr>
          <p:cNvPr id="241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45</a:t>
            </a:fld>
            <a:endParaRPr/>
          </a:p>
        </p:txBody>
      </p:sp>
      <p:grpSp>
        <p:nvGrpSpPr>
          <p:cNvPr id="251" name="Gruppieren"/>
          <p:cNvGrpSpPr/>
          <p:nvPr/>
        </p:nvGrpSpPr>
        <p:grpSpPr>
          <a:xfrm>
            <a:off x="1186872" y="3001818"/>
            <a:ext cx="4962411" cy="6118461"/>
            <a:chOff x="0" y="0"/>
            <a:chExt cx="4962410" cy="6118460"/>
          </a:xfrm>
        </p:grpSpPr>
        <p:sp>
          <p:nvSpPr>
            <p:cNvPr id="242" name="1"/>
            <p:cNvSpPr/>
            <p:nvPr/>
          </p:nvSpPr>
          <p:spPr>
            <a:xfrm>
              <a:off x="1992745" y="0"/>
              <a:ext cx="793853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243" name="2"/>
            <p:cNvSpPr/>
            <p:nvPr/>
          </p:nvSpPr>
          <p:spPr>
            <a:xfrm>
              <a:off x="0" y="1439989"/>
              <a:ext cx="793852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244" name="3"/>
            <p:cNvSpPr/>
            <p:nvPr/>
          </p:nvSpPr>
          <p:spPr>
            <a:xfrm>
              <a:off x="1341581" y="1722852"/>
              <a:ext cx="3620830" cy="4395609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245" name="4"/>
            <p:cNvSpPr/>
            <p:nvPr/>
          </p:nvSpPr>
          <p:spPr>
            <a:xfrm>
              <a:off x="1757557" y="2749550"/>
              <a:ext cx="793853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246" name="5"/>
            <p:cNvSpPr/>
            <p:nvPr/>
          </p:nvSpPr>
          <p:spPr>
            <a:xfrm>
              <a:off x="3101448" y="3167071"/>
              <a:ext cx="1721768" cy="2449261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5</a:t>
              </a:r>
            </a:p>
          </p:txBody>
        </p:sp>
        <p:sp>
          <p:nvSpPr>
            <p:cNvPr id="247" name="6"/>
            <p:cNvSpPr/>
            <p:nvPr/>
          </p:nvSpPr>
          <p:spPr>
            <a:xfrm>
              <a:off x="3660860" y="4410751"/>
              <a:ext cx="793852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6</a:t>
              </a:r>
            </a:p>
          </p:txBody>
        </p:sp>
        <p:sp>
          <p:nvSpPr>
            <p:cNvPr id="248" name="Linie"/>
            <p:cNvSpPr/>
            <p:nvPr/>
          </p:nvSpPr>
          <p:spPr>
            <a:xfrm>
              <a:off x="2404620" y="827801"/>
              <a:ext cx="320524" cy="876002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249" name="Linie"/>
            <p:cNvSpPr/>
            <p:nvPr/>
          </p:nvSpPr>
          <p:spPr>
            <a:xfrm>
              <a:off x="2548384" y="3143957"/>
              <a:ext cx="527997" cy="527997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250" name="Linie"/>
            <p:cNvSpPr/>
            <p:nvPr/>
          </p:nvSpPr>
          <p:spPr>
            <a:xfrm>
              <a:off x="828703" y="1852698"/>
              <a:ext cx="909805" cy="1390093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  <p:sp>
        <p:nvSpPr>
          <p:cNvPr id="252" name="Graph G"/>
          <p:cNvSpPr txBox="1"/>
          <p:nvPr/>
        </p:nvSpPr>
        <p:spPr>
          <a:xfrm>
            <a:off x="2721673" y="1965458"/>
            <a:ext cx="189280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Graph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G</a:t>
            </a:r>
          </a:p>
        </p:txBody>
      </p:sp>
      <p:sp>
        <p:nvSpPr>
          <p:cNvPr id="253" name="Containment Graph G*"/>
          <p:cNvSpPr txBox="1"/>
          <p:nvPr/>
        </p:nvSpPr>
        <p:spPr>
          <a:xfrm>
            <a:off x="7202144" y="1965458"/>
            <a:ext cx="478962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Containment Graph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G*</a:t>
            </a:r>
          </a:p>
        </p:txBody>
      </p:sp>
      <p:grpSp>
        <p:nvGrpSpPr>
          <p:cNvPr id="263" name="Gruppieren"/>
          <p:cNvGrpSpPr/>
          <p:nvPr/>
        </p:nvGrpSpPr>
        <p:grpSpPr>
          <a:xfrm>
            <a:off x="7115940" y="3001818"/>
            <a:ext cx="4962034" cy="4262889"/>
            <a:chOff x="0" y="0"/>
            <a:chExt cx="4962032" cy="4262888"/>
          </a:xfrm>
        </p:grpSpPr>
        <p:sp>
          <p:nvSpPr>
            <p:cNvPr id="254" name="1"/>
            <p:cNvSpPr/>
            <p:nvPr/>
          </p:nvSpPr>
          <p:spPr>
            <a:xfrm>
              <a:off x="0" y="0"/>
              <a:ext cx="793852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255" name="2"/>
            <p:cNvSpPr/>
            <p:nvPr/>
          </p:nvSpPr>
          <p:spPr>
            <a:xfrm>
              <a:off x="1668114" y="0"/>
              <a:ext cx="793853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2</a:t>
              </a:r>
            </a:p>
          </p:txBody>
        </p:sp>
        <p:sp>
          <p:nvSpPr>
            <p:cNvPr id="256" name="3"/>
            <p:cNvSpPr/>
            <p:nvPr/>
          </p:nvSpPr>
          <p:spPr>
            <a:xfrm>
              <a:off x="3336229" y="0"/>
              <a:ext cx="793853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3</a:t>
              </a:r>
            </a:p>
          </p:txBody>
        </p:sp>
        <p:sp>
          <p:nvSpPr>
            <p:cNvPr id="257" name="4"/>
            <p:cNvSpPr/>
            <p:nvPr/>
          </p:nvSpPr>
          <p:spPr>
            <a:xfrm>
              <a:off x="2504278" y="1732972"/>
              <a:ext cx="793852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258" name="5"/>
            <p:cNvSpPr/>
            <p:nvPr/>
          </p:nvSpPr>
          <p:spPr>
            <a:xfrm>
              <a:off x="4168181" y="1732972"/>
              <a:ext cx="793852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5</a:t>
              </a:r>
            </a:p>
          </p:txBody>
        </p:sp>
        <p:sp>
          <p:nvSpPr>
            <p:cNvPr id="259" name="6"/>
            <p:cNvSpPr/>
            <p:nvPr/>
          </p:nvSpPr>
          <p:spPr>
            <a:xfrm>
              <a:off x="4168181" y="3465945"/>
              <a:ext cx="793852" cy="796944"/>
            </a:xfrm>
            <a:prstGeom prst="rect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>
                  <a:solidFill>
                    <a:srgbClr val="53585F"/>
                  </a:solidFill>
                </a:defRPr>
              </a:lvl1pPr>
            </a:lstStyle>
            <a:p>
              <a:r>
                <a:t>6</a:t>
              </a:r>
            </a:p>
          </p:txBody>
        </p:sp>
        <p:sp>
          <p:nvSpPr>
            <p:cNvPr id="260" name="Linie"/>
            <p:cNvSpPr/>
            <p:nvPr/>
          </p:nvSpPr>
          <p:spPr>
            <a:xfrm flipH="1">
              <a:off x="2859661" y="822538"/>
              <a:ext cx="891385" cy="891385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261" name="Linie"/>
            <p:cNvSpPr/>
            <p:nvPr/>
          </p:nvSpPr>
          <p:spPr>
            <a:xfrm>
              <a:off x="3749283" y="827433"/>
              <a:ext cx="793905" cy="895348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  <p:sp>
          <p:nvSpPr>
            <p:cNvPr id="262" name="Linie"/>
            <p:cNvSpPr/>
            <p:nvPr/>
          </p:nvSpPr>
          <p:spPr>
            <a:xfrm>
              <a:off x="4565106" y="2512576"/>
              <a:ext cx="1" cy="934320"/>
            </a:xfrm>
            <a:prstGeom prst="line">
              <a:avLst/>
            </a:prstGeom>
            <a:noFill/>
            <a:ln w="38100" cap="flat">
              <a:solidFill>
                <a:srgbClr val="53585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/>
              </a:pPr>
              <a:endParaRPr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" grpId="1" animBg="1" advAuto="0"/>
      <p:bldP spid="263" grpId="2" animBg="1" advAuto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Aesthetics: graphic properties of the drawing that help readability…"/>
          <p:cNvSpPr txBox="1">
            <a:spLocks noGrp="1"/>
          </p:cNvSpPr>
          <p:nvPr>
            <p:ph type="body" idx="1"/>
          </p:nvPr>
        </p:nvSpPr>
        <p:spPr>
          <a:xfrm>
            <a:off x="284849" y="2000451"/>
            <a:ext cx="11365801" cy="5903280"/>
          </a:xfrm>
          <a:prstGeom prst="rect">
            <a:avLst/>
          </a:prstGeom>
        </p:spPr>
        <p:txBody>
          <a:bodyPr/>
          <a:lstStyle/>
          <a:p>
            <a:pPr marL="0" indent="0" defTabSz="414781">
              <a:spcBef>
                <a:spcPts val="2900"/>
              </a:spcBef>
              <a:buSzTx/>
              <a:buNone/>
              <a:defRPr sz="2556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Aesthetics</a:t>
            </a:r>
            <a:r>
              <a:t>: graphic properties of the drawing that help readability</a:t>
            </a:r>
          </a:p>
          <a:p>
            <a:pPr marL="315594" indent="-315594" defTabSz="414781">
              <a:spcBef>
                <a:spcPts val="2900"/>
              </a:spcBef>
              <a:defRPr sz="2556"/>
            </a:pPr>
            <a:r>
              <a:t>Minimize number of edge crossings</a:t>
            </a:r>
          </a:p>
          <a:p>
            <a:pPr marL="315594" indent="-315594" defTabSz="414781">
              <a:spcBef>
                <a:spcPts val="2900"/>
              </a:spcBef>
              <a:defRPr sz="2556"/>
            </a:pPr>
            <a:r>
              <a:t>Minimize number of edge bends</a:t>
            </a:r>
          </a:p>
          <a:p>
            <a:pPr marL="315594" indent="-315594" defTabSz="414781">
              <a:spcBef>
                <a:spcPts val="2900"/>
              </a:spcBef>
              <a:defRPr sz="2556"/>
            </a:pPr>
            <a:r>
              <a:t>Maximize symmetry</a:t>
            </a:r>
          </a:p>
          <a:p>
            <a:pPr marL="315594" indent="-315594" defTabSz="414781">
              <a:spcBef>
                <a:spcPts val="2900"/>
              </a:spcBef>
              <a:defRPr sz="2556"/>
            </a:pPr>
            <a:r>
              <a:t>Maximize minimum angle between edges leaving a node</a:t>
            </a:r>
          </a:p>
          <a:p>
            <a:pPr marL="315594" indent="-315594" defTabSz="414781">
              <a:spcBef>
                <a:spcPts val="2900"/>
              </a:spcBef>
              <a:defRPr sz="2556"/>
            </a:pPr>
            <a:r>
              <a:t>Maximize edge orthogonality</a:t>
            </a:r>
          </a:p>
          <a:p>
            <a:pPr marL="315594" indent="-315594" defTabSz="414781">
              <a:spcBef>
                <a:spcPts val="2900"/>
              </a:spcBef>
              <a:defRPr sz="2556"/>
            </a:pPr>
            <a:r>
              <a:t>Maximize node orthogonality</a:t>
            </a:r>
          </a:p>
          <a:p>
            <a:pPr marL="315594" indent="-315594" defTabSz="414781">
              <a:spcBef>
                <a:spcPts val="2900"/>
              </a:spcBef>
              <a:defRPr sz="2556"/>
            </a:pPr>
            <a:r>
              <a:t>Maximize consistent flow direction (digraphs only)</a:t>
            </a:r>
          </a:p>
        </p:txBody>
      </p:sp>
      <p:sp>
        <p:nvSpPr>
          <p:cNvPr id="696" name="Aesthetic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Aesthetics</a:t>
            </a:r>
          </a:p>
        </p:txBody>
      </p:sp>
      <p:pic>
        <p:nvPicPr>
          <p:cNvPr id="697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2399" y="8364883"/>
            <a:ext cx="609601" cy="812801"/>
          </a:xfrm>
          <a:prstGeom prst="rect">
            <a:avLst/>
          </a:prstGeom>
          <a:ln w="12700">
            <a:miter lim="400000"/>
          </a:ln>
        </p:spPr>
      </p:pic>
      <p:sp>
        <p:nvSpPr>
          <p:cNvPr id="698" name="Helen C. Purchase Metrics for Graph Drawing Aesthetics Journal of Visual Languages and Computing (2002) 13, 501–516"/>
          <p:cNvSpPr txBox="1"/>
          <p:nvPr/>
        </p:nvSpPr>
        <p:spPr>
          <a:xfrm>
            <a:off x="1508397" y="8058949"/>
            <a:ext cx="10192051" cy="1424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algn="l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Helen C. Purchase</a:t>
            </a:r>
            <a:br/>
            <a:r>
              <a:rPr>
                <a:solidFill>
                  <a:srgbClr val="0433FF"/>
                </a:solidFill>
              </a:rPr>
              <a:t>Metrics for Graph Drawing Aesthetics</a:t>
            </a:r>
            <a:br/>
            <a:r>
              <a:rPr i="1">
                <a:latin typeface="+mn-lt"/>
                <a:ea typeface="+mn-ea"/>
                <a:cs typeface="+mn-cs"/>
                <a:sym typeface="Helvetica Light"/>
              </a:rPr>
              <a:t>Journal of Visual Languages and Computing</a:t>
            </a:r>
            <a:r>
              <a:t> (2002) </a:t>
            </a:r>
            <a:r>
              <a:rPr b="1"/>
              <a:t>13</a:t>
            </a:r>
            <a:r>
              <a:t>, 501–516</a:t>
            </a:r>
          </a:p>
        </p:txBody>
      </p:sp>
      <p:sp>
        <p:nvSpPr>
          <p:cNvPr id="699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46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6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6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6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6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6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5" grpId="1" build="p" bldLvl="5" animBg="1" advAuto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Further aesthetics criteria [Di Battista Book 99]…"/>
          <p:cNvSpPr txBox="1">
            <a:spLocks noGrp="1"/>
          </p:cNvSpPr>
          <p:nvPr>
            <p:ph type="body" idx="1"/>
          </p:nvPr>
        </p:nvSpPr>
        <p:spPr>
          <a:xfrm>
            <a:off x="819499" y="1935088"/>
            <a:ext cx="11365802" cy="7096280"/>
          </a:xfrm>
          <a:prstGeom prst="rect">
            <a:avLst/>
          </a:prstGeom>
        </p:spPr>
        <p:txBody>
          <a:bodyPr/>
          <a:lstStyle/>
          <a:p>
            <a:pPr marL="0" indent="0" defTabSz="531622">
              <a:spcBef>
                <a:spcPts val="3800"/>
              </a:spcBef>
              <a:buSzTx/>
              <a:buNone/>
              <a:defRPr sz="3276"/>
            </a:pPr>
            <a:r>
              <a:t>Further aesthetics criteria [Di Battista Book 99]</a:t>
            </a:r>
          </a:p>
          <a:p>
            <a:pPr marL="404495" indent="-404495" defTabSz="531622">
              <a:spcBef>
                <a:spcPts val="3800"/>
              </a:spcBef>
              <a:defRPr sz="3276"/>
            </a:pPr>
            <a:r>
              <a:t>Minimize area</a:t>
            </a:r>
          </a:p>
          <a:p>
            <a:pPr marL="404495" indent="-404495" defTabSz="531622">
              <a:spcBef>
                <a:spcPts val="3800"/>
              </a:spcBef>
              <a:defRPr sz="3276"/>
            </a:pPr>
            <a:r>
              <a:t>Minimize total edge length</a:t>
            </a:r>
          </a:p>
          <a:p>
            <a:pPr marL="404495" indent="-404495" defTabSz="531622">
              <a:spcBef>
                <a:spcPts val="3800"/>
              </a:spcBef>
              <a:defRPr sz="3276"/>
            </a:pPr>
            <a:r>
              <a:t>Minimize maximal edge length</a:t>
            </a:r>
          </a:p>
          <a:p>
            <a:pPr marL="404495" indent="-404495" defTabSz="531622">
              <a:spcBef>
                <a:spcPts val="3800"/>
              </a:spcBef>
              <a:defRPr sz="3276"/>
            </a:pPr>
            <a:r>
              <a:t>Minimize variance between edge length</a:t>
            </a:r>
          </a:p>
          <a:p>
            <a:pPr marL="404495" indent="-404495" defTabSz="531622">
              <a:spcBef>
                <a:spcPts val="3800"/>
              </a:spcBef>
              <a:defRPr sz="3276"/>
            </a:pPr>
            <a:r>
              <a:t>Minimize maximum number of bends on an edge</a:t>
            </a:r>
          </a:p>
          <a:p>
            <a:pPr marL="404495" indent="-404495" defTabSz="531622">
              <a:spcBef>
                <a:spcPts val="3800"/>
              </a:spcBef>
              <a:defRPr sz="3276"/>
            </a:pPr>
            <a:r>
              <a:t>Minimize 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aspect ratio</a:t>
            </a:r>
            <a:r>
              <a:t>, i.e., ratio of longest side to shortest side of drawing</a:t>
            </a:r>
          </a:p>
        </p:txBody>
      </p:sp>
      <p:sp>
        <p:nvSpPr>
          <p:cNvPr id="702" name="Aesthetic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Aesthetics</a:t>
            </a:r>
          </a:p>
        </p:txBody>
      </p:sp>
      <p:sp>
        <p:nvSpPr>
          <p:cNvPr id="703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47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7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7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1" grpId="1" build="p" bldLvl="5" animBg="1" advAuto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Mental map (cognitive map, mental model):  mental representation of a graph, formed by a user by looking at the layout of a graph…"/>
          <p:cNvSpPr txBox="1">
            <a:spLocks noGrp="1"/>
          </p:cNvSpPr>
          <p:nvPr>
            <p:ph type="body" idx="1"/>
          </p:nvPr>
        </p:nvSpPr>
        <p:spPr>
          <a:xfrm>
            <a:off x="284849" y="1784551"/>
            <a:ext cx="11365801" cy="6224327"/>
          </a:xfrm>
          <a:prstGeom prst="rect">
            <a:avLst/>
          </a:prstGeom>
        </p:spPr>
        <p:txBody>
          <a:bodyPr/>
          <a:lstStyle/>
          <a:p>
            <a:pPr marL="404495" indent="-404495" defTabSz="531622">
              <a:spcBef>
                <a:spcPts val="3800"/>
              </a:spcBef>
              <a:defRPr sz="3276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Mental map </a:t>
            </a:r>
            <a:r>
              <a:t>(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cognitive map</a:t>
            </a:r>
            <a:r>
              <a:t>, 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mental model</a:t>
            </a:r>
            <a:r>
              <a:t>):  mental representation of a graph, formed by a user by looking at the layout of a graph</a:t>
            </a:r>
          </a:p>
          <a:p>
            <a:pPr marL="0" indent="0" defTabSz="531622">
              <a:spcBef>
                <a:spcPts val="3800"/>
              </a:spcBef>
              <a:buSzTx/>
              <a:buNone/>
              <a:defRPr sz="3276"/>
            </a:pPr>
            <a:r>
              <a:t>Misue et al. provide three mathematical models:</a:t>
            </a:r>
          </a:p>
          <a:p>
            <a:pPr marL="577850" indent="-577850" defTabSz="531622">
              <a:spcBef>
                <a:spcPts val="3800"/>
              </a:spcBef>
              <a:buSzPct val="100000"/>
              <a:buAutoNum type="arabicPeriod"/>
              <a:defRPr sz="3276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Orthogonal ordering</a:t>
            </a:r>
            <a:r>
              <a:t> (horizontal/vertical order)</a:t>
            </a:r>
          </a:p>
          <a:p>
            <a:pPr marL="577850" indent="-577850" defTabSz="531622">
              <a:spcBef>
                <a:spcPts val="3800"/>
              </a:spcBef>
              <a:buSzPct val="100000"/>
              <a:buAutoNum type="arabicPeriod"/>
              <a:defRPr sz="3276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Proximity relation</a:t>
            </a:r>
            <a:r>
              <a:t> (e.g., nearest neighbor graph, Delauny triangulation)</a:t>
            </a:r>
          </a:p>
          <a:p>
            <a:pPr marL="577850" indent="-577850" defTabSz="531622">
              <a:spcBef>
                <a:spcPts val="3800"/>
              </a:spcBef>
              <a:buSzPct val="100000"/>
              <a:buAutoNum type="arabicPeriod"/>
              <a:defRPr sz="3276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Topology</a:t>
            </a:r>
            <a:r>
              <a:t> (expressed by dual graph)</a:t>
            </a:r>
          </a:p>
        </p:txBody>
      </p:sp>
      <p:sp>
        <p:nvSpPr>
          <p:cNvPr id="728" name="Mental Map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Mental Map</a:t>
            </a:r>
          </a:p>
        </p:txBody>
      </p:sp>
      <p:pic>
        <p:nvPicPr>
          <p:cNvPr id="729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2399" y="8352183"/>
            <a:ext cx="609601" cy="812801"/>
          </a:xfrm>
          <a:prstGeom prst="rect">
            <a:avLst/>
          </a:prstGeom>
          <a:ln w="12700">
            <a:miter lim="400000"/>
          </a:ln>
        </p:spPr>
      </p:pic>
      <p:sp>
        <p:nvSpPr>
          <p:cNvPr id="730" name="K. Misue, P. Eades, W. Lai, K. Sugiyama Layout Adjustment and the Mental Map  Journal of Visual Languages and Computing (1995) 6, 183–210"/>
          <p:cNvSpPr txBox="1"/>
          <p:nvPr/>
        </p:nvSpPr>
        <p:spPr>
          <a:xfrm>
            <a:off x="1508397" y="8046249"/>
            <a:ext cx="10192051" cy="1424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algn="l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K. Misue, P. Eades, W. Lai, K. Sugiyama</a:t>
            </a:r>
            <a:br/>
            <a:r>
              <a:rPr>
                <a:solidFill>
                  <a:srgbClr val="0433FF"/>
                </a:solidFill>
              </a:rPr>
              <a:t>Layout Adjustment and the Mental Map </a:t>
            </a:r>
            <a:br/>
            <a:r>
              <a:rPr i="1">
                <a:latin typeface="+mn-lt"/>
                <a:ea typeface="+mn-ea"/>
                <a:cs typeface="+mn-cs"/>
                <a:sym typeface="Helvetica Light"/>
              </a:rPr>
              <a:t>Journal of Visual Languages and Computing</a:t>
            </a:r>
            <a:r>
              <a:t> (1995) 6, 183–210</a:t>
            </a:r>
          </a:p>
        </p:txBody>
      </p:sp>
      <p:sp>
        <p:nvSpPr>
          <p:cNvPr id="731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48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" grpId="1" build="p" bldLvl="5" animBg="1" advAuto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Secondary notation: Layout cues that are not formally part of notation but help understanding (e.g., proximity, symmetry)"/>
          <p:cNvSpPr txBox="1">
            <a:spLocks noGrp="1"/>
          </p:cNvSpPr>
          <p:nvPr>
            <p:ph type="body" sz="quarter" idx="1"/>
          </p:nvPr>
        </p:nvSpPr>
        <p:spPr>
          <a:xfrm>
            <a:off x="284849" y="2000451"/>
            <a:ext cx="11365801" cy="2048844"/>
          </a:xfrm>
          <a:prstGeom prst="rect">
            <a:avLst/>
          </a:prstGeom>
        </p:spPr>
        <p:txBody>
          <a:bodyPr/>
          <a:lstStyle/>
          <a:p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Secondary notation</a:t>
            </a:r>
            <a:r>
              <a:t>: Layout cues that are not formally part of notation but help understanding (e.g., proximity, symmetry)</a:t>
            </a:r>
          </a:p>
        </p:txBody>
      </p:sp>
      <p:sp>
        <p:nvSpPr>
          <p:cNvPr id="734" name="Secondary Notation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Secondary Notation</a:t>
            </a:r>
          </a:p>
        </p:txBody>
      </p:sp>
      <p:pic>
        <p:nvPicPr>
          <p:cNvPr id="735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2399" y="8326783"/>
            <a:ext cx="609601" cy="812801"/>
          </a:xfrm>
          <a:prstGeom prst="rect">
            <a:avLst/>
          </a:prstGeom>
          <a:ln w="12700">
            <a:miter lim="400000"/>
          </a:ln>
        </p:spPr>
      </p:pic>
      <p:sp>
        <p:nvSpPr>
          <p:cNvPr id="736" name="Marian Petre Why Looking Isn’t Always Seeing: Readership Skills and Graphical Programming  Communications of the ACM, June 1995, Vol. 38, No. 6, 33–44"/>
          <p:cNvSpPr txBox="1"/>
          <p:nvPr/>
        </p:nvSpPr>
        <p:spPr>
          <a:xfrm>
            <a:off x="1508397" y="8020849"/>
            <a:ext cx="10675963" cy="14246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algn="l" defTabSz="560831">
              <a:defRPr sz="2304">
                <a:latin typeface="Helvetica"/>
                <a:ea typeface="Helvetica"/>
                <a:cs typeface="Helvetica"/>
                <a:sym typeface="Helvetica"/>
              </a:defRPr>
            </a:pPr>
            <a:r>
              <a:t>Marian Petre</a:t>
            </a:r>
            <a:br/>
            <a:r>
              <a:rPr>
                <a:solidFill>
                  <a:srgbClr val="0433FF"/>
                </a:solidFill>
              </a:rPr>
              <a:t>Why Looking Isn’t Always Seeing: Readership Skills and Graphical Programming </a:t>
            </a:r>
            <a:br/>
            <a:r>
              <a:rPr i="1">
                <a:latin typeface="+mn-lt"/>
                <a:ea typeface="+mn-ea"/>
                <a:cs typeface="+mn-cs"/>
                <a:sym typeface="Helvetica Light"/>
              </a:rPr>
              <a:t>Communications of the ACM</a:t>
            </a:r>
            <a:r>
              <a:t>, June 1995, Vol. 38, No. 6, 33–44</a:t>
            </a:r>
          </a:p>
        </p:txBody>
      </p:sp>
      <p:sp>
        <p:nvSpPr>
          <p:cNvPr id="737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49</a:t>
            </a:fld>
            <a:endParaRPr/>
          </a:p>
        </p:txBody>
      </p:sp>
      <p:pic>
        <p:nvPicPr>
          <p:cNvPr id="738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50224" y="3484949"/>
            <a:ext cx="6540610" cy="4937866"/>
          </a:xfrm>
          <a:prstGeom prst="rect">
            <a:avLst/>
          </a:prstGeom>
          <a:ln w="12700">
            <a:miter lim="400000"/>
          </a:ln>
        </p:spPr>
      </p:pic>
      <p:sp>
        <p:nvSpPr>
          <p:cNvPr id="739" name="[Petre CACM’95]"/>
          <p:cNvSpPr txBox="1"/>
          <p:nvPr/>
        </p:nvSpPr>
        <p:spPr>
          <a:xfrm>
            <a:off x="10647999" y="7783530"/>
            <a:ext cx="2037411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100"/>
            </a:pPr>
            <a:r>
              <a:t>[</a:t>
            </a:r>
            <a:r>
              <a:rPr sz="2000"/>
              <a:t>Petre CACM’95</a:t>
            </a:r>
            <a: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9" grpId="1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Neighbors of v, denoted δ(v), are its adjacent vertices…"/>
          <p:cNvSpPr txBox="1">
            <a:spLocks noGrp="1"/>
          </p:cNvSpPr>
          <p:nvPr>
            <p:ph type="body" idx="1"/>
          </p:nvPr>
        </p:nvSpPr>
        <p:spPr>
          <a:xfrm>
            <a:off x="681326" y="2149639"/>
            <a:ext cx="11838267" cy="7206922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FF2600"/>
                </a:solidFill>
              </a:rPr>
              <a:t>Neighbors</a:t>
            </a:r>
            <a:r>
              <a:t> of </a:t>
            </a:r>
            <a:r>
              <a:rPr i="1"/>
              <a:t>v</a:t>
            </a:r>
            <a:r>
              <a:t>, denoted </a:t>
            </a:r>
            <a:r>
              <a:rPr b="1">
                <a:solidFill>
                  <a:srgbClr val="FF2600"/>
                </a:solidFill>
              </a:rPr>
              <a:t>δ</a:t>
            </a:r>
            <a:r>
              <a:t>(</a:t>
            </a:r>
            <a:r>
              <a:rPr i="1"/>
              <a:t>v</a:t>
            </a:r>
            <a:r>
              <a:t>), are its adjacent vertices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FF2600"/>
                </a:solidFill>
              </a:rPr>
              <a:t>Degree</a:t>
            </a:r>
            <a:r>
              <a:t> of </a:t>
            </a:r>
            <a:r>
              <a:rPr i="1"/>
              <a:t>v</a:t>
            </a:r>
            <a:r>
              <a:t>, denoted </a:t>
            </a:r>
            <a:r>
              <a:rPr b="1">
                <a:solidFill>
                  <a:srgbClr val="FF2600"/>
                </a:solidFill>
              </a:rPr>
              <a:t>∆</a:t>
            </a:r>
            <a:r>
              <a:t>(</a:t>
            </a:r>
            <a:r>
              <a:rPr i="1"/>
              <a:t>v</a:t>
            </a:r>
            <a:r>
              <a:t>), is the number of its incident edges (which for simple graphs is the number of its neighbors)</a:t>
            </a:r>
          </a:p>
        </p:txBody>
      </p:sp>
      <p:sp>
        <p:nvSpPr>
          <p:cNvPr id="186" name="Neighbor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Neighbors</a:t>
            </a:r>
          </a:p>
        </p:txBody>
      </p:sp>
      <p:sp>
        <p:nvSpPr>
          <p:cNvPr id="187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" grpId="1" build="p" bldLvl="5" animBg="1" advAuto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Complete graph:  simple undirected graph where each pair of distinct vertices is connected by unique edge…"/>
          <p:cNvSpPr txBox="1">
            <a:spLocks noGrp="1"/>
          </p:cNvSpPr>
          <p:nvPr>
            <p:ph type="body" sz="half" idx="1"/>
          </p:nvPr>
        </p:nvSpPr>
        <p:spPr>
          <a:xfrm>
            <a:off x="284849" y="2000451"/>
            <a:ext cx="11365801" cy="3877985"/>
          </a:xfrm>
          <a:prstGeom prst="rect">
            <a:avLst/>
          </a:prstGeom>
        </p:spPr>
        <p:txBody>
          <a:bodyPr/>
          <a:lstStyle/>
          <a:p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Complete graph</a:t>
            </a:r>
            <a:r>
              <a:t>: </a:t>
            </a:r>
            <a:br/>
            <a:r>
              <a:t>simple undirected graph where each pair of distinct vertices is connected by unique edge</a:t>
            </a:r>
          </a:p>
          <a:p>
            <a:r>
              <a:rPr b="1" i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b="1" i="1" baseline="-5999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n</a:t>
            </a:r>
            <a:r>
              <a:t>: complete graph with </a:t>
            </a:r>
            <a:r>
              <a:rPr>
                <a:latin typeface="Latin Modern Roman 10 Bold Ital"/>
                <a:ea typeface="Latin Modern Roman 10 Bold Ital"/>
                <a:cs typeface="Latin Modern Roman 10 Bold Ital"/>
                <a:sym typeface="Latin Modern Roman 10 Bold Ital"/>
              </a:rPr>
              <a:t>n</a:t>
            </a:r>
            <a:r>
              <a:t> vertices</a:t>
            </a:r>
          </a:p>
        </p:txBody>
      </p:sp>
      <p:sp>
        <p:nvSpPr>
          <p:cNvPr id="764" name="Complete Graph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Complete Graphs</a:t>
            </a:r>
          </a:p>
        </p:txBody>
      </p:sp>
      <p:pic>
        <p:nvPicPr>
          <p:cNvPr id="765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91075" y="5230659"/>
            <a:ext cx="4111777" cy="4258625"/>
          </a:xfrm>
          <a:prstGeom prst="rect">
            <a:avLst/>
          </a:prstGeom>
          <a:ln w="12700">
            <a:miter lim="400000"/>
          </a:ln>
        </p:spPr>
      </p:pic>
      <p:pic>
        <p:nvPicPr>
          <p:cNvPr id="766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1883" y="6785135"/>
            <a:ext cx="3556001" cy="3556001"/>
          </a:xfrm>
          <a:prstGeom prst="rect">
            <a:avLst/>
          </a:prstGeom>
          <a:ln w="12700">
            <a:miter lim="400000"/>
          </a:ln>
        </p:spPr>
      </p:pic>
      <p:sp>
        <p:nvSpPr>
          <p:cNvPr id="767" name="K2"/>
          <p:cNvSpPr txBox="1"/>
          <p:nvPr/>
        </p:nvSpPr>
        <p:spPr>
          <a:xfrm>
            <a:off x="2638068" y="8779183"/>
            <a:ext cx="703631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</a:pPr>
            <a:r>
              <a:rPr>
                <a:latin typeface="Latin Modern Roman 10 Bold Ital"/>
                <a:ea typeface="Latin Modern Roman 10 Bold Ital"/>
                <a:cs typeface="Latin Modern Roman 10 Bold Ital"/>
                <a:sym typeface="Latin Modern Roman 10 Bold Ital"/>
              </a:rPr>
              <a:t>K</a:t>
            </a:r>
            <a:r>
              <a:rPr baseline="-5999">
                <a:latin typeface="Latin Modern Roman 10 Bold Ital"/>
                <a:ea typeface="Latin Modern Roman 10 Bold Ital"/>
                <a:cs typeface="Latin Modern Roman 10 Bold Ital"/>
                <a:sym typeface="Latin Modern Roman 10 Bold Ital"/>
              </a:rPr>
              <a:t>2</a:t>
            </a:r>
          </a:p>
        </p:txBody>
      </p:sp>
      <p:sp>
        <p:nvSpPr>
          <p:cNvPr id="768" name="K5"/>
          <p:cNvSpPr txBox="1"/>
          <p:nvPr/>
        </p:nvSpPr>
        <p:spPr>
          <a:xfrm>
            <a:off x="7113452" y="7101102"/>
            <a:ext cx="703632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</a:pPr>
            <a:r>
              <a:rPr>
                <a:latin typeface="Latin Modern Roman 10 Bold Ital"/>
                <a:ea typeface="Latin Modern Roman 10 Bold Ital"/>
                <a:cs typeface="Latin Modern Roman 10 Bold Ital"/>
                <a:sym typeface="Latin Modern Roman 10 Bold Ital"/>
              </a:rPr>
              <a:t>K</a:t>
            </a:r>
            <a:r>
              <a:rPr baseline="-5999">
                <a:latin typeface="Latin Modern Roman 10 Bold Ital"/>
                <a:ea typeface="Latin Modern Roman 10 Bold Ital"/>
                <a:cs typeface="Latin Modern Roman 10 Bold Ital"/>
                <a:sym typeface="Latin Modern Roman 10 Bold Ital"/>
              </a:rPr>
              <a:t>5</a:t>
            </a:r>
          </a:p>
        </p:txBody>
      </p:sp>
      <p:sp>
        <p:nvSpPr>
          <p:cNvPr id="769" name="[Wikimedia commons]"/>
          <p:cNvSpPr txBox="1"/>
          <p:nvPr/>
        </p:nvSpPr>
        <p:spPr>
          <a:xfrm>
            <a:off x="7455561" y="9085768"/>
            <a:ext cx="264033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t>[Wikimedia commons]</a:t>
            </a:r>
          </a:p>
        </p:txBody>
      </p:sp>
      <p:sp>
        <p:nvSpPr>
          <p:cNvPr id="770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50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3" grpId="1" build="p" bldLvl="5" animBg="1" advAuto="0"/>
      <p:bldP spid="765" grpId="5" animBg="1" advAuto="0"/>
      <p:bldP spid="766" grpId="2" animBg="1" advAuto="0"/>
      <p:bldP spid="767" grpId="3" animBg="1" advAuto="0"/>
      <p:bldP spid="768" grpId="6" animBg="1" advAuto="0"/>
      <p:bldP spid="769" grpId="4" animBg="1" advAuto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Clique: subset of vertices of graph such that its induced subset is complete…"/>
          <p:cNvSpPr txBox="1">
            <a:spLocks noGrp="1"/>
          </p:cNvSpPr>
          <p:nvPr>
            <p:ph type="body" idx="1"/>
          </p:nvPr>
        </p:nvSpPr>
        <p:spPr>
          <a:xfrm>
            <a:off x="284849" y="2000451"/>
            <a:ext cx="11365801" cy="6224327"/>
          </a:xfrm>
          <a:prstGeom prst="rect">
            <a:avLst/>
          </a:prstGeom>
        </p:spPr>
        <p:txBody>
          <a:bodyPr/>
          <a:lstStyle/>
          <a:p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Clique</a:t>
            </a:r>
            <a:r>
              <a:t>: subset of vertices of graph such that its induced subset is complete</a:t>
            </a:r>
          </a:p>
          <a:p>
            <a:r>
              <a:t>All complete graphs are their own maximal cliques</a:t>
            </a:r>
          </a:p>
          <a:p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Clique problem</a:t>
            </a:r>
            <a:r>
              <a:t>: given graph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G</a:t>
            </a:r>
            <a:r>
              <a:t> and integer n, decide whether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G</a:t>
            </a:r>
            <a:r>
              <a:t> has a clique size at least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n</a:t>
            </a:r>
          </a:p>
          <a:p>
            <a:r>
              <a:rPr b="1">
                <a:latin typeface="Helvetica"/>
                <a:ea typeface="Helvetica"/>
                <a:cs typeface="Helvetica"/>
                <a:sym typeface="Helvetica"/>
              </a:rPr>
              <a:t>Thm:</a:t>
            </a:r>
            <a:r>
              <a:t> Clique problem is NP-complete</a:t>
            </a:r>
          </a:p>
        </p:txBody>
      </p:sp>
      <p:sp>
        <p:nvSpPr>
          <p:cNvPr id="773" name="Clique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Cliques</a:t>
            </a:r>
          </a:p>
        </p:txBody>
      </p:sp>
      <p:sp>
        <p:nvSpPr>
          <p:cNvPr id="774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51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7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2" grpId="1" build="p" bldLvl="5" animBg="1" advAuto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Bipartite graph (bigraph): graph G whose vertices can be divided into two disjoint sets U and V such that every edge in G connects vertex in U with to vertex in V. U and V are called parts of G…"/>
          <p:cNvSpPr txBox="1">
            <a:spLocks noGrp="1"/>
          </p:cNvSpPr>
          <p:nvPr>
            <p:ph type="body" idx="1"/>
          </p:nvPr>
        </p:nvSpPr>
        <p:spPr>
          <a:xfrm>
            <a:off x="284849" y="2000451"/>
            <a:ext cx="11365801" cy="7505298"/>
          </a:xfrm>
          <a:prstGeom prst="rect">
            <a:avLst/>
          </a:prstGeom>
        </p:spPr>
        <p:txBody>
          <a:bodyPr/>
          <a:lstStyle/>
          <a:p>
            <a:pPr marL="426719" indent="-426719" defTabSz="560831">
              <a:spcBef>
                <a:spcPts val="4000"/>
              </a:spcBef>
              <a:defRPr sz="3455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Bipartite graph</a:t>
            </a:r>
            <a:r>
              <a:rPr>
                <a:solidFill>
                  <a:srgbClr val="FF2600"/>
                </a:solidFill>
              </a:rPr>
              <a:t> </a:t>
            </a:r>
            <a:r>
              <a:t>(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bigraph</a:t>
            </a:r>
            <a:r>
              <a:t>): graph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G</a:t>
            </a:r>
            <a:r>
              <a:t> whose vertices can be divided into two disjoint sets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t> and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t> such that every edge in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G</a:t>
            </a:r>
            <a:r>
              <a:t> connects vertex in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t> with to vertex in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t>.</a:t>
            </a:r>
            <a:br/>
            <a:r>
              <a:rPr i="1">
                <a:latin typeface="Helvetica"/>
                <a:ea typeface="Helvetica"/>
                <a:cs typeface="Helvetica"/>
                <a:sym typeface="Helvetica"/>
              </a:rPr>
              <a:t>U</a:t>
            </a:r>
            <a:r>
              <a:t> and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t> are called 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parts</a:t>
            </a:r>
            <a:r>
              <a:t> of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G</a:t>
            </a:r>
          </a:p>
          <a:p>
            <a:pPr marL="426719" indent="-426719" defTabSz="560831">
              <a:spcBef>
                <a:spcPts val="4000"/>
              </a:spcBef>
              <a:defRPr sz="3455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Complete bipartite graph</a:t>
            </a:r>
            <a:r>
              <a:rPr>
                <a:solidFill>
                  <a:srgbClr val="FF2600"/>
                </a:solidFill>
              </a:rPr>
              <a:t> </a:t>
            </a:r>
            <a:r>
              <a:t>(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biclique</a:t>
            </a:r>
            <a:r>
              <a:t>): </a:t>
            </a:r>
            <a:br/>
            <a:r>
              <a:t>bipartite graph where each vertex of first set is connected to each vertex of second set</a:t>
            </a:r>
          </a:p>
          <a:p>
            <a:pPr marL="426719" indent="-426719" defTabSz="560831">
              <a:spcBef>
                <a:spcPts val="4000"/>
              </a:spcBef>
              <a:defRPr sz="3455"/>
            </a:pPr>
            <a:r>
              <a:rPr b="1" i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K</a:t>
            </a:r>
            <a:r>
              <a:rPr b="1" i="1" baseline="-5999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m,n</a:t>
            </a:r>
            <a:r>
              <a:t>: biclique with parts </a:t>
            </a:r>
            <a:br/>
            <a:r>
              <a:t>of sizes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m</a:t>
            </a:r>
            <a:r>
              <a:t> and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n</a:t>
            </a:r>
            <a:r>
              <a:t> </a:t>
            </a:r>
          </a:p>
        </p:txBody>
      </p:sp>
      <p:sp>
        <p:nvSpPr>
          <p:cNvPr id="777" name="Bigraph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Bigraphs</a:t>
            </a:r>
          </a:p>
        </p:txBody>
      </p:sp>
      <p:sp>
        <p:nvSpPr>
          <p:cNvPr id="778" name="K3,3"/>
          <p:cNvSpPr txBox="1"/>
          <p:nvPr/>
        </p:nvSpPr>
        <p:spPr>
          <a:xfrm>
            <a:off x="8046160" y="7686672"/>
            <a:ext cx="84296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spcBef>
                <a:spcPts val="4200"/>
              </a:spcBef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K</a:t>
            </a:r>
            <a:r>
              <a:rPr i="1" baseline="-5999"/>
              <a:t>3,3</a:t>
            </a:r>
          </a:p>
        </p:txBody>
      </p:sp>
      <p:sp>
        <p:nvSpPr>
          <p:cNvPr id="779" name="[Wikimedia commons]"/>
          <p:cNvSpPr txBox="1"/>
          <p:nvPr/>
        </p:nvSpPr>
        <p:spPr>
          <a:xfrm>
            <a:off x="9667040" y="9232899"/>
            <a:ext cx="2708073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100"/>
            </a:pPr>
            <a:r>
              <a:t>[</a:t>
            </a:r>
            <a:r>
              <a:rPr sz="2000"/>
              <a:t>Wikimedia</a:t>
            </a:r>
            <a:r>
              <a:t> commons]</a:t>
            </a:r>
          </a:p>
        </p:txBody>
      </p:sp>
      <p:pic>
        <p:nvPicPr>
          <p:cNvPr id="780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87198" y="6232925"/>
            <a:ext cx="3667755" cy="3159912"/>
          </a:xfrm>
          <a:prstGeom prst="rect">
            <a:avLst/>
          </a:prstGeom>
          <a:ln w="12700">
            <a:miter lim="400000"/>
          </a:ln>
        </p:spPr>
      </p:pic>
      <p:sp>
        <p:nvSpPr>
          <p:cNvPr id="781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52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6" grpId="1" build="p" bldLvl="5" animBg="1" advAuto="0"/>
      <p:bldP spid="778" grpId="2" animBg="1" advAuto="0"/>
      <p:bldP spid="779" grpId="4" animBg="1" advAuto="0"/>
      <p:bldP spid="780" grpId="3" animBg="1" advAuto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Forest: acyclic undirected graph. This includes graphs without edges, including the empty graph…"/>
          <p:cNvSpPr txBox="1">
            <a:spLocks noGrp="1"/>
          </p:cNvSpPr>
          <p:nvPr>
            <p:ph type="body" idx="1"/>
          </p:nvPr>
        </p:nvSpPr>
        <p:spPr>
          <a:xfrm>
            <a:off x="681326" y="1923133"/>
            <a:ext cx="11838267" cy="7433428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Forest</a:t>
            </a:r>
            <a:r>
              <a:t>: acyclic undirected graph.</a:t>
            </a:r>
            <a:br/>
            <a:r>
              <a:t>This includes graphs without edges, including the empty graph</a:t>
            </a:r>
          </a:p>
          <a:p>
            <a:pPr marL="373379" indent="-373379" defTabSz="490727">
              <a:spcBef>
                <a:spcPts val="3500"/>
              </a:spcBef>
              <a:defRPr sz="3024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Tree</a:t>
            </a:r>
            <a:r>
              <a:t>: connected forest</a:t>
            </a:r>
          </a:p>
          <a:p>
            <a:pPr marL="373379" indent="-373379" defTabSz="490727">
              <a:spcBef>
                <a:spcPts val="3500"/>
              </a:spcBef>
              <a:defRPr sz="3024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Rooted tree</a:t>
            </a:r>
            <a:r>
              <a:t>: </a:t>
            </a:r>
            <a:br/>
            <a:r>
              <a:t>tree in which one vertex has been designated the 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root</a:t>
            </a:r>
          </a:p>
          <a:p>
            <a:pPr marL="373379" indent="-373379" defTabSz="490727">
              <a:spcBef>
                <a:spcPts val="3500"/>
              </a:spcBef>
              <a:defRPr sz="3024"/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Note:</a:t>
            </a:r>
            <a:r>
              <a:t> some authors really mean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rooted tree</a:t>
            </a:r>
            <a:r>
              <a:t> when they refer to a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tree</a:t>
            </a:r>
          </a:p>
          <a:p>
            <a:pPr marL="373379" indent="-373379" defTabSz="490727">
              <a:spcBef>
                <a:spcPts val="3500"/>
              </a:spcBef>
              <a:defRPr sz="3024"/>
            </a:pPr>
            <a:r>
              <a:t>Edges of a rooted tree can be assigned a natural orientation, either away from or towards the root, in which case the structure becomes a 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directed rooted tree</a:t>
            </a:r>
            <a:br>
              <a:rPr i="1">
                <a:latin typeface="Helvetica"/>
                <a:ea typeface="Helvetica"/>
                <a:cs typeface="Helvetica"/>
                <a:sym typeface="Helvetica"/>
              </a:rPr>
            </a:br>
            <a:br>
              <a:rPr i="1">
                <a:latin typeface="Helvetica"/>
                <a:ea typeface="Helvetica"/>
                <a:cs typeface="Helvetica"/>
                <a:sym typeface="Helvetica"/>
              </a:rPr>
            </a:br>
            <a:r>
              <a:rPr i="1">
                <a:latin typeface="Helvetica"/>
                <a:ea typeface="Helvetica"/>
                <a:cs typeface="Helvetica"/>
                <a:sym typeface="Helvetica"/>
              </a:rPr>
              <a:t>End of Part II</a:t>
            </a:r>
          </a:p>
        </p:txBody>
      </p:sp>
      <p:sp>
        <p:nvSpPr>
          <p:cNvPr id="784" name="Tree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Trees</a:t>
            </a:r>
          </a:p>
        </p:txBody>
      </p:sp>
      <p:sp>
        <p:nvSpPr>
          <p:cNvPr id="785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53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7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7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7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7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3" grpId="1" build="p" bldLvl="5" animBg="1" advAuto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0"/>
          <p:cNvSpPr/>
          <p:nvPr/>
        </p:nvSpPr>
        <p:spPr>
          <a:xfrm>
            <a:off x="10130356" y="1676265"/>
            <a:ext cx="896125" cy="896126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0</a:t>
            </a:r>
          </a:p>
        </p:txBody>
      </p:sp>
      <p:sp>
        <p:nvSpPr>
          <p:cNvPr id="788" name="1"/>
          <p:cNvSpPr/>
          <p:nvPr/>
        </p:nvSpPr>
        <p:spPr>
          <a:xfrm>
            <a:off x="8893066" y="3054246"/>
            <a:ext cx="896125" cy="896126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1</a:t>
            </a:r>
          </a:p>
        </p:txBody>
      </p:sp>
      <p:cxnSp>
        <p:nvCxnSpPr>
          <p:cNvPr id="789" name="Verbindungslinie"/>
          <p:cNvCxnSpPr>
            <a:stCxn id="788" idx="0"/>
            <a:endCxn id="787" idx="0"/>
          </p:cNvCxnSpPr>
          <p:nvPr/>
        </p:nvCxnSpPr>
        <p:spPr>
          <a:xfrm flipV="1">
            <a:off x="9341128" y="2124328"/>
            <a:ext cx="1237291" cy="137798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cxnSp>
        <p:nvCxnSpPr>
          <p:cNvPr id="790" name="Verbindungslinie"/>
          <p:cNvCxnSpPr>
            <a:stCxn id="791" idx="0"/>
            <a:endCxn id="787" idx="0"/>
          </p:cNvCxnSpPr>
          <p:nvPr/>
        </p:nvCxnSpPr>
        <p:spPr>
          <a:xfrm flipH="1" flipV="1">
            <a:off x="10578418" y="2124328"/>
            <a:ext cx="1237290" cy="137798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sp>
        <p:nvSpPr>
          <p:cNvPr id="791" name="2"/>
          <p:cNvSpPr/>
          <p:nvPr/>
        </p:nvSpPr>
        <p:spPr>
          <a:xfrm>
            <a:off x="11367645" y="3054246"/>
            <a:ext cx="896126" cy="896126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2</a:t>
            </a:r>
          </a:p>
        </p:txBody>
      </p:sp>
      <p:sp>
        <p:nvSpPr>
          <p:cNvPr id="792" name="3"/>
          <p:cNvSpPr/>
          <p:nvPr/>
        </p:nvSpPr>
        <p:spPr>
          <a:xfrm>
            <a:off x="7655776" y="4428738"/>
            <a:ext cx="896126" cy="896125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3</a:t>
            </a:r>
          </a:p>
        </p:txBody>
      </p:sp>
      <p:cxnSp>
        <p:nvCxnSpPr>
          <p:cNvPr id="793" name="Verbindungslinie"/>
          <p:cNvCxnSpPr>
            <a:stCxn id="792" idx="0"/>
            <a:endCxn id="788" idx="0"/>
          </p:cNvCxnSpPr>
          <p:nvPr/>
        </p:nvCxnSpPr>
        <p:spPr>
          <a:xfrm flipV="1">
            <a:off x="8103839" y="3502309"/>
            <a:ext cx="1237290" cy="137449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cxnSp>
        <p:nvCxnSpPr>
          <p:cNvPr id="794" name="Verbindungslinie"/>
          <p:cNvCxnSpPr>
            <a:stCxn id="795" idx="0"/>
            <a:endCxn id="788" idx="0"/>
          </p:cNvCxnSpPr>
          <p:nvPr/>
        </p:nvCxnSpPr>
        <p:spPr>
          <a:xfrm flipH="1" flipV="1">
            <a:off x="9341128" y="3502309"/>
            <a:ext cx="1237292" cy="137449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sp>
        <p:nvSpPr>
          <p:cNvPr id="795" name="4"/>
          <p:cNvSpPr/>
          <p:nvPr/>
        </p:nvSpPr>
        <p:spPr>
          <a:xfrm>
            <a:off x="10130356" y="4428738"/>
            <a:ext cx="896126" cy="896125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4</a:t>
            </a:r>
          </a:p>
        </p:txBody>
      </p:sp>
      <p:sp>
        <p:nvSpPr>
          <p:cNvPr id="796" name="5"/>
          <p:cNvSpPr/>
          <p:nvPr/>
        </p:nvSpPr>
        <p:spPr>
          <a:xfrm>
            <a:off x="8893066" y="5803229"/>
            <a:ext cx="896125" cy="896125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5</a:t>
            </a:r>
          </a:p>
        </p:txBody>
      </p:sp>
      <p:cxnSp>
        <p:nvCxnSpPr>
          <p:cNvPr id="797" name="Verbindungslinie"/>
          <p:cNvCxnSpPr>
            <a:stCxn id="796" idx="0"/>
            <a:endCxn id="795" idx="0"/>
          </p:cNvCxnSpPr>
          <p:nvPr/>
        </p:nvCxnSpPr>
        <p:spPr>
          <a:xfrm flipV="1">
            <a:off x="9341128" y="4876800"/>
            <a:ext cx="1237292" cy="137449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cxnSp>
        <p:nvCxnSpPr>
          <p:cNvPr id="798" name="Verbindungslinie"/>
          <p:cNvCxnSpPr>
            <a:stCxn id="799" idx="0"/>
            <a:endCxn id="795" idx="0"/>
          </p:cNvCxnSpPr>
          <p:nvPr/>
        </p:nvCxnSpPr>
        <p:spPr>
          <a:xfrm flipH="1" flipV="1">
            <a:off x="10578419" y="4876800"/>
            <a:ext cx="1237289" cy="137449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sp>
        <p:nvSpPr>
          <p:cNvPr id="799" name="6"/>
          <p:cNvSpPr/>
          <p:nvPr/>
        </p:nvSpPr>
        <p:spPr>
          <a:xfrm>
            <a:off x="11367645" y="5803229"/>
            <a:ext cx="896126" cy="896125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6</a:t>
            </a:r>
          </a:p>
        </p:txBody>
      </p:sp>
      <p:sp>
        <p:nvSpPr>
          <p:cNvPr id="800" name="7"/>
          <p:cNvSpPr/>
          <p:nvPr/>
        </p:nvSpPr>
        <p:spPr>
          <a:xfrm>
            <a:off x="7655776" y="7181209"/>
            <a:ext cx="896126" cy="896126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7</a:t>
            </a:r>
          </a:p>
        </p:txBody>
      </p:sp>
      <p:cxnSp>
        <p:nvCxnSpPr>
          <p:cNvPr id="801" name="Verbindungslinie"/>
          <p:cNvCxnSpPr>
            <a:stCxn id="800" idx="0"/>
            <a:endCxn id="796" idx="0"/>
          </p:cNvCxnSpPr>
          <p:nvPr/>
        </p:nvCxnSpPr>
        <p:spPr>
          <a:xfrm flipV="1">
            <a:off x="8103839" y="6251291"/>
            <a:ext cx="1237290" cy="1377981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sp>
        <p:nvSpPr>
          <p:cNvPr id="802" name="Root: designated node, has no incoming edge…"/>
          <p:cNvSpPr txBox="1">
            <a:spLocks noGrp="1"/>
          </p:cNvSpPr>
          <p:nvPr>
            <p:ph type="body" idx="4294967295"/>
          </p:nvPr>
        </p:nvSpPr>
        <p:spPr>
          <a:xfrm>
            <a:off x="583267" y="590934"/>
            <a:ext cx="11838266" cy="8684731"/>
          </a:xfrm>
          <a:prstGeom prst="rect">
            <a:avLst/>
          </a:prstGeom>
        </p:spPr>
        <p:txBody>
          <a:bodyPr anchor="t"/>
          <a:lstStyle/>
          <a:p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Root</a:t>
            </a:r>
            <a:r>
              <a:t>: designated node, has no incoming edge</a:t>
            </a:r>
          </a:p>
          <a:p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Inner/internal node</a:t>
            </a:r>
            <a:r>
              <a:t>: node with </a:t>
            </a:r>
            <a:br/>
            <a:r>
              <a:t>incoming and outgoing edge(s)</a:t>
            </a:r>
          </a:p>
          <a:p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Leaf</a:t>
            </a:r>
            <a:r>
              <a:t>: node without outgoing edge</a:t>
            </a:r>
          </a:p>
          <a:p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Parent </a:t>
            </a:r>
            <a:r>
              <a:t>of node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 </a:t>
            </a:r>
            <a:r>
              <a:t>: </a:t>
            </a:r>
            <a:br/>
            <a:r>
              <a:t>source of edge whose </a:t>
            </a:r>
            <a:br/>
            <a:r>
              <a:t>sink is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</a:p>
          <a:p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Child </a:t>
            </a:r>
            <a:r>
              <a:t>of node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 </a:t>
            </a:r>
            <a:r>
              <a:t>: </a:t>
            </a:r>
            <a:br/>
            <a:r>
              <a:t>sink of edge whose </a:t>
            </a:r>
            <a:br/>
            <a:r>
              <a:t>source is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</a:p>
        </p:txBody>
      </p:sp>
      <p:sp>
        <p:nvSpPr>
          <p:cNvPr id="803" name="Linie"/>
          <p:cNvSpPr/>
          <p:nvPr/>
        </p:nvSpPr>
        <p:spPr>
          <a:xfrm>
            <a:off x="10876569" y="975843"/>
            <a:ext cx="521356" cy="8968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20" h="21059" extrusionOk="0">
                <a:moveTo>
                  <a:pt x="8986" y="21059"/>
                </a:moveTo>
                <a:cubicBezTo>
                  <a:pt x="17707" y="18524"/>
                  <a:pt x="21600" y="11991"/>
                  <a:pt x="17716" y="6409"/>
                </a:cubicBezTo>
                <a:cubicBezTo>
                  <a:pt x="14670" y="2031"/>
                  <a:pt x="7452" y="-541"/>
                  <a:pt x="0" y="96"/>
                </a:cubicBezTo>
              </a:path>
            </a:pathLst>
          </a:custGeom>
          <a:ln w="63500" cap="rnd">
            <a:solidFill>
              <a:srgbClr val="929292"/>
            </a:solidFill>
            <a:custDash>
              <a:ds d="100000" sp="200000"/>
            </a:custDash>
            <a:headEnd type="stealth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804" name="Linie"/>
          <p:cNvSpPr/>
          <p:nvPr/>
        </p:nvSpPr>
        <p:spPr>
          <a:xfrm>
            <a:off x="7796024" y="2092189"/>
            <a:ext cx="1236258" cy="8748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9395" y="14642"/>
                  <a:pt x="15715" y="8823"/>
                  <a:pt x="11068" y="4949"/>
                </a:cubicBezTo>
                <a:cubicBezTo>
                  <a:pt x="7692" y="2135"/>
                  <a:pt x="3907" y="442"/>
                  <a:pt x="0" y="0"/>
                </a:cubicBezTo>
              </a:path>
            </a:pathLst>
          </a:custGeom>
          <a:ln w="63500" cap="rnd">
            <a:solidFill>
              <a:srgbClr val="929292"/>
            </a:solidFill>
            <a:custDash>
              <a:ds d="100000" sp="200000"/>
            </a:custDash>
            <a:headEnd type="stealth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805" name="Linie"/>
          <p:cNvSpPr/>
          <p:nvPr/>
        </p:nvSpPr>
        <p:spPr>
          <a:xfrm>
            <a:off x="6141389" y="3995289"/>
            <a:ext cx="1305065" cy="8009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6802" y="21358"/>
                  <a:pt x="12144" y="18919"/>
                  <a:pt x="8158" y="14562"/>
                </a:cubicBezTo>
                <a:cubicBezTo>
                  <a:pt x="4760" y="10847"/>
                  <a:pt x="1961" y="5852"/>
                  <a:pt x="0" y="0"/>
                </a:cubicBezTo>
              </a:path>
            </a:pathLst>
          </a:custGeom>
          <a:ln w="63500" cap="rnd">
            <a:solidFill>
              <a:srgbClr val="929292"/>
            </a:solidFill>
            <a:custDash>
              <a:ds d="100000" sp="200000"/>
            </a:custDash>
            <a:headEnd type="stealth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806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54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8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8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8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2" grpId="1" build="p" bldLvl="5" animBg="1" advAuto="0"/>
      <p:bldP spid="804" grpId="2" animBg="1" advAuto="0"/>
      <p:bldP spid="805" grpId="3" animBg="1" advAuto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Linie"/>
          <p:cNvSpPr/>
          <p:nvPr/>
        </p:nvSpPr>
        <p:spPr>
          <a:xfrm flipV="1">
            <a:off x="5238538" y="8022311"/>
            <a:ext cx="1877453" cy="481898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809" name="Form"/>
          <p:cNvSpPr/>
          <p:nvPr/>
        </p:nvSpPr>
        <p:spPr>
          <a:xfrm>
            <a:off x="7099200" y="4048072"/>
            <a:ext cx="5672050" cy="4660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34" h="20933" extrusionOk="0">
                <a:moveTo>
                  <a:pt x="5209" y="8237"/>
                </a:moveTo>
                <a:cubicBezTo>
                  <a:pt x="7841" y="5212"/>
                  <a:pt x="9251" y="-203"/>
                  <a:pt x="13008" y="6"/>
                </a:cubicBezTo>
                <a:cubicBezTo>
                  <a:pt x="14984" y="116"/>
                  <a:pt x="16401" y="1820"/>
                  <a:pt x="17754" y="3318"/>
                </a:cubicBezTo>
                <a:cubicBezTo>
                  <a:pt x="19235" y="4956"/>
                  <a:pt x="20978" y="6724"/>
                  <a:pt x="21032" y="9362"/>
                </a:cubicBezTo>
                <a:cubicBezTo>
                  <a:pt x="21125" y="13858"/>
                  <a:pt x="18000" y="15101"/>
                  <a:pt x="14683" y="16311"/>
                </a:cubicBezTo>
                <a:cubicBezTo>
                  <a:pt x="12166" y="17228"/>
                  <a:pt x="9361" y="18915"/>
                  <a:pt x="6838" y="20015"/>
                </a:cubicBezTo>
                <a:cubicBezTo>
                  <a:pt x="5261" y="20703"/>
                  <a:pt x="3561" y="21397"/>
                  <a:pt x="2034" y="20526"/>
                </a:cubicBezTo>
                <a:cubicBezTo>
                  <a:pt x="-91" y="19313"/>
                  <a:pt x="-475" y="16910"/>
                  <a:pt x="530" y="14375"/>
                </a:cubicBezTo>
                <a:cubicBezTo>
                  <a:pt x="1404" y="12170"/>
                  <a:pt x="3455" y="10252"/>
                  <a:pt x="5209" y="8237"/>
                </a:cubicBezTo>
                <a:close/>
              </a:path>
            </a:pathLst>
          </a:custGeom>
          <a:solidFill>
            <a:srgbClr val="EBEBEB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810" name="0"/>
          <p:cNvSpPr/>
          <p:nvPr/>
        </p:nvSpPr>
        <p:spPr>
          <a:xfrm>
            <a:off x="10130356" y="1676265"/>
            <a:ext cx="896125" cy="896126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0</a:t>
            </a:r>
          </a:p>
        </p:txBody>
      </p:sp>
      <p:sp>
        <p:nvSpPr>
          <p:cNvPr id="811" name="1"/>
          <p:cNvSpPr/>
          <p:nvPr/>
        </p:nvSpPr>
        <p:spPr>
          <a:xfrm>
            <a:off x="8893066" y="3054246"/>
            <a:ext cx="896125" cy="896126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1</a:t>
            </a:r>
          </a:p>
        </p:txBody>
      </p:sp>
      <p:cxnSp>
        <p:nvCxnSpPr>
          <p:cNvPr id="812" name="Verbindungslinie"/>
          <p:cNvCxnSpPr>
            <a:stCxn id="811" idx="0"/>
            <a:endCxn id="810" idx="0"/>
          </p:cNvCxnSpPr>
          <p:nvPr/>
        </p:nvCxnSpPr>
        <p:spPr>
          <a:xfrm flipV="1">
            <a:off x="9341128" y="2124328"/>
            <a:ext cx="1237291" cy="137798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cxnSp>
        <p:nvCxnSpPr>
          <p:cNvPr id="813" name="Verbindungslinie"/>
          <p:cNvCxnSpPr>
            <a:stCxn id="814" idx="0"/>
            <a:endCxn id="810" idx="0"/>
          </p:cNvCxnSpPr>
          <p:nvPr/>
        </p:nvCxnSpPr>
        <p:spPr>
          <a:xfrm flipH="1" flipV="1">
            <a:off x="10578418" y="2124328"/>
            <a:ext cx="1237290" cy="137798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sp>
        <p:nvSpPr>
          <p:cNvPr id="814" name="2"/>
          <p:cNvSpPr/>
          <p:nvPr/>
        </p:nvSpPr>
        <p:spPr>
          <a:xfrm>
            <a:off x="11367645" y="3054246"/>
            <a:ext cx="896126" cy="896126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2</a:t>
            </a:r>
          </a:p>
        </p:txBody>
      </p:sp>
      <p:sp>
        <p:nvSpPr>
          <p:cNvPr id="815" name="3"/>
          <p:cNvSpPr/>
          <p:nvPr/>
        </p:nvSpPr>
        <p:spPr>
          <a:xfrm>
            <a:off x="7655776" y="4428738"/>
            <a:ext cx="896126" cy="896125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3</a:t>
            </a:r>
          </a:p>
        </p:txBody>
      </p:sp>
      <p:cxnSp>
        <p:nvCxnSpPr>
          <p:cNvPr id="816" name="Verbindungslinie"/>
          <p:cNvCxnSpPr>
            <a:stCxn id="815" idx="0"/>
            <a:endCxn id="811" idx="0"/>
          </p:cNvCxnSpPr>
          <p:nvPr/>
        </p:nvCxnSpPr>
        <p:spPr>
          <a:xfrm flipV="1">
            <a:off x="8103839" y="3502309"/>
            <a:ext cx="1237290" cy="137449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cxnSp>
        <p:nvCxnSpPr>
          <p:cNvPr id="817" name="Verbindungslinie"/>
          <p:cNvCxnSpPr>
            <a:stCxn id="818" idx="0"/>
            <a:endCxn id="811" idx="0"/>
          </p:cNvCxnSpPr>
          <p:nvPr/>
        </p:nvCxnSpPr>
        <p:spPr>
          <a:xfrm flipH="1" flipV="1">
            <a:off x="9341128" y="3502309"/>
            <a:ext cx="1237292" cy="137449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sp>
        <p:nvSpPr>
          <p:cNvPr id="818" name="4"/>
          <p:cNvSpPr/>
          <p:nvPr/>
        </p:nvSpPr>
        <p:spPr>
          <a:xfrm>
            <a:off x="10130356" y="4428738"/>
            <a:ext cx="896126" cy="896125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4</a:t>
            </a:r>
          </a:p>
        </p:txBody>
      </p:sp>
      <p:sp>
        <p:nvSpPr>
          <p:cNvPr id="819" name="5"/>
          <p:cNvSpPr/>
          <p:nvPr/>
        </p:nvSpPr>
        <p:spPr>
          <a:xfrm>
            <a:off x="8893066" y="5803229"/>
            <a:ext cx="896125" cy="896125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5</a:t>
            </a:r>
          </a:p>
        </p:txBody>
      </p:sp>
      <p:cxnSp>
        <p:nvCxnSpPr>
          <p:cNvPr id="820" name="Verbindungslinie"/>
          <p:cNvCxnSpPr>
            <a:stCxn id="819" idx="0"/>
            <a:endCxn id="818" idx="0"/>
          </p:cNvCxnSpPr>
          <p:nvPr/>
        </p:nvCxnSpPr>
        <p:spPr>
          <a:xfrm flipV="1">
            <a:off x="9341128" y="4876800"/>
            <a:ext cx="1237292" cy="137449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cxnSp>
        <p:nvCxnSpPr>
          <p:cNvPr id="821" name="Verbindungslinie"/>
          <p:cNvCxnSpPr>
            <a:stCxn id="822" idx="0"/>
            <a:endCxn id="818" idx="0"/>
          </p:cNvCxnSpPr>
          <p:nvPr/>
        </p:nvCxnSpPr>
        <p:spPr>
          <a:xfrm flipH="1" flipV="1">
            <a:off x="10578419" y="4876800"/>
            <a:ext cx="1237289" cy="137449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sp>
        <p:nvSpPr>
          <p:cNvPr id="822" name="6"/>
          <p:cNvSpPr/>
          <p:nvPr/>
        </p:nvSpPr>
        <p:spPr>
          <a:xfrm>
            <a:off x="11367645" y="5803229"/>
            <a:ext cx="896126" cy="896125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6</a:t>
            </a:r>
          </a:p>
        </p:txBody>
      </p:sp>
      <p:sp>
        <p:nvSpPr>
          <p:cNvPr id="823" name="7"/>
          <p:cNvSpPr/>
          <p:nvPr/>
        </p:nvSpPr>
        <p:spPr>
          <a:xfrm>
            <a:off x="7655776" y="7181209"/>
            <a:ext cx="896126" cy="896126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7</a:t>
            </a:r>
          </a:p>
        </p:txBody>
      </p:sp>
      <p:cxnSp>
        <p:nvCxnSpPr>
          <p:cNvPr id="824" name="Verbindungslinie"/>
          <p:cNvCxnSpPr>
            <a:stCxn id="823" idx="0"/>
            <a:endCxn id="819" idx="0"/>
          </p:cNvCxnSpPr>
          <p:nvPr/>
        </p:nvCxnSpPr>
        <p:spPr>
          <a:xfrm flipV="1">
            <a:off x="8103839" y="6251291"/>
            <a:ext cx="1237290" cy="1377981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sp>
        <p:nvSpPr>
          <p:cNvPr id="825" name="Depth d(v) of node v :  number of edges on path from root to v…"/>
          <p:cNvSpPr txBox="1">
            <a:spLocks noGrp="1"/>
          </p:cNvSpPr>
          <p:nvPr>
            <p:ph type="body" idx="4294967295"/>
          </p:nvPr>
        </p:nvSpPr>
        <p:spPr>
          <a:xfrm>
            <a:off x="583267" y="590934"/>
            <a:ext cx="11838266" cy="8684731"/>
          </a:xfrm>
          <a:prstGeom prst="rect">
            <a:avLst/>
          </a:prstGeom>
        </p:spPr>
        <p:txBody>
          <a:bodyPr anchor="t"/>
          <a:lstStyle/>
          <a:p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Depth </a:t>
            </a:r>
            <a:r>
              <a:rPr b="1" i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d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(</a:t>
            </a:r>
            <a:r>
              <a:rPr b="1" i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) </a:t>
            </a:r>
            <a:r>
              <a:t>of node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 </a:t>
            </a:r>
            <a:r>
              <a:t>: </a:t>
            </a:r>
            <a:br/>
            <a:r>
              <a:t>number of edges on path from root to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</a:p>
          <a:p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Height </a:t>
            </a:r>
            <a:r>
              <a:rPr b="1" i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h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(</a:t>
            </a:r>
            <a:r>
              <a:rPr b="1" i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) </a:t>
            </a:r>
            <a:r>
              <a:t>of tree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T </a:t>
            </a:r>
            <a:r>
              <a:t>:</a:t>
            </a:r>
            <a:br/>
            <a:r>
              <a:t>maximal depth of any node in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T</a:t>
            </a:r>
          </a:p>
          <a:p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Layer (Level)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d</a:t>
            </a:r>
            <a:r>
              <a:t>: </a:t>
            </a:r>
            <a:br/>
            <a:r>
              <a:t>all nodes at depth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d</a:t>
            </a:r>
          </a:p>
          <a:p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Subtree </a:t>
            </a:r>
            <a:r>
              <a:t>rooted in node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 </a:t>
            </a:r>
            <a:r>
              <a:t>:</a:t>
            </a:r>
            <a:br/>
            <a:r>
              <a:t>subgraph induced by all</a:t>
            </a:r>
            <a:br/>
            <a:r>
              <a:t>vertices reachable on paths</a:t>
            </a:r>
            <a:br/>
            <a:r>
              <a:t>starting at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  <a:br>
              <a:rPr i="1">
                <a:latin typeface="Helvetica"/>
                <a:ea typeface="Helvetica"/>
                <a:cs typeface="Helvetica"/>
                <a:sym typeface="Helvetica"/>
              </a:rPr>
            </a:br>
            <a:br>
              <a:rPr i="1">
                <a:latin typeface="Helvetica"/>
                <a:ea typeface="Helvetica"/>
                <a:cs typeface="Helvetica"/>
                <a:sym typeface="Helvetica"/>
              </a:rPr>
            </a:br>
            <a:r>
              <a:rPr i="1">
                <a:latin typeface="Helvetica"/>
                <a:ea typeface="Helvetica"/>
                <a:cs typeface="Helvetica"/>
                <a:sym typeface="Helvetica"/>
              </a:rPr>
              <a:t>Subtree rooted at 4</a:t>
            </a:r>
          </a:p>
        </p:txBody>
      </p:sp>
      <p:sp>
        <p:nvSpPr>
          <p:cNvPr id="826" name="d(2) = 1"/>
          <p:cNvSpPr txBox="1"/>
          <p:nvPr/>
        </p:nvSpPr>
        <p:spPr>
          <a:xfrm>
            <a:off x="11193122" y="2205742"/>
            <a:ext cx="176250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rgbClr val="53585F"/>
                </a:solidFill>
              </a:defRPr>
            </a:pPr>
            <a:r>
              <a:rPr i="1">
                <a:latin typeface="Helvetica"/>
                <a:ea typeface="Helvetica"/>
                <a:cs typeface="Helvetica"/>
                <a:sym typeface="Helvetica"/>
              </a:rPr>
              <a:t>d</a:t>
            </a:r>
            <a:r>
              <a:t>(2) = 1</a:t>
            </a:r>
          </a:p>
        </p:txBody>
      </p:sp>
      <p:sp>
        <p:nvSpPr>
          <p:cNvPr id="827" name="h(T) = 4"/>
          <p:cNvSpPr txBox="1"/>
          <p:nvPr/>
        </p:nvSpPr>
        <p:spPr>
          <a:xfrm>
            <a:off x="10666595" y="581948"/>
            <a:ext cx="173736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rgbClr val="53585F"/>
                </a:solidFill>
              </a:defRPr>
            </a:pPr>
            <a:r>
              <a:rPr i="1">
                <a:latin typeface="Helvetica"/>
                <a:ea typeface="Helvetica"/>
                <a:cs typeface="Helvetica"/>
                <a:sym typeface="Helvetica"/>
              </a:rPr>
              <a:t>h</a:t>
            </a:r>
            <a:r>
              <a:t>(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t>) = 4</a:t>
            </a:r>
          </a:p>
        </p:txBody>
      </p:sp>
      <p:sp>
        <p:nvSpPr>
          <p:cNvPr id="828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55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8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8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" grpId="5" animBg="1" advAuto="0"/>
      <p:bldP spid="809" grpId="4" animBg="1" advAuto="0"/>
      <p:bldP spid="825" grpId="2" build="p" bldLvl="5" animBg="1" advAuto="0"/>
      <p:bldP spid="826" grpId="1" animBg="1" advAuto="0"/>
      <p:bldP spid="827" grpId="3" animBg="1" advAuto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0"/>
          <p:cNvSpPr/>
          <p:nvPr/>
        </p:nvSpPr>
        <p:spPr>
          <a:xfrm>
            <a:off x="10130356" y="1676265"/>
            <a:ext cx="896125" cy="896126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0</a:t>
            </a:r>
          </a:p>
        </p:txBody>
      </p:sp>
      <p:sp>
        <p:nvSpPr>
          <p:cNvPr id="831" name="1"/>
          <p:cNvSpPr/>
          <p:nvPr/>
        </p:nvSpPr>
        <p:spPr>
          <a:xfrm>
            <a:off x="8893066" y="3054246"/>
            <a:ext cx="896125" cy="896126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1</a:t>
            </a:r>
          </a:p>
        </p:txBody>
      </p:sp>
      <p:cxnSp>
        <p:nvCxnSpPr>
          <p:cNvPr id="832" name="Verbindungslinie"/>
          <p:cNvCxnSpPr>
            <a:stCxn id="831" idx="0"/>
            <a:endCxn id="830" idx="0"/>
          </p:cNvCxnSpPr>
          <p:nvPr/>
        </p:nvCxnSpPr>
        <p:spPr>
          <a:xfrm flipV="1">
            <a:off x="9341128" y="2124328"/>
            <a:ext cx="1237291" cy="137798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cxnSp>
        <p:nvCxnSpPr>
          <p:cNvPr id="833" name="Verbindungslinie"/>
          <p:cNvCxnSpPr>
            <a:stCxn id="834" idx="0"/>
            <a:endCxn id="830" idx="0"/>
          </p:cNvCxnSpPr>
          <p:nvPr/>
        </p:nvCxnSpPr>
        <p:spPr>
          <a:xfrm flipH="1" flipV="1">
            <a:off x="10578418" y="2124328"/>
            <a:ext cx="1237290" cy="137798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sp>
        <p:nvSpPr>
          <p:cNvPr id="834" name="2"/>
          <p:cNvSpPr/>
          <p:nvPr/>
        </p:nvSpPr>
        <p:spPr>
          <a:xfrm>
            <a:off x="11367645" y="3054246"/>
            <a:ext cx="896126" cy="896126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2</a:t>
            </a:r>
          </a:p>
        </p:txBody>
      </p:sp>
      <p:sp>
        <p:nvSpPr>
          <p:cNvPr id="835" name="3"/>
          <p:cNvSpPr/>
          <p:nvPr/>
        </p:nvSpPr>
        <p:spPr>
          <a:xfrm>
            <a:off x="7655776" y="4428738"/>
            <a:ext cx="896126" cy="896125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3</a:t>
            </a:r>
          </a:p>
        </p:txBody>
      </p:sp>
      <p:cxnSp>
        <p:nvCxnSpPr>
          <p:cNvPr id="836" name="Verbindungslinie"/>
          <p:cNvCxnSpPr>
            <a:stCxn id="835" idx="0"/>
            <a:endCxn id="831" idx="0"/>
          </p:cNvCxnSpPr>
          <p:nvPr/>
        </p:nvCxnSpPr>
        <p:spPr>
          <a:xfrm flipV="1">
            <a:off x="8103839" y="3502309"/>
            <a:ext cx="1237290" cy="137449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cxnSp>
        <p:nvCxnSpPr>
          <p:cNvPr id="837" name="Verbindungslinie"/>
          <p:cNvCxnSpPr>
            <a:stCxn id="838" idx="0"/>
            <a:endCxn id="831" idx="0"/>
          </p:cNvCxnSpPr>
          <p:nvPr/>
        </p:nvCxnSpPr>
        <p:spPr>
          <a:xfrm flipH="1" flipV="1">
            <a:off x="9341128" y="3502309"/>
            <a:ext cx="1237292" cy="137449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sp>
        <p:nvSpPr>
          <p:cNvPr id="838" name="4"/>
          <p:cNvSpPr/>
          <p:nvPr/>
        </p:nvSpPr>
        <p:spPr>
          <a:xfrm>
            <a:off x="10130356" y="4428738"/>
            <a:ext cx="896126" cy="896125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4</a:t>
            </a:r>
          </a:p>
        </p:txBody>
      </p:sp>
      <p:sp>
        <p:nvSpPr>
          <p:cNvPr id="839" name="5"/>
          <p:cNvSpPr/>
          <p:nvPr/>
        </p:nvSpPr>
        <p:spPr>
          <a:xfrm>
            <a:off x="8893066" y="5803229"/>
            <a:ext cx="896125" cy="896125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5</a:t>
            </a:r>
          </a:p>
        </p:txBody>
      </p:sp>
      <p:cxnSp>
        <p:nvCxnSpPr>
          <p:cNvPr id="840" name="Verbindungslinie"/>
          <p:cNvCxnSpPr>
            <a:stCxn id="839" idx="0"/>
            <a:endCxn id="838" idx="0"/>
          </p:cNvCxnSpPr>
          <p:nvPr/>
        </p:nvCxnSpPr>
        <p:spPr>
          <a:xfrm flipV="1">
            <a:off x="9341128" y="4876800"/>
            <a:ext cx="1237292" cy="137449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cxnSp>
        <p:nvCxnSpPr>
          <p:cNvPr id="841" name="Verbindungslinie"/>
          <p:cNvCxnSpPr>
            <a:stCxn id="842" idx="0"/>
            <a:endCxn id="838" idx="0"/>
          </p:cNvCxnSpPr>
          <p:nvPr/>
        </p:nvCxnSpPr>
        <p:spPr>
          <a:xfrm flipH="1" flipV="1">
            <a:off x="10578419" y="4876800"/>
            <a:ext cx="1237289" cy="137449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sp>
        <p:nvSpPr>
          <p:cNvPr id="842" name="6"/>
          <p:cNvSpPr/>
          <p:nvPr/>
        </p:nvSpPr>
        <p:spPr>
          <a:xfrm>
            <a:off x="11367645" y="5803229"/>
            <a:ext cx="896126" cy="896125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6</a:t>
            </a:r>
          </a:p>
        </p:txBody>
      </p:sp>
      <p:sp>
        <p:nvSpPr>
          <p:cNvPr id="843" name="7"/>
          <p:cNvSpPr/>
          <p:nvPr/>
        </p:nvSpPr>
        <p:spPr>
          <a:xfrm>
            <a:off x="7655776" y="7181209"/>
            <a:ext cx="896126" cy="896126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7</a:t>
            </a:r>
          </a:p>
        </p:txBody>
      </p:sp>
      <p:cxnSp>
        <p:nvCxnSpPr>
          <p:cNvPr id="844" name="Verbindungslinie"/>
          <p:cNvCxnSpPr>
            <a:stCxn id="843" idx="0"/>
            <a:endCxn id="839" idx="0"/>
          </p:cNvCxnSpPr>
          <p:nvPr/>
        </p:nvCxnSpPr>
        <p:spPr>
          <a:xfrm flipV="1">
            <a:off x="8103839" y="6251291"/>
            <a:ext cx="1237290" cy="1377981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sp>
        <p:nvSpPr>
          <p:cNvPr id="845" name="Ordered tree: rooted tree,  with ordering for children of v for each node v…"/>
          <p:cNvSpPr txBox="1">
            <a:spLocks noGrp="1"/>
          </p:cNvSpPr>
          <p:nvPr>
            <p:ph type="body" idx="4294967295"/>
          </p:nvPr>
        </p:nvSpPr>
        <p:spPr>
          <a:xfrm>
            <a:off x="583267" y="1775029"/>
            <a:ext cx="7115601" cy="7500636"/>
          </a:xfrm>
          <a:prstGeom prst="rect">
            <a:avLst/>
          </a:prstGeom>
        </p:spPr>
        <p:txBody>
          <a:bodyPr anchor="t"/>
          <a:lstStyle/>
          <a:p>
            <a:pPr marL="293370" indent="-293370" defTabSz="385572">
              <a:spcBef>
                <a:spcPts val="2700"/>
              </a:spcBef>
              <a:defRPr sz="2376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Ordered tree</a:t>
            </a:r>
            <a:r>
              <a:t>: rooted tree, </a:t>
            </a:r>
            <a:br/>
            <a:r>
              <a:t>with ordering for children of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t> for each node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</a:p>
          <a:p>
            <a:pPr marL="293370" indent="-293370" defTabSz="385572">
              <a:spcBef>
                <a:spcPts val="2700"/>
              </a:spcBef>
              <a:defRPr sz="2376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Binary tree</a:t>
            </a:r>
            <a:r>
              <a:t>: rooted tree, each vertex has at most two children</a:t>
            </a:r>
          </a:p>
          <a:p>
            <a:pPr marL="293370" indent="-293370" defTabSz="385572">
              <a:spcBef>
                <a:spcPts val="2700"/>
              </a:spcBef>
              <a:defRPr sz="2376"/>
            </a:pPr>
            <a:r>
              <a:t>Typically assume that binary trees are ordered</a:t>
            </a:r>
          </a:p>
          <a:p>
            <a:pPr marL="293370" indent="-293370" defTabSz="385572">
              <a:spcBef>
                <a:spcPts val="2700"/>
              </a:spcBef>
              <a:defRPr sz="2376"/>
            </a:pPr>
            <a:r>
              <a:t>Child order determines </a:t>
            </a:r>
            <a:br/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left child</a:t>
            </a:r>
            <a:r>
              <a:t> and 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right child</a:t>
            </a:r>
            <a:r>
              <a:t>.</a:t>
            </a:r>
            <a:br/>
            <a:r>
              <a:rPr b="1">
                <a:latin typeface="Helvetica"/>
                <a:ea typeface="Helvetica"/>
                <a:cs typeface="Helvetica"/>
                <a:sym typeface="Helvetica"/>
              </a:rPr>
              <a:t>Note:</a:t>
            </a:r>
            <a:r>
              <a:t> may have only left or only right child</a:t>
            </a:r>
          </a:p>
          <a:p>
            <a:pPr marL="293370" indent="-293370" defTabSz="385572">
              <a:spcBef>
                <a:spcPts val="2700"/>
              </a:spcBef>
              <a:defRPr sz="2376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Left/right subtree</a:t>
            </a:r>
            <a:r>
              <a:t> of node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t>: subtree rooted in left/right child of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v. </a:t>
            </a:r>
            <a:br>
              <a:rPr i="1">
                <a:latin typeface="Helvetica"/>
                <a:ea typeface="Helvetica"/>
                <a:cs typeface="Helvetica"/>
                <a:sym typeface="Helvetica"/>
              </a:rPr>
            </a:br>
            <a:r>
              <a:t>If there is no left/right child, the left/right subtrees are empty. </a:t>
            </a:r>
          </a:p>
          <a:p>
            <a:pPr marL="293370" indent="-293370" defTabSz="385572">
              <a:spcBef>
                <a:spcPts val="2700"/>
              </a:spcBef>
              <a:defRPr sz="2376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Left/right contour</a:t>
            </a:r>
            <a:r>
              <a:t> of tree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t> of height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h</a:t>
            </a:r>
            <a:r>
              <a:t>: sequence of vertices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baseline="-5999"/>
              <a:t>0</a:t>
            </a:r>
            <a:r>
              <a:t>, …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h</a:t>
            </a:r>
            <a:r>
              <a:t> s.t.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v</a:t>
            </a:r>
            <a:r>
              <a:rPr i="1" baseline="-5999">
                <a:latin typeface="Helvetica"/>
                <a:ea typeface="Helvetica"/>
                <a:cs typeface="Helvetica"/>
                <a:sym typeface="Helvetica"/>
              </a:rPr>
              <a:t>i</a:t>
            </a:r>
            <a:r>
              <a:t>, is leftmost/rightmost vertex of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t> at layer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i</a:t>
            </a:r>
          </a:p>
        </p:txBody>
      </p:sp>
      <p:sp>
        <p:nvSpPr>
          <p:cNvPr id="846" name="Binary Trees"/>
          <p:cNvSpPr txBox="1">
            <a:spLocks noGrp="1"/>
          </p:cNvSpPr>
          <p:nvPr>
            <p:ph type="title"/>
          </p:nvPr>
        </p:nvSpPr>
        <p:spPr>
          <a:xfrm>
            <a:off x="952500" y="381000"/>
            <a:ext cx="11099800" cy="1356664"/>
          </a:xfrm>
          <a:prstGeom prst="rect">
            <a:avLst/>
          </a:prstGeom>
        </p:spPr>
        <p:txBody>
          <a:bodyPr/>
          <a:lstStyle/>
          <a:p>
            <a:r>
              <a:t>Binary Trees</a:t>
            </a:r>
          </a:p>
        </p:txBody>
      </p:sp>
      <p:sp>
        <p:nvSpPr>
          <p:cNvPr id="847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56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8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8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8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5" grpId="1" build="p" bldLvl="5" animBg="1" advAuto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" name="0"/>
          <p:cNvSpPr/>
          <p:nvPr/>
        </p:nvSpPr>
        <p:spPr>
          <a:xfrm>
            <a:off x="10130356" y="1676265"/>
            <a:ext cx="896125" cy="896126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0</a:t>
            </a:r>
          </a:p>
        </p:txBody>
      </p:sp>
      <p:sp>
        <p:nvSpPr>
          <p:cNvPr id="850" name="1"/>
          <p:cNvSpPr/>
          <p:nvPr/>
        </p:nvSpPr>
        <p:spPr>
          <a:xfrm>
            <a:off x="8893066" y="3054246"/>
            <a:ext cx="896125" cy="896126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1</a:t>
            </a:r>
          </a:p>
        </p:txBody>
      </p:sp>
      <p:cxnSp>
        <p:nvCxnSpPr>
          <p:cNvPr id="851" name="Verbindungslinie"/>
          <p:cNvCxnSpPr>
            <a:stCxn id="850" idx="0"/>
            <a:endCxn id="849" idx="0"/>
          </p:cNvCxnSpPr>
          <p:nvPr/>
        </p:nvCxnSpPr>
        <p:spPr>
          <a:xfrm flipV="1">
            <a:off x="9341128" y="2124328"/>
            <a:ext cx="1237291" cy="137798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cxnSp>
        <p:nvCxnSpPr>
          <p:cNvPr id="852" name="Verbindungslinie"/>
          <p:cNvCxnSpPr>
            <a:stCxn id="853" idx="0"/>
            <a:endCxn id="849" idx="0"/>
          </p:cNvCxnSpPr>
          <p:nvPr/>
        </p:nvCxnSpPr>
        <p:spPr>
          <a:xfrm flipH="1" flipV="1">
            <a:off x="10578418" y="2124328"/>
            <a:ext cx="1237290" cy="137798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sp>
        <p:nvSpPr>
          <p:cNvPr id="853" name="2"/>
          <p:cNvSpPr/>
          <p:nvPr/>
        </p:nvSpPr>
        <p:spPr>
          <a:xfrm>
            <a:off x="11367645" y="3054246"/>
            <a:ext cx="896126" cy="896126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2</a:t>
            </a:r>
          </a:p>
        </p:txBody>
      </p:sp>
      <p:sp>
        <p:nvSpPr>
          <p:cNvPr id="854" name="3"/>
          <p:cNvSpPr/>
          <p:nvPr/>
        </p:nvSpPr>
        <p:spPr>
          <a:xfrm>
            <a:off x="7655776" y="4428738"/>
            <a:ext cx="896126" cy="896125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3</a:t>
            </a:r>
          </a:p>
        </p:txBody>
      </p:sp>
      <p:cxnSp>
        <p:nvCxnSpPr>
          <p:cNvPr id="855" name="Verbindungslinie"/>
          <p:cNvCxnSpPr>
            <a:stCxn id="854" idx="0"/>
            <a:endCxn id="850" idx="0"/>
          </p:cNvCxnSpPr>
          <p:nvPr/>
        </p:nvCxnSpPr>
        <p:spPr>
          <a:xfrm flipV="1">
            <a:off x="8103839" y="3502309"/>
            <a:ext cx="1237290" cy="137449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cxnSp>
        <p:nvCxnSpPr>
          <p:cNvPr id="856" name="Verbindungslinie"/>
          <p:cNvCxnSpPr>
            <a:stCxn id="857" idx="0"/>
            <a:endCxn id="850" idx="0"/>
          </p:cNvCxnSpPr>
          <p:nvPr/>
        </p:nvCxnSpPr>
        <p:spPr>
          <a:xfrm flipH="1" flipV="1">
            <a:off x="9341128" y="3502309"/>
            <a:ext cx="1237292" cy="137449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sp>
        <p:nvSpPr>
          <p:cNvPr id="857" name="4"/>
          <p:cNvSpPr/>
          <p:nvPr/>
        </p:nvSpPr>
        <p:spPr>
          <a:xfrm>
            <a:off x="10130356" y="4428738"/>
            <a:ext cx="896126" cy="896125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4</a:t>
            </a:r>
          </a:p>
        </p:txBody>
      </p:sp>
      <p:sp>
        <p:nvSpPr>
          <p:cNvPr id="858" name="5"/>
          <p:cNvSpPr/>
          <p:nvPr/>
        </p:nvSpPr>
        <p:spPr>
          <a:xfrm>
            <a:off x="8893066" y="5803229"/>
            <a:ext cx="896125" cy="896125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5</a:t>
            </a:r>
          </a:p>
        </p:txBody>
      </p:sp>
      <p:cxnSp>
        <p:nvCxnSpPr>
          <p:cNvPr id="859" name="Verbindungslinie"/>
          <p:cNvCxnSpPr>
            <a:stCxn id="858" idx="0"/>
            <a:endCxn id="857" idx="0"/>
          </p:cNvCxnSpPr>
          <p:nvPr/>
        </p:nvCxnSpPr>
        <p:spPr>
          <a:xfrm flipV="1">
            <a:off x="9341128" y="4876800"/>
            <a:ext cx="1237292" cy="137449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cxnSp>
        <p:nvCxnSpPr>
          <p:cNvPr id="860" name="Verbindungslinie"/>
          <p:cNvCxnSpPr>
            <a:stCxn id="861" idx="0"/>
            <a:endCxn id="857" idx="0"/>
          </p:cNvCxnSpPr>
          <p:nvPr/>
        </p:nvCxnSpPr>
        <p:spPr>
          <a:xfrm flipH="1" flipV="1">
            <a:off x="10578419" y="4876800"/>
            <a:ext cx="1237289" cy="1374492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sp>
        <p:nvSpPr>
          <p:cNvPr id="861" name="6"/>
          <p:cNvSpPr/>
          <p:nvPr/>
        </p:nvSpPr>
        <p:spPr>
          <a:xfrm>
            <a:off x="11367645" y="5803229"/>
            <a:ext cx="896126" cy="896125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6</a:t>
            </a:r>
          </a:p>
        </p:txBody>
      </p:sp>
      <p:sp>
        <p:nvSpPr>
          <p:cNvPr id="862" name="7"/>
          <p:cNvSpPr/>
          <p:nvPr/>
        </p:nvSpPr>
        <p:spPr>
          <a:xfrm>
            <a:off x="7655776" y="7181209"/>
            <a:ext cx="896126" cy="896126"/>
          </a:xfrm>
          <a:prstGeom prst="ellipse">
            <a:avLst/>
          </a:prstGeom>
          <a:solidFill>
            <a:srgbClr val="FFFFFF"/>
          </a:solidFill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/>
          <a:lstStyle/>
          <a:p>
            <a:r>
              <a:t>7</a:t>
            </a:r>
          </a:p>
        </p:txBody>
      </p:sp>
      <p:cxnSp>
        <p:nvCxnSpPr>
          <p:cNvPr id="863" name="Verbindungslinie"/>
          <p:cNvCxnSpPr>
            <a:stCxn id="862" idx="0"/>
            <a:endCxn id="858" idx="0"/>
          </p:cNvCxnSpPr>
          <p:nvPr/>
        </p:nvCxnSpPr>
        <p:spPr>
          <a:xfrm flipV="1">
            <a:off x="8103839" y="6251291"/>
            <a:ext cx="1237290" cy="1377981"/>
          </a:xfrm>
          <a:prstGeom prst="straightConnector1">
            <a:avLst/>
          </a:prstGeom>
          <a:ln w="63500">
            <a:solidFill>
              <a:srgbClr val="000000"/>
            </a:solidFill>
            <a:miter lim="400000"/>
            <a:headEnd type="stealth"/>
          </a:ln>
        </p:spPr>
      </p:cxnSp>
      <p:sp>
        <p:nvSpPr>
          <p:cNvPr id="864" name="Inorder traversal:…"/>
          <p:cNvSpPr txBox="1">
            <a:spLocks noGrp="1"/>
          </p:cNvSpPr>
          <p:nvPr>
            <p:ph type="body" idx="4294967295"/>
          </p:nvPr>
        </p:nvSpPr>
        <p:spPr>
          <a:xfrm>
            <a:off x="230760" y="1785602"/>
            <a:ext cx="7115601" cy="7500636"/>
          </a:xfrm>
          <a:prstGeom prst="rect">
            <a:avLst/>
          </a:prstGeom>
        </p:spPr>
        <p:txBody>
          <a:bodyPr anchor="t"/>
          <a:lstStyle/>
          <a:p>
            <a:pPr marL="0" indent="0" defTabSz="455675">
              <a:spcBef>
                <a:spcPts val="0"/>
              </a:spcBef>
              <a:buSzTx/>
              <a:buNone/>
              <a:defRPr sz="2807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Inorder traversal</a:t>
            </a:r>
            <a:r>
              <a:t>: </a:t>
            </a:r>
          </a:p>
          <a:p>
            <a:pPr marL="0" indent="0" defTabSz="455675">
              <a:spcBef>
                <a:spcPts val="0"/>
              </a:spcBef>
              <a:buSzTx/>
              <a:buNone/>
              <a:defRPr sz="2807"/>
            </a:pPr>
            <a:r>
              <a:t>recursively traverse </a:t>
            </a:r>
            <a:br/>
            <a:r>
              <a:t>1) left subtree, 2) root, 3) right subtree</a:t>
            </a:r>
          </a:p>
          <a:p>
            <a:pPr marL="0" indent="0" defTabSz="455675">
              <a:spcBef>
                <a:spcPts val="0"/>
              </a:spcBef>
              <a:buSzTx/>
              <a:buNone/>
              <a:defRPr sz="2807"/>
            </a:pPr>
            <a:r>
              <a:t>3, 1, 7, 5, 4, 6, 0, 2</a:t>
            </a:r>
          </a:p>
          <a:p>
            <a:pPr marL="0" indent="0" defTabSz="455675">
              <a:spcBef>
                <a:spcPts val="0"/>
              </a:spcBef>
              <a:buSzTx/>
              <a:buNone/>
              <a:defRPr sz="2807"/>
            </a:pPr>
            <a:endParaRPr/>
          </a:p>
          <a:p>
            <a:pPr marL="0" indent="0" defTabSz="455675">
              <a:spcBef>
                <a:spcPts val="0"/>
              </a:spcBef>
              <a:buSzTx/>
              <a:buNone/>
              <a:defRPr sz="2807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Preorder traversal</a:t>
            </a:r>
            <a:r>
              <a:t>: </a:t>
            </a:r>
          </a:p>
          <a:p>
            <a:pPr marL="0" indent="0" defTabSz="455675">
              <a:spcBef>
                <a:spcPts val="0"/>
              </a:spcBef>
              <a:buSzTx/>
              <a:buNone/>
              <a:defRPr sz="2807"/>
            </a:pPr>
            <a:r>
              <a:t>1) root, 2) left subtree, 3) right subtree</a:t>
            </a:r>
          </a:p>
          <a:p>
            <a:pPr marL="0" indent="0" defTabSz="455675">
              <a:spcBef>
                <a:spcPts val="0"/>
              </a:spcBef>
              <a:buSzTx/>
              <a:buNone/>
              <a:defRPr sz="2807"/>
            </a:pPr>
            <a:r>
              <a:t>0, 1, 3, 4, 5, 7, 6, 2</a:t>
            </a:r>
          </a:p>
          <a:p>
            <a:pPr marL="0" indent="0" defTabSz="455675">
              <a:spcBef>
                <a:spcPts val="0"/>
              </a:spcBef>
              <a:buSzTx/>
              <a:buNone/>
              <a:defRPr sz="2807"/>
            </a:pPr>
            <a:endParaRPr/>
          </a:p>
          <a:p>
            <a:pPr marL="0" indent="0" defTabSz="455675">
              <a:spcBef>
                <a:spcPts val="0"/>
              </a:spcBef>
              <a:buSzTx/>
              <a:buNone/>
              <a:defRPr sz="2807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Postorder traversal</a:t>
            </a:r>
            <a:r>
              <a:t>: </a:t>
            </a:r>
          </a:p>
          <a:p>
            <a:pPr marL="0" indent="0" defTabSz="455675">
              <a:spcBef>
                <a:spcPts val="0"/>
              </a:spcBef>
              <a:buSzTx/>
              <a:buNone/>
              <a:defRPr sz="2807"/>
            </a:pPr>
            <a:r>
              <a:t>1) left subtree, 2) right subtree, 3) root</a:t>
            </a:r>
          </a:p>
          <a:p>
            <a:pPr marL="0" indent="0" defTabSz="455675">
              <a:spcBef>
                <a:spcPts val="0"/>
              </a:spcBef>
              <a:buSzTx/>
              <a:buNone/>
              <a:defRPr sz="2807"/>
            </a:pPr>
            <a:r>
              <a:t>3, 7, 5, 6, 4, 1, 2, 0</a:t>
            </a:r>
          </a:p>
          <a:p>
            <a:pPr marL="0" indent="0" defTabSz="455675">
              <a:spcBef>
                <a:spcPts val="0"/>
              </a:spcBef>
              <a:buSzTx/>
              <a:buNone/>
              <a:defRPr sz="2807"/>
            </a:pPr>
            <a:endParaRPr/>
          </a:p>
          <a:p>
            <a:pPr marL="0" indent="0" defTabSz="455675">
              <a:spcBef>
                <a:spcPts val="0"/>
              </a:spcBef>
              <a:buSzTx/>
              <a:buNone/>
              <a:defRPr sz="2807"/>
            </a:pP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Levelorder traversal</a:t>
            </a:r>
            <a:r>
              <a:t>: </a:t>
            </a:r>
          </a:p>
          <a:p>
            <a:pPr marL="0" indent="0" defTabSz="455675">
              <a:spcBef>
                <a:spcPts val="0"/>
              </a:spcBef>
              <a:buSzTx/>
              <a:buNone/>
              <a:defRPr sz="2807"/>
            </a:pPr>
            <a:r>
              <a:t>traverse layers from top to bottom, within each layer from left to right</a:t>
            </a:r>
          </a:p>
          <a:p>
            <a:pPr marL="0" indent="0" defTabSz="455675">
              <a:spcBef>
                <a:spcPts val="0"/>
              </a:spcBef>
              <a:buSzTx/>
              <a:buNone/>
              <a:defRPr sz="2807"/>
            </a:pPr>
            <a:r>
              <a:t>0, 1, 2, 3, 4, 5, 6, 7</a:t>
            </a:r>
          </a:p>
        </p:txBody>
      </p:sp>
      <p:sp>
        <p:nvSpPr>
          <p:cNvPr id="865" name="Traversal Orders"/>
          <p:cNvSpPr txBox="1">
            <a:spLocks noGrp="1"/>
          </p:cNvSpPr>
          <p:nvPr>
            <p:ph type="title"/>
          </p:nvPr>
        </p:nvSpPr>
        <p:spPr>
          <a:xfrm>
            <a:off x="952500" y="381000"/>
            <a:ext cx="11099800" cy="1356664"/>
          </a:xfrm>
          <a:prstGeom prst="rect">
            <a:avLst/>
          </a:prstGeom>
        </p:spPr>
        <p:txBody>
          <a:bodyPr/>
          <a:lstStyle/>
          <a:p>
            <a:r>
              <a:t>Traversal Orders</a:t>
            </a:r>
          </a:p>
        </p:txBody>
      </p:sp>
      <p:sp>
        <p:nvSpPr>
          <p:cNvPr id="866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57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8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8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8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8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8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8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8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8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8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8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8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8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8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86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86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4" grpId="1" build="p" bldLvl="5" animBg="1" advAuto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Consider binary trees T1, T2…"/>
          <p:cNvSpPr txBox="1">
            <a:spLocks noGrp="1"/>
          </p:cNvSpPr>
          <p:nvPr>
            <p:ph type="body" idx="4294967295"/>
          </p:nvPr>
        </p:nvSpPr>
        <p:spPr>
          <a:xfrm>
            <a:off x="583267" y="1775029"/>
            <a:ext cx="11838266" cy="7500636"/>
          </a:xfrm>
          <a:prstGeom prst="rect">
            <a:avLst/>
          </a:prstGeom>
        </p:spPr>
        <p:txBody>
          <a:bodyPr anchor="t"/>
          <a:lstStyle/>
          <a:p>
            <a:pPr marL="0" indent="0" defTabSz="490727">
              <a:spcBef>
                <a:spcPts val="3500"/>
              </a:spcBef>
              <a:buSzTx/>
              <a:buNone/>
              <a:defRPr sz="3024"/>
            </a:pPr>
            <a:r>
              <a:t>Consider binary trees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baseline="-5999"/>
              <a:t>1</a:t>
            </a:r>
            <a:r>
              <a:t>,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baseline="-5999"/>
              <a:t>2</a:t>
            </a:r>
          </a:p>
          <a:p>
            <a:pPr marL="0" indent="0" defTabSz="490727">
              <a:spcBef>
                <a:spcPts val="3500"/>
              </a:spcBef>
              <a:buSzTx/>
              <a:buNone/>
              <a:defRPr sz="3024"/>
            </a:pPr>
            <a:r>
              <a:rPr i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baseline="-5999"/>
              <a:t>1</a:t>
            </a:r>
            <a:r>
              <a:t>,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baseline="-5999"/>
              <a:t>2</a:t>
            </a:r>
            <a:r>
              <a:t> are 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simply isomorphic </a:t>
            </a:r>
            <a:r>
              <a:t>if they meet either of the following conditions:</a:t>
            </a:r>
          </a:p>
          <a:p>
            <a:pPr marL="533400" indent="-533400" defTabSz="490727">
              <a:spcBef>
                <a:spcPts val="3500"/>
              </a:spcBef>
              <a:buSzPct val="100000"/>
              <a:buAutoNum type="arabicPeriod"/>
              <a:defRPr sz="3024"/>
            </a:pPr>
            <a:r>
              <a:rPr i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baseline="-5999"/>
              <a:t>1</a:t>
            </a:r>
            <a:r>
              <a:t> and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baseline="-5999"/>
              <a:t>2 </a:t>
            </a:r>
            <a:r>
              <a:t>are both empty</a:t>
            </a:r>
          </a:p>
          <a:p>
            <a:pPr marL="533400" indent="-533400" defTabSz="490727">
              <a:spcBef>
                <a:spcPts val="3500"/>
              </a:spcBef>
              <a:buSzPct val="100000"/>
              <a:buAutoNum type="arabicPeriod"/>
              <a:defRPr sz="3024"/>
            </a:pPr>
            <a:r>
              <a:rPr i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baseline="-5999"/>
              <a:t>1</a:t>
            </a:r>
            <a:r>
              <a:t> and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baseline="-5999"/>
              <a:t>2 </a:t>
            </a:r>
            <a:r>
              <a:t>are both non-empty, the left subtrees of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baseline="-5999"/>
              <a:t>1</a:t>
            </a:r>
            <a:r>
              <a:t> and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baseline="-5999"/>
              <a:t>2 </a:t>
            </a:r>
            <a:r>
              <a:t>are simply isomorphic and the right subtrees of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baseline="-5999"/>
              <a:t>1</a:t>
            </a:r>
            <a:r>
              <a:t> and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baseline="-5999"/>
              <a:t>2 </a:t>
            </a:r>
            <a:r>
              <a:t>are simply isomorphic</a:t>
            </a:r>
          </a:p>
          <a:p>
            <a:pPr marL="0" indent="0" defTabSz="490727">
              <a:spcBef>
                <a:spcPts val="3500"/>
              </a:spcBef>
              <a:buSzTx/>
              <a:buNone/>
              <a:defRPr sz="3024"/>
            </a:pPr>
            <a:r>
              <a:rPr i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baseline="-5999"/>
              <a:t>1</a:t>
            </a:r>
            <a:r>
              <a:t>,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baseline="-5999"/>
              <a:t>2 </a:t>
            </a:r>
            <a:r>
              <a:t>are 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axially isomorphic </a:t>
            </a:r>
            <a:r>
              <a:t>if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baseline="-5999"/>
              <a:t>1</a:t>
            </a:r>
            <a:r>
              <a:t> is simply isomorphic to the binary tree obtained from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baseline="-5999"/>
              <a:t>2</a:t>
            </a:r>
            <a:r>
              <a:t> by exchanging the left and right subtrees of each vertex</a:t>
            </a:r>
          </a:p>
          <a:p>
            <a:pPr marL="0" indent="0" defTabSz="490727">
              <a:spcBef>
                <a:spcPts val="3500"/>
              </a:spcBef>
              <a:buSzTx/>
              <a:buNone/>
              <a:defRPr sz="3024"/>
            </a:pPr>
            <a:r>
              <a:rPr i="1">
                <a:latin typeface="Helvetica"/>
                <a:ea typeface="Helvetica"/>
                <a:cs typeface="Helvetica"/>
                <a:sym typeface="Helvetica"/>
              </a:rPr>
              <a:t>End of Part III</a:t>
            </a:r>
          </a:p>
        </p:txBody>
      </p:sp>
      <p:sp>
        <p:nvSpPr>
          <p:cNvPr id="869" name="Isomorphisms"/>
          <p:cNvSpPr txBox="1">
            <a:spLocks noGrp="1"/>
          </p:cNvSpPr>
          <p:nvPr>
            <p:ph type="title"/>
          </p:nvPr>
        </p:nvSpPr>
        <p:spPr>
          <a:xfrm>
            <a:off x="952500" y="381000"/>
            <a:ext cx="11099800" cy="1356664"/>
          </a:xfrm>
          <a:prstGeom prst="rect">
            <a:avLst/>
          </a:prstGeom>
        </p:spPr>
        <p:txBody>
          <a:bodyPr/>
          <a:lstStyle/>
          <a:p>
            <a:r>
              <a:t>Isomorphisms</a:t>
            </a:r>
          </a:p>
        </p:txBody>
      </p:sp>
      <p:sp>
        <p:nvSpPr>
          <p:cNvPr id="870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58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8" grpId="1" build="p" bldLvl="5" animBg="1" advAuto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Dual graph G* of an embedding of a planar graph G: has vertex for every face of G, and an edge (f, g) between two faces f and g for each edge that separates (is shared by) f and g…"/>
          <p:cNvSpPr txBox="1">
            <a:spLocks noGrp="1"/>
          </p:cNvSpPr>
          <p:nvPr>
            <p:ph type="body" idx="1"/>
          </p:nvPr>
        </p:nvSpPr>
        <p:spPr>
          <a:xfrm>
            <a:off x="295407" y="1695640"/>
            <a:ext cx="11733656" cy="7432385"/>
          </a:xfrm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3500"/>
              </a:spcBef>
              <a:defRPr sz="3024"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FF2600"/>
                </a:solidFill>
              </a:rPr>
              <a:t>Dual graph</a:t>
            </a:r>
            <a:r>
              <a:rPr b="1"/>
              <a:t> </a:t>
            </a:r>
            <a:r>
              <a:rPr i="1"/>
              <a:t>G*</a:t>
            </a:r>
            <a:r>
              <a:t> of an embedding of a planar graph </a:t>
            </a:r>
            <a:r>
              <a:rPr i="1"/>
              <a:t>G</a:t>
            </a:r>
            <a:r>
              <a:t>: has vertex for every face of </a:t>
            </a:r>
            <a:r>
              <a:rPr i="1"/>
              <a:t>G</a:t>
            </a:r>
            <a:r>
              <a:t>, and an edge (</a:t>
            </a:r>
            <a:r>
              <a:rPr i="1"/>
              <a:t>f</a:t>
            </a:r>
            <a:r>
              <a:t>,</a:t>
            </a:r>
            <a:r>
              <a:rPr i="1"/>
              <a:t> g</a:t>
            </a:r>
            <a:r>
              <a:t>) between two faces </a:t>
            </a:r>
            <a:r>
              <a:rPr i="1"/>
              <a:t>f</a:t>
            </a:r>
            <a:r>
              <a:t> and </a:t>
            </a:r>
            <a:r>
              <a:rPr i="1"/>
              <a:t>g</a:t>
            </a:r>
            <a:r>
              <a:t> for each edge that separates (is shared by) </a:t>
            </a:r>
            <a:r>
              <a:rPr i="1"/>
              <a:t>f</a:t>
            </a:r>
            <a:r>
              <a:t> and </a:t>
            </a:r>
            <a:r>
              <a:rPr i="1"/>
              <a:t>g</a:t>
            </a:r>
          </a:p>
          <a:p>
            <a:pPr marL="373379" indent="-373379" defTabSz="490727">
              <a:spcBef>
                <a:spcPts val="3500"/>
              </a:spcBef>
              <a:defRPr sz="3024">
                <a:latin typeface="Helvetica"/>
                <a:ea typeface="Helvetica"/>
                <a:cs typeface="Helvetica"/>
                <a:sym typeface="Helvetica"/>
              </a:defRPr>
            </a:pPr>
            <a:r>
              <a:t>Each edge of </a:t>
            </a:r>
            <a:r>
              <a:rPr i="1"/>
              <a:t>G</a:t>
            </a:r>
            <a:r>
              <a:t> </a:t>
            </a:r>
            <a:br/>
            <a:r>
              <a:t>has corresponding</a:t>
            </a:r>
            <a:br/>
            <a:r>
              <a:rPr b="1">
                <a:solidFill>
                  <a:srgbClr val="FF2600"/>
                </a:solidFill>
              </a:rPr>
              <a:t>dual edge</a:t>
            </a:r>
            <a:endParaRPr b="1" i="1"/>
          </a:p>
          <a:p>
            <a:pPr marL="373379" indent="-373379" defTabSz="490727">
              <a:spcBef>
                <a:spcPts val="3500"/>
              </a:spcBef>
              <a:defRPr sz="3024">
                <a:latin typeface="Helvetica"/>
                <a:ea typeface="Helvetica"/>
                <a:cs typeface="Helvetica"/>
                <a:sym typeface="Helvetica"/>
              </a:defRPr>
            </a:pPr>
            <a:r>
              <a:t>Dual graph may have</a:t>
            </a:r>
            <a:br/>
            <a:r>
              <a:t>self-loops and</a:t>
            </a:r>
            <a:br/>
            <a:r>
              <a:t>multiple edges</a:t>
            </a:r>
          </a:p>
          <a:p>
            <a:pPr marL="373379" indent="-373379" defTabSz="490727">
              <a:spcBef>
                <a:spcPts val="3500"/>
              </a:spcBef>
              <a:defRPr sz="3024">
                <a:latin typeface="Helvetica"/>
                <a:ea typeface="Helvetica"/>
                <a:cs typeface="Helvetica"/>
                <a:sym typeface="Helvetica"/>
              </a:defRPr>
            </a:pPr>
            <a:r>
              <a:t>(</a:t>
            </a:r>
            <a:r>
              <a:rPr i="1"/>
              <a:t>G* </a:t>
            </a:r>
            <a:r>
              <a:t>)</a:t>
            </a:r>
            <a:r>
              <a:rPr i="1"/>
              <a:t>* </a:t>
            </a:r>
            <a:r>
              <a:t>=</a:t>
            </a:r>
            <a:r>
              <a:rPr i="1"/>
              <a:t> G</a:t>
            </a:r>
          </a:p>
          <a:p>
            <a:pPr marL="373379" indent="-373379" defTabSz="490727">
              <a:spcBef>
                <a:spcPts val="3500"/>
              </a:spcBef>
              <a:defRPr sz="3024">
                <a:latin typeface="Helvetica"/>
                <a:ea typeface="Helvetica"/>
                <a:cs typeface="Helvetica"/>
                <a:sym typeface="Helvetica"/>
              </a:defRPr>
            </a:pPr>
            <a:r>
              <a:t>Length of a face is the degree</a:t>
            </a:r>
            <a:br/>
            <a:r>
              <a:t>of its dual vertex</a:t>
            </a:r>
          </a:p>
        </p:txBody>
      </p:sp>
      <p:sp>
        <p:nvSpPr>
          <p:cNvPr id="873" name="Dual Graphs"/>
          <p:cNvSpPr txBox="1">
            <a:spLocks noGrp="1"/>
          </p:cNvSpPr>
          <p:nvPr>
            <p:ph type="title"/>
          </p:nvPr>
        </p:nvSpPr>
        <p:spPr>
          <a:xfrm>
            <a:off x="952500" y="235851"/>
            <a:ext cx="11099800" cy="1400733"/>
          </a:xfrm>
          <a:prstGeom prst="rect">
            <a:avLst/>
          </a:prstGeom>
        </p:spPr>
        <p:txBody>
          <a:bodyPr/>
          <a:lstStyle/>
          <a:p>
            <a:r>
              <a:t>Dual Graphs</a:t>
            </a:r>
          </a:p>
        </p:txBody>
      </p:sp>
      <p:sp>
        <p:nvSpPr>
          <p:cNvPr id="874" name="[Bettina Speckmann]"/>
          <p:cNvSpPr txBox="1"/>
          <p:nvPr/>
        </p:nvSpPr>
        <p:spPr>
          <a:xfrm>
            <a:off x="10282988" y="9187081"/>
            <a:ext cx="26191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r>
              <a:t>[Bettina Speckmann]</a:t>
            </a:r>
          </a:p>
        </p:txBody>
      </p:sp>
      <p:sp>
        <p:nvSpPr>
          <p:cNvPr id="875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6318148" y="9206131"/>
            <a:ext cx="368504" cy="381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59</a:t>
            </a:fld>
            <a:endParaRPr/>
          </a:p>
        </p:txBody>
      </p:sp>
      <p:grpSp>
        <p:nvGrpSpPr>
          <p:cNvPr id="878" name="Gruppieren"/>
          <p:cNvGrpSpPr/>
          <p:nvPr/>
        </p:nvGrpSpPr>
        <p:grpSpPr>
          <a:xfrm>
            <a:off x="5161316" y="3476166"/>
            <a:ext cx="7320034" cy="5842778"/>
            <a:chOff x="0" y="0"/>
            <a:chExt cx="7320033" cy="5842776"/>
          </a:xfrm>
        </p:grpSpPr>
        <p:sp>
          <p:nvSpPr>
            <p:cNvPr id="876" name="Form"/>
            <p:cNvSpPr/>
            <p:nvPr/>
          </p:nvSpPr>
          <p:spPr>
            <a:xfrm>
              <a:off x="-1" y="-1"/>
              <a:ext cx="7320034" cy="58427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0" h="21181" extrusionOk="0">
                  <a:moveTo>
                    <a:pt x="8655" y="97"/>
                  </a:moveTo>
                  <a:cubicBezTo>
                    <a:pt x="6394" y="-67"/>
                    <a:pt x="2866" y="-149"/>
                    <a:pt x="1601" y="931"/>
                  </a:cubicBezTo>
                  <a:cubicBezTo>
                    <a:pt x="335" y="2012"/>
                    <a:pt x="1280" y="4737"/>
                    <a:pt x="1035" y="6587"/>
                  </a:cubicBezTo>
                  <a:cubicBezTo>
                    <a:pt x="791" y="8437"/>
                    <a:pt x="-378" y="9959"/>
                    <a:pt x="123" y="12022"/>
                  </a:cubicBezTo>
                  <a:cubicBezTo>
                    <a:pt x="624" y="14085"/>
                    <a:pt x="2018" y="17440"/>
                    <a:pt x="4042" y="18955"/>
                  </a:cubicBezTo>
                  <a:cubicBezTo>
                    <a:pt x="6066" y="20469"/>
                    <a:pt x="9728" y="21451"/>
                    <a:pt x="12266" y="21115"/>
                  </a:cubicBezTo>
                  <a:cubicBezTo>
                    <a:pt x="14804" y="20780"/>
                    <a:pt x="17894" y="19200"/>
                    <a:pt x="19275" y="16957"/>
                  </a:cubicBezTo>
                  <a:cubicBezTo>
                    <a:pt x="20657" y="14715"/>
                    <a:pt x="21222" y="10148"/>
                    <a:pt x="20541" y="7643"/>
                  </a:cubicBezTo>
                  <a:cubicBezTo>
                    <a:pt x="19860" y="5138"/>
                    <a:pt x="17162" y="3190"/>
                    <a:pt x="15183" y="1930"/>
                  </a:cubicBezTo>
                  <a:cubicBezTo>
                    <a:pt x="13204" y="669"/>
                    <a:pt x="10917" y="260"/>
                    <a:pt x="8655" y="97"/>
                  </a:cubicBezTo>
                  <a:close/>
                </a:path>
              </a:pathLst>
            </a:custGeom>
            <a:solidFill>
              <a:srgbClr val="99CCFF"/>
            </a:solidFill>
            <a:ln w="12700" cap="flat">
              <a:noFill/>
              <a:miter lim="400000"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877" name="Form"/>
            <p:cNvSpPr/>
            <p:nvPr/>
          </p:nvSpPr>
          <p:spPr>
            <a:xfrm>
              <a:off x="1158757" y="1051679"/>
              <a:ext cx="4115930" cy="3901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25"/>
                  </a:moveTo>
                  <a:lnTo>
                    <a:pt x="7713" y="0"/>
                  </a:lnTo>
                  <a:lnTo>
                    <a:pt x="20806" y="3225"/>
                  </a:lnTo>
                  <a:lnTo>
                    <a:pt x="21600" y="16688"/>
                  </a:lnTo>
                  <a:lnTo>
                    <a:pt x="13413" y="21600"/>
                  </a:lnTo>
                  <a:lnTo>
                    <a:pt x="2168" y="13725"/>
                  </a:lnTo>
                  <a:lnTo>
                    <a:pt x="0" y="42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</p:grpSp>
      <p:sp>
        <p:nvSpPr>
          <p:cNvPr id="879" name="Form"/>
          <p:cNvSpPr/>
          <p:nvPr/>
        </p:nvSpPr>
        <p:spPr>
          <a:xfrm>
            <a:off x="7516696" y="4527845"/>
            <a:ext cx="2905761" cy="39172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8" y="0"/>
                </a:moveTo>
                <a:lnTo>
                  <a:pt x="10120" y="15437"/>
                </a:lnTo>
                <a:lnTo>
                  <a:pt x="20358" y="3038"/>
                </a:lnTo>
                <a:lnTo>
                  <a:pt x="21600" y="16446"/>
                </a:lnTo>
                <a:lnTo>
                  <a:pt x="10120" y="21600"/>
                </a:lnTo>
                <a:lnTo>
                  <a:pt x="0" y="12400"/>
                </a:lnTo>
                <a:lnTo>
                  <a:pt x="2048" y="0"/>
                </a:lnTo>
                <a:close/>
              </a:path>
            </a:pathLst>
          </a:custGeom>
          <a:solidFill>
            <a:srgbClr val="009900"/>
          </a:solidFill>
          <a:ln w="12700">
            <a:miter lim="400000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880" name="Form"/>
          <p:cNvSpPr/>
          <p:nvPr/>
        </p:nvSpPr>
        <p:spPr>
          <a:xfrm>
            <a:off x="6306527" y="4527845"/>
            <a:ext cx="2585157" cy="39014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10111" y="12450"/>
                </a:lnTo>
                <a:lnTo>
                  <a:pt x="12281" y="0"/>
                </a:lnTo>
                <a:lnTo>
                  <a:pt x="0" y="425"/>
                </a:lnTo>
                <a:lnTo>
                  <a:pt x="3584" y="13813"/>
                </a:lnTo>
                <a:lnTo>
                  <a:pt x="21600" y="21600"/>
                </a:lnTo>
                <a:close/>
              </a:path>
            </a:pathLst>
          </a:custGeom>
          <a:solidFill>
            <a:srgbClr val="8ED80A"/>
          </a:solidFill>
          <a:ln w="12700">
            <a:miter lim="400000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881" name="Linie"/>
          <p:cNvSpPr/>
          <p:nvPr/>
        </p:nvSpPr>
        <p:spPr>
          <a:xfrm>
            <a:off x="7040305" y="5674796"/>
            <a:ext cx="1056641" cy="14704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79" extrusionOk="0">
                <a:moveTo>
                  <a:pt x="0" y="0"/>
                </a:moveTo>
                <a:cubicBezTo>
                  <a:pt x="369" y="2495"/>
                  <a:pt x="277" y="11325"/>
                  <a:pt x="2169" y="14903"/>
                </a:cubicBezTo>
                <a:cubicBezTo>
                  <a:pt x="4062" y="18481"/>
                  <a:pt x="8031" y="21140"/>
                  <a:pt x="11262" y="21370"/>
                </a:cubicBezTo>
                <a:cubicBezTo>
                  <a:pt x="14492" y="21600"/>
                  <a:pt x="19431" y="17300"/>
                  <a:pt x="21600" y="16249"/>
                </a:cubicBezTo>
              </a:path>
            </a:pathLst>
          </a:custGeom>
          <a:ln w="38100">
            <a:solidFill>
              <a:srgbClr val="000000"/>
            </a:solidFill>
            <a:prstDash val="sysDot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882" name="Linie"/>
          <p:cNvSpPr/>
          <p:nvPr/>
        </p:nvSpPr>
        <p:spPr>
          <a:xfrm>
            <a:off x="7040305" y="5661249"/>
            <a:ext cx="1072445" cy="11469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0" y="0"/>
                  <a:pt x="10777" y="10800"/>
                  <a:pt x="21600" y="21600"/>
                </a:cubicBezTo>
              </a:path>
            </a:pathLst>
          </a:custGeom>
          <a:ln w="38100">
            <a:solidFill>
              <a:srgbClr val="000000"/>
            </a:solidFill>
            <a:prstDash val="sysDot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883" name="Dreieck"/>
          <p:cNvSpPr/>
          <p:nvPr/>
        </p:nvSpPr>
        <p:spPr>
          <a:xfrm>
            <a:off x="7792145" y="4543649"/>
            <a:ext cx="2463236" cy="2783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9523" y="21600"/>
                </a:lnTo>
                <a:lnTo>
                  <a:pt x="21600" y="4502"/>
                </a:lnTo>
                <a:lnTo>
                  <a:pt x="0" y="0"/>
                </a:lnTo>
                <a:close/>
              </a:path>
            </a:pathLst>
          </a:custGeom>
          <a:solidFill>
            <a:srgbClr val="8ED80A"/>
          </a:solidFill>
          <a:ln w="12700">
            <a:miter lim="400000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884" name="Linie"/>
          <p:cNvSpPr/>
          <p:nvPr/>
        </p:nvSpPr>
        <p:spPr>
          <a:xfrm flipH="1">
            <a:off x="8112750" y="5708663"/>
            <a:ext cx="869245" cy="1083734"/>
          </a:xfrm>
          <a:prstGeom prst="line">
            <a:avLst/>
          </a:prstGeom>
          <a:ln w="38100">
            <a:solidFill>
              <a:srgbClr val="000000"/>
            </a:solidFill>
            <a:prstDash val="sysDot"/>
          </a:ln>
        </p:spPr>
        <p:txBody>
          <a:bodyPr lIns="65023" tIns="65023" rIns="65023" bIns="65023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885" name="Linie"/>
          <p:cNvSpPr/>
          <p:nvPr/>
        </p:nvSpPr>
        <p:spPr>
          <a:xfrm>
            <a:off x="8096945" y="5692858"/>
            <a:ext cx="1468789" cy="18681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94" h="21226" extrusionOk="0">
                <a:moveTo>
                  <a:pt x="0" y="12493"/>
                </a:moveTo>
                <a:cubicBezTo>
                  <a:pt x="1662" y="13930"/>
                  <a:pt x="6386" y="20779"/>
                  <a:pt x="9904" y="21190"/>
                </a:cubicBezTo>
                <a:cubicBezTo>
                  <a:pt x="13423" y="21600"/>
                  <a:pt x="20753" y="18470"/>
                  <a:pt x="21176" y="14930"/>
                </a:cubicBezTo>
                <a:cubicBezTo>
                  <a:pt x="21600" y="11390"/>
                  <a:pt x="14335" y="3104"/>
                  <a:pt x="12543" y="0"/>
                </a:cubicBezTo>
              </a:path>
            </a:pathLst>
          </a:custGeom>
          <a:ln w="38100">
            <a:solidFill>
              <a:srgbClr val="000000"/>
            </a:solidFill>
            <a:prstDash val="sysDot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grpSp>
        <p:nvGrpSpPr>
          <p:cNvPr id="899" name="Gruppieren"/>
          <p:cNvGrpSpPr/>
          <p:nvPr/>
        </p:nvGrpSpPr>
        <p:grpSpPr>
          <a:xfrm>
            <a:off x="6241051" y="4455596"/>
            <a:ext cx="4289779" cy="4077548"/>
            <a:chOff x="0" y="0"/>
            <a:chExt cx="4289777" cy="4077546"/>
          </a:xfrm>
        </p:grpSpPr>
        <p:sp>
          <p:nvSpPr>
            <p:cNvPr id="886" name="Linie"/>
            <p:cNvSpPr/>
            <p:nvPr/>
          </p:nvSpPr>
          <p:spPr>
            <a:xfrm>
              <a:off x="1548835" y="90311"/>
              <a:ext cx="2463237" cy="2799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9662" y="21600"/>
                  </a:lnTo>
                  <a:lnTo>
                    <a:pt x="21600" y="4372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887" name="Linie"/>
            <p:cNvSpPr/>
            <p:nvPr/>
          </p:nvSpPr>
          <p:spPr>
            <a:xfrm flipV="1">
              <a:off x="1273386" y="106115"/>
              <a:ext cx="259646" cy="2217139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888" name="Linie"/>
            <p:cNvSpPr/>
            <p:nvPr/>
          </p:nvSpPr>
          <p:spPr>
            <a:xfrm>
              <a:off x="79022" y="74506"/>
              <a:ext cx="4100125" cy="29689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24" y="18036"/>
                  </a:moveTo>
                  <a:lnTo>
                    <a:pt x="0" y="558"/>
                  </a:lnTo>
                  <a:lnTo>
                    <a:pt x="7660" y="0"/>
                  </a:lnTo>
                  <a:lnTo>
                    <a:pt x="20803" y="4238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889" name="Linie"/>
            <p:cNvSpPr/>
            <p:nvPr/>
          </p:nvSpPr>
          <p:spPr>
            <a:xfrm>
              <a:off x="501226" y="2553546"/>
              <a:ext cx="3686952" cy="14269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2579" y="21600"/>
                  </a:lnTo>
                  <a:lnTo>
                    <a:pt x="21600" y="7622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890" name="Linie"/>
            <p:cNvSpPr/>
            <p:nvPr/>
          </p:nvSpPr>
          <p:spPr>
            <a:xfrm flipH="1" flipV="1">
              <a:off x="1273386" y="2323253"/>
              <a:ext cx="1377246" cy="164366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891" name="Kreis"/>
            <p:cNvSpPr/>
            <p:nvPr/>
          </p:nvSpPr>
          <p:spPr>
            <a:xfrm>
              <a:off x="399626" y="2440657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92" name="Kreis"/>
            <p:cNvSpPr/>
            <p:nvPr/>
          </p:nvSpPr>
          <p:spPr>
            <a:xfrm>
              <a:off x="1442720" y="-1"/>
              <a:ext cx="203201" cy="203202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93" name="Kreis"/>
            <p:cNvSpPr/>
            <p:nvPr/>
          </p:nvSpPr>
          <p:spPr>
            <a:xfrm>
              <a:off x="4086577" y="2953173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94" name="Kreis"/>
            <p:cNvSpPr/>
            <p:nvPr/>
          </p:nvSpPr>
          <p:spPr>
            <a:xfrm>
              <a:off x="1178560" y="2239715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95" name="Kreis"/>
            <p:cNvSpPr/>
            <p:nvPr/>
          </p:nvSpPr>
          <p:spPr>
            <a:xfrm>
              <a:off x="-1" y="49671"/>
              <a:ext cx="203202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96" name="Kreis"/>
            <p:cNvSpPr/>
            <p:nvPr/>
          </p:nvSpPr>
          <p:spPr>
            <a:xfrm>
              <a:off x="2551289" y="3874346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97" name="Kreis"/>
            <p:cNvSpPr/>
            <p:nvPr/>
          </p:nvSpPr>
          <p:spPr>
            <a:xfrm>
              <a:off x="3903697" y="550897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98" name="Kreis"/>
            <p:cNvSpPr/>
            <p:nvPr/>
          </p:nvSpPr>
          <p:spPr>
            <a:xfrm>
              <a:off x="2558062" y="2752231"/>
              <a:ext cx="203201" cy="203201"/>
            </a:xfrm>
            <a:prstGeom prst="ellipse">
              <a:avLst/>
            </a:prstGeom>
            <a:solidFill>
              <a:srgbClr val="439D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6559" tIns="66559" rIns="66559" bIns="66559" numCol="1" anchor="ctr">
              <a:noAutofit/>
            </a:bodyPr>
            <a:lstStyle/>
            <a:p>
              <a:pPr algn="l" defTabSz="130048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900" name="Linie"/>
          <p:cNvSpPr/>
          <p:nvPr/>
        </p:nvSpPr>
        <p:spPr>
          <a:xfrm>
            <a:off x="7056109" y="4048407"/>
            <a:ext cx="4283006" cy="2315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64" extrusionOk="0">
                <a:moveTo>
                  <a:pt x="0" y="14447"/>
                </a:moveTo>
                <a:cubicBezTo>
                  <a:pt x="421" y="12341"/>
                  <a:pt x="23" y="3878"/>
                  <a:pt x="2539" y="1812"/>
                </a:cubicBezTo>
                <a:cubicBezTo>
                  <a:pt x="5056" y="-254"/>
                  <a:pt x="11944" y="-1036"/>
                  <a:pt x="15121" y="2093"/>
                </a:cubicBezTo>
                <a:cubicBezTo>
                  <a:pt x="18298" y="5221"/>
                  <a:pt x="20256" y="16713"/>
                  <a:pt x="21600" y="20564"/>
                </a:cubicBezTo>
              </a:path>
            </a:pathLst>
          </a:custGeom>
          <a:ln w="38100">
            <a:solidFill>
              <a:srgbClr val="000000"/>
            </a:solidFill>
            <a:prstDash val="sysDot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901" name="Linie"/>
          <p:cNvSpPr/>
          <p:nvPr/>
        </p:nvSpPr>
        <p:spPr>
          <a:xfrm>
            <a:off x="5900673" y="3727819"/>
            <a:ext cx="5438442" cy="26197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5" h="21349" extrusionOk="0">
                <a:moveTo>
                  <a:pt x="4481" y="15756"/>
                </a:moveTo>
                <a:cubicBezTo>
                  <a:pt x="3780" y="14799"/>
                  <a:pt x="762" y="12205"/>
                  <a:pt x="273" y="10015"/>
                </a:cubicBezTo>
                <a:cubicBezTo>
                  <a:pt x="-215" y="7826"/>
                  <a:pt x="-188" y="4312"/>
                  <a:pt x="1534" y="2656"/>
                </a:cubicBezTo>
                <a:cubicBezTo>
                  <a:pt x="3256" y="1000"/>
                  <a:pt x="7908" y="-251"/>
                  <a:pt x="10616" y="43"/>
                </a:cubicBezTo>
                <a:cubicBezTo>
                  <a:pt x="13324" y="338"/>
                  <a:pt x="15987" y="853"/>
                  <a:pt x="17781" y="4404"/>
                </a:cubicBezTo>
                <a:cubicBezTo>
                  <a:pt x="19574" y="7955"/>
                  <a:pt x="20630" y="17816"/>
                  <a:pt x="21385" y="21349"/>
                </a:cubicBezTo>
              </a:path>
            </a:pathLst>
          </a:custGeom>
          <a:ln w="38100">
            <a:solidFill>
              <a:srgbClr val="000000"/>
            </a:solidFill>
            <a:prstDash val="sysDot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902" name="Linie"/>
          <p:cNvSpPr/>
          <p:nvPr/>
        </p:nvSpPr>
        <p:spPr>
          <a:xfrm>
            <a:off x="6937006" y="5690601"/>
            <a:ext cx="4402109" cy="3098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00" h="21157" extrusionOk="0">
                <a:moveTo>
                  <a:pt x="496" y="0"/>
                </a:moveTo>
                <a:cubicBezTo>
                  <a:pt x="474" y="2035"/>
                  <a:pt x="-500" y="8850"/>
                  <a:pt x="344" y="12226"/>
                </a:cubicBezTo>
                <a:cubicBezTo>
                  <a:pt x="1188" y="15603"/>
                  <a:pt x="3309" y="18948"/>
                  <a:pt x="5560" y="20274"/>
                </a:cubicBezTo>
                <a:cubicBezTo>
                  <a:pt x="7811" y="21600"/>
                  <a:pt x="11490" y="21322"/>
                  <a:pt x="13839" y="20166"/>
                </a:cubicBezTo>
                <a:cubicBezTo>
                  <a:pt x="16187" y="19010"/>
                  <a:pt x="18427" y="15988"/>
                  <a:pt x="19639" y="13367"/>
                </a:cubicBezTo>
                <a:cubicBezTo>
                  <a:pt x="20851" y="10746"/>
                  <a:pt x="20797" y="6260"/>
                  <a:pt x="21100" y="4394"/>
                </a:cubicBezTo>
              </a:path>
            </a:pathLst>
          </a:custGeom>
          <a:ln w="38100">
            <a:solidFill>
              <a:srgbClr val="000000"/>
            </a:solidFill>
            <a:prstDash val="sysDot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903" name="Kreis"/>
          <p:cNvSpPr/>
          <p:nvPr/>
        </p:nvSpPr>
        <p:spPr>
          <a:xfrm>
            <a:off x="6959025" y="5573196"/>
            <a:ext cx="203201" cy="203201"/>
          </a:xfrm>
          <a:prstGeom prst="ellipse">
            <a:avLst/>
          </a:prstGeom>
          <a:solidFill>
            <a:srgbClr val="D60029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04" name="Linie"/>
          <p:cNvSpPr/>
          <p:nvPr/>
        </p:nvSpPr>
        <p:spPr>
          <a:xfrm>
            <a:off x="8096945" y="6363418"/>
            <a:ext cx="3242170" cy="1469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795" extrusionOk="0">
                <a:moveTo>
                  <a:pt x="0" y="6295"/>
                </a:moveTo>
                <a:cubicBezTo>
                  <a:pt x="647" y="8467"/>
                  <a:pt x="1986" y="17254"/>
                  <a:pt x="3866" y="19267"/>
                </a:cubicBezTo>
                <a:cubicBezTo>
                  <a:pt x="5746" y="21280"/>
                  <a:pt x="8363" y="21600"/>
                  <a:pt x="11311" y="18405"/>
                </a:cubicBezTo>
                <a:cubicBezTo>
                  <a:pt x="14260" y="15209"/>
                  <a:pt x="19449" y="3834"/>
                  <a:pt x="21600" y="0"/>
                </a:cubicBezTo>
              </a:path>
            </a:pathLst>
          </a:custGeom>
          <a:ln w="38100">
            <a:solidFill>
              <a:srgbClr val="000000"/>
            </a:solidFill>
            <a:prstDash val="sysDot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905" name="Linie"/>
          <p:cNvSpPr/>
          <p:nvPr/>
        </p:nvSpPr>
        <p:spPr>
          <a:xfrm>
            <a:off x="8096945" y="6347614"/>
            <a:ext cx="3226365" cy="19002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8" extrusionOk="0">
                <a:moveTo>
                  <a:pt x="0" y="5006"/>
                </a:moveTo>
                <a:cubicBezTo>
                  <a:pt x="484" y="6963"/>
                  <a:pt x="1179" y="14002"/>
                  <a:pt x="2857" y="16721"/>
                </a:cubicBezTo>
                <a:cubicBezTo>
                  <a:pt x="4535" y="19440"/>
                  <a:pt x="7664" y="21600"/>
                  <a:pt x="10037" y="21371"/>
                </a:cubicBezTo>
                <a:cubicBezTo>
                  <a:pt x="12410" y="21143"/>
                  <a:pt x="15176" y="18906"/>
                  <a:pt x="17096" y="15349"/>
                </a:cubicBezTo>
                <a:cubicBezTo>
                  <a:pt x="19015" y="11791"/>
                  <a:pt x="20663" y="3202"/>
                  <a:pt x="21600" y="0"/>
                </a:cubicBezTo>
              </a:path>
            </a:pathLst>
          </a:custGeom>
          <a:ln w="38100">
            <a:solidFill>
              <a:srgbClr val="000000"/>
            </a:solidFill>
            <a:prstDash val="sysDot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906" name="Kreis"/>
          <p:cNvSpPr/>
          <p:nvPr/>
        </p:nvSpPr>
        <p:spPr>
          <a:xfrm>
            <a:off x="8013407" y="6690797"/>
            <a:ext cx="203201" cy="203201"/>
          </a:xfrm>
          <a:prstGeom prst="ellipse">
            <a:avLst/>
          </a:prstGeom>
          <a:solidFill>
            <a:srgbClr val="D60029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07" name="Linie"/>
          <p:cNvSpPr/>
          <p:nvPr/>
        </p:nvSpPr>
        <p:spPr>
          <a:xfrm>
            <a:off x="8968447" y="4726354"/>
            <a:ext cx="2354863" cy="16528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36" extrusionOk="0">
                <a:moveTo>
                  <a:pt x="0" y="11980"/>
                </a:moveTo>
                <a:cubicBezTo>
                  <a:pt x="1139" y="10241"/>
                  <a:pt x="4680" y="3172"/>
                  <a:pt x="6876" y="1517"/>
                </a:cubicBezTo>
                <a:cubicBezTo>
                  <a:pt x="9071" y="-138"/>
                  <a:pt x="10748" y="-1064"/>
                  <a:pt x="13192" y="2106"/>
                </a:cubicBezTo>
                <a:cubicBezTo>
                  <a:pt x="15636" y="5276"/>
                  <a:pt x="19860" y="16693"/>
                  <a:pt x="21600" y="20536"/>
                </a:cubicBezTo>
              </a:path>
            </a:pathLst>
          </a:custGeom>
          <a:ln w="38100">
            <a:solidFill>
              <a:srgbClr val="000000"/>
            </a:solidFill>
            <a:prstDash val="sysDot"/>
          </a:ln>
        </p:spPr>
        <p:txBody>
          <a:bodyPr lIns="66559" tIns="66559" rIns="66559" bIns="66559"/>
          <a:lstStyle/>
          <a:p>
            <a:pPr algn="l" defTabSz="1300480">
              <a:defRPr sz="24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908" name="Kreis"/>
          <p:cNvSpPr/>
          <p:nvPr/>
        </p:nvSpPr>
        <p:spPr>
          <a:xfrm>
            <a:off x="11242030" y="6261818"/>
            <a:ext cx="203201" cy="203201"/>
          </a:xfrm>
          <a:prstGeom prst="ellipse">
            <a:avLst/>
          </a:prstGeom>
          <a:solidFill>
            <a:srgbClr val="D60029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909" name="Kreis"/>
          <p:cNvSpPr/>
          <p:nvPr/>
        </p:nvSpPr>
        <p:spPr>
          <a:xfrm>
            <a:off x="8884909" y="5604805"/>
            <a:ext cx="203201" cy="203201"/>
          </a:xfrm>
          <a:prstGeom prst="ellipse">
            <a:avLst/>
          </a:prstGeom>
          <a:solidFill>
            <a:srgbClr val="D60029"/>
          </a:solidFill>
          <a:ln w="25400">
            <a:solidFill>
              <a:srgbClr val="000000"/>
            </a:solidFill>
          </a:ln>
        </p:spPr>
        <p:txBody>
          <a:bodyPr lIns="66559" tIns="66559" rIns="66559" bIns="66559" anchor="ctr"/>
          <a:lstStyle/>
          <a:p>
            <a:pPr algn="l" defTabSz="1300480">
              <a:defRPr sz="240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5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6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1000"/>
                                        <p:tgtEl>
                                          <p:spTgt spid="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9" presetClass="entr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9" presetClass="entr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1000"/>
                                        <p:tgtEl>
                                          <p:spTgt spid="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50" dur="2000" fill="hold"/>
                                        <p:tgtEl>
                                          <p:spTgt spid="8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9" presetClass="entr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1000"/>
                                        <p:tgtEl>
                                          <p:spTgt spid="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1000"/>
                                        <p:tgtEl>
                                          <p:spTgt spid="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9" presetClass="entr" fill="hold" grpId="1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1000"/>
                                        <p:tgtEl>
                                          <p:spTgt spid="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fill="hold" grpId="1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8" fill="hold"/>
                                        <p:tgtEl>
                                          <p:spTgt spid="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1000"/>
                                        <p:tgtEl>
                                          <p:spTgt spid="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9" presetClass="exit" fill="hold" grpId="1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72" dur="1000" fill="hold"/>
                                        <p:tgtEl>
                                          <p:spTgt spid="8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fill="hold" grpId="1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fill="hold"/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1000"/>
                                        <p:tgtEl>
                                          <p:spTgt spid="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9" presetClass="entr" fill="hold" grpId="1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1" fill="hold"/>
                                        <p:tgtEl>
                                          <p:spTgt spid="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1000"/>
                                        <p:tgtEl>
                                          <p:spTgt spid="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9" presetClass="entr" fill="hold" grpId="2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5" fill="hold"/>
                                        <p:tgtEl>
                                          <p:spTgt spid="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1000"/>
                                        <p:tgtEl>
                                          <p:spTgt spid="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fill="hold" grpId="2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90" dur="1000" fill="hold"/>
                                        <p:tgtEl>
                                          <p:spTgt spid="8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fill="hold" grpId="2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5" fill="hold"/>
                                        <p:tgtEl>
                                          <p:spTgt spid="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1000"/>
                                        <p:tgtEl>
                                          <p:spTgt spid="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9" presetClass="entr" fill="hold" grpId="2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9" fill="hold"/>
                                        <p:tgtEl>
                                          <p:spTgt spid="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1000"/>
                                        <p:tgtEl>
                                          <p:spTgt spid="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ntr" fill="hold" grpId="2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4" fill="hold"/>
                                        <p:tgtEl>
                                          <p:spTgt spid="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1000"/>
                                        <p:tgtEl>
                                          <p:spTgt spid="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9" presetClass="exit" fill="hold" grpId="2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08" dur="1000" fill="hold"/>
                                        <p:tgtEl>
                                          <p:spTgt spid="8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3" fill="hold"/>
                                        <p:tgtEl>
                                          <p:spTgt spid="8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7" fill="hold"/>
                                        <p:tgtEl>
                                          <p:spTgt spid="8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1" fill="hold"/>
                                        <p:tgtEl>
                                          <p:spTgt spid="8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2" grpId="2" build="p" bldLvl="5" animBg="1" advAuto="0"/>
      <p:bldP spid="874" grpId="1" animBg="1" advAuto="0"/>
      <p:bldP spid="878" grpId="16" animBg="1" advAuto="0"/>
      <p:bldP spid="878" grpId="25" animBg="1" advAuto="0"/>
      <p:bldP spid="879" grpId="9" animBg="1" advAuto="0"/>
      <p:bldP spid="879" grpId="17" animBg="1" advAuto="0"/>
      <p:bldP spid="880" grpId="13" animBg="1" advAuto="0"/>
      <p:bldP spid="880" grpId="21" animBg="1" advAuto="0"/>
      <p:bldP spid="881" grpId="15" animBg="1" advAuto="0"/>
      <p:bldP spid="882" grpId="14" animBg="1" advAuto="0"/>
      <p:bldP spid="883" grpId="8" animBg="1" advAuto="0"/>
      <p:bldP spid="883" grpId="12" animBg="1" advAuto="0"/>
      <p:bldP spid="884" grpId="11" animBg="1" advAuto="0"/>
      <p:bldP spid="885" grpId="10" animBg="1" advAuto="0"/>
      <p:bldP spid="899" grpId="3" animBg="1" advAuto="0"/>
      <p:bldP spid="900" grpId="18" animBg="1" advAuto="0"/>
      <p:bldP spid="901" grpId="19" animBg="1" advAuto="0"/>
      <p:bldP spid="902" grpId="20" animBg="1" advAuto="0"/>
      <p:bldP spid="903" grpId="4" animBg="1" advAuto="0"/>
      <p:bldP spid="904" grpId="22" animBg="1" advAuto="0"/>
      <p:bldP spid="905" grpId="23" animBg="1" advAuto="0"/>
      <p:bldP spid="906" grpId="6" animBg="1" advAuto="0"/>
      <p:bldP spid="907" grpId="24" animBg="1" advAuto="0"/>
      <p:bldP spid="908" grpId="7" animBg="1" advAuto="0"/>
      <p:bldP spid="909" grpId="5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Directed Graph (digraph): E is set of directed edges…"/>
          <p:cNvSpPr txBox="1">
            <a:spLocks noGrp="1"/>
          </p:cNvSpPr>
          <p:nvPr>
            <p:ph type="body" idx="1"/>
          </p:nvPr>
        </p:nvSpPr>
        <p:spPr>
          <a:xfrm>
            <a:off x="681326" y="2149639"/>
            <a:ext cx="11838267" cy="7206922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FF2600"/>
                </a:solidFill>
              </a:rPr>
              <a:t>Directed Graph</a:t>
            </a:r>
            <a:r>
              <a:t> (</a:t>
            </a:r>
            <a:r>
              <a:rPr b="1">
                <a:solidFill>
                  <a:srgbClr val="FF2600"/>
                </a:solidFill>
              </a:rPr>
              <a:t>digraph</a:t>
            </a:r>
            <a:r>
              <a:t>): </a:t>
            </a:r>
            <a:r>
              <a:rPr i="1"/>
              <a:t>E</a:t>
            </a:r>
            <a:r>
              <a:t> is set of directed edges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FF2600"/>
                </a:solidFill>
              </a:rPr>
              <a:t>Directed edge</a:t>
            </a:r>
            <a:r>
              <a:t>: </a:t>
            </a:r>
            <a:r>
              <a:rPr i="1"/>
              <a:t>ordered</a:t>
            </a:r>
            <a:r>
              <a:t> pair </a:t>
            </a:r>
            <a:r>
              <a:rPr i="1"/>
              <a:t>e</a:t>
            </a:r>
            <a:r>
              <a:t> = (</a:t>
            </a:r>
            <a:r>
              <a:rPr i="1"/>
              <a:t>u</a:t>
            </a:r>
            <a:r>
              <a:t>, </a:t>
            </a:r>
            <a:r>
              <a:rPr i="1"/>
              <a:t>v</a:t>
            </a:r>
            <a:r>
              <a:t>) ∈ </a:t>
            </a:r>
            <a:r>
              <a:rPr i="1"/>
              <a:t>V</a:t>
            </a:r>
            <a:r>
              <a:t>×</a:t>
            </a:r>
            <a:r>
              <a:rPr i="1"/>
              <a:t>V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e</a:t>
            </a:r>
            <a:r>
              <a:t> is </a:t>
            </a:r>
            <a:r>
              <a:rPr b="1">
                <a:solidFill>
                  <a:srgbClr val="FF2600"/>
                </a:solidFill>
              </a:rPr>
              <a:t>outgoing edge</a:t>
            </a:r>
            <a:r>
              <a:t> of </a:t>
            </a:r>
            <a:r>
              <a:rPr i="1"/>
              <a:t>u</a:t>
            </a:r>
            <a:r>
              <a:t>,  </a:t>
            </a:r>
            <a:r>
              <a:rPr b="1">
                <a:solidFill>
                  <a:srgbClr val="FF2600"/>
                </a:solidFill>
              </a:rPr>
              <a:t>incoming edge</a:t>
            </a:r>
            <a:r>
              <a:t> of </a:t>
            </a:r>
            <a:r>
              <a:rPr i="1"/>
              <a:t>v</a:t>
            </a:r>
            <a:endParaRPr b="1" i="1"/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FF2600"/>
                </a:solidFill>
              </a:rPr>
              <a:t>Source</a:t>
            </a:r>
            <a:r>
              <a:t>: vertex without incoming edge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FF2600"/>
                </a:solidFill>
              </a:rPr>
              <a:t>Sink</a:t>
            </a:r>
            <a:r>
              <a:t>: vertex without outgoing edge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FF2600"/>
                </a:solidFill>
              </a:rPr>
              <a:t>Indegree</a:t>
            </a:r>
            <a:r>
              <a:t> / </a:t>
            </a:r>
            <a:r>
              <a:rPr b="1">
                <a:solidFill>
                  <a:srgbClr val="FF2600"/>
                </a:solidFill>
              </a:rPr>
              <a:t>Outdegree</a:t>
            </a:r>
            <a:r>
              <a:t> of </a:t>
            </a:r>
            <a:r>
              <a:rPr i="1"/>
              <a:t>v</a:t>
            </a:r>
            <a:r>
              <a:t>: </a:t>
            </a:r>
            <a:br/>
            <a:r>
              <a:t>number of its incoming/outgoing edges</a:t>
            </a:r>
          </a:p>
        </p:txBody>
      </p:sp>
      <p:sp>
        <p:nvSpPr>
          <p:cNvPr id="190" name="Digraph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Digraphs</a:t>
            </a:r>
          </a:p>
        </p:txBody>
      </p:sp>
      <p:sp>
        <p:nvSpPr>
          <p:cNvPr id="191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" grpId="1" build="p" bldLvl="5" animBg="1" advAuto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Thm: Two drawings have the same embedding iff they have the same dual graph…"/>
          <p:cNvSpPr txBox="1">
            <a:spLocks noGrp="1"/>
          </p:cNvSpPr>
          <p:nvPr>
            <p:ph type="body" idx="1"/>
          </p:nvPr>
        </p:nvSpPr>
        <p:spPr>
          <a:xfrm>
            <a:off x="295407" y="1695640"/>
            <a:ext cx="11733656" cy="7432385"/>
          </a:xfrm>
          <a:prstGeom prst="rect">
            <a:avLst/>
          </a:prstGeom>
        </p:spPr>
        <p:txBody>
          <a:bodyPr/>
          <a:lstStyle/>
          <a:p>
            <a:r>
              <a:rPr b="1">
                <a:latin typeface="Helvetica"/>
                <a:ea typeface="Helvetica"/>
                <a:cs typeface="Helvetica"/>
                <a:sym typeface="Helvetica"/>
              </a:rPr>
              <a:t>Thm: </a:t>
            </a:r>
            <a:r>
              <a:t>Two drawings have the same embedding</a:t>
            </a:r>
            <a:br/>
            <a:r>
              <a:t>iff they have the same dual graph</a:t>
            </a:r>
          </a:p>
          <a:p>
            <a:r>
              <a:t>We say that two graphs have 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same topology</a:t>
            </a:r>
            <a:r>
              <a:t> if they have the same dual graph</a:t>
            </a:r>
          </a:p>
          <a:p>
            <a:r>
              <a:t>We say that a layout adjustment algorithm </a:t>
            </a:r>
            <a:r>
              <a:rPr b="1">
                <a:solidFill>
                  <a:srgbClr val="FF2600"/>
                </a:solidFill>
                <a:latin typeface="Helvetica"/>
                <a:ea typeface="Helvetica"/>
                <a:cs typeface="Helvetica"/>
                <a:sym typeface="Helvetica"/>
              </a:rPr>
              <a:t>preserves topology</a:t>
            </a:r>
            <a:r>
              <a:t> if the adjusted layout has the same topology as the original layout (see also </a:t>
            </a:r>
            <a:r>
              <a:rPr i="1">
                <a:latin typeface="Helvetica"/>
                <a:ea typeface="Helvetica"/>
                <a:cs typeface="Helvetica"/>
                <a:sym typeface="Helvetica"/>
              </a:rPr>
              <a:t>mental map</a:t>
            </a:r>
            <a:r>
              <a:t>)</a:t>
            </a:r>
          </a:p>
        </p:txBody>
      </p:sp>
      <p:sp>
        <p:nvSpPr>
          <p:cNvPr id="912" name="Notes on Planarity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400732"/>
          </a:xfrm>
          <a:prstGeom prst="rect">
            <a:avLst/>
          </a:prstGeom>
        </p:spPr>
        <p:txBody>
          <a:bodyPr/>
          <a:lstStyle/>
          <a:p>
            <a:r>
              <a:t>Notes on Planarity</a:t>
            </a:r>
          </a:p>
        </p:txBody>
      </p:sp>
      <p:sp>
        <p:nvSpPr>
          <p:cNvPr id="913" name="Foliennumm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60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" grpId="1" build="p" bldLvl="5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(Directed) path of length n of (directed) graph G = (V, E): sequence (v1, …, vn) of vertices in G, (vi, vi+1) ∈ E   for 1 ≤ i &lt; n…"/>
          <p:cNvSpPr txBox="1">
            <a:spLocks noGrp="1"/>
          </p:cNvSpPr>
          <p:nvPr>
            <p:ph type="body" idx="1"/>
          </p:nvPr>
        </p:nvSpPr>
        <p:spPr>
          <a:xfrm>
            <a:off x="313957" y="1284955"/>
            <a:ext cx="12376885" cy="8071606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(</a:t>
            </a:r>
            <a:r>
              <a:rPr b="1" dirty="0">
                <a:solidFill>
                  <a:srgbClr val="FF2600"/>
                </a:solidFill>
              </a:rPr>
              <a:t>Directed</a:t>
            </a:r>
            <a:r>
              <a:rPr dirty="0"/>
              <a:t>) </a:t>
            </a:r>
            <a:r>
              <a:rPr b="1" dirty="0">
                <a:solidFill>
                  <a:srgbClr val="FF2600"/>
                </a:solidFill>
              </a:rPr>
              <a:t>path</a:t>
            </a:r>
            <a:r>
              <a:rPr dirty="0"/>
              <a:t> of </a:t>
            </a:r>
            <a:r>
              <a:rPr b="1" dirty="0">
                <a:solidFill>
                  <a:srgbClr val="FF2600"/>
                </a:solidFill>
              </a:rPr>
              <a:t>length</a:t>
            </a:r>
            <a:r>
              <a:rPr dirty="0"/>
              <a:t> </a:t>
            </a:r>
            <a:r>
              <a:rPr i="1" dirty="0"/>
              <a:t>n</a:t>
            </a:r>
            <a:r>
              <a:rPr dirty="0"/>
              <a:t> of (directed) graph </a:t>
            </a:r>
            <a:r>
              <a:rPr i="1" dirty="0"/>
              <a:t>G </a:t>
            </a:r>
            <a:r>
              <a:rPr dirty="0"/>
              <a:t>= (</a:t>
            </a:r>
            <a:r>
              <a:rPr i="1" dirty="0"/>
              <a:t>V</a:t>
            </a:r>
            <a:r>
              <a:rPr dirty="0"/>
              <a:t>,</a:t>
            </a:r>
            <a:r>
              <a:rPr i="1" dirty="0"/>
              <a:t> E</a:t>
            </a:r>
            <a:r>
              <a:rPr dirty="0"/>
              <a:t>):</a:t>
            </a:r>
            <a:br>
              <a:rPr dirty="0"/>
            </a:br>
            <a:r>
              <a:rPr dirty="0"/>
              <a:t>sequence (</a:t>
            </a:r>
            <a:r>
              <a:rPr i="1" dirty="0"/>
              <a:t>v</a:t>
            </a:r>
            <a:r>
              <a:rPr i="1" baseline="-5999" dirty="0"/>
              <a:t>1</a:t>
            </a:r>
            <a:r>
              <a:rPr i="1" dirty="0"/>
              <a:t>, …, </a:t>
            </a:r>
            <a:r>
              <a:rPr i="1" dirty="0" err="1"/>
              <a:t>v</a:t>
            </a:r>
            <a:r>
              <a:rPr i="1" baseline="-5999" dirty="0" err="1"/>
              <a:t>n</a:t>
            </a:r>
            <a:r>
              <a:rPr dirty="0"/>
              <a:t>) of vertices in </a:t>
            </a:r>
            <a:r>
              <a:rPr i="1" dirty="0"/>
              <a:t>G</a:t>
            </a:r>
            <a:r>
              <a:rPr dirty="0"/>
              <a:t>, (</a:t>
            </a:r>
            <a:r>
              <a:rPr i="1" dirty="0"/>
              <a:t>v</a:t>
            </a:r>
            <a:r>
              <a:rPr i="1" baseline="-5999" dirty="0"/>
              <a:t>i</a:t>
            </a:r>
            <a:r>
              <a:rPr i="1" dirty="0"/>
              <a:t>, v</a:t>
            </a:r>
            <a:r>
              <a:rPr i="1" baseline="-5999" dirty="0"/>
              <a:t>i+1</a:t>
            </a:r>
            <a:r>
              <a:rPr dirty="0"/>
              <a:t>)</a:t>
            </a:r>
            <a:r>
              <a:rPr i="1" dirty="0"/>
              <a:t> </a:t>
            </a:r>
            <a:r>
              <a:rPr dirty="0"/>
              <a:t>∈</a:t>
            </a:r>
            <a:r>
              <a:rPr i="1" dirty="0"/>
              <a:t> E</a:t>
            </a:r>
            <a:r>
              <a:rPr dirty="0"/>
              <a:t>  </a:t>
            </a:r>
            <a:br>
              <a:rPr dirty="0"/>
            </a:br>
            <a:r>
              <a:rPr dirty="0"/>
              <a:t>for 1</a:t>
            </a:r>
            <a:r>
              <a:rPr i="1" dirty="0"/>
              <a:t> </a:t>
            </a:r>
            <a:r>
              <a:rPr dirty="0"/>
              <a:t>≤</a:t>
            </a:r>
            <a:r>
              <a:rPr i="1" dirty="0"/>
              <a:t> </a:t>
            </a:r>
            <a:r>
              <a:rPr i="1" dirty="0" err="1"/>
              <a:t>i</a:t>
            </a:r>
            <a:r>
              <a:rPr i="1" dirty="0"/>
              <a:t> </a:t>
            </a:r>
            <a:r>
              <a:rPr dirty="0"/>
              <a:t>&lt;</a:t>
            </a:r>
            <a:r>
              <a:rPr i="1" dirty="0"/>
              <a:t> n</a:t>
            </a:r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 dirty="0">
                <a:solidFill>
                  <a:srgbClr val="FF2600"/>
                </a:solidFill>
              </a:rPr>
              <a:t>Simple </a:t>
            </a:r>
            <a:r>
              <a:rPr dirty="0"/>
              <a:t>(</a:t>
            </a:r>
            <a:r>
              <a:rPr b="1" dirty="0">
                <a:solidFill>
                  <a:srgbClr val="FF2600"/>
                </a:solidFill>
              </a:rPr>
              <a:t>directed</a:t>
            </a:r>
            <a:r>
              <a:rPr dirty="0"/>
              <a:t>) </a:t>
            </a:r>
            <a:r>
              <a:rPr b="1" dirty="0">
                <a:solidFill>
                  <a:srgbClr val="FF2600"/>
                </a:solidFill>
              </a:rPr>
              <a:t>path</a:t>
            </a:r>
            <a:r>
              <a:rPr dirty="0"/>
              <a:t>: (directed) path in which all vertices are distinct</a:t>
            </a:r>
          </a:p>
        </p:txBody>
      </p:sp>
      <p:sp>
        <p:nvSpPr>
          <p:cNvPr id="194" name="Path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Paths</a:t>
            </a:r>
          </a:p>
        </p:txBody>
      </p:sp>
      <p:sp>
        <p:nvSpPr>
          <p:cNvPr id="195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" grpId="1" build="p" bldLvl="5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(Directed) cycle: (directed) path with vn = v1…"/>
          <p:cNvSpPr txBox="1">
            <a:spLocks noGrp="1"/>
          </p:cNvSpPr>
          <p:nvPr>
            <p:ph type="body" idx="1"/>
          </p:nvPr>
        </p:nvSpPr>
        <p:spPr>
          <a:xfrm>
            <a:off x="313957" y="1284955"/>
            <a:ext cx="12376885" cy="8071606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t>(</a:t>
            </a:r>
            <a:r>
              <a:rPr b="1">
                <a:solidFill>
                  <a:srgbClr val="FF2600"/>
                </a:solidFill>
              </a:rPr>
              <a:t>Directed</a:t>
            </a:r>
            <a:r>
              <a:t>) </a:t>
            </a:r>
            <a:r>
              <a:rPr b="1">
                <a:solidFill>
                  <a:srgbClr val="FF2600"/>
                </a:solidFill>
              </a:rPr>
              <a:t>cycle</a:t>
            </a:r>
            <a:r>
              <a:t>: (directed) path with </a:t>
            </a:r>
            <a:r>
              <a:rPr i="1"/>
              <a:t>v</a:t>
            </a:r>
            <a:r>
              <a:rPr i="1" baseline="-5999"/>
              <a:t>n</a:t>
            </a:r>
            <a:r>
              <a:rPr i="1"/>
              <a:t> </a:t>
            </a:r>
            <a:r>
              <a:t>=</a:t>
            </a:r>
            <a:r>
              <a:rPr i="1"/>
              <a:t> v</a:t>
            </a:r>
            <a:r>
              <a:rPr i="1" baseline="-5999"/>
              <a:t>1</a:t>
            </a:r>
            <a:endParaRPr i="1"/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FF2600"/>
                </a:solidFill>
              </a:rPr>
              <a:t>Triangle</a:t>
            </a:r>
            <a:r>
              <a:t>: cycle of length 3</a:t>
            </a:r>
            <a:endParaRPr i="1"/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FF2600"/>
                </a:solidFill>
              </a:rPr>
              <a:t>Hamiltonian cycle</a:t>
            </a:r>
            <a:r>
              <a:t>/</a:t>
            </a:r>
            <a:r>
              <a:rPr b="1">
                <a:solidFill>
                  <a:srgbClr val="FF2600"/>
                </a:solidFill>
              </a:rPr>
              <a:t>path </a:t>
            </a:r>
            <a:r>
              <a:t>(</a:t>
            </a:r>
            <a:r>
              <a:rPr b="1">
                <a:solidFill>
                  <a:srgbClr val="FF2600"/>
                </a:solidFill>
              </a:rPr>
              <a:t>spanning cycle</a:t>
            </a:r>
            <a:r>
              <a:t>/</a:t>
            </a:r>
            <a:r>
              <a:rPr b="1">
                <a:solidFill>
                  <a:srgbClr val="FF2600"/>
                </a:solidFill>
              </a:rPr>
              <a:t>path</a:t>
            </a:r>
            <a:r>
              <a:t>): cycle/path that visits each vertex in </a:t>
            </a:r>
            <a:r>
              <a:rPr i="1"/>
              <a:t>G</a:t>
            </a:r>
            <a:r>
              <a:t> exactly once</a:t>
            </a:r>
            <a:endParaRPr i="1"/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b="1">
                <a:solidFill>
                  <a:srgbClr val="FF2600"/>
                </a:solidFill>
              </a:rPr>
              <a:t>Chord</a:t>
            </a:r>
            <a:r>
              <a:t>: edge that connects two vertices on cycle without being on the cycle</a:t>
            </a:r>
            <a:endParaRPr i="1"/>
          </a:p>
          <a:p>
            <a:pPr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t>(Directed) graph is </a:t>
            </a:r>
            <a:r>
              <a:rPr b="1">
                <a:solidFill>
                  <a:srgbClr val="FF2600"/>
                </a:solidFill>
              </a:rPr>
              <a:t>acyclic</a:t>
            </a:r>
            <a:r>
              <a:t> iff it does not contain any (directed) cycles</a:t>
            </a:r>
          </a:p>
        </p:txBody>
      </p:sp>
      <p:sp>
        <p:nvSpPr>
          <p:cNvPr id="198" name="Cycles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1371858"/>
          </a:xfrm>
          <a:prstGeom prst="rect">
            <a:avLst/>
          </a:prstGeom>
        </p:spPr>
        <p:txBody>
          <a:bodyPr/>
          <a:lstStyle/>
          <a:p>
            <a:r>
              <a:t>Cycles</a:t>
            </a:r>
          </a:p>
        </p:txBody>
      </p:sp>
      <p:sp>
        <p:nvSpPr>
          <p:cNvPr id="199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" grpId="1" build="p" bldLvl="5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Most definitions of path require paths to be simple, we here assume this by default as well; this excludes cycles…"/>
          <p:cNvSpPr txBox="1">
            <a:spLocks noGrp="1"/>
          </p:cNvSpPr>
          <p:nvPr>
            <p:ph type="body" idx="1"/>
          </p:nvPr>
        </p:nvSpPr>
        <p:spPr>
          <a:xfrm>
            <a:off x="378753" y="1284955"/>
            <a:ext cx="12140840" cy="8071606"/>
          </a:xfrm>
          <a:prstGeom prst="rect">
            <a:avLst/>
          </a:prstGeom>
        </p:spPr>
        <p:txBody>
          <a:bodyPr/>
          <a:lstStyle/>
          <a:p>
            <a:pPr marL="400050" indent="-400050" defTabSz="525779">
              <a:spcBef>
                <a:spcPts val="3700"/>
              </a:spcBef>
              <a:defRPr sz="3239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Most definitions of </a:t>
            </a:r>
            <a:r>
              <a:rPr i="1" dirty="0"/>
              <a:t>path</a:t>
            </a:r>
            <a:r>
              <a:rPr dirty="0"/>
              <a:t> require paths to be simple, we here assume this by default as well; this excludes cycles</a:t>
            </a:r>
          </a:p>
          <a:p>
            <a:pPr marL="400050" indent="-400050" defTabSz="525779">
              <a:spcBef>
                <a:spcPts val="3700"/>
              </a:spcBef>
              <a:defRPr sz="3239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[Di Battista Book 99] requires the vertices in a path to be distinct (as required here for a simple </a:t>
            </a:r>
            <a:r>
              <a:rPr lang="de-DE" dirty="0" err="1"/>
              <a:t>path</a:t>
            </a:r>
            <a:r>
              <a:rPr dirty="0"/>
              <a:t>) and defines a cycle as a path with (</a:t>
            </a:r>
            <a:r>
              <a:rPr i="1" dirty="0" err="1"/>
              <a:t>v</a:t>
            </a:r>
            <a:r>
              <a:rPr i="1" baseline="-5999" dirty="0" err="1"/>
              <a:t>n</a:t>
            </a:r>
            <a:r>
              <a:rPr i="1" dirty="0"/>
              <a:t>, v</a:t>
            </a:r>
            <a:r>
              <a:rPr i="1" baseline="-5999" dirty="0"/>
              <a:t>1</a:t>
            </a:r>
            <a:r>
              <a:rPr dirty="0"/>
              <a:t>) ∈</a:t>
            </a:r>
            <a:r>
              <a:rPr i="1" dirty="0"/>
              <a:t> E. </a:t>
            </a:r>
            <a:r>
              <a:rPr dirty="0"/>
              <a:t>However, if (</a:t>
            </a:r>
            <a:r>
              <a:rPr i="1" dirty="0" err="1"/>
              <a:t>v</a:t>
            </a:r>
            <a:r>
              <a:rPr i="1" baseline="-5999" dirty="0" err="1"/>
              <a:t>n</a:t>
            </a:r>
            <a:r>
              <a:rPr i="1" dirty="0"/>
              <a:t>, v</a:t>
            </a:r>
            <a:r>
              <a:rPr i="1" baseline="-5999" dirty="0"/>
              <a:t>1</a:t>
            </a:r>
            <a:r>
              <a:rPr dirty="0"/>
              <a:t>) ∈</a:t>
            </a:r>
            <a:r>
              <a:rPr i="1" dirty="0"/>
              <a:t> E, </a:t>
            </a:r>
            <a:r>
              <a:rPr dirty="0"/>
              <a:t>this definition precludes to distinguish </a:t>
            </a:r>
            <a:r>
              <a:rPr dirty="0" err="1"/>
              <a:t>notationally</a:t>
            </a:r>
            <a:r>
              <a:rPr dirty="0"/>
              <a:t> a path that begins in </a:t>
            </a:r>
            <a:r>
              <a:rPr i="1" dirty="0"/>
              <a:t>v</a:t>
            </a:r>
            <a:r>
              <a:rPr i="1" baseline="-5999" dirty="0"/>
              <a:t>1</a:t>
            </a:r>
            <a:r>
              <a:rPr dirty="0"/>
              <a:t> and ends in </a:t>
            </a:r>
            <a:r>
              <a:rPr i="1" dirty="0" err="1"/>
              <a:t>v</a:t>
            </a:r>
            <a:r>
              <a:rPr i="1" baseline="-5999" dirty="0" err="1"/>
              <a:t>n</a:t>
            </a:r>
            <a:r>
              <a:rPr dirty="0"/>
              <a:t> from a cycle that begins in </a:t>
            </a:r>
            <a:r>
              <a:rPr i="1" dirty="0"/>
              <a:t>v</a:t>
            </a:r>
            <a:r>
              <a:rPr i="1" baseline="-5999" dirty="0"/>
              <a:t>1</a:t>
            </a:r>
            <a:r>
              <a:rPr dirty="0"/>
              <a:t> and ends in </a:t>
            </a:r>
            <a:r>
              <a:rPr i="1" dirty="0"/>
              <a:t>v</a:t>
            </a:r>
            <a:r>
              <a:rPr i="1" baseline="-5999" dirty="0"/>
              <a:t>1</a:t>
            </a:r>
            <a:r>
              <a:rPr i="1" dirty="0"/>
              <a:t>.</a:t>
            </a:r>
          </a:p>
          <a:p>
            <a:pPr marL="400050" indent="-400050" defTabSz="525779">
              <a:spcBef>
                <a:spcPts val="3700"/>
              </a:spcBef>
              <a:defRPr sz="3239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Some definitions of </a:t>
            </a:r>
            <a:r>
              <a:rPr i="1" dirty="0"/>
              <a:t>path</a:t>
            </a:r>
            <a:r>
              <a:rPr dirty="0"/>
              <a:t> explicitly include the involved edges as well. The above definition, based on [Di Battista Book 99] with the above modification, includes the edges implicitly. This simplifies the definition and works for our standard assumption of graphs being simple. However, if we allow multiple edges, a path must also include the edges to be fully determined.</a:t>
            </a:r>
          </a:p>
        </p:txBody>
      </p:sp>
      <p:sp>
        <p:nvSpPr>
          <p:cNvPr id="202" name="Notes on Paths"/>
          <p:cNvSpPr txBox="1">
            <a:spLocks noGrp="1"/>
          </p:cNvSpPr>
          <p:nvPr>
            <p:ph type="title"/>
          </p:nvPr>
        </p:nvSpPr>
        <p:spPr>
          <a:xfrm>
            <a:off x="952500" y="126410"/>
            <a:ext cx="11099800" cy="1400733"/>
          </a:xfrm>
          <a:prstGeom prst="rect">
            <a:avLst/>
          </a:prstGeom>
        </p:spPr>
        <p:txBody>
          <a:bodyPr/>
          <a:lstStyle/>
          <a:p>
            <a:r>
              <a:t>Notes on Paths</a:t>
            </a:r>
          </a:p>
        </p:txBody>
      </p:sp>
      <p:sp>
        <p:nvSpPr>
          <p:cNvPr id="203" name="Foliennummer"/>
          <p:cNvSpPr txBox="1">
            <a:spLocks noGrp="1"/>
          </p:cNvSpPr>
          <p:nvPr>
            <p:ph type="sldNum" sz="quarter" idx="4294967295"/>
          </p:nvPr>
        </p:nvSpPr>
        <p:spPr>
          <a:xfrm>
            <a:off x="6375349" y="9251950"/>
            <a:ext cx="241402" cy="3810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" grpId="1" build="p" bldLvl="5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2047</Words>
  <Application>Microsoft Macintosh PowerPoint</Application>
  <PresentationFormat>Benutzerdefiniert</PresentationFormat>
  <Paragraphs>465</Paragraphs>
  <Slides>60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60</vt:i4>
      </vt:variant>
    </vt:vector>
  </HeadingPairs>
  <TitlesOfParts>
    <vt:vector size="69" baseType="lpstr">
      <vt:lpstr>Arial</vt:lpstr>
      <vt:lpstr>Avenir Roman</vt:lpstr>
      <vt:lpstr>Helvetica</vt:lpstr>
      <vt:lpstr>Helvetica Light</vt:lpstr>
      <vt:lpstr>Latin Modern Roman 10 Bold Ital</vt:lpstr>
      <vt:lpstr>Times New Roman</vt:lpstr>
      <vt:lpstr>Verdana</vt:lpstr>
      <vt:lpstr>Wingdings</vt:lpstr>
      <vt:lpstr>White</vt:lpstr>
      <vt:lpstr>Inf-GraphDraw: Automatic Graph Drawing Lecture 2  Terminology</vt:lpstr>
      <vt:lpstr>Basics</vt:lpstr>
      <vt:lpstr>Edges</vt:lpstr>
      <vt:lpstr>Edges</vt:lpstr>
      <vt:lpstr>Neighbors</vt:lpstr>
      <vt:lpstr>Digraphs</vt:lpstr>
      <vt:lpstr>Paths</vt:lpstr>
      <vt:lpstr>Cycles</vt:lpstr>
      <vt:lpstr>Notes on Paths</vt:lpstr>
      <vt:lpstr>Paths vs. Walks</vt:lpstr>
      <vt:lpstr>How to represent a graph?</vt:lpstr>
      <vt:lpstr>Curves</vt:lpstr>
      <vt:lpstr>Drawings</vt:lpstr>
      <vt:lpstr>Layout</vt:lpstr>
      <vt:lpstr>Delauny Triangulation</vt:lpstr>
      <vt:lpstr>Voronoi Diagrams</vt:lpstr>
      <vt:lpstr>Voronoi Diagrams</vt:lpstr>
      <vt:lpstr>Voronoi Diagrams are dual to Delauny Triangulations</vt:lpstr>
      <vt:lpstr>Polygons</vt:lpstr>
      <vt:lpstr>Planarity</vt:lpstr>
      <vt:lpstr>Planarity</vt:lpstr>
      <vt:lpstr>Planarity</vt:lpstr>
      <vt:lpstr>Embeddings</vt:lpstr>
      <vt:lpstr>Planarity</vt:lpstr>
      <vt:lpstr>Subgraphs</vt:lpstr>
      <vt:lpstr>Connectedness</vt:lpstr>
      <vt:lpstr>Connectedness</vt:lpstr>
      <vt:lpstr>Connectedness</vt:lpstr>
      <vt:lpstr>Connectedness</vt:lpstr>
      <vt:lpstr>Drawing conventions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Geodesics</vt:lpstr>
      <vt:lpstr>Eccentricities</vt:lpstr>
      <vt:lpstr>Transitivity</vt:lpstr>
      <vt:lpstr>Minors</vt:lpstr>
      <vt:lpstr>Hierarchical Graph</vt:lpstr>
      <vt:lpstr>Containment Graph</vt:lpstr>
      <vt:lpstr>Aesthetics</vt:lpstr>
      <vt:lpstr>Aesthetics</vt:lpstr>
      <vt:lpstr>Mental Map</vt:lpstr>
      <vt:lpstr>Secondary Notation</vt:lpstr>
      <vt:lpstr>Complete Graphs</vt:lpstr>
      <vt:lpstr>Cliques</vt:lpstr>
      <vt:lpstr>Bigraphs</vt:lpstr>
      <vt:lpstr>Trees</vt:lpstr>
      <vt:lpstr>PowerPoint-Präsentation</vt:lpstr>
      <vt:lpstr>PowerPoint-Präsentation</vt:lpstr>
      <vt:lpstr>Binary Trees</vt:lpstr>
      <vt:lpstr>Traversal Orders</vt:lpstr>
      <vt:lpstr>Isomorphisms</vt:lpstr>
      <vt:lpstr>Dual Graphs</vt:lpstr>
      <vt:lpstr>Notes on Planarity</vt:lpstr>
    </vt:vector>
  </TitlesOfParts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Inf-GraphDraw: Automatic Graph Drawing Lecture 2  Terminology</dc:title>
  <cp:lastModifiedBy>Reinhard von Hanxleden</cp:lastModifiedBy>
  <cp:revision>32</cp:revision>
  <dcterms:modified xsi:type="dcterms:W3CDTF">2018-04-19T10:33:25Z</dcterms:modified>
</cp:coreProperties>
</file>